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1" r:id="rId3"/>
    <p:sldId id="273" r:id="rId4"/>
    <p:sldId id="275" r:id="rId5"/>
    <p:sldId id="280" r:id="rId6"/>
    <p:sldId id="276" r:id="rId7"/>
    <p:sldId id="278" r:id="rId8"/>
    <p:sldId id="284" r:id="rId9"/>
    <p:sldId id="258" r:id="rId10"/>
    <p:sldId id="259" r:id="rId11"/>
    <p:sldId id="260" r:id="rId12"/>
    <p:sldId id="261" r:id="rId13"/>
    <p:sldId id="290" r:id="rId14"/>
    <p:sldId id="263" r:id="rId15"/>
    <p:sldId id="298" r:id="rId16"/>
    <p:sldId id="265" r:id="rId17"/>
    <p:sldId id="285" r:id="rId18"/>
    <p:sldId id="287" r:id="rId19"/>
    <p:sldId id="296" r:id="rId20"/>
    <p:sldId id="294" r:id="rId21"/>
    <p:sldId id="295" r:id="rId22"/>
    <p:sldId id="297" r:id="rId23"/>
    <p:sldId id="289" r:id="rId24"/>
    <p:sldId id="281"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CCFFFF"/>
    <a:srgbClr val="9900CC"/>
    <a:srgbClr val="97CC00"/>
    <a:srgbClr val="A2B1B4"/>
    <a:srgbClr val="99A9C3"/>
    <a:srgbClr val="00CC99"/>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45C7A5-25B3-4276-AEFA-FDAAC8A0F8F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0125A816-304F-45C2-AC26-49B59D3365E0}">
      <dgm:prSet phldrT="[Text]"/>
      <dgm:spPr/>
      <dgm:t>
        <a:bodyPr/>
        <a:lstStyle/>
        <a:p>
          <a:r>
            <a:rPr lang="fa-IR" dirty="0">
              <a:cs typeface="B Titr" pitchFamily="2" charset="-78"/>
            </a:rPr>
            <a:t>اقدام</a:t>
          </a:r>
          <a:endParaRPr lang="en-US" dirty="0">
            <a:cs typeface="B Titr" pitchFamily="2" charset="-78"/>
          </a:endParaRPr>
        </a:p>
      </dgm:t>
    </dgm:pt>
    <dgm:pt modelId="{5037F414-3DA5-4EEC-9A5D-94A83B4729D9}" type="parTrans" cxnId="{236ECB00-2C5C-40F5-BA7D-463F8B167CA8}">
      <dgm:prSet/>
      <dgm:spPr/>
      <dgm:t>
        <a:bodyPr/>
        <a:lstStyle/>
        <a:p>
          <a:endParaRPr lang="en-US"/>
        </a:p>
      </dgm:t>
    </dgm:pt>
    <dgm:pt modelId="{317167D9-D159-448B-AE31-B596BA9EDE3C}" type="sibTrans" cxnId="{236ECB00-2C5C-40F5-BA7D-463F8B167CA8}">
      <dgm:prSet/>
      <dgm:spPr/>
      <dgm:t>
        <a:bodyPr/>
        <a:lstStyle/>
        <a:p>
          <a:endParaRPr lang="en-US"/>
        </a:p>
      </dgm:t>
    </dgm:pt>
    <dgm:pt modelId="{009852F7-B7FB-4FE2-8A6C-EA5467BD7E90}">
      <dgm:prSet phldrT="[Text]"/>
      <dgm:spPr/>
      <dgm:t>
        <a:bodyPr/>
        <a:lstStyle/>
        <a:p>
          <a:r>
            <a:rPr lang="fa-IR" dirty="0">
              <a:cs typeface="B Titr" pitchFamily="2" charset="-78"/>
            </a:rPr>
            <a:t>نگاه به عقب</a:t>
          </a:r>
          <a:endParaRPr lang="en-US" dirty="0">
            <a:cs typeface="B Titr" pitchFamily="2" charset="-78"/>
          </a:endParaRPr>
        </a:p>
      </dgm:t>
    </dgm:pt>
    <dgm:pt modelId="{7275F30D-ADE2-4ABD-8E61-CEF1DCC24BEE}" type="parTrans" cxnId="{709BEF30-8497-49CB-BFBD-D968D72C8D77}">
      <dgm:prSet/>
      <dgm:spPr/>
      <dgm:t>
        <a:bodyPr/>
        <a:lstStyle/>
        <a:p>
          <a:endParaRPr lang="en-US"/>
        </a:p>
      </dgm:t>
    </dgm:pt>
    <dgm:pt modelId="{51BD98EB-A7A5-449C-AFBC-F2B34DEF17C9}" type="sibTrans" cxnId="{709BEF30-8497-49CB-BFBD-D968D72C8D77}">
      <dgm:prSet/>
      <dgm:spPr/>
      <dgm:t>
        <a:bodyPr/>
        <a:lstStyle/>
        <a:p>
          <a:endParaRPr lang="en-US"/>
        </a:p>
      </dgm:t>
    </dgm:pt>
    <dgm:pt modelId="{86F712C8-DDF8-41C5-A6E8-DD421F4558BC}">
      <dgm:prSet phldrT="[Text]"/>
      <dgm:spPr/>
      <dgm:t>
        <a:bodyPr/>
        <a:lstStyle/>
        <a:p>
          <a:r>
            <a:rPr lang="fa-IR" dirty="0">
              <a:latin typeface="2  Titr"/>
              <a:cs typeface="B Titr" pitchFamily="2" charset="-78"/>
            </a:rPr>
            <a:t>آ</a:t>
          </a:r>
          <a:r>
            <a:rPr lang="fa-IR" dirty="0">
              <a:cs typeface="B Titr" pitchFamily="2" charset="-78"/>
            </a:rPr>
            <a:t>گاهی از جنبه های اساسی</a:t>
          </a:r>
          <a:endParaRPr lang="en-US" dirty="0">
            <a:cs typeface="B Titr" pitchFamily="2" charset="-78"/>
          </a:endParaRPr>
        </a:p>
      </dgm:t>
    </dgm:pt>
    <dgm:pt modelId="{00585B99-C9D4-4055-A6CD-46FA98C8A2F8}" type="parTrans" cxnId="{76903AC3-F633-4C24-AE46-F5D284BD166C}">
      <dgm:prSet/>
      <dgm:spPr/>
      <dgm:t>
        <a:bodyPr/>
        <a:lstStyle/>
        <a:p>
          <a:endParaRPr lang="en-US"/>
        </a:p>
      </dgm:t>
    </dgm:pt>
    <dgm:pt modelId="{305C367E-0F80-4D4F-89B7-6EACC6CCD67A}" type="sibTrans" cxnId="{76903AC3-F633-4C24-AE46-F5D284BD166C}">
      <dgm:prSet/>
      <dgm:spPr/>
      <dgm:t>
        <a:bodyPr/>
        <a:lstStyle/>
        <a:p>
          <a:endParaRPr lang="en-US"/>
        </a:p>
      </dgm:t>
    </dgm:pt>
    <dgm:pt modelId="{EAF96788-87C5-498D-8A77-A499B0054421}">
      <dgm:prSet phldrT="[Text]"/>
      <dgm:spPr/>
      <dgm:t>
        <a:bodyPr/>
        <a:lstStyle/>
        <a:p>
          <a:r>
            <a:rPr lang="fa-IR" dirty="0">
              <a:cs typeface="B Titr" pitchFamily="2" charset="-78"/>
            </a:rPr>
            <a:t>خلق روشهای جایگزین</a:t>
          </a:r>
          <a:endParaRPr lang="en-US" dirty="0">
            <a:cs typeface="B Titr" pitchFamily="2" charset="-78"/>
          </a:endParaRPr>
        </a:p>
      </dgm:t>
    </dgm:pt>
    <dgm:pt modelId="{E6BF5AC3-AD50-46E3-B9D4-222B9086E7DF}" type="parTrans" cxnId="{139E318F-1B27-472D-8213-2DD5DF9F3797}">
      <dgm:prSet/>
      <dgm:spPr/>
      <dgm:t>
        <a:bodyPr/>
        <a:lstStyle/>
        <a:p>
          <a:endParaRPr lang="en-US"/>
        </a:p>
      </dgm:t>
    </dgm:pt>
    <dgm:pt modelId="{9E413ECF-680D-4045-8C59-A07A0CC84659}" type="sibTrans" cxnId="{139E318F-1B27-472D-8213-2DD5DF9F3797}">
      <dgm:prSet/>
      <dgm:spPr/>
      <dgm:t>
        <a:bodyPr/>
        <a:lstStyle/>
        <a:p>
          <a:endParaRPr lang="en-US"/>
        </a:p>
      </dgm:t>
    </dgm:pt>
    <dgm:pt modelId="{33424DF5-B214-4961-A8C1-A98FA671EC93}">
      <dgm:prSet phldrT="[Text]"/>
      <dgm:spPr/>
      <dgm:t>
        <a:bodyPr/>
        <a:lstStyle/>
        <a:p>
          <a:r>
            <a:rPr lang="fa-IR" dirty="0">
              <a:cs typeface="B Titr" pitchFamily="2" charset="-78"/>
            </a:rPr>
            <a:t>آزمون اندیشه های جایگزین</a:t>
          </a:r>
          <a:endParaRPr lang="en-US" dirty="0">
            <a:cs typeface="B Titr" pitchFamily="2" charset="-78"/>
          </a:endParaRPr>
        </a:p>
      </dgm:t>
    </dgm:pt>
    <dgm:pt modelId="{34163145-CE57-4F16-A4E2-E34A62AEBFC7}" type="parTrans" cxnId="{41A54AC9-49BC-47C5-85DC-741FDD1DA4A8}">
      <dgm:prSet/>
      <dgm:spPr/>
      <dgm:t>
        <a:bodyPr/>
        <a:lstStyle/>
        <a:p>
          <a:endParaRPr lang="en-US"/>
        </a:p>
      </dgm:t>
    </dgm:pt>
    <dgm:pt modelId="{2D786BCB-A743-4CB6-922D-C3EEABF7F6ED}" type="sibTrans" cxnId="{41A54AC9-49BC-47C5-85DC-741FDD1DA4A8}">
      <dgm:prSet/>
      <dgm:spPr/>
      <dgm:t>
        <a:bodyPr/>
        <a:lstStyle/>
        <a:p>
          <a:endParaRPr lang="en-US"/>
        </a:p>
      </dgm:t>
    </dgm:pt>
    <dgm:pt modelId="{FAFA5F00-E05B-40DC-9F59-CABCAF1F76EB}" type="pres">
      <dgm:prSet presAssocID="{7145C7A5-25B3-4276-AEFA-FDAAC8A0F8F7}" presName="cycle" presStyleCnt="0">
        <dgm:presLayoutVars>
          <dgm:dir/>
          <dgm:resizeHandles val="exact"/>
        </dgm:presLayoutVars>
      </dgm:prSet>
      <dgm:spPr/>
      <dgm:t>
        <a:bodyPr/>
        <a:lstStyle/>
        <a:p>
          <a:endParaRPr lang="en-US"/>
        </a:p>
      </dgm:t>
    </dgm:pt>
    <dgm:pt modelId="{61C3268E-2BB9-483D-807D-C3E91F99F0D6}" type="pres">
      <dgm:prSet presAssocID="{0125A816-304F-45C2-AC26-49B59D3365E0}" presName="node" presStyleLbl="node1" presStyleIdx="0" presStyleCnt="5">
        <dgm:presLayoutVars>
          <dgm:bulletEnabled val="1"/>
        </dgm:presLayoutVars>
      </dgm:prSet>
      <dgm:spPr/>
      <dgm:t>
        <a:bodyPr/>
        <a:lstStyle/>
        <a:p>
          <a:endParaRPr lang="en-US"/>
        </a:p>
      </dgm:t>
    </dgm:pt>
    <dgm:pt modelId="{D7437C7F-BABD-476C-A3B6-7BE277B9EF47}" type="pres">
      <dgm:prSet presAssocID="{317167D9-D159-448B-AE31-B596BA9EDE3C}" presName="sibTrans" presStyleLbl="sibTrans2D1" presStyleIdx="0" presStyleCnt="5"/>
      <dgm:spPr/>
      <dgm:t>
        <a:bodyPr/>
        <a:lstStyle/>
        <a:p>
          <a:endParaRPr lang="en-US"/>
        </a:p>
      </dgm:t>
    </dgm:pt>
    <dgm:pt modelId="{69CB1AC0-00B2-46BB-87F5-EA6B297FCAE7}" type="pres">
      <dgm:prSet presAssocID="{317167D9-D159-448B-AE31-B596BA9EDE3C}" presName="connectorText" presStyleLbl="sibTrans2D1" presStyleIdx="0" presStyleCnt="5"/>
      <dgm:spPr/>
      <dgm:t>
        <a:bodyPr/>
        <a:lstStyle/>
        <a:p>
          <a:endParaRPr lang="en-US"/>
        </a:p>
      </dgm:t>
    </dgm:pt>
    <dgm:pt modelId="{78952B9F-C0F3-4EB1-94A7-BEA269557CD1}" type="pres">
      <dgm:prSet presAssocID="{009852F7-B7FB-4FE2-8A6C-EA5467BD7E90}" presName="node" presStyleLbl="node1" presStyleIdx="1" presStyleCnt="5">
        <dgm:presLayoutVars>
          <dgm:bulletEnabled val="1"/>
        </dgm:presLayoutVars>
      </dgm:prSet>
      <dgm:spPr/>
      <dgm:t>
        <a:bodyPr/>
        <a:lstStyle/>
        <a:p>
          <a:endParaRPr lang="en-US"/>
        </a:p>
      </dgm:t>
    </dgm:pt>
    <dgm:pt modelId="{F03C4DB9-C6C1-4F1B-81DF-F6941B95EE11}" type="pres">
      <dgm:prSet presAssocID="{51BD98EB-A7A5-449C-AFBC-F2B34DEF17C9}" presName="sibTrans" presStyleLbl="sibTrans2D1" presStyleIdx="1" presStyleCnt="5"/>
      <dgm:spPr/>
      <dgm:t>
        <a:bodyPr/>
        <a:lstStyle/>
        <a:p>
          <a:endParaRPr lang="en-US"/>
        </a:p>
      </dgm:t>
    </dgm:pt>
    <dgm:pt modelId="{2B56E5D5-2CCA-40A2-B6E2-F6433D131EFB}" type="pres">
      <dgm:prSet presAssocID="{51BD98EB-A7A5-449C-AFBC-F2B34DEF17C9}" presName="connectorText" presStyleLbl="sibTrans2D1" presStyleIdx="1" presStyleCnt="5"/>
      <dgm:spPr/>
      <dgm:t>
        <a:bodyPr/>
        <a:lstStyle/>
        <a:p>
          <a:endParaRPr lang="en-US"/>
        </a:p>
      </dgm:t>
    </dgm:pt>
    <dgm:pt modelId="{8B6E0758-024D-4BDC-993D-D65D430649A7}" type="pres">
      <dgm:prSet presAssocID="{86F712C8-DDF8-41C5-A6E8-DD421F4558BC}" presName="node" presStyleLbl="node1" presStyleIdx="2" presStyleCnt="5">
        <dgm:presLayoutVars>
          <dgm:bulletEnabled val="1"/>
        </dgm:presLayoutVars>
      </dgm:prSet>
      <dgm:spPr/>
      <dgm:t>
        <a:bodyPr/>
        <a:lstStyle/>
        <a:p>
          <a:endParaRPr lang="en-US"/>
        </a:p>
      </dgm:t>
    </dgm:pt>
    <dgm:pt modelId="{3F3385EF-67F1-48EC-9FBA-9E1CF11551A5}" type="pres">
      <dgm:prSet presAssocID="{305C367E-0F80-4D4F-89B7-6EACC6CCD67A}" presName="sibTrans" presStyleLbl="sibTrans2D1" presStyleIdx="2" presStyleCnt="5"/>
      <dgm:spPr/>
      <dgm:t>
        <a:bodyPr/>
        <a:lstStyle/>
        <a:p>
          <a:endParaRPr lang="en-US"/>
        </a:p>
      </dgm:t>
    </dgm:pt>
    <dgm:pt modelId="{50964AB7-7D68-4024-B90A-42697FD045F7}" type="pres">
      <dgm:prSet presAssocID="{305C367E-0F80-4D4F-89B7-6EACC6CCD67A}" presName="connectorText" presStyleLbl="sibTrans2D1" presStyleIdx="2" presStyleCnt="5"/>
      <dgm:spPr/>
      <dgm:t>
        <a:bodyPr/>
        <a:lstStyle/>
        <a:p>
          <a:endParaRPr lang="en-US"/>
        </a:p>
      </dgm:t>
    </dgm:pt>
    <dgm:pt modelId="{CD455A71-5725-46AC-A58E-568590EE709B}" type="pres">
      <dgm:prSet presAssocID="{EAF96788-87C5-498D-8A77-A499B0054421}" presName="node" presStyleLbl="node1" presStyleIdx="3" presStyleCnt="5">
        <dgm:presLayoutVars>
          <dgm:bulletEnabled val="1"/>
        </dgm:presLayoutVars>
      </dgm:prSet>
      <dgm:spPr/>
      <dgm:t>
        <a:bodyPr/>
        <a:lstStyle/>
        <a:p>
          <a:endParaRPr lang="en-US"/>
        </a:p>
      </dgm:t>
    </dgm:pt>
    <dgm:pt modelId="{A5A66389-A0A6-4DBF-8F53-C071D0EDFABE}" type="pres">
      <dgm:prSet presAssocID="{9E413ECF-680D-4045-8C59-A07A0CC84659}" presName="sibTrans" presStyleLbl="sibTrans2D1" presStyleIdx="3" presStyleCnt="5"/>
      <dgm:spPr/>
      <dgm:t>
        <a:bodyPr/>
        <a:lstStyle/>
        <a:p>
          <a:endParaRPr lang="en-US"/>
        </a:p>
      </dgm:t>
    </dgm:pt>
    <dgm:pt modelId="{9339B8B4-3EBB-4794-B548-3D165BEB0EDE}" type="pres">
      <dgm:prSet presAssocID="{9E413ECF-680D-4045-8C59-A07A0CC84659}" presName="connectorText" presStyleLbl="sibTrans2D1" presStyleIdx="3" presStyleCnt="5"/>
      <dgm:spPr/>
      <dgm:t>
        <a:bodyPr/>
        <a:lstStyle/>
        <a:p>
          <a:endParaRPr lang="en-US"/>
        </a:p>
      </dgm:t>
    </dgm:pt>
    <dgm:pt modelId="{3BD65418-D106-45B0-8D72-9F651602B788}" type="pres">
      <dgm:prSet presAssocID="{33424DF5-B214-4961-A8C1-A98FA671EC93}" presName="node" presStyleLbl="node1" presStyleIdx="4" presStyleCnt="5">
        <dgm:presLayoutVars>
          <dgm:bulletEnabled val="1"/>
        </dgm:presLayoutVars>
      </dgm:prSet>
      <dgm:spPr/>
      <dgm:t>
        <a:bodyPr/>
        <a:lstStyle/>
        <a:p>
          <a:endParaRPr lang="en-US"/>
        </a:p>
      </dgm:t>
    </dgm:pt>
    <dgm:pt modelId="{3F85A9DD-1531-4F50-AAFC-48D65BAA8ECE}" type="pres">
      <dgm:prSet presAssocID="{2D786BCB-A743-4CB6-922D-C3EEABF7F6ED}" presName="sibTrans" presStyleLbl="sibTrans2D1" presStyleIdx="4" presStyleCnt="5"/>
      <dgm:spPr/>
      <dgm:t>
        <a:bodyPr/>
        <a:lstStyle/>
        <a:p>
          <a:endParaRPr lang="en-US"/>
        </a:p>
      </dgm:t>
    </dgm:pt>
    <dgm:pt modelId="{F224E8F9-7F2B-4E63-940F-3F4F0B2E83D0}" type="pres">
      <dgm:prSet presAssocID="{2D786BCB-A743-4CB6-922D-C3EEABF7F6ED}" presName="connectorText" presStyleLbl="sibTrans2D1" presStyleIdx="4" presStyleCnt="5"/>
      <dgm:spPr/>
      <dgm:t>
        <a:bodyPr/>
        <a:lstStyle/>
        <a:p>
          <a:endParaRPr lang="en-US"/>
        </a:p>
      </dgm:t>
    </dgm:pt>
  </dgm:ptLst>
  <dgm:cxnLst>
    <dgm:cxn modelId="{236ECB00-2C5C-40F5-BA7D-463F8B167CA8}" srcId="{7145C7A5-25B3-4276-AEFA-FDAAC8A0F8F7}" destId="{0125A816-304F-45C2-AC26-49B59D3365E0}" srcOrd="0" destOrd="0" parTransId="{5037F414-3DA5-4EEC-9A5D-94A83B4729D9}" sibTransId="{317167D9-D159-448B-AE31-B596BA9EDE3C}"/>
    <dgm:cxn modelId="{B68BFDAE-1948-43A3-87B1-AEB6951A6242}" type="presOf" srcId="{86F712C8-DDF8-41C5-A6E8-DD421F4558BC}" destId="{8B6E0758-024D-4BDC-993D-D65D430649A7}" srcOrd="0" destOrd="0" presId="urn:microsoft.com/office/officeart/2005/8/layout/cycle2"/>
    <dgm:cxn modelId="{76903AC3-F633-4C24-AE46-F5D284BD166C}" srcId="{7145C7A5-25B3-4276-AEFA-FDAAC8A0F8F7}" destId="{86F712C8-DDF8-41C5-A6E8-DD421F4558BC}" srcOrd="2" destOrd="0" parTransId="{00585B99-C9D4-4055-A6CD-46FA98C8A2F8}" sibTransId="{305C367E-0F80-4D4F-89B7-6EACC6CCD67A}"/>
    <dgm:cxn modelId="{0E8DFD35-9A85-4523-B339-50189CEA09D3}" type="presOf" srcId="{0125A816-304F-45C2-AC26-49B59D3365E0}" destId="{61C3268E-2BB9-483D-807D-C3E91F99F0D6}" srcOrd="0" destOrd="0" presId="urn:microsoft.com/office/officeart/2005/8/layout/cycle2"/>
    <dgm:cxn modelId="{9E52C452-3EDB-4448-ADF3-4A4E4B6B6019}" type="presOf" srcId="{009852F7-B7FB-4FE2-8A6C-EA5467BD7E90}" destId="{78952B9F-C0F3-4EB1-94A7-BEA269557CD1}" srcOrd="0" destOrd="0" presId="urn:microsoft.com/office/officeart/2005/8/layout/cycle2"/>
    <dgm:cxn modelId="{64D1E9C5-0B39-4FD7-8E9C-BC09C6339B1A}" type="presOf" srcId="{2D786BCB-A743-4CB6-922D-C3EEABF7F6ED}" destId="{F224E8F9-7F2B-4E63-940F-3F4F0B2E83D0}" srcOrd="1" destOrd="0" presId="urn:microsoft.com/office/officeart/2005/8/layout/cycle2"/>
    <dgm:cxn modelId="{FF5E6001-27BF-49B0-94AE-79938542683F}" type="presOf" srcId="{9E413ECF-680D-4045-8C59-A07A0CC84659}" destId="{9339B8B4-3EBB-4794-B548-3D165BEB0EDE}" srcOrd="1" destOrd="0" presId="urn:microsoft.com/office/officeart/2005/8/layout/cycle2"/>
    <dgm:cxn modelId="{43402D35-FC53-4F55-8CF1-B719D2CB9A21}" type="presOf" srcId="{2D786BCB-A743-4CB6-922D-C3EEABF7F6ED}" destId="{3F85A9DD-1531-4F50-AAFC-48D65BAA8ECE}" srcOrd="0" destOrd="0" presId="urn:microsoft.com/office/officeart/2005/8/layout/cycle2"/>
    <dgm:cxn modelId="{709BEF30-8497-49CB-BFBD-D968D72C8D77}" srcId="{7145C7A5-25B3-4276-AEFA-FDAAC8A0F8F7}" destId="{009852F7-B7FB-4FE2-8A6C-EA5467BD7E90}" srcOrd="1" destOrd="0" parTransId="{7275F30D-ADE2-4ABD-8E61-CEF1DCC24BEE}" sibTransId="{51BD98EB-A7A5-449C-AFBC-F2B34DEF17C9}"/>
    <dgm:cxn modelId="{8202B647-1D92-4F9A-A65D-E787B6DBBE8F}" type="presOf" srcId="{7145C7A5-25B3-4276-AEFA-FDAAC8A0F8F7}" destId="{FAFA5F00-E05B-40DC-9F59-CABCAF1F76EB}" srcOrd="0" destOrd="0" presId="urn:microsoft.com/office/officeart/2005/8/layout/cycle2"/>
    <dgm:cxn modelId="{FA92CCB6-72B2-4409-A343-18873500C8CB}" type="presOf" srcId="{33424DF5-B214-4961-A8C1-A98FA671EC93}" destId="{3BD65418-D106-45B0-8D72-9F651602B788}" srcOrd="0" destOrd="0" presId="urn:microsoft.com/office/officeart/2005/8/layout/cycle2"/>
    <dgm:cxn modelId="{091AB63E-E51A-4967-A0D7-A526328813AC}" type="presOf" srcId="{51BD98EB-A7A5-449C-AFBC-F2B34DEF17C9}" destId="{F03C4DB9-C6C1-4F1B-81DF-F6941B95EE11}" srcOrd="0" destOrd="0" presId="urn:microsoft.com/office/officeart/2005/8/layout/cycle2"/>
    <dgm:cxn modelId="{41A54AC9-49BC-47C5-85DC-741FDD1DA4A8}" srcId="{7145C7A5-25B3-4276-AEFA-FDAAC8A0F8F7}" destId="{33424DF5-B214-4961-A8C1-A98FA671EC93}" srcOrd="4" destOrd="0" parTransId="{34163145-CE57-4F16-A4E2-E34A62AEBFC7}" sibTransId="{2D786BCB-A743-4CB6-922D-C3EEABF7F6ED}"/>
    <dgm:cxn modelId="{4F5B1030-02F9-46CB-871A-8D2F4C365CB6}" type="presOf" srcId="{317167D9-D159-448B-AE31-B596BA9EDE3C}" destId="{D7437C7F-BABD-476C-A3B6-7BE277B9EF47}" srcOrd="0" destOrd="0" presId="urn:microsoft.com/office/officeart/2005/8/layout/cycle2"/>
    <dgm:cxn modelId="{9BAA6B9A-9989-493B-909D-3F841C1CF156}" type="presOf" srcId="{51BD98EB-A7A5-449C-AFBC-F2B34DEF17C9}" destId="{2B56E5D5-2CCA-40A2-B6E2-F6433D131EFB}" srcOrd="1" destOrd="0" presId="urn:microsoft.com/office/officeart/2005/8/layout/cycle2"/>
    <dgm:cxn modelId="{E4574D58-5B0B-4336-AFA0-7747B088D2AE}" type="presOf" srcId="{EAF96788-87C5-498D-8A77-A499B0054421}" destId="{CD455A71-5725-46AC-A58E-568590EE709B}" srcOrd="0" destOrd="0" presId="urn:microsoft.com/office/officeart/2005/8/layout/cycle2"/>
    <dgm:cxn modelId="{428E6724-AD00-41E3-BB9E-43D50410523C}" type="presOf" srcId="{9E413ECF-680D-4045-8C59-A07A0CC84659}" destId="{A5A66389-A0A6-4DBF-8F53-C071D0EDFABE}" srcOrd="0" destOrd="0" presId="urn:microsoft.com/office/officeart/2005/8/layout/cycle2"/>
    <dgm:cxn modelId="{16BF84C9-EE97-471E-BA86-FBE8135451EF}" type="presOf" srcId="{317167D9-D159-448B-AE31-B596BA9EDE3C}" destId="{69CB1AC0-00B2-46BB-87F5-EA6B297FCAE7}" srcOrd="1" destOrd="0" presId="urn:microsoft.com/office/officeart/2005/8/layout/cycle2"/>
    <dgm:cxn modelId="{F5C85F34-587E-4DDD-B660-B64E93598670}" type="presOf" srcId="{305C367E-0F80-4D4F-89B7-6EACC6CCD67A}" destId="{50964AB7-7D68-4024-B90A-42697FD045F7}" srcOrd="1" destOrd="0" presId="urn:microsoft.com/office/officeart/2005/8/layout/cycle2"/>
    <dgm:cxn modelId="{139E318F-1B27-472D-8213-2DD5DF9F3797}" srcId="{7145C7A5-25B3-4276-AEFA-FDAAC8A0F8F7}" destId="{EAF96788-87C5-498D-8A77-A499B0054421}" srcOrd="3" destOrd="0" parTransId="{E6BF5AC3-AD50-46E3-B9D4-222B9086E7DF}" sibTransId="{9E413ECF-680D-4045-8C59-A07A0CC84659}"/>
    <dgm:cxn modelId="{DBC7A882-F185-4503-BBD0-847EBF61B2C1}" type="presOf" srcId="{305C367E-0F80-4D4F-89B7-6EACC6CCD67A}" destId="{3F3385EF-67F1-48EC-9FBA-9E1CF11551A5}" srcOrd="0" destOrd="0" presId="urn:microsoft.com/office/officeart/2005/8/layout/cycle2"/>
    <dgm:cxn modelId="{9747BBC9-9737-4C10-845F-64FC9E1E7ECB}" type="presParOf" srcId="{FAFA5F00-E05B-40DC-9F59-CABCAF1F76EB}" destId="{61C3268E-2BB9-483D-807D-C3E91F99F0D6}" srcOrd="0" destOrd="0" presId="urn:microsoft.com/office/officeart/2005/8/layout/cycle2"/>
    <dgm:cxn modelId="{BFE0D84C-72E6-4DC1-85F6-C0CCA215088F}" type="presParOf" srcId="{FAFA5F00-E05B-40DC-9F59-CABCAF1F76EB}" destId="{D7437C7F-BABD-476C-A3B6-7BE277B9EF47}" srcOrd="1" destOrd="0" presId="urn:microsoft.com/office/officeart/2005/8/layout/cycle2"/>
    <dgm:cxn modelId="{1340C6A3-BDB5-4431-B6F2-EE6290DB1A2E}" type="presParOf" srcId="{D7437C7F-BABD-476C-A3B6-7BE277B9EF47}" destId="{69CB1AC0-00B2-46BB-87F5-EA6B297FCAE7}" srcOrd="0" destOrd="0" presId="urn:microsoft.com/office/officeart/2005/8/layout/cycle2"/>
    <dgm:cxn modelId="{B5E17643-9263-4D3C-920A-F94755F215A6}" type="presParOf" srcId="{FAFA5F00-E05B-40DC-9F59-CABCAF1F76EB}" destId="{78952B9F-C0F3-4EB1-94A7-BEA269557CD1}" srcOrd="2" destOrd="0" presId="urn:microsoft.com/office/officeart/2005/8/layout/cycle2"/>
    <dgm:cxn modelId="{AA4D80F2-0B3E-4683-A441-0ECF24A00C92}" type="presParOf" srcId="{FAFA5F00-E05B-40DC-9F59-CABCAF1F76EB}" destId="{F03C4DB9-C6C1-4F1B-81DF-F6941B95EE11}" srcOrd="3" destOrd="0" presId="urn:microsoft.com/office/officeart/2005/8/layout/cycle2"/>
    <dgm:cxn modelId="{29F686DF-FC70-414B-AF6D-5E387CEDF2A9}" type="presParOf" srcId="{F03C4DB9-C6C1-4F1B-81DF-F6941B95EE11}" destId="{2B56E5D5-2CCA-40A2-B6E2-F6433D131EFB}" srcOrd="0" destOrd="0" presId="urn:microsoft.com/office/officeart/2005/8/layout/cycle2"/>
    <dgm:cxn modelId="{12144AB7-476E-4090-94AB-D86184E7C62B}" type="presParOf" srcId="{FAFA5F00-E05B-40DC-9F59-CABCAF1F76EB}" destId="{8B6E0758-024D-4BDC-993D-D65D430649A7}" srcOrd="4" destOrd="0" presId="urn:microsoft.com/office/officeart/2005/8/layout/cycle2"/>
    <dgm:cxn modelId="{8F926423-44C3-4A63-A107-46707F85A610}" type="presParOf" srcId="{FAFA5F00-E05B-40DC-9F59-CABCAF1F76EB}" destId="{3F3385EF-67F1-48EC-9FBA-9E1CF11551A5}" srcOrd="5" destOrd="0" presId="urn:microsoft.com/office/officeart/2005/8/layout/cycle2"/>
    <dgm:cxn modelId="{6C12ABC0-706A-48F6-828D-C8E1615BB699}" type="presParOf" srcId="{3F3385EF-67F1-48EC-9FBA-9E1CF11551A5}" destId="{50964AB7-7D68-4024-B90A-42697FD045F7}" srcOrd="0" destOrd="0" presId="urn:microsoft.com/office/officeart/2005/8/layout/cycle2"/>
    <dgm:cxn modelId="{8C2E22E6-379B-4A91-B8D2-5A2EB31B9F5A}" type="presParOf" srcId="{FAFA5F00-E05B-40DC-9F59-CABCAF1F76EB}" destId="{CD455A71-5725-46AC-A58E-568590EE709B}" srcOrd="6" destOrd="0" presId="urn:microsoft.com/office/officeart/2005/8/layout/cycle2"/>
    <dgm:cxn modelId="{8FCAEA2A-5C89-47BC-A153-5268BC371211}" type="presParOf" srcId="{FAFA5F00-E05B-40DC-9F59-CABCAF1F76EB}" destId="{A5A66389-A0A6-4DBF-8F53-C071D0EDFABE}" srcOrd="7" destOrd="0" presId="urn:microsoft.com/office/officeart/2005/8/layout/cycle2"/>
    <dgm:cxn modelId="{FAD99C30-BE93-41D9-94B3-E874578EC6D2}" type="presParOf" srcId="{A5A66389-A0A6-4DBF-8F53-C071D0EDFABE}" destId="{9339B8B4-3EBB-4794-B548-3D165BEB0EDE}" srcOrd="0" destOrd="0" presId="urn:microsoft.com/office/officeart/2005/8/layout/cycle2"/>
    <dgm:cxn modelId="{B62601C0-B6B1-422B-B02A-33EB02D559DD}" type="presParOf" srcId="{FAFA5F00-E05B-40DC-9F59-CABCAF1F76EB}" destId="{3BD65418-D106-45B0-8D72-9F651602B788}" srcOrd="8" destOrd="0" presId="urn:microsoft.com/office/officeart/2005/8/layout/cycle2"/>
    <dgm:cxn modelId="{920EC0EA-545B-439A-8972-2F457DBECD6C}" type="presParOf" srcId="{FAFA5F00-E05B-40DC-9F59-CABCAF1F76EB}" destId="{3F85A9DD-1531-4F50-AAFC-48D65BAA8ECE}" srcOrd="9" destOrd="0" presId="urn:microsoft.com/office/officeart/2005/8/layout/cycle2"/>
    <dgm:cxn modelId="{B9EB2AD9-AA1D-440A-A74C-6BA604E6A2BA}" type="presParOf" srcId="{3F85A9DD-1531-4F50-AAFC-48D65BAA8ECE}" destId="{F224E8F9-7F2B-4E63-940F-3F4F0B2E83D0}"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3268E-2BB9-483D-807D-C3E91F99F0D6}">
      <dsp:nvSpPr>
        <dsp:cNvPr id="0" name=""/>
        <dsp:cNvSpPr/>
      </dsp:nvSpPr>
      <dsp:spPr>
        <a:xfrm>
          <a:off x="2611933" y="1548"/>
          <a:ext cx="1634132" cy="16341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a-IR" sz="1800" kern="1200" dirty="0">
              <a:cs typeface="B Titr" pitchFamily="2" charset="-78"/>
            </a:rPr>
            <a:t>اقدام</a:t>
          </a:r>
          <a:endParaRPr lang="en-US" sz="1800" kern="1200" dirty="0">
            <a:cs typeface="B Titr" pitchFamily="2" charset="-78"/>
          </a:endParaRPr>
        </a:p>
      </dsp:txBody>
      <dsp:txXfrm>
        <a:off x="2851246" y="240861"/>
        <a:ext cx="1155506" cy="1155506"/>
      </dsp:txXfrm>
    </dsp:sp>
    <dsp:sp modelId="{D7437C7F-BABD-476C-A3B6-7BE277B9EF47}">
      <dsp:nvSpPr>
        <dsp:cNvPr id="0" name=""/>
        <dsp:cNvSpPr/>
      </dsp:nvSpPr>
      <dsp:spPr>
        <a:xfrm rot="2160000">
          <a:off x="4194172" y="1256218"/>
          <a:ext cx="433376" cy="5515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4206587" y="1328312"/>
        <a:ext cx="303363" cy="330911"/>
      </dsp:txXfrm>
    </dsp:sp>
    <dsp:sp modelId="{78952B9F-C0F3-4EB1-94A7-BEA269557CD1}">
      <dsp:nvSpPr>
        <dsp:cNvPr id="0" name=""/>
        <dsp:cNvSpPr/>
      </dsp:nvSpPr>
      <dsp:spPr>
        <a:xfrm>
          <a:off x="4595501" y="1442694"/>
          <a:ext cx="1634132" cy="16341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a-IR" sz="1800" kern="1200" dirty="0">
              <a:cs typeface="B Titr" pitchFamily="2" charset="-78"/>
            </a:rPr>
            <a:t>نگاه به عقب</a:t>
          </a:r>
          <a:endParaRPr lang="en-US" sz="1800" kern="1200" dirty="0">
            <a:cs typeface="B Titr" pitchFamily="2" charset="-78"/>
          </a:endParaRPr>
        </a:p>
      </dsp:txBody>
      <dsp:txXfrm>
        <a:off x="4834814" y="1682007"/>
        <a:ext cx="1155506" cy="1155506"/>
      </dsp:txXfrm>
    </dsp:sp>
    <dsp:sp modelId="{F03C4DB9-C6C1-4F1B-81DF-F6941B95EE11}">
      <dsp:nvSpPr>
        <dsp:cNvPr id="0" name=""/>
        <dsp:cNvSpPr/>
      </dsp:nvSpPr>
      <dsp:spPr>
        <a:xfrm rot="6480000">
          <a:off x="4820841" y="3138248"/>
          <a:ext cx="433376" cy="5515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4905936" y="3186727"/>
        <a:ext cx="303363" cy="330911"/>
      </dsp:txXfrm>
    </dsp:sp>
    <dsp:sp modelId="{8B6E0758-024D-4BDC-993D-D65D430649A7}">
      <dsp:nvSpPr>
        <dsp:cNvPr id="0" name=""/>
        <dsp:cNvSpPr/>
      </dsp:nvSpPr>
      <dsp:spPr>
        <a:xfrm>
          <a:off x="3837845" y="3774518"/>
          <a:ext cx="1634132" cy="16341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a-IR" sz="1800" kern="1200" dirty="0">
              <a:latin typeface="2  Titr"/>
              <a:cs typeface="B Titr" pitchFamily="2" charset="-78"/>
            </a:rPr>
            <a:t>آ</a:t>
          </a:r>
          <a:r>
            <a:rPr lang="fa-IR" sz="1800" kern="1200" dirty="0">
              <a:cs typeface="B Titr" pitchFamily="2" charset="-78"/>
            </a:rPr>
            <a:t>گاهی از جنبه های اساسی</a:t>
          </a:r>
          <a:endParaRPr lang="en-US" sz="1800" kern="1200" dirty="0">
            <a:cs typeface="B Titr" pitchFamily="2" charset="-78"/>
          </a:endParaRPr>
        </a:p>
      </dsp:txBody>
      <dsp:txXfrm>
        <a:off x="4077158" y="4013831"/>
        <a:ext cx="1155506" cy="1155506"/>
      </dsp:txXfrm>
    </dsp:sp>
    <dsp:sp modelId="{3F3385EF-67F1-48EC-9FBA-9E1CF11551A5}">
      <dsp:nvSpPr>
        <dsp:cNvPr id="0" name=""/>
        <dsp:cNvSpPr/>
      </dsp:nvSpPr>
      <dsp:spPr>
        <a:xfrm rot="10800000">
          <a:off x="3224577" y="4315825"/>
          <a:ext cx="433376" cy="5515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3354590" y="4426129"/>
        <a:ext cx="303363" cy="330911"/>
      </dsp:txXfrm>
    </dsp:sp>
    <dsp:sp modelId="{CD455A71-5725-46AC-A58E-568590EE709B}">
      <dsp:nvSpPr>
        <dsp:cNvPr id="0" name=""/>
        <dsp:cNvSpPr/>
      </dsp:nvSpPr>
      <dsp:spPr>
        <a:xfrm>
          <a:off x="1386021" y="3774518"/>
          <a:ext cx="1634132" cy="16341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a-IR" sz="1800" kern="1200" dirty="0">
              <a:cs typeface="B Titr" pitchFamily="2" charset="-78"/>
            </a:rPr>
            <a:t>خلق روشهای جایگزین</a:t>
          </a:r>
          <a:endParaRPr lang="en-US" sz="1800" kern="1200" dirty="0">
            <a:cs typeface="B Titr" pitchFamily="2" charset="-78"/>
          </a:endParaRPr>
        </a:p>
      </dsp:txBody>
      <dsp:txXfrm>
        <a:off x="1625334" y="4013831"/>
        <a:ext cx="1155506" cy="1155506"/>
      </dsp:txXfrm>
    </dsp:sp>
    <dsp:sp modelId="{A5A66389-A0A6-4DBF-8F53-C071D0EDFABE}">
      <dsp:nvSpPr>
        <dsp:cNvPr id="0" name=""/>
        <dsp:cNvSpPr/>
      </dsp:nvSpPr>
      <dsp:spPr>
        <a:xfrm rot="15120000">
          <a:off x="1611361" y="3161578"/>
          <a:ext cx="433376" cy="5515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1696456" y="3333707"/>
        <a:ext cx="303363" cy="330911"/>
      </dsp:txXfrm>
    </dsp:sp>
    <dsp:sp modelId="{3BD65418-D106-45B0-8D72-9F651602B788}">
      <dsp:nvSpPr>
        <dsp:cNvPr id="0" name=""/>
        <dsp:cNvSpPr/>
      </dsp:nvSpPr>
      <dsp:spPr>
        <a:xfrm>
          <a:off x="628365" y="1442694"/>
          <a:ext cx="1634132" cy="16341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a-IR" sz="1800" kern="1200" dirty="0">
              <a:cs typeface="B Titr" pitchFamily="2" charset="-78"/>
            </a:rPr>
            <a:t>آزمون اندیشه های جایگزین</a:t>
          </a:r>
          <a:endParaRPr lang="en-US" sz="1800" kern="1200" dirty="0">
            <a:cs typeface="B Titr" pitchFamily="2" charset="-78"/>
          </a:endParaRPr>
        </a:p>
      </dsp:txBody>
      <dsp:txXfrm>
        <a:off x="867678" y="1682007"/>
        <a:ext cx="1155506" cy="1155506"/>
      </dsp:txXfrm>
    </dsp:sp>
    <dsp:sp modelId="{3F85A9DD-1531-4F50-AAFC-48D65BAA8ECE}">
      <dsp:nvSpPr>
        <dsp:cNvPr id="0" name=""/>
        <dsp:cNvSpPr/>
      </dsp:nvSpPr>
      <dsp:spPr>
        <a:xfrm rot="19440000">
          <a:off x="2210604" y="1270637"/>
          <a:ext cx="433376" cy="5515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2223019" y="1419151"/>
        <a:ext cx="303363" cy="33091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5312C-F8DD-4792-8009-34E53EC2704F}" type="datetimeFigureOut">
              <a:rPr lang="en-US" smtClean="0"/>
              <a:pPr/>
              <a:t>9/7/2018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B5F0D2-ECF5-4D7A-B8CC-E419AA6DC97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sz="1200" kern="1200" dirty="0" smtClean="0">
                <a:solidFill>
                  <a:schemeClr val="tx1"/>
                </a:solidFill>
                <a:latin typeface="+mn-lt"/>
                <a:ea typeface="+mn-ea"/>
                <a:cs typeface="+mn-cs"/>
              </a:rPr>
              <a:t>:  وقوع کدام اینده ها ممکن است؟ وقوع کدام آینده ها محتمل است؟ وقوع کدام اینده ها مطلوب است. </a:t>
            </a:r>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McGregor&amp; Cartwright</a:t>
            </a:r>
            <a:endParaRPr lang="en-US" dirty="0"/>
          </a:p>
        </p:txBody>
      </p:sp>
      <p:sp>
        <p:nvSpPr>
          <p:cNvPr id="4" name="Slide Number Placeholder 3"/>
          <p:cNvSpPr>
            <a:spLocks noGrp="1"/>
          </p:cNvSpPr>
          <p:nvPr>
            <p:ph type="sldNum" sz="quarter" idx="10"/>
          </p:nvPr>
        </p:nvSpPr>
        <p:spPr/>
        <p:txBody>
          <a:bodyPr/>
          <a:lstStyle/>
          <a:p>
            <a:fld id="{FEB5F0D2-ECF5-4D7A-B8CC-E419AA6DC979}" type="slidenum">
              <a:rPr lang="en-US" smtClean="0"/>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A51F85-E51C-4875-872A-452CFCA3B108}" type="slidenum">
              <a:rPr lang="en-US"/>
              <a:pPr/>
              <a:t>23</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pPr algn="r" rtl="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9/7/2018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9/7/2018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9/7/2018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9/7/2018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9/7/2018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9/7/2018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9/7/2018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368426" y="2743200"/>
            <a:ext cx="6480174" cy="3581400"/>
          </a:xfrm>
        </p:spPr>
        <p:txBody>
          <a:bodyPr>
            <a:normAutofit/>
          </a:bodyPr>
          <a:lstStyle/>
          <a:p>
            <a:pPr algn="just" rtl="1"/>
            <a:r>
              <a:rPr lang="fa-IR" sz="3600" dirty="0" smtClean="0">
                <a:solidFill>
                  <a:srgbClr val="0070C0"/>
                </a:solidFill>
                <a:cs typeface="B Titr" pitchFamily="2" charset="-78"/>
              </a:rPr>
              <a:t>اهداف کارگاه:</a:t>
            </a:r>
          </a:p>
          <a:p>
            <a:pPr algn="just" rtl="1"/>
            <a:r>
              <a:rPr lang="fa-IR" sz="3600" dirty="0" smtClean="0">
                <a:solidFill>
                  <a:schemeClr val="accent6">
                    <a:lumMod val="50000"/>
                  </a:schemeClr>
                </a:solidFill>
                <a:cs typeface="B Titr" pitchFamily="2" charset="-78"/>
              </a:rPr>
              <a:t>مشاهده تأملی </a:t>
            </a:r>
          </a:p>
          <a:p>
            <a:pPr algn="just" rtl="1"/>
            <a:r>
              <a:rPr lang="fa-IR" sz="3600" dirty="0" smtClean="0">
                <a:solidFill>
                  <a:schemeClr val="accent6">
                    <a:lumMod val="50000"/>
                  </a:schemeClr>
                </a:solidFill>
                <a:cs typeface="B Titr" pitchFamily="2" charset="-78"/>
              </a:rPr>
              <a:t>نقد و بررسی گزارش ها</a:t>
            </a:r>
          </a:p>
          <a:p>
            <a:pPr algn="just" rtl="1"/>
            <a:r>
              <a:rPr lang="fa-IR" sz="3600" dirty="0" smtClean="0">
                <a:solidFill>
                  <a:schemeClr val="accent6">
                    <a:lumMod val="50000"/>
                  </a:schemeClr>
                </a:solidFill>
                <a:cs typeface="B Titr" pitchFamily="2" charset="-78"/>
              </a:rPr>
              <a:t>واکاوی تجربیات</a:t>
            </a:r>
          </a:p>
          <a:p>
            <a:pPr algn="just" rtl="1"/>
            <a:r>
              <a:rPr lang="fa-IR" sz="3600" dirty="0" smtClean="0">
                <a:solidFill>
                  <a:schemeClr val="accent6">
                    <a:lumMod val="50000"/>
                  </a:schemeClr>
                </a:solidFill>
                <a:cs typeface="B Titr" pitchFamily="2" charset="-78"/>
              </a:rPr>
              <a:t>روش های ارائه بازخورد</a:t>
            </a:r>
            <a:r>
              <a:rPr lang="fa-IR" dirty="0" smtClean="0"/>
              <a:t> </a:t>
            </a:r>
            <a:endParaRPr lang="en-US" dirty="0"/>
          </a:p>
        </p:txBody>
      </p:sp>
      <p:sp>
        <p:nvSpPr>
          <p:cNvPr id="4" name="Title 3"/>
          <p:cNvSpPr>
            <a:spLocks noGrp="1"/>
          </p:cNvSpPr>
          <p:nvPr>
            <p:ph type="title"/>
          </p:nvPr>
        </p:nvSpPr>
        <p:spPr>
          <a:xfrm>
            <a:off x="722313" y="228600"/>
            <a:ext cx="7772400" cy="1905000"/>
          </a:xfrm>
        </p:spPr>
        <p:txBody>
          <a:bodyPr>
            <a:normAutofit/>
          </a:bodyPr>
          <a:lstStyle/>
          <a:p>
            <a:pPr rtl="1"/>
            <a:r>
              <a:rPr lang="fa-IR" dirty="0" smtClean="0">
                <a:cs typeface="B Titr" pitchFamily="2" charset="-78"/>
              </a:rPr>
              <a:t>به نام خدا</a:t>
            </a:r>
            <a:br>
              <a:rPr lang="fa-IR" dirty="0" smtClean="0">
                <a:cs typeface="B Titr" pitchFamily="2" charset="-78"/>
              </a:rPr>
            </a:br>
            <a:r>
              <a:rPr lang="fa-IR" dirty="0" smtClean="0">
                <a:cs typeface="B Titr" pitchFamily="2" charset="-78"/>
              </a:rPr>
              <a:t>کارگاه آموزش مدرسان </a:t>
            </a:r>
            <a:r>
              <a:rPr lang="en-US" dirty="0" smtClean="0">
                <a:cs typeface="B Titr" pitchFamily="2" charset="-78"/>
              </a:rPr>
              <a:t> </a:t>
            </a:r>
            <a:r>
              <a:rPr lang="fa-IR" dirty="0" smtClean="0">
                <a:cs typeface="B Titr" pitchFamily="2" charset="-78"/>
              </a:rPr>
              <a:t>کارورزی</a:t>
            </a:r>
            <a:br>
              <a:rPr lang="fa-IR" dirty="0" smtClean="0">
                <a:cs typeface="B Titr" pitchFamily="2" charset="-78"/>
              </a:rPr>
            </a:br>
            <a:r>
              <a:rPr lang="fa-IR" sz="2200" dirty="0" smtClean="0">
                <a:cs typeface="B Titr" pitchFamily="2" charset="-78"/>
              </a:rPr>
              <a:t>شهریور 1397 </a:t>
            </a:r>
            <a:endParaRPr lang="en-US" sz="2200" dirty="0">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743200"/>
            <a:ext cx="8305800" cy="3505200"/>
          </a:xfrm>
        </p:spPr>
        <p:txBody>
          <a:bodyPr>
            <a:normAutofit/>
          </a:bodyPr>
          <a:lstStyle/>
          <a:p>
            <a:pPr algn="just" rtl="1"/>
            <a:r>
              <a:rPr lang="fa-IR" sz="2400" dirty="0" smtClean="0">
                <a:cs typeface="B Titr" pitchFamily="2" charset="-78"/>
              </a:rPr>
              <a:t>انتظار بالا از خود، همکاران و یادگیرندگان؛ </a:t>
            </a:r>
            <a:endParaRPr lang="en-US" sz="2400" dirty="0" smtClean="0">
              <a:cs typeface="B Titr" pitchFamily="2" charset="-78"/>
            </a:endParaRPr>
          </a:p>
          <a:p>
            <a:pPr algn="just" rtl="1"/>
            <a:r>
              <a:rPr lang="fa-IR" sz="2400" dirty="0" smtClean="0">
                <a:cs typeface="B Titr" pitchFamily="2" charset="-78"/>
              </a:rPr>
              <a:t>تعهد به پیشرفت و تندرستی همه ی یادگیرندگان؛ </a:t>
            </a:r>
            <a:endParaRPr lang="en-US" sz="2400" dirty="0" smtClean="0">
              <a:cs typeface="B Titr" pitchFamily="2" charset="-78"/>
            </a:endParaRPr>
          </a:p>
          <a:p>
            <a:pPr algn="just" rtl="1"/>
            <a:r>
              <a:rPr lang="fa-IR" sz="2400" dirty="0" smtClean="0">
                <a:cs typeface="B Titr" pitchFamily="2" charset="-78"/>
              </a:rPr>
              <a:t>نگرش، ارزش ها و رفتار مثبت؛ </a:t>
            </a:r>
            <a:endParaRPr lang="en-US" sz="2400" dirty="0" smtClean="0">
              <a:cs typeface="B Titr" pitchFamily="2" charset="-78"/>
            </a:endParaRPr>
          </a:p>
          <a:p>
            <a:pPr algn="just" rtl="1"/>
            <a:r>
              <a:rPr lang="fa-IR" sz="2400" dirty="0" smtClean="0">
                <a:cs typeface="B Titr" pitchFamily="2" charset="-78"/>
              </a:rPr>
              <a:t>تعهد به بهبود عمل از طریق ارزشیابی فکورانه، نوآوری و همکاری با دیگران؛ </a:t>
            </a:r>
            <a:endParaRPr lang="en-US" sz="2400" dirty="0" smtClean="0">
              <a:cs typeface="B Titr" pitchFamily="2" charset="-78"/>
            </a:endParaRPr>
          </a:p>
          <a:p>
            <a:pPr algn="just" rtl="1"/>
            <a:r>
              <a:rPr lang="fa-IR" sz="2400" dirty="0" smtClean="0">
                <a:cs typeface="B Titr" pitchFamily="2" charset="-78"/>
              </a:rPr>
              <a:t>گشاده بودن  نسبت به ارزش های مربیگری</a:t>
            </a:r>
            <a:endParaRPr lang="en-US" sz="2400" dirty="0" smtClean="0">
              <a:cs typeface="B Titr" pitchFamily="2" charset="-78"/>
            </a:endParaRPr>
          </a:p>
          <a:p>
            <a:endParaRPr lang="en-US" dirty="0"/>
          </a:p>
        </p:txBody>
      </p:sp>
      <p:sp>
        <p:nvSpPr>
          <p:cNvPr id="3" name="Title 2"/>
          <p:cNvSpPr>
            <a:spLocks noGrp="1"/>
          </p:cNvSpPr>
          <p:nvPr>
            <p:ph type="title"/>
          </p:nvPr>
        </p:nvSpPr>
        <p:spPr/>
        <p:txBody>
          <a:bodyPr/>
          <a:lstStyle/>
          <a:p>
            <a:r>
              <a:rPr lang="fa-IR" dirty="0" smtClean="0">
                <a:cs typeface="B Titr" pitchFamily="2" charset="-78"/>
              </a:rPr>
              <a:t>صفات حرفه‏ای</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0"/>
            <a:ext cx="6480174" cy="2133600"/>
          </a:xfrm>
        </p:spPr>
        <p:txBody>
          <a:bodyPr>
            <a:normAutofit/>
          </a:bodyPr>
          <a:lstStyle/>
          <a:p>
            <a:pPr algn="just" rtl="1"/>
            <a:r>
              <a:rPr lang="fa-IR" sz="3200" dirty="0" smtClean="0">
                <a:cs typeface="B Titr" pitchFamily="2" charset="-78"/>
              </a:rPr>
              <a:t>پیشرفت پیوسته در دانش موضوعی و دانش پداگوژی به منظور آن که یک حرفه ای اثربخش در کلاس درس باشید.</a:t>
            </a:r>
            <a:endParaRPr lang="en-US" sz="3200" dirty="0" smtClean="0">
              <a:cs typeface="B Titr" pitchFamily="2" charset="-78"/>
            </a:endParaRPr>
          </a:p>
          <a:p>
            <a:endParaRPr lang="en-US" dirty="0"/>
          </a:p>
        </p:txBody>
      </p:sp>
      <p:sp>
        <p:nvSpPr>
          <p:cNvPr id="3" name="Title 2"/>
          <p:cNvSpPr>
            <a:spLocks noGrp="1"/>
          </p:cNvSpPr>
          <p:nvPr>
            <p:ph type="title"/>
          </p:nvPr>
        </p:nvSpPr>
        <p:spPr/>
        <p:txBody>
          <a:bodyPr/>
          <a:lstStyle/>
          <a:p>
            <a:r>
              <a:rPr lang="fa-IR" dirty="0" smtClean="0">
                <a:cs typeface="B Titr" pitchFamily="2" charset="-78"/>
              </a:rPr>
              <a:t>درک و دانش حرفه‏ای</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3400" y="2743200"/>
            <a:ext cx="8001000" cy="3352800"/>
          </a:xfrm>
        </p:spPr>
        <p:txBody>
          <a:bodyPr>
            <a:normAutofit fontScale="92500" lnSpcReduction="10000"/>
          </a:bodyPr>
          <a:lstStyle/>
          <a:p>
            <a:pPr algn="just" rtl="1"/>
            <a:r>
              <a:rPr lang="fa-IR" sz="3000" dirty="0" smtClean="0">
                <a:cs typeface="B Titr" pitchFamily="2" charset="-78"/>
              </a:rPr>
              <a:t>کارهای مشارکتی؛ </a:t>
            </a:r>
            <a:endParaRPr lang="en-US" sz="3000" dirty="0" smtClean="0">
              <a:cs typeface="B Titr" pitchFamily="2" charset="-78"/>
            </a:endParaRPr>
          </a:p>
          <a:p>
            <a:pPr algn="just" rtl="1"/>
            <a:r>
              <a:rPr lang="fa-IR" sz="3000" dirty="0" smtClean="0">
                <a:cs typeface="B Titr" pitchFamily="2" charset="-78"/>
              </a:rPr>
              <a:t>چارچوب های روشن برای مدیریت کلاسی؛ </a:t>
            </a:r>
            <a:endParaRPr lang="en-US" sz="3000" dirty="0" smtClean="0">
              <a:cs typeface="B Titr" pitchFamily="2" charset="-78"/>
            </a:endParaRPr>
          </a:p>
          <a:p>
            <a:pPr algn="just" rtl="1"/>
            <a:r>
              <a:rPr lang="fa-IR" sz="3000" dirty="0" smtClean="0">
                <a:cs typeface="B Titr" pitchFamily="2" charset="-78"/>
              </a:rPr>
              <a:t>محیط های یادگیری هدفمند و ایمن؛ </a:t>
            </a:r>
            <a:endParaRPr lang="en-US" sz="3000" dirty="0" smtClean="0">
              <a:cs typeface="B Titr" pitchFamily="2" charset="-78"/>
            </a:endParaRPr>
          </a:p>
          <a:p>
            <a:pPr algn="just" rtl="1"/>
            <a:r>
              <a:rPr lang="fa-IR" sz="3000" dirty="0" smtClean="0">
                <a:cs typeface="B Titr" pitchFamily="2" charset="-78"/>
              </a:rPr>
              <a:t>چارچوب های روشن برای تدریس، یادگیری و سنجش از طریق برنامه ریزی؛ </a:t>
            </a:r>
            <a:endParaRPr lang="en-US" sz="3000" dirty="0" smtClean="0">
              <a:cs typeface="B Titr" pitchFamily="2" charset="-78"/>
            </a:endParaRPr>
          </a:p>
          <a:p>
            <a:pPr algn="just" rtl="1"/>
            <a:r>
              <a:rPr lang="fa-IR" sz="3000" dirty="0" smtClean="0">
                <a:cs typeface="B Titr" pitchFamily="2" charset="-78"/>
              </a:rPr>
              <a:t>درگیر شدن یادگیرندگان از همه سطوح توانایی به گونه ای که به میزان مناسبی پیشرفت کنند؛ </a:t>
            </a:r>
            <a:endParaRPr lang="en-US" sz="3000" dirty="0" smtClean="0">
              <a:cs typeface="B Titr" pitchFamily="2" charset="-78"/>
            </a:endParaRPr>
          </a:p>
          <a:p>
            <a:endParaRPr lang="en-US" dirty="0"/>
          </a:p>
        </p:txBody>
      </p:sp>
      <p:sp>
        <p:nvSpPr>
          <p:cNvPr id="3" name="Title 2"/>
          <p:cNvSpPr>
            <a:spLocks noGrp="1"/>
          </p:cNvSpPr>
          <p:nvPr>
            <p:ph type="title"/>
          </p:nvPr>
        </p:nvSpPr>
        <p:spPr/>
        <p:txBody>
          <a:bodyPr/>
          <a:lstStyle/>
          <a:p>
            <a:r>
              <a:rPr lang="fa-IR" dirty="0" smtClean="0">
                <a:cs typeface="B Titr" pitchFamily="2" charset="-78"/>
              </a:rPr>
              <a:t>مهارت های حرفه‏ای</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Text Box 2"/>
          <p:cNvSpPr txBox="1">
            <a:spLocks noChangeArrowheads="1"/>
          </p:cNvSpPr>
          <p:nvPr/>
        </p:nvSpPr>
        <p:spPr bwMode="auto">
          <a:xfrm>
            <a:off x="3352800" y="1295400"/>
            <a:ext cx="2438400" cy="469900"/>
          </a:xfrm>
          <a:prstGeom prst="rect">
            <a:avLst/>
          </a:prstGeom>
          <a:solidFill>
            <a:srgbClr val="FF0000"/>
          </a:solidFill>
          <a:ln w="12700" cap="sq">
            <a:noFill/>
            <a:miter lim="800000"/>
            <a:headEnd type="none" w="sm" len="sm"/>
            <a:tailEnd type="none" w="sm" len="sm"/>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spAutoFit/>
          </a:bodyPr>
          <a:lstStyle/>
          <a:p>
            <a:pPr algn="ctr">
              <a:spcBef>
                <a:spcPct val="50000"/>
              </a:spcBef>
            </a:pPr>
            <a:r>
              <a:rPr lang="fa-IR" sz="2400" b="1" dirty="0">
                <a:solidFill>
                  <a:schemeClr val="bg1"/>
                </a:solidFill>
              </a:rPr>
              <a:t>آینده ممکن</a:t>
            </a:r>
            <a:endParaRPr lang="en-US" sz="2400" b="1" dirty="0">
              <a:solidFill>
                <a:schemeClr val="bg1"/>
              </a:solidFill>
            </a:endParaRPr>
          </a:p>
        </p:txBody>
      </p:sp>
      <p:sp>
        <p:nvSpPr>
          <p:cNvPr id="217091" name="Line 3"/>
          <p:cNvSpPr>
            <a:spLocks noChangeShapeType="1"/>
          </p:cNvSpPr>
          <p:nvPr/>
        </p:nvSpPr>
        <p:spPr bwMode="auto">
          <a:xfrm>
            <a:off x="381000" y="6553200"/>
            <a:ext cx="8382000" cy="0"/>
          </a:xfrm>
          <a:prstGeom prst="line">
            <a:avLst/>
          </a:prstGeom>
          <a:noFill/>
          <a:ln w="28575" cap="sq">
            <a:solidFill>
              <a:schemeClr val="accent2"/>
            </a:solidFill>
            <a:round/>
            <a:headEnd type="none" w="sm" len="sm"/>
            <a:tailEnd type="none" w="sm" len="sm"/>
          </a:ln>
          <a:effectLst/>
        </p:spPr>
        <p:txBody>
          <a:bodyPr/>
          <a:lstStyle/>
          <a:p>
            <a:endParaRPr lang="en-US"/>
          </a:p>
        </p:txBody>
      </p:sp>
      <p:sp>
        <p:nvSpPr>
          <p:cNvPr id="217092" name="Text Box 4"/>
          <p:cNvSpPr txBox="1">
            <a:spLocks noChangeArrowheads="1"/>
          </p:cNvSpPr>
          <p:nvPr/>
        </p:nvSpPr>
        <p:spPr bwMode="auto">
          <a:xfrm>
            <a:off x="6629400" y="4357688"/>
            <a:ext cx="1676400" cy="469900"/>
          </a:xfrm>
          <a:prstGeom prst="rect">
            <a:avLst/>
          </a:prstGeom>
          <a:solidFill>
            <a:srgbClr val="F6FC10"/>
          </a:solidFill>
          <a:ln w="12700" cap="sq">
            <a:noFill/>
            <a:miter lim="800000"/>
            <a:headEnd type="none" w="sm" len="sm"/>
            <a:tailEnd type="none" w="sm" len="sm"/>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spAutoFit/>
          </a:bodyPr>
          <a:lstStyle/>
          <a:p>
            <a:pPr algn="ctr">
              <a:spcBef>
                <a:spcPct val="50000"/>
              </a:spcBef>
            </a:pPr>
            <a:r>
              <a:rPr lang="fa-IR" sz="2400" b="1" dirty="0"/>
              <a:t>آینده </a:t>
            </a:r>
            <a:r>
              <a:rPr lang="fa-IR" sz="2400" b="1" dirty="0" smtClean="0"/>
              <a:t>مطلوب</a:t>
            </a:r>
            <a:endParaRPr lang="en-US" sz="2400" b="1" dirty="0"/>
          </a:p>
        </p:txBody>
      </p:sp>
      <p:sp>
        <p:nvSpPr>
          <p:cNvPr id="217093" name="Text Box 5"/>
          <p:cNvSpPr txBox="1">
            <a:spLocks noChangeArrowheads="1"/>
          </p:cNvSpPr>
          <p:nvPr/>
        </p:nvSpPr>
        <p:spPr bwMode="auto">
          <a:xfrm>
            <a:off x="533400" y="4357688"/>
            <a:ext cx="2438400" cy="469900"/>
          </a:xfrm>
          <a:prstGeom prst="rect">
            <a:avLst/>
          </a:prstGeom>
          <a:solidFill>
            <a:srgbClr val="00B050"/>
          </a:solidFill>
          <a:ln w="12700" cap="sq">
            <a:noFill/>
            <a:miter lim="800000"/>
            <a:headEnd type="none" w="sm" len="sm"/>
            <a:tailEnd type="none" w="sm" len="sm"/>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spAutoFit/>
          </a:bodyPr>
          <a:lstStyle/>
          <a:p>
            <a:pPr algn="ctr">
              <a:spcBef>
                <a:spcPct val="50000"/>
              </a:spcBef>
            </a:pPr>
            <a:r>
              <a:rPr lang="fa-IR" sz="2400" b="1" dirty="0">
                <a:solidFill>
                  <a:schemeClr val="bg1"/>
                </a:solidFill>
              </a:rPr>
              <a:t>آینده </a:t>
            </a:r>
            <a:r>
              <a:rPr lang="fa-IR" sz="2400" b="1" dirty="0" smtClean="0">
                <a:solidFill>
                  <a:schemeClr val="bg1"/>
                </a:solidFill>
              </a:rPr>
              <a:t> محتمل</a:t>
            </a:r>
            <a:endParaRPr lang="en-US" sz="2400" b="1" dirty="0">
              <a:solidFill>
                <a:schemeClr val="bg1"/>
              </a:solidFill>
            </a:endParaRPr>
          </a:p>
        </p:txBody>
      </p:sp>
      <p:sp>
        <p:nvSpPr>
          <p:cNvPr id="217094" name="Text Box 6"/>
          <p:cNvSpPr txBox="1">
            <a:spLocks noChangeArrowheads="1"/>
          </p:cNvSpPr>
          <p:nvPr/>
        </p:nvSpPr>
        <p:spPr bwMode="auto">
          <a:xfrm>
            <a:off x="3276600" y="3138488"/>
            <a:ext cx="2438400" cy="469900"/>
          </a:xfrm>
          <a:prstGeom prst="rect">
            <a:avLst/>
          </a:prstGeom>
          <a:solidFill>
            <a:schemeClr val="hlink"/>
          </a:solidFill>
          <a:ln w="12700" cap="sq">
            <a:noFill/>
            <a:miter lim="800000"/>
            <a:headEnd type="none" w="sm" len="sm"/>
            <a:tailEnd type="none" w="sm" len="sm"/>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spAutoFit/>
          </a:bodyPr>
          <a:lstStyle/>
          <a:p>
            <a:pPr algn="ctr">
              <a:spcBef>
                <a:spcPct val="50000"/>
              </a:spcBef>
            </a:pPr>
            <a:r>
              <a:rPr lang="fa-IR" sz="2400" b="1" dirty="0">
                <a:solidFill>
                  <a:schemeClr val="bg1"/>
                </a:solidFill>
              </a:rPr>
              <a:t>آینده  دیگر</a:t>
            </a:r>
            <a:endParaRPr lang="en-US" sz="2400" b="1" dirty="0">
              <a:solidFill>
                <a:schemeClr val="bg1"/>
              </a:solidFill>
            </a:endParaRPr>
          </a:p>
        </p:txBody>
      </p:sp>
      <p:sp>
        <p:nvSpPr>
          <p:cNvPr id="217095" name="Line 7"/>
          <p:cNvSpPr>
            <a:spLocks noChangeShapeType="1"/>
          </p:cNvSpPr>
          <p:nvPr/>
        </p:nvSpPr>
        <p:spPr bwMode="auto">
          <a:xfrm flipH="1">
            <a:off x="1981200" y="1828800"/>
            <a:ext cx="1981200" cy="236220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096" name="Line 8"/>
          <p:cNvSpPr>
            <a:spLocks noChangeShapeType="1"/>
          </p:cNvSpPr>
          <p:nvPr/>
        </p:nvSpPr>
        <p:spPr bwMode="auto">
          <a:xfrm flipV="1">
            <a:off x="2590800" y="3657600"/>
            <a:ext cx="838200" cy="60960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097" name="Line 9"/>
          <p:cNvSpPr>
            <a:spLocks noChangeShapeType="1"/>
          </p:cNvSpPr>
          <p:nvPr/>
        </p:nvSpPr>
        <p:spPr bwMode="auto">
          <a:xfrm>
            <a:off x="3048000" y="4572000"/>
            <a:ext cx="3505200" cy="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098" name="Line 10"/>
          <p:cNvSpPr>
            <a:spLocks noChangeShapeType="1"/>
          </p:cNvSpPr>
          <p:nvPr/>
        </p:nvSpPr>
        <p:spPr bwMode="auto">
          <a:xfrm flipH="1" flipV="1">
            <a:off x="5105400" y="1828800"/>
            <a:ext cx="2590800" cy="259080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099" name="Line 11"/>
          <p:cNvSpPr>
            <a:spLocks noChangeShapeType="1"/>
          </p:cNvSpPr>
          <p:nvPr/>
        </p:nvSpPr>
        <p:spPr bwMode="auto">
          <a:xfrm>
            <a:off x="5638800" y="3733800"/>
            <a:ext cx="1143000" cy="53340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100" name="Line 12"/>
          <p:cNvSpPr>
            <a:spLocks noChangeShapeType="1"/>
          </p:cNvSpPr>
          <p:nvPr/>
        </p:nvSpPr>
        <p:spPr bwMode="auto">
          <a:xfrm>
            <a:off x="4572000" y="1905000"/>
            <a:ext cx="0" cy="762000"/>
          </a:xfrm>
          <a:prstGeom prst="line">
            <a:avLst/>
          </a:prstGeom>
          <a:noFill/>
          <a:ln w="38100" cap="sq">
            <a:solidFill>
              <a:schemeClr val="tx1"/>
            </a:solidFill>
            <a:round/>
            <a:headEnd type="triangle" w="med" len="med"/>
            <a:tailEnd type="triangle" w="med" len="med"/>
          </a:ln>
          <a:effectLst/>
        </p:spPr>
        <p:txBody>
          <a:bodyPr/>
          <a:lstStyle/>
          <a:p>
            <a:endParaRPr lang="en-US"/>
          </a:p>
        </p:txBody>
      </p:sp>
      <p:sp>
        <p:nvSpPr>
          <p:cNvPr id="217101" name="Line 13"/>
          <p:cNvSpPr>
            <a:spLocks noChangeShapeType="1"/>
          </p:cNvSpPr>
          <p:nvPr/>
        </p:nvSpPr>
        <p:spPr bwMode="auto">
          <a:xfrm>
            <a:off x="381000" y="6705600"/>
            <a:ext cx="8382000" cy="0"/>
          </a:xfrm>
          <a:prstGeom prst="line">
            <a:avLst/>
          </a:prstGeom>
          <a:noFill/>
          <a:ln w="28575" cap="sq">
            <a:solidFill>
              <a:srgbClr val="FF66FF"/>
            </a:solidFill>
            <a:round/>
            <a:headEnd type="none" w="sm" len="sm"/>
            <a:tailEnd type="none" w="sm" len="sm"/>
          </a:ln>
          <a:effectLst/>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93884624"/>
              </p:ext>
            </p:extLst>
          </p:nvPr>
        </p:nvGraphicFramePr>
        <p:xfrm>
          <a:off x="0" y="82295"/>
          <a:ext cx="8458202" cy="6775705"/>
        </p:xfrm>
        <a:graphic>
          <a:graphicData uri="http://schemas.openxmlformats.org/drawingml/2006/table">
            <a:tbl>
              <a:tblPr rtl="1">
                <a:tableStyleId>{0505E3EF-67EA-436B-97B2-0124C06EBD24}</a:tableStyleId>
              </a:tblPr>
              <a:tblGrid>
                <a:gridCol w="1642356">
                  <a:extLst>
                    <a:ext uri="{9D8B030D-6E8A-4147-A177-3AD203B41FA5}">
                      <a16:colId xmlns:a16="http://schemas.microsoft.com/office/drawing/2014/main" val="20000"/>
                    </a:ext>
                  </a:extLst>
                </a:gridCol>
                <a:gridCol w="1642356">
                  <a:extLst>
                    <a:ext uri="{9D8B030D-6E8A-4147-A177-3AD203B41FA5}">
                      <a16:colId xmlns:a16="http://schemas.microsoft.com/office/drawing/2014/main" val="20001"/>
                    </a:ext>
                  </a:extLst>
                </a:gridCol>
                <a:gridCol w="2586745">
                  <a:extLst>
                    <a:ext uri="{9D8B030D-6E8A-4147-A177-3AD203B41FA5}">
                      <a16:colId xmlns:a16="http://schemas.microsoft.com/office/drawing/2014/main" val="20002"/>
                    </a:ext>
                  </a:extLst>
                </a:gridCol>
                <a:gridCol w="2586745">
                  <a:extLst>
                    <a:ext uri="{9D8B030D-6E8A-4147-A177-3AD203B41FA5}">
                      <a16:colId xmlns:a16="http://schemas.microsoft.com/office/drawing/2014/main" val="20003"/>
                    </a:ext>
                  </a:extLst>
                </a:gridCol>
              </a:tblGrid>
              <a:tr h="318516">
                <a:tc>
                  <a:txBody>
                    <a:bodyPr/>
                    <a:lstStyle/>
                    <a:p>
                      <a:endParaRPr lang="en-US" dirty="0"/>
                    </a:p>
                  </a:txBody>
                  <a:tcPr marL="68580" marR="68580" marT="0" marB="0"/>
                </a:tc>
                <a:tc gridSpan="2">
                  <a:txBody>
                    <a:bodyPr/>
                    <a:lstStyle/>
                    <a:p>
                      <a:r>
                        <a:rPr lang="fa-IR" sz="3200" dirty="0" smtClean="0">
                          <a:solidFill>
                            <a:srgbClr val="00B050"/>
                          </a:solidFill>
                          <a:cs typeface="B Titr" pitchFamily="2" charset="-78"/>
                        </a:rPr>
                        <a:t>سطوح نوشتن تأملی</a:t>
                      </a:r>
                      <a:endParaRPr lang="en-US" sz="3200" dirty="0">
                        <a:solidFill>
                          <a:srgbClr val="00B050"/>
                        </a:solidFill>
                        <a:cs typeface="B Titr" pitchFamily="2" charset="-78"/>
                      </a:endParaRPr>
                    </a:p>
                  </a:txBody>
                  <a:tcPr marL="68580" marR="68580" marT="0" marB="0"/>
                </a:tc>
                <a:tc hMerge="1">
                  <a:txBody>
                    <a:bodyPr/>
                    <a:lstStyle/>
                    <a:p>
                      <a:pPr algn="ctr" rtl="1">
                        <a:lnSpc>
                          <a:spcPct val="115000"/>
                        </a:lnSpc>
                        <a:spcAft>
                          <a:spcPts val="0"/>
                        </a:spcAft>
                      </a:pPr>
                      <a:endParaRPr lang="en-US" sz="1100" dirty="0">
                        <a:latin typeface="Calibri"/>
                        <a:ea typeface="Calibri"/>
                        <a:cs typeface="B Tit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endParaRPr lang="en-US" sz="1100" dirty="0">
                        <a:latin typeface="Calibri"/>
                        <a:ea typeface="Calibri"/>
                        <a:cs typeface="B Titr" pitchFamily="2" charset="-78"/>
                      </a:endParaRPr>
                    </a:p>
                  </a:txBody>
                  <a:tcPr marL="68580" marR="68580" marT="0" marB="0"/>
                </a:tc>
                <a:extLst>
                  <a:ext uri="{0D108BD9-81ED-4DB2-BD59-A6C34878D82A}">
                    <a16:rowId xmlns:a16="http://schemas.microsoft.com/office/drawing/2014/main" val="10000"/>
                  </a:ext>
                </a:extLst>
              </a:tr>
              <a:tr h="260604">
                <a:tc gridSpan="2">
                  <a:txBody>
                    <a:bodyPr/>
                    <a:lstStyle/>
                    <a:p>
                      <a:pPr algn="ctr" rtl="1">
                        <a:lnSpc>
                          <a:spcPct val="115000"/>
                        </a:lnSpc>
                        <a:spcAft>
                          <a:spcPts val="0"/>
                        </a:spcAft>
                      </a:pPr>
                      <a:r>
                        <a:rPr lang="fa-IR" sz="1600" b="1" dirty="0" smtClean="0">
                          <a:solidFill>
                            <a:schemeClr val="accent1">
                              <a:lumMod val="50000"/>
                            </a:schemeClr>
                          </a:solidFill>
                          <a:cs typeface="B Titr" pitchFamily="2" charset="-78"/>
                        </a:rPr>
                        <a:t>سطوح نوشتن</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pPr algn="ctr" rtl="1">
                        <a:lnSpc>
                          <a:spcPct val="115000"/>
                        </a:lnSpc>
                        <a:spcAft>
                          <a:spcPts val="0"/>
                        </a:spcAft>
                      </a:pPr>
                      <a:endParaRPr lang="en-US" sz="1100" dirty="0">
                        <a:latin typeface="Calibri"/>
                        <a:ea typeface="Calibri"/>
                        <a:cs typeface="B Tit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15000"/>
                        </a:lnSpc>
                        <a:spcAft>
                          <a:spcPts val="0"/>
                        </a:spcAft>
                      </a:pPr>
                      <a:r>
                        <a:rPr lang="fa-IR" sz="1600" b="1" dirty="0" smtClean="0">
                          <a:solidFill>
                            <a:schemeClr val="accent1">
                              <a:lumMod val="50000"/>
                            </a:schemeClr>
                          </a:solidFill>
                          <a:cs typeface="B Titr" pitchFamily="2" charset="-78"/>
                        </a:rPr>
                        <a:t>مؤلفه های نوشتار در هر سطح </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pPr algn="ctr" rtl="1">
                        <a:lnSpc>
                          <a:spcPct val="115000"/>
                        </a:lnSpc>
                        <a:spcAft>
                          <a:spcPts val="0"/>
                        </a:spcAft>
                      </a:pPr>
                      <a:endParaRPr lang="en-US" sz="1100" dirty="0">
                        <a:latin typeface="Calibri"/>
                        <a:ea typeface="Calibri"/>
                        <a:cs typeface="B Tit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16736">
                <a:tc gridSpan="2">
                  <a:txBody>
                    <a:bodyPr/>
                    <a:lstStyle/>
                    <a:p>
                      <a:pPr algn="ctr" rtl="1">
                        <a:lnSpc>
                          <a:spcPct val="115000"/>
                        </a:lnSpc>
                        <a:spcAft>
                          <a:spcPts val="0"/>
                        </a:spcAft>
                      </a:pPr>
                      <a:r>
                        <a:rPr lang="ar-SA" sz="1600" b="1" dirty="0">
                          <a:solidFill>
                            <a:schemeClr val="accent1">
                              <a:lumMod val="50000"/>
                            </a:schemeClr>
                          </a:solidFill>
                          <a:cs typeface="B Titr" pitchFamily="2" charset="-78"/>
                        </a:rPr>
                        <a:t>سطح یک</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tc gridSpan="2">
                  <a:txBody>
                    <a:bodyPr/>
                    <a:lstStyle/>
                    <a:p>
                      <a:pPr algn="ctr" rtl="1">
                        <a:lnSpc>
                          <a:spcPct val="115000"/>
                        </a:lnSpc>
                        <a:spcAft>
                          <a:spcPts val="0"/>
                        </a:spcAft>
                      </a:pPr>
                      <a:r>
                        <a:rPr lang="ar-SA" sz="1600" b="1" dirty="0">
                          <a:solidFill>
                            <a:schemeClr val="accent1">
                              <a:lumMod val="50000"/>
                            </a:schemeClr>
                          </a:solidFill>
                          <a:cs typeface="B Titr" pitchFamily="2" charset="-78"/>
                        </a:rPr>
                        <a:t>توصیف روزنگار: توصیفی از </a:t>
                      </a:r>
                      <a:r>
                        <a:rPr lang="ar-SA" sz="1600" b="1" dirty="0" smtClean="0">
                          <a:solidFill>
                            <a:schemeClr val="accent1">
                              <a:lumMod val="50000"/>
                            </a:schemeClr>
                          </a:solidFill>
                          <a:cs typeface="B Titr" pitchFamily="2" charset="-78"/>
                        </a:rPr>
                        <a:t>آن</a:t>
                      </a:r>
                      <a:r>
                        <a:rPr lang="fa-IR" sz="1600" b="1" dirty="0" smtClean="0">
                          <a:solidFill>
                            <a:schemeClr val="accent1">
                              <a:lumMod val="50000"/>
                            </a:schemeClr>
                          </a:solidFill>
                          <a:cs typeface="B Titr" pitchFamily="2" charset="-78"/>
                        </a:rPr>
                        <a:t> </a:t>
                      </a:r>
                      <a:r>
                        <a:rPr lang="ar-SA" sz="1600" b="1" dirty="0" smtClean="0">
                          <a:solidFill>
                            <a:schemeClr val="accent1">
                              <a:lumMod val="50000"/>
                            </a:schemeClr>
                          </a:solidFill>
                          <a:cs typeface="B Titr" pitchFamily="2" charset="-78"/>
                        </a:rPr>
                        <a:t>چه </a:t>
                      </a:r>
                      <a:r>
                        <a:rPr lang="ar-SA" sz="1600" b="1" dirty="0">
                          <a:solidFill>
                            <a:schemeClr val="accent1">
                              <a:lumMod val="50000"/>
                            </a:schemeClr>
                          </a:solidFill>
                          <a:cs typeface="B Titr" pitchFamily="2" charset="-78"/>
                        </a:rPr>
                        <a:t>که در کلاس روی داده است</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extLst>
                  <a:ext uri="{0D108BD9-81ED-4DB2-BD59-A6C34878D82A}">
                    <a16:rowId xmlns:a16="http://schemas.microsoft.com/office/drawing/2014/main" val="10002"/>
                  </a:ext>
                </a:extLst>
              </a:tr>
              <a:tr h="1042417">
                <a:tc gridSpan="2">
                  <a:txBody>
                    <a:bodyPr/>
                    <a:lstStyle/>
                    <a:p>
                      <a:pPr algn="ctr" rtl="1">
                        <a:lnSpc>
                          <a:spcPct val="115000"/>
                        </a:lnSpc>
                        <a:spcAft>
                          <a:spcPts val="0"/>
                        </a:spcAft>
                      </a:pPr>
                      <a:r>
                        <a:rPr lang="ar-SA" sz="1600" b="1" dirty="0">
                          <a:solidFill>
                            <a:schemeClr val="accent1">
                              <a:lumMod val="50000"/>
                            </a:schemeClr>
                          </a:solidFill>
                          <a:cs typeface="B Titr" pitchFamily="2" charset="-78"/>
                        </a:rPr>
                        <a:t>سطح دو</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tc gridSpan="2">
                  <a:txBody>
                    <a:bodyPr/>
                    <a:lstStyle/>
                    <a:p>
                      <a:pPr algn="ctr" rtl="1">
                        <a:lnSpc>
                          <a:spcPct val="115000"/>
                        </a:lnSpc>
                        <a:spcAft>
                          <a:spcPts val="0"/>
                        </a:spcAft>
                      </a:pPr>
                      <a:r>
                        <a:rPr lang="ar-SA" sz="1600" b="1" dirty="0">
                          <a:solidFill>
                            <a:schemeClr val="accent1">
                              <a:lumMod val="50000"/>
                            </a:schemeClr>
                          </a:solidFill>
                          <a:cs typeface="B Titr" pitchFamily="2" charset="-78"/>
                        </a:rPr>
                        <a:t>توصیف روزنگار + تفسیر تحلیلی: تلاش برای پاسخ به این پرسش که «چرا چنین چیزی رخ داد؟»</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extLst>
                  <a:ext uri="{0D108BD9-81ED-4DB2-BD59-A6C34878D82A}">
                    <a16:rowId xmlns:a16="http://schemas.microsoft.com/office/drawing/2014/main" val="10003"/>
                  </a:ext>
                </a:extLst>
              </a:tr>
              <a:tr h="3648456">
                <a:tc gridSpan="2">
                  <a:txBody>
                    <a:bodyPr/>
                    <a:lstStyle/>
                    <a:p>
                      <a:pPr algn="ctr" rtl="1">
                        <a:lnSpc>
                          <a:spcPct val="115000"/>
                        </a:lnSpc>
                        <a:spcAft>
                          <a:spcPts val="0"/>
                        </a:spcAft>
                      </a:pPr>
                      <a:endParaRPr lang="ar-SA" sz="1600" b="1" dirty="0">
                        <a:solidFill>
                          <a:schemeClr val="accent1">
                            <a:lumMod val="50000"/>
                          </a:schemeClr>
                        </a:solidFill>
                        <a:cs typeface="B Titr" pitchFamily="2" charset="-78"/>
                      </a:endParaRPr>
                    </a:p>
                    <a:p>
                      <a:pPr algn="ctr" rtl="1">
                        <a:lnSpc>
                          <a:spcPct val="115000"/>
                        </a:lnSpc>
                        <a:spcAft>
                          <a:spcPts val="0"/>
                        </a:spcAft>
                      </a:pPr>
                      <a:r>
                        <a:rPr lang="ar-SA" sz="1600" b="1" dirty="0">
                          <a:solidFill>
                            <a:schemeClr val="accent1">
                              <a:lumMod val="50000"/>
                            </a:schemeClr>
                          </a:solidFill>
                          <a:cs typeface="B Titr" pitchFamily="2" charset="-78"/>
                        </a:rPr>
                        <a:t>سطح سه</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tc gridSpan="2">
                  <a:txBody>
                    <a:bodyPr/>
                    <a:lstStyle/>
                    <a:p>
                      <a:pPr algn="ctr" rtl="1">
                        <a:lnSpc>
                          <a:spcPct val="115000"/>
                        </a:lnSpc>
                        <a:spcAft>
                          <a:spcPts val="0"/>
                        </a:spcAft>
                      </a:pPr>
                      <a:r>
                        <a:rPr lang="ar-SA" sz="1600" b="1" dirty="0">
                          <a:solidFill>
                            <a:schemeClr val="accent1">
                              <a:lumMod val="50000"/>
                            </a:schemeClr>
                          </a:solidFill>
                          <a:cs typeface="B Titr" pitchFamily="2" charset="-78"/>
                        </a:rPr>
                        <a:t>توصیف روزنگار + تفسیر تحلیلی+ </a:t>
                      </a:r>
                      <a:r>
                        <a:rPr lang="fa-IR" sz="1600" b="1" dirty="0" smtClean="0">
                          <a:solidFill>
                            <a:schemeClr val="accent1">
                              <a:lumMod val="50000"/>
                            </a:schemeClr>
                          </a:solidFill>
                          <a:cs typeface="B Titr" pitchFamily="2" charset="-78"/>
                        </a:rPr>
                        <a:t>استفاده </a:t>
                      </a:r>
                      <a:r>
                        <a:rPr lang="ar-SA" sz="1600" b="1" dirty="0" smtClean="0">
                          <a:solidFill>
                            <a:schemeClr val="accent1">
                              <a:lumMod val="50000"/>
                            </a:schemeClr>
                          </a:solidFill>
                          <a:cs typeface="B Titr" pitchFamily="2" charset="-78"/>
                        </a:rPr>
                        <a:t>مناسب </a:t>
                      </a:r>
                      <a:r>
                        <a:rPr lang="fa-IR" sz="1600" b="1" dirty="0" smtClean="0">
                          <a:solidFill>
                            <a:schemeClr val="accent1">
                              <a:lumMod val="50000"/>
                            </a:schemeClr>
                          </a:solidFill>
                          <a:cs typeface="B Titr" pitchFamily="2" charset="-78"/>
                        </a:rPr>
                        <a:t>از</a:t>
                      </a:r>
                      <a:r>
                        <a:rPr lang="fa-IR" sz="1600" b="1" baseline="0" dirty="0" smtClean="0">
                          <a:solidFill>
                            <a:schemeClr val="accent1">
                              <a:lumMod val="50000"/>
                            </a:schemeClr>
                          </a:solidFill>
                          <a:cs typeface="B Titr" pitchFamily="2" charset="-78"/>
                        </a:rPr>
                        <a:t> </a:t>
                      </a:r>
                      <a:r>
                        <a:rPr lang="fa-IR" sz="1600" b="1" dirty="0" smtClean="0">
                          <a:solidFill>
                            <a:schemeClr val="accent1">
                              <a:lumMod val="50000"/>
                            </a:schemeClr>
                          </a:solidFill>
                          <a:cs typeface="B Titr" pitchFamily="2" charset="-78"/>
                        </a:rPr>
                        <a:t>متون</a:t>
                      </a:r>
                      <a:r>
                        <a:rPr lang="fa-IR" sz="1600" b="1" baseline="0" dirty="0" smtClean="0">
                          <a:solidFill>
                            <a:schemeClr val="accent1">
                              <a:lumMod val="50000"/>
                            </a:schemeClr>
                          </a:solidFill>
                          <a:cs typeface="B Titr" pitchFamily="2" charset="-78"/>
                        </a:rPr>
                        <a:t> </a:t>
                      </a:r>
                      <a:r>
                        <a:rPr lang="fa-IR" sz="1600" b="1" baseline="0" dirty="0" smtClean="0">
                          <a:solidFill>
                            <a:schemeClr val="accent1">
                              <a:lumMod val="50000"/>
                            </a:schemeClr>
                          </a:solidFill>
                          <a:cs typeface="B Titr" pitchFamily="2" charset="-78"/>
                        </a:rPr>
                        <a:t>علمی </a:t>
                      </a:r>
                      <a:r>
                        <a:rPr lang="ar-SA" sz="1600" b="1" dirty="0" smtClean="0">
                          <a:solidFill>
                            <a:schemeClr val="accent1">
                              <a:lumMod val="50000"/>
                            </a:schemeClr>
                          </a:solidFill>
                          <a:cs typeface="B Titr" pitchFamily="2" charset="-78"/>
                        </a:rPr>
                        <a:t>و نظریه : </a:t>
                      </a:r>
                      <a:r>
                        <a:rPr lang="ar-SA" sz="1600" b="1" dirty="0">
                          <a:solidFill>
                            <a:schemeClr val="accent1">
                              <a:lumMod val="50000"/>
                            </a:schemeClr>
                          </a:solidFill>
                          <a:cs typeface="B Titr" pitchFamily="2" charset="-78"/>
                        </a:rPr>
                        <a:t>نشان می دهد که چگونه از </a:t>
                      </a:r>
                      <a:r>
                        <a:rPr lang="ar-SA" sz="1600" b="1" dirty="0" smtClean="0">
                          <a:solidFill>
                            <a:schemeClr val="accent1">
                              <a:lumMod val="50000"/>
                            </a:schemeClr>
                          </a:solidFill>
                          <a:cs typeface="B Titr" pitchFamily="2" charset="-78"/>
                        </a:rPr>
                        <a:t>پیشینه</a:t>
                      </a:r>
                      <a:r>
                        <a:rPr lang="fa-IR" sz="1600" b="1" dirty="0" smtClean="0">
                          <a:solidFill>
                            <a:schemeClr val="accent1">
                              <a:lumMod val="50000"/>
                            </a:schemeClr>
                          </a:solidFill>
                          <a:cs typeface="B Titr" pitchFamily="2" charset="-78"/>
                        </a:rPr>
                        <a:t> علمی </a:t>
                      </a:r>
                      <a:r>
                        <a:rPr lang="ar-SA" sz="1600" b="1" dirty="0" smtClean="0">
                          <a:solidFill>
                            <a:schemeClr val="accent1">
                              <a:lumMod val="50000"/>
                            </a:schemeClr>
                          </a:solidFill>
                          <a:cs typeface="B Titr" pitchFamily="2" charset="-78"/>
                        </a:rPr>
                        <a:t> </a:t>
                      </a:r>
                      <a:r>
                        <a:rPr lang="ar-SA" sz="1600" b="1" dirty="0">
                          <a:solidFill>
                            <a:schemeClr val="accent1">
                              <a:lumMod val="50000"/>
                            </a:schemeClr>
                          </a:solidFill>
                          <a:cs typeface="B Titr" pitchFamily="2" charset="-78"/>
                        </a:rPr>
                        <a:t>ای که در مورد درک و دانش حرفه ای وجود دارد استفاده می کند تا از تأمل حمایت کند، و پداگوژی را رشد دهد و یادگیری حرفه ای را غنی کند. تلاش برای پاسخ به پرسش های «چرا چنین چیزی رخ داد؟» «چه شناختی در مورد آن حاصل شده </a:t>
                      </a:r>
                      <a:r>
                        <a:rPr lang="ar-SA" sz="1600" b="1" dirty="0" smtClean="0">
                          <a:solidFill>
                            <a:schemeClr val="accent1">
                              <a:lumMod val="50000"/>
                            </a:schemeClr>
                          </a:solidFill>
                          <a:cs typeface="B Titr" pitchFamily="2" charset="-78"/>
                        </a:rPr>
                        <a:t>است</a:t>
                      </a:r>
                      <a:r>
                        <a:rPr lang="fa-IR" sz="1600" b="1" dirty="0" smtClean="0">
                          <a:solidFill>
                            <a:schemeClr val="accent1">
                              <a:lumMod val="50000"/>
                            </a:schemeClr>
                          </a:solidFill>
                          <a:cs typeface="B Titr" pitchFamily="2" charset="-78"/>
                        </a:rPr>
                        <a:t>(چه دانش</a:t>
                      </a:r>
                      <a:r>
                        <a:rPr lang="fa-IR" sz="1600" b="1" baseline="0" dirty="0" smtClean="0">
                          <a:solidFill>
                            <a:schemeClr val="accent1">
                              <a:lumMod val="50000"/>
                            </a:schemeClr>
                          </a:solidFill>
                          <a:cs typeface="B Titr" pitchFamily="2" charset="-78"/>
                        </a:rPr>
                        <a:t> و نظریه هایی</a:t>
                      </a:r>
                      <a:r>
                        <a:rPr lang="fa-IR" sz="1600" b="1" dirty="0" smtClean="0">
                          <a:solidFill>
                            <a:schemeClr val="accent1">
                              <a:lumMod val="50000"/>
                            </a:schemeClr>
                          </a:solidFill>
                          <a:cs typeface="B Titr" pitchFamily="2" charset="-78"/>
                        </a:rPr>
                        <a:t> در مورد آن وجود دارد)</a:t>
                      </a:r>
                      <a:r>
                        <a:rPr lang="ar-SA" sz="1600" b="1" dirty="0" smtClean="0">
                          <a:solidFill>
                            <a:schemeClr val="accent1">
                              <a:lumMod val="50000"/>
                            </a:schemeClr>
                          </a:solidFill>
                          <a:cs typeface="B Titr" pitchFamily="2" charset="-78"/>
                        </a:rPr>
                        <a:t>» </a:t>
                      </a:r>
                      <a:r>
                        <a:rPr lang="ar-SA" sz="1600" b="1" dirty="0">
                          <a:solidFill>
                            <a:schemeClr val="accent1">
                              <a:lumMod val="50000"/>
                            </a:schemeClr>
                          </a:solidFill>
                          <a:cs typeface="B Titr" pitchFamily="2" charset="-78"/>
                        </a:rPr>
                        <a:t>من چگونه می توانم از آنچه که نسبت به آن شناخت کسب شده است استفاده کنم تا عمل حرفه‌ای خود  را بهبود بخشم؟</a:t>
                      </a:r>
                      <a:endParaRPr lang="en-US" sz="1600" b="1" dirty="0">
                        <a:solidFill>
                          <a:schemeClr val="accent1">
                            <a:lumMod val="50000"/>
                          </a:schemeClr>
                        </a:solidFill>
                        <a:latin typeface="Calibri"/>
                        <a:ea typeface="Calibri"/>
                        <a:cs typeface="B Titr" pitchFamily="2" charset="-78"/>
                      </a:endParaRPr>
                    </a:p>
                  </a:txBody>
                  <a:tcPr marL="68580" marR="68580" marT="0" marB="0"/>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20481" name="Rectangle 1"/>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a-IR" dirty="0" smtClean="0">
                <a:cs typeface="2  Titr" pitchFamily="2" charset="-78"/>
              </a:rPr>
              <a:t>یافته های تحقیق</a:t>
            </a:r>
            <a:endParaRPr lang="en-US" dirty="0">
              <a:cs typeface="2  Titr" pitchFamily="2" charset="-78"/>
            </a:endParaRPr>
          </a:p>
        </p:txBody>
      </p:sp>
      <p:sp>
        <p:nvSpPr>
          <p:cNvPr id="5" name="Rectangle 4"/>
          <p:cNvSpPr/>
          <p:nvPr/>
        </p:nvSpPr>
        <p:spPr>
          <a:xfrm>
            <a:off x="304800" y="1447800"/>
            <a:ext cx="8382000" cy="5016758"/>
          </a:xfrm>
          <a:prstGeom prst="rect">
            <a:avLst/>
          </a:prstGeom>
        </p:spPr>
        <p:txBody>
          <a:bodyPr wrap="square">
            <a:spAutoFit/>
          </a:bodyPr>
          <a:lstStyle/>
          <a:p>
            <a:pPr lvl="0" algn="justLow" rtl="1" fontAlgn="base">
              <a:spcBef>
                <a:spcPct val="0"/>
              </a:spcBef>
              <a:spcAft>
                <a:spcPct val="0"/>
              </a:spcAft>
            </a:pPr>
            <a:r>
              <a:rPr lang="fa-IR" sz="3200" dirty="0" smtClean="0">
                <a:solidFill>
                  <a:prstClr val="black"/>
                </a:solidFill>
                <a:latin typeface="Times New Roman" pitchFamily="18" charset="0"/>
                <a:ea typeface="Calibri" pitchFamily="34" charset="0"/>
                <a:cs typeface="B Nazanin" pitchFamily="2" charset="-78"/>
              </a:rPr>
              <a:t>در پژوهشی که پیرامون بازخوردهایی که تازه معلمان از مربیان خود دریافتند سه تم از گویه های آنها پدیدار گشت:</a:t>
            </a:r>
            <a:endParaRPr lang="en-US" sz="3200" dirty="0" smtClean="0">
              <a:solidFill>
                <a:prstClr val="black"/>
              </a:solidFill>
              <a:latin typeface="Arial" pitchFamily="34" charset="0"/>
              <a:cs typeface="Arial" pitchFamily="34" charset="0"/>
            </a:endParaRPr>
          </a:p>
          <a:p>
            <a:pPr lvl="0" algn="justLow" rtl="1" eaLnBrk="0" fontAlgn="base" hangingPunct="0">
              <a:spcBef>
                <a:spcPct val="0"/>
              </a:spcBef>
              <a:spcAft>
                <a:spcPct val="0"/>
              </a:spcAft>
              <a:buFont typeface="Arial" pitchFamily="34" charset="0"/>
              <a:buChar char="•"/>
            </a:pPr>
            <a:r>
              <a:rPr lang="fa-IR" sz="3200" dirty="0" smtClean="0">
                <a:solidFill>
                  <a:prstClr val="black"/>
                </a:solidFill>
                <a:latin typeface="Times New Roman" pitchFamily="18" charset="0"/>
                <a:ea typeface="Calibri" pitchFamily="34" charset="0"/>
                <a:cs typeface="B Nazanin" pitchFamily="2" charset="-78"/>
              </a:rPr>
              <a:t>احساس رضایت کلی</a:t>
            </a:r>
            <a:endParaRPr lang="en-US" sz="3200" dirty="0" smtClean="0">
              <a:solidFill>
                <a:prstClr val="black"/>
              </a:solidFill>
              <a:latin typeface="Arial" pitchFamily="34" charset="0"/>
              <a:cs typeface="Arial" pitchFamily="34" charset="0"/>
            </a:endParaRPr>
          </a:p>
          <a:p>
            <a:pPr lvl="0" algn="justLow" rtl="1" eaLnBrk="0" fontAlgn="base" hangingPunct="0">
              <a:spcBef>
                <a:spcPct val="0"/>
              </a:spcBef>
              <a:spcAft>
                <a:spcPct val="0"/>
              </a:spcAft>
              <a:buFont typeface="Arial" pitchFamily="34" charset="0"/>
              <a:buChar char="•"/>
            </a:pPr>
            <a:r>
              <a:rPr lang="fa-IR" sz="3200" dirty="0" smtClean="0">
                <a:solidFill>
                  <a:prstClr val="black"/>
                </a:solidFill>
                <a:latin typeface="Times New Roman" pitchFamily="18" charset="0"/>
                <a:ea typeface="Calibri" pitchFamily="34" charset="0"/>
                <a:cs typeface="B Nazanin" pitchFamily="2" charset="-78"/>
              </a:rPr>
              <a:t>احساس ناامیدی</a:t>
            </a:r>
            <a:endParaRPr lang="en-US" sz="3200" dirty="0" smtClean="0">
              <a:solidFill>
                <a:prstClr val="black"/>
              </a:solidFill>
              <a:latin typeface="Arial" pitchFamily="34" charset="0"/>
              <a:cs typeface="Arial" pitchFamily="34" charset="0"/>
            </a:endParaRPr>
          </a:p>
          <a:p>
            <a:pPr lvl="0" algn="justLow" rtl="1" eaLnBrk="0" fontAlgn="base" hangingPunct="0">
              <a:spcBef>
                <a:spcPct val="0"/>
              </a:spcBef>
              <a:spcAft>
                <a:spcPct val="0"/>
              </a:spcAft>
              <a:buFont typeface="Arial" pitchFamily="34" charset="0"/>
              <a:buChar char="•"/>
            </a:pPr>
            <a:r>
              <a:rPr lang="fa-IR" sz="3200" dirty="0" smtClean="0">
                <a:solidFill>
                  <a:prstClr val="black"/>
                </a:solidFill>
                <a:latin typeface="Times New Roman" pitchFamily="18" charset="0"/>
                <a:ea typeface="Calibri" pitchFamily="34" charset="0"/>
                <a:cs typeface="B Nazanin" pitchFamily="2" charset="-78"/>
              </a:rPr>
              <a:t>متعجب شدن از محتوای بازخورد</a:t>
            </a:r>
            <a:endParaRPr lang="en-US" sz="3200" dirty="0" smtClean="0">
              <a:solidFill>
                <a:prstClr val="black"/>
              </a:solidFill>
              <a:latin typeface="Arial" pitchFamily="34" charset="0"/>
              <a:cs typeface="Arial" pitchFamily="34" charset="0"/>
            </a:endParaRPr>
          </a:p>
          <a:p>
            <a:pPr lvl="0" algn="justLow" rtl="1" eaLnBrk="0" fontAlgn="base" hangingPunct="0">
              <a:spcBef>
                <a:spcPct val="0"/>
              </a:spcBef>
              <a:spcAft>
                <a:spcPct val="0"/>
              </a:spcAft>
            </a:pPr>
            <a:endParaRPr lang="fa-IR" sz="3200" dirty="0" smtClean="0">
              <a:solidFill>
                <a:prstClr val="black"/>
              </a:solidFill>
              <a:latin typeface="Times New Roman" pitchFamily="18" charset="0"/>
              <a:ea typeface="Calibri" pitchFamily="34" charset="0"/>
              <a:cs typeface="B Nazanin" pitchFamily="2" charset="-78"/>
            </a:endParaRPr>
          </a:p>
          <a:p>
            <a:pPr lvl="0" algn="justLow" rtl="1" eaLnBrk="0" fontAlgn="base" hangingPunct="0">
              <a:spcBef>
                <a:spcPct val="0"/>
              </a:spcBef>
              <a:spcAft>
                <a:spcPct val="0"/>
              </a:spcAft>
            </a:pPr>
            <a:r>
              <a:rPr lang="fa-IR" sz="3200" dirty="0" smtClean="0">
                <a:solidFill>
                  <a:prstClr val="black"/>
                </a:solidFill>
                <a:latin typeface="Times New Roman" pitchFamily="18" charset="0"/>
                <a:ea typeface="Calibri" pitchFamily="34" charset="0"/>
                <a:cs typeface="B Nazanin" pitchFamily="2" charset="-78"/>
              </a:rPr>
              <a:t>در بسیاری از موارد، تم کلیدی عبارت است از ناهمخوانی میان انتظارات فرد و واقعیتی که در بازخورد دریافتی او وجود دارد.</a:t>
            </a:r>
            <a:endParaRPr lang="en-US" sz="3200" dirty="0" smtClean="0">
              <a:solidFill>
                <a:prstClr val="black"/>
              </a:solidFill>
              <a:latin typeface="Arial" pitchFamily="34" charset="0"/>
              <a:cs typeface="Arial" pitchFamily="34" charset="0"/>
            </a:endParaRPr>
          </a:p>
          <a:p>
            <a:pPr lvl="0" algn="ctr" rtl="1" eaLnBrk="0" fontAlgn="base" hangingPunct="0">
              <a:spcBef>
                <a:spcPct val="0"/>
              </a:spcBef>
              <a:spcAft>
                <a:spcPct val="0"/>
              </a:spcAft>
            </a:pPr>
            <a:r>
              <a:rPr lang="fa-IR" sz="3200" b="1" dirty="0" smtClean="0">
                <a:solidFill>
                  <a:prstClr val="black"/>
                </a:solidFill>
                <a:latin typeface="Times New Roman" pitchFamily="18" charset="0"/>
                <a:ea typeface="Calibri" pitchFamily="34" charset="0"/>
                <a:cs typeface="B Nazanin" pitchFamily="2" charset="-78"/>
              </a:rPr>
              <a:t>برای این که بازخورد سازنده باشد باید حمایتگرانه، همدلانه و تشویق کننده باشد.</a:t>
            </a:r>
            <a:endParaRPr lang="fa-IR" sz="3200" b="1" dirty="0" smtClean="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بازخورد</a:t>
            </a:r>
            <a:endParaRPr lang="en-US" dirty="0">
              <a:cs typeface="B Titr" pitchFamily="2" charset="-78"/>
            </a:endParaRPr>
          </a:p>
        </p:txBody>
      </p:sp>
      <p:sp>
        <p:nvSpPr>
          <p:cNvPr id="3" name="Text Placeholder 2"/>
          <p:cNvSpPr>
            <a:spLocks noGrp="1"/>
          </p:cNvSpPr>
          <p:nvPr>
            <p:ph type="body" idx="1"/>
          </p:nvPr>
        </p:nvSpPr>
        <p:spPr>
          <a:xfrm>
            <a:off x="914400" y="2743200"/>
            <a:ext cx="7239000" cy="1523999"/>
          </a:xfrm>
          <a:solidFill>
            <a:srgbClr val="CCFF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10000"/>
          </a:bodyPr>
          <a:lstStyle/>
          <a:p>
            <a:pPr rtl="1"/>
            <a:r>
              <a:rPr lang="fa-IR" sz="2800"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Titr" pitchFamily="2" charset="-78"/>
              </a:rPr>
              <a:t>بازخورد برای دانشجو معلمان  از آنجا اهمیت دارد که آنها از طریق ارائه بازخورد های سازنده، و به موقع  می توانند به دانش پداگوژیک و موضوعی و پیوندی  میان دانش نظری و تجربه عملی دست یابند. </a:t>
            </a:r>
            <a:endParaRPr lang="en-US" dirty="0" smtClean="0"/>
          </a:p>
        </p:txBody>
      </p:sp>
      <p:sp>
        <p:nvSpPr>
          <p:cNvPr id="4" name="Text Placeholder 2"/>
          <p:cNvSpPr txBox="1">
            <a:spLocks/>
          </p:cNvSpPr>
          <p:nvPr/>
        </p:nvSpPr>
        <p:spPr>
          <a:xfrm>
            <a:off x="1143000" y="4498975"/>
            <a:ext cx="6858000" cy="167322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anchor="t">
            <a:normAutofit/>
          </a:bodyPr>
          <a:lstStyle/>
          <a:p>
            <a:pPr marL="0" marR="0" lvl="0" indent="0" algn="ct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lang="fa-IR"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B Titr" pitchFamily="2" charset="-78"/>
              </a:rPr>
              <a:t>‍‍‍‍صاحبنظران </a:t>
            </a:r>
            <a:r>
              <a:rPr kumimoji="0" lang="fa-IR" sz="32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cs typeface="B Titr" pitchFamily="2" charset="-78"/>
              </a:rPr>
              <a:t>بازخورد را به عنوان هر نوع حمایتی که مربی با تجربه جهت راهنمایی و عمل حرفه ای ارائه می دهد تعریف کرده اند  </a:t>
            </a:r>
            <a:r>
              <a:rPr kumimoji="0" lang="en-US" sz="1600" b="1" i="0" u="none" strike="noStrike" kern="1200" cap="all" spc="250" normalizeH="0" baseline="0" noProof="0" dirty="0" smtClean="0">
                <a:ln>
                  <a:noFill/>
                </a:ln>
                <a:solidFill>
                  <a:schemeClr val="tx2"/>
                </a:solidFill>
                <a:effectLst/>
                <a:uLnTx/>
                <a:uFillTx/>
                <a:latin typeface="+mn-lt"/>
                <a:ea typeface="+mn-ea"/>
                <a:cs typeface="+mn-cs"/>
              </a:rPr>
              <a:t>. </a:t>
            </a:r>
          </a:p>
          <a:p>
            <a:pPr marL="0" marR="0" lvl="0" indent="0" algn="ctr"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1600" b="1" i="0" u="none" strike="noStrike" kern="1200" cap="all" spc="25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90600" y="2667000"/>
            <a:ext cx="7467600" cy="685800"/>
          </a:xfrm>
          <a:solidFill>
            <a:srgbClr val="00B050"/>
          </a:solidFill>
        </p:spPr>
        <p:txBody>
          <a:bodyPr>
            <a:normAutofit fontScale="92500" lnSpcReduction="20000"/>
          </a:bodyPr>
          <a:lstStyle/>
          <a:p>
            <a:pPr algn="r" rtl="1"/>
            <a:r>
              <a:rPr lang="fa-IR" sz="2400" dirty="0" smtClean="0">
                <a:solidFill>
                  <a:schemeClr val="bg1"/>
                </a:solidFill>
                <a:cs typeface="B Titr" pitchFamily="2" charset="-78"/>
              </a:rPr>
              <a:t>تعهد برای معلمی برابر با تعهد برای یادگیرنده مادام العمر بودن است. </a:t>
            </a:r>
          </a:p>
          <a:p>
            <a:pPr algn="r"/>
            <a:endParaRPr lang="en-US" dirty="0">
              <a:cs typeface="B Titr" pitchFamily="2" charset="-78"/>
            </a:endParaRPr>
          </a:p>
        </p:txBody>
      </p:sp>
      <p:sp>
        <p:nvSpPr>
          <p:cNvPr id="3" name="Title 2"/>
          <p:cNvSpPr>
            <a:spLocks noGrp="1"/>
          </p:cNvSpPr>
          <p:nvPr>
            <p:ph type="title"/>
          </p:nvPr>
        </p:nvSpPr>
        <p:spPr/>
        <p:txBody>
          <a:bodyPr/>
          <a:lstStyle/>
          <a:p>
            <a:r>
              <a:rPr lang="fa-IR" dirty="0" smtClean="0">
                <a:cs typeface="B Titr" pitchFamily="2" charset="-78"/>
              </a:rPr>
              <a:t>بازخورد</a:t>
            </a:r>
            <a:endParaRPr lang="en-US" dirty="0">
              <a:cs typeface="B Titr" pitchFamily="2" charset="-78"/>
            </a:endParaRPr>
          </a:p>
        </p:txBody>
      </p:sp>
      <p:sp>
        <p:nvSpPr>
          <p:cNvPr id="4" name="Text Placeholder 1"/>
          <p:cNvSpPr txBox="1">
            <a:spLocks/>
          </p:cNvSpPr>
          <p:nvPr/>
        </p:nvSpPr>
        <p:spPr>
          <a:xfrm>
            <a:off x="1066800" y="5486400"/>
            <a:ext cx="7467600" cy="762000"/>
          </a:xfrm>
          <a:prstGeom prst="rect">
            <a:avLst/>
          </a:prstGeom>
          <a:solidFill>
            <a:srgbClr val="CCFFFF"/>
          </a:solidFill>
        </p:spPr>
        <p:txBody>
          <a:bodyPr vert="horz" anchor="t">
            <a:normAutofit/>
          </a:bodyPr>
          <a:lstStyle/>
          <a:p>
            <a:pPr marL="0" marR="0" lvl="0" indent="0" algn="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fa-IR" sz="2000" b="1" i="0" u="none" strike="noStrike" kern="1200" cap="all" spc="250" normalizeH="0" baseline="0" noProof="0" dirty="0" smtClean="0">
                <a:ln>
                  <a:noFill/>
                </a:ln>
                <a:solidFill>
                  <a:srgbClr val="0033CC"/>
                </a:solidFill>
                <a:effectLst/>
                <a:uLnTx/>
                <a:uFillTx/>
                <a:latin typeface="+mn-lt"/>
                <a:ea typeface="+mn-ea"/>
                <a:cs typeface="B Titr" pitchFamily="2" charset="-78"/>
              </a:rPr>
              <a:t>چرخه ای مارپیچی رو به بالا که بازخورد در آن نقش ارتقا دهنده برای ترویج و بهبود عمل را پیدا می کند.</a:t>
            </a:r>
            <a:endParaRPr kumimoji="0" lang="en-US" sz="2000" b="1" i="0" u="none" strike="noStrike" kern="1200" cap="all" spc="250" normalizeH="0" baseline="0" noProof="0" dirty="0" smtClean="0">
              <a:ln>
                <a:noFill/>
              </a:ln>
              <a:solidFill>
                <a:srgbClr val="0033CC"/>
              </a:solidFill>
              <a:effectLst/>
              <a:uLnTx/>
              <a:uFillTx/>
              <a:latin typeface="+mn-lt"/>
              <a:ea typeface="+mn-ea"/>
              <a:cs typeface="B Titr" pitchFamily="2" charset="-78"/>
            </a:endParaRPr>
          </a:p>
          <a:p>
            <a:pPr marL="0" marR="0" lvl="0" indent="0" algn="r"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1600" b="1" i="0" u="none" strike="noStrike" kern="1200" cap="all" spc="250" normalizeH="0" baseline="0" noProof="0" dirty="0">
              <a:ln>
                <a:noFill/>
              </a:ln>
              <a:solidFill>
                <a:schemeClr val="tx2"/>
              </a:solidFill>
              <a:effectLst/>
              <a:uLnTx/>
              <a:uFillTx/>
              <a:latin typeface="+mn-lt"/>
              <a:ea typeface="+mn-ea"/>
              <a:cs typeface="B Titr" pitchFamily="2" charset="-78"/>
            </a:endParaRPr>
          </a:p>
        </p:txBody>
      </p:sp>
      <p:sp>
        <p:nvSpPr>
          <p:cNvPr id="5" name="Text Placeholder 1"/>
          <p:cNvSpPr txBox="1">
            <a:spLocks/>
          </p:cNvSpPr>
          <p:nvPr/>
        </p:nvSpPr>
        <p:spPr>
          <a:xfrm>
            <a:off x="990600" y="3505200"/>
            <a:ext cx="7467600" cy="762000"/>
          </a:xfrm>
          <a:prstGeom prst="rect">
            <a:avLst/>
          </a:prstGeom>
          <a:solidFill>
            <a:srgbClr val="FF0000"/>
          </a:solidFill>
        </p:spPr>
        <p:txBody>
          <a:bodyPr vert="horz" anchor="t">
            <a:normAutofit/>
          </a:bodyPr>
          <a:lstStyle/>
          <a:p>
            <a:pPr marL="0" marR="0" lvl="0" indent="0" algn="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fa-IR" sz="2000" b="1" i="0" u="none" strike="noStrike" kern="1200" cap="all" spc="250" normalizeH="0" baseline="0" noProof="0" dirty="0" smtClean="0">
                <a:ln>
                  <a:noFill/>
                </a:ln>
                <a:solidFill>
                  <a:srgbClr val="FFFF00"/>
                </a:solidFill>
                <a:effectLst/>
                <a:uLnTx/>
                <a:uFillTx/>
                <a:latin typeface="+mn-lt"/>
                <a:ea typeface="+mn-ea"/>
                <a:cs typeface="B Titr" pitchFamily="2" charset="-78"/>
              </a:rPr>
              <a:t>به این دلیل بازخورد چه در هنگام عمل، چه قبل از عمل و چه بعد از عمل دارای اهمیت است.</a:t>
            </a:r>
          </a:p>
          <a:p>
            <a:pPr marL="0" marR="0" lvl="0" indent="0" algn="r"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1600" b="1" i="0" u="none" strike="noStrike" kern="1200" cap="all" spc="250" normalizeH="0" baseline="0" noProof="0" dirty="0">
              <a:ln>
                <a:noFill/>
              </a:ln>
              <a:solidFill>
                <a:schemeClr val="tx2"/>
              </a:solidFill>
              <a:effectLst/>
              <a:uLnTx/>
              <a:uFillTx/>
              <a:latin typeface="+mn-lt"/>
              <a:ea typeface="+mn-ea"/>
              <a:cs typeface="B Titr" pitchFamily="2" charset="-78"/>
            </a:endParaRPr>
          </a:p>
        </p:txBody>
      </p:sp>
      <p:sp>
        <p:nvSpPr>
          <p:cNvPr id="6" name="Text Placeholder 1"/>
          <p:cNvSpPr txBox="1">
            <a:spLocks/>
          </p:cNvSpPr>
          <p:nvPr/>
        </p:nvSpPr>
        <p:spPr>
          <a:xfrm>
            <a:off x="990600" y="4419600"/>
            <a:ext cx="7467600" cy="914400"/>
          </a:xfrm>
          <a:prstGeom prst="rect">
            <a:avLst/>
          </a:prstGeom>
          <a:solidFill>
            <a:srgbClr val="FFFF00"/>
          </a:solidFill>
        </p:spPr>
        <p:txBody>
          <a:bodyPr vert="horz" anchor="t">
            <a:normAutofit/>
          </a:bodyPr>
          <a:lstStyle/>
          <a:p>
            <a:pPr lvl="0" algn="r" rtl="1">
              <a:spcBef>
                <a:spcPct val="20000"/>
              </a:spcBef>
              <a:buClr>
                <a:schemeClr val="accent1"/>
              </a:buClr>
              <a:buSzPct val="85000"/>
            </a:pPr>
            <a:r>
              <a:rPr kumimoji="0" lang="fa-IR" sz="2000" b="1" i="0" u="none" strike="noStrike" kern="1200" cap="all" spc="250" normalizeH="0" baseline="0" noProof="0" dirty="0" smtClean="0">
                <a:ln>
                  <a:noFill/>
                </a:ln>
                <a:solidFill>
                  <a:srgbClr val="00B050"/>
                </a:solidFill>
                <a:effectLst/>
                <a:uLnTx/>
                <a:uFillTx/>
                <a:latin typeface="+mn-lt"/>
                <a:ea typeface="+mn-ea"/>
                <a:cs typeface="B Titr" pitchFamily="2" charset="-78"/>
              </a:rPr>
              <a:t>چرخه تجربه، تامل </a:t>
            </a:r>
            <a:r>
              <a:rPr lang="fa-IR" sz="2000" b="1" cap="all" spc="250" dirty="0" smtClean="0">
                <a:solidFill>
                  <a:srgbClr val="00B050"/>
                </a:solidFill>
                <a:cs typeface="B Titr" pitchFamily="2" charset="-78"/>
              </a:rPr>
              <a:t>و آزمایش به عنوان یک فرایند   </a:t>
            </a:r>
            <a:r>
              <a:rPr kumimoji="0" lang="fa-IR" sz="2000" b="1" i="0" u="none" strike="noStrike" kern="1200" cap="all" spc="250" normalizeH="0" baseline="0" noProof="0" dirty="0" smtClean="0">
                <a:ln>
                  <a:noFill/>
                </a:ln>
                <a:solidFill>
                  <a:srgbClr val="00B050"/>
                </a:solidFill>
                <a:effectLst/>
                <a:uLnTx/>
                <a:uFillTx/>
                <a:latin typeface="+mn-lt"/>
                <a:ea typeface="+mn-ea"/>
                <a:cs typeface="B Titr" pitchFamily="2" charset="-78"/>
              </a:rPr>
              <a:t>به تنهایی برای تربیت و اماده سازی معلمان کافی نیست</a:t>
            </a:r>
          </a:p>
          <a:p>
            <a:pPr marL="0" marR="0" lvl="0" indent="0" algn="r"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1600" b="1" i="0" u="none" strike="noStrike" kern="1200" cap="all" spc="250" normalizeH="0" baseline="0" noProof="0" dirty="0">
              <a:ln>
                <a:noFill/>
              </a:ln>
              <a:solidFill>
                <a:schemeClr val="tx2"/>
              </a:solidFill>
              <a:effectLst/>
              <a:uLnTx/>
              <a:uFillTx/>
              <a:latin typeface="+mn-lt"/>
              <a:ea typeface="+mn-ea"/>
              <a:cs typeface="B Titr"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بازخورد</a:t>
            </a:r>
            <a:endParaRPr lang="en-US" dirty="0">
              <a:cs typeface="B Titr" pitchFamily="2" charset="-78"/>
            </a:endParaRPr>
          </a:p>
        </p:txBody>
      </p:sp>
      <p:sp>
        <p:nvSpPr>
          <p:cNvPr id="3" name="Text Placeholder 2"/>
          <p:cNvSpPr>
            <a:spLocks noGrp="1"/>
          </p:cNvSpPr>
          <p:nvPr>
            <p:ph type="body" idx="1"/>
          </p:nvPr>
        </p:nvSpPr>
        <p:spPr>
          <a:xfrm>
            <a:off x="1143000" y="2743200"/>
            <a:ext cx="6858000" cy="3048000"/>
          </a:xfrm>
        </p:spPr>
        <p:txBody>
          <a:bodyPr>
            <a:normAutofit fontScale="92500" lnSpcReduction="10000"/>
          </a:bodyPr>
          <a:lstStyle/>
          <a:p>
            <a:pPr lvl="0" algn="r" rtl="1">
              <a:buSzPct val="140000"/>
              <a:buFont typeface="Arial" pitchFamily="34" charset="0"/>
              <a:buChar char="•"/>
            </a:pPr>
            <a:r>
              <a:rPr lang="fa-IR" sz="2400" dirty="0" smtClean="0">
                <a:cs typeface="B Titr" pitchFamily="2" charset="-78"/>
              </a:rPr>
              <a:t>امکان دستیابی به دانش موضوعی و پداگوژیک را فراهم می کند.</a:t>
            </a:r>
            <a:endParaRPr lang="en-US" sz="2400" dirty="0" smtClean="0">
              <a:cs typeface="B Titr" pitchFamily="2" charset="-78"/>
            </a:endParaRPr>
          </a:p>
          <a:p>
            <a:pPr lvl="0" algn="r" rtl="1">
              <a:buSzPct val="140000"/>
              <a:buFont typeface="Arial" pitchFamily="34" charset="0"/>
              <a:buChar char="•"/>
            </a:pPr>
            <a:r>
              <a:rPr lang="fa-IR" sz="2400" dirty="0" smtClean="0">
                <a:cs typeface="B Titr" pitchFamily="2" charset="-78"/>
              </a:rPr>
              <a:t>دیدگاههای حرفه ای و غیرحرفه ای </a:t>
            </a:r>
            <a:r>
              <a:rPr lang="fa-IR" sz="2400" dirty="0" smtClean="0">
                <a:cs typeface="B Titr" pitchFamily="2" charset="-78"/>
              </a:rPr>
              <a:t>درباره عمل </a:t>
            </a:r>
            <a:r>
              <a:rPr lang="fa-IR" sz="2400" dirty="0" smtClean="0">
                <a:cs typeface="B Titr" pitchFamily="2" charset="-78"/>
              </a:rPr>
              <a:t>فرد را فراهم می کند.</a:t>
            </a:r>
            <a:endParaRPr lang="en-US" sz="2400" dirty="0" smtClean="0">
              <a:cs typeface="B Titr" pitchFamily="2" charset="-78"/>
            </a:endParaRPr>
          </a:p>
          <a:p>
            <a:pPr lvl="0" algn="r" rtl="1">
              <a:buSzPct val="140000"/>
              <a:buFont typeface="Arial" pitchFamily="34" charset="0"/>
              <a:buChar char="•"/>
            </a:pPr>
            <a:r>
              <a:rPr lang="fa-IR" sz="2400" dirty="0" smtClean="0">
                <a:cs typeface="B Titr" pitchFamily="2" charset="-78"/>
              </a:rPr>
              <a:t>موجب توسعه حرفه ای معلم ، به عنوان آموزشگر مستقل  و مسئول برای یادگیری می شود.</a:t>
            </a:r>
            <a:endParaRPr lang="en-US" sz="2400" dirty="0" smtClean="0">
              <a:cs typeface="B Titr" pitchFamily="2" charset="-78"/>
            </a:endParaRPr>
          </a:p>
          <a:p>
            <a:pPr lvl="0" algn="r" rtl="1">
              <a:buSzPct val="140000"/>
              <a:buFont typeface="Arial" pitchFamily="34" charset="0"/>
              <a:buChar char="•"/>
            </a:pPr>
            <a:r>
              <a:rPr lang="fa-IR" sz="2400" dirty="0" smtClean="0">
                <a:cs typeface="B Titr" pitchFamily="2" charset="-78"/>
              </a:rPr>
              <a:t>شواهدی از آموزش حرفه ای را بر اساس تجربه خود گرد آوری نموده و بر اساس آنها راههایی برای بهبود یادگیری قابلیت اجرایی پیدا می کند.</a:t>
            </a:r>
            <a:endParaRPr lang="en-US" sz="2400" dirty="0" smtClean="0">
              <a:cs typeface="B Titr" pitchFamily="2" charset="-78"/>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scene3d>
              <a:camera prst="orthographicFront"/>
              <a:lightRig rig="glow" dir="tl">
                <a:rot lat="0" lon="0" rev="5400000"/>
              </a:lightRig>
            </a:scene3d>
            <a:sp3d contourW="12700">
              <a:bevelT w="25400" h="25400"/>
              <a:contourClr>
                <a:schemeClr val="accent6">
                  <a:shade val="73000"/>
                </a:schemeClr>
              </a:contourClr>
            </a:sp3d>
          </a:bodyPr>
          <a:lstStyle/>
          <a:p>
            <a:pPr rtl="1"/>
            <a:r>
              <a:rPr lang="fa-IR"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B Nazanin" pitchFamily="2" charset="-78"/>
              </a:rPr>
              <a:t>بازخورد اکتشافی</a:t>
            </a:r>
            <a:endParaRPr lang="en-US"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B Nazanin" pitchFamily="2" charset="-78"/>
            </a:endParaRPr>
          </a:p>
        </p:txBody>
      </p:sp>
      <p:sp>
        <p:nvSpPr>
          <p:cNvPr id="3" name="Content Placeholder 2"/>
          <p:cNvSpPr>
            <a:spLocks noGrp="1"/>
          </p:cNvSpPr>
          <p:nvPr>
            <p:ph idx="1"/>
          </p:nvPr>
        </p:nvSpPr>
        <p:spPr/>
        <p:txBody>
          <a:bodyPr>
            <a:normAutofit lnSpcReduction="10000"/>
          </a:bodyPr>
          <a:lstStyle/>
          <a:p>
            <a:pPr algn="just" rtl="1"/>
            <a:r>
              <a:rPr lang="fa-IR" b="1" dirty="0" smtClean="0">
                <a:solidFill>
                  <a:srgbClr val="FF0000"/>
                </a:solidFill>
                <a:cs typeface="B Nazanin" pitchFamily="2" charset="-78"/>
              </a:rPr>
              <a:t>1) </a:t>
            </a:r>
            <a:r>
              <a:rPr lang="fa-IR" b="1" u="sng" dirty="0" smtClean="0">
                <a:solidFill>
                  <a:srgbClr val="FF0000"/>
                </a:solidFill>
                <a:cs typeface="B Nazanin" pitchFamily="2" charset="-78"/>
              </a:rPr>
              <a:t>مرحله قبل از مشاهده: </a:t>
            </a:r>
            <a:r>
              <a:rPr lang="fa-IR" b="1" dirty="0" smtClean="0">
                <a:cs typeface="B Nazanin" pitchFamily="2" charset="-78"/>
              </a:rPr>
              <a:t>مرحله ای که ناظر و کارآموز یک تمرکز توافق یافته برای مشاهده دارند.</a:t>
            </a:r>
          </a:p>
          <a:p>
            <a:pPr algn="just" rtl="1"/>
            <a:r>
              <a:rPr lang="fa-IR" b="1" dirty="0" smtClean="0">
                <a:cs typeface="B Nazanin" pitchFamily="2" charset="-78"/>
              </a:rPr>
              <a:t> </a:t>
            </a:r>
            <a:r>
              <a:rPr lang="fa-IR" b="1" dirty="0" smtClean="0">
                <a:solidFill>
                  <a:srgbClr val="FF0000"/>
                </a:solidFill>
                <a:cs typeface="B Nazanin" pitchFamily="2" charset="-78"/>
              </a:rPr>
              <a:t>2)</a:t>
            </a:r>
            <a:r>
              <a:rPr lang="fa-IR" b="1" u="sng" dirty="0" smtClean="0">
                <a:solidFill>
                  <a:srgbClr val="FF0000"/>
                </a:solidFill>
                <a:cs typeface="B Nazanin" pitchFamily="2" charset="-78"/>
              </a:rPr>
              <a:t> مرحله گزارش کارآموز: </a:t>
            </a:r>
            <a:r>
              <a:rPr lang="fa-IR" b="1" dirty="0" smtClean="0">
                <a:cs typeface="B Nazanin" pitchFamily="2" charset="-78"/>
              </a:rPr>
              <a:t>مرحله ای که کارآموز درس را از نقطه نظرخود توصیف می کند و مشاهده گر بدون ارزیابی کردن گوش می دهد.</a:t>
            </a:r>
          </a:p>
          <a:p>
            <a:pPr algn="just" rtl="1"/>
            <a:r>
              <a:rPr lang="fa-IR" b="1" dirty="0" smtClean="0">
                <a:cs typeface="B Nazanin" pitchFamily="2" charset="-78"/>
              </a:rPr>
              <a:t> </a:t>
            </a:r>
            <a:r>
              <a:rPr lang="fa-IR" b="1" dirty="0" smtClean="0">
                <a:solidFill>
                  <a:srgbClr val="FF0000"/>
                </a:solidFill>
                <a:cs typeface="B Nazanin" pitchFamily="2" charset="-78"/>
              </a:rPr>
              <a:t>3) </a:t>
            </a:r>
            <a:r>
              <a:rPr lang="fa-IR" b="1" u="sng" dirty="0" smtClean="0">
                <a:solidFill>
                  <a:srgbClr val="FF0000"/>
                </a:solidFill>
                <a:cs typeface="B Nazanin" pitchFamily="2" charset="-78"/>
              </a:rPr>
              <a:t>مرحله تناوب ها</a:t>
            </a:r>
            <a:r>
              <a:rPr lang="fa-IR" b="1" dirty="0" smtClean="0">
                <a:solidFill>
                  <a:srgbClr val="FF0000"/>
                </a:solidFill>
                <a:cs typeface="B Nazanin" pitchFamily="2" charset="-78"/>
              </a:rPr>
              <a:t>(جایگزینی ها): </a:t>
            </a:r>
            <a:r>
              <a:rPr lang="fa-IR" b="1" dirty="0" smtClean="0">
                <a:cs typeface="B Nazanin" pitchFamily="2" charset="-78"/>
              </a:rPr>
              <a:t>مرحله ای که ناظر و کارآموز جانشین های متناوب و نتایج آنها را مورد بحث و بررسی قرار می دهند.</a:t>
            </a:r>
          </a:p>
          <a:p>
            <a:pPr algn="just" rtl="1"/>
            <a:r>
              <a:rPr lang="fa-IR" b="1" dirty="0" smtClean="0">
                <a:cs typeface="B Nazanin" pitchFamily="2" charset="-78"/>
              </a:rPr>
              <a:t> </a:t>
            </a:r>
            <a:r>
              <a:rPr lang="fa-IR" b="1" dirty="0" smtClean="0">
                <a:solidFill>
                  <a:srgbClr val="FF0000"/>
                </a:solidFill>
                <a:cs typeface="B Nazanin" pitchFamily="2" charset="-78"/>
              </a:rPr>
              <a:t>4) </a:t>
            </a:r>
            <a:r>
              <a:rPr lang="fa-IR" b="1" u="sng" dirty="0" smtClean="0">
                <a:solidFill>
                  <a:srgbClr val="FF0000"/>
                </a:solidFill>
                <a:cs typeface="B Nazanin" pitchFamily="2" charset="-78"/>
              </a:rPr>
              <a:t>مرحله راهنما: </a:t>
            </a:r>
            <a:r>
              <a:rPr lang="fa-IR" b="1" dirty="0" smtClean="0">
                <a:cs typeface="B Nazanin" pitchFamily="2" charset="-78"/>
              </a:rPr>
              <a:t>مرحله ای که مشاهده گر/ ناظر نقش واضحی را بعنوان کسی که مسئولیت های خاصی برای ارزیابی عملکرد دانشجو و کمک به او برای توسعه ظرفیت ها بر عهده  می گیرد. </a:t>
            </a:r>
            <a:endParaRPr lang="en-US" b="1" dirty="0">
              <a:cs typeface="B Nazanin"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مشاهده تأملی و ارتباط آن با دریافت</a:t>
            </a:r>
            <a:endParaRPr lang="en-US" dirty="0">
              <a:cs typeface="B Titr" pitchFamily="2" charset="-78"/>
            </a:endParaRPr>
          </a:p>
        </p:txBody>
      </p:sp>
      <p:sp>
        <p:nvSpPr>
          <p:cNvPr id="3" name="Text Placeholder 2"/>
          <p:cNvSpPr>
            <a:spLocks noGrp="1"/>
          </p:cNvSpPr>
          <p:nvPr>
            <p:ph type="body" idx="1"/>
          </p:nvPr>
        </p:nvSpPr>
        <p:spPr>
          <a:xfrm>
            <a:off x="228600" y="2514600"/>
            <a:ext cx="8610600" cy="1524000"/>
          </a:xfrm>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10000"/>
          </a:bodyPr>
          <a:lstStyle/>
          <a:p>
            <a:pPr algn="just" rtl="1"/>
            <a:r>
              <a:rPr lang="ar-SA" sz="2000" dirty="0" smtClean="0">
                <a:solidFill>
                  <a:srgbClr val="FF0000"/>
                </a:solidFill>
                <a:cs typeface="B Titr" pitchFamily="2" charset="-78"/>
              </a:rPr>
              <a:t>زمانی که فرد در موقعیت یادگیری قرار می گیرد، حواس گوناگون </a:t>
            </a:r>
            <a:r>
              <a:rPr lang="fa-IR" sz="2000" dirty="0" smtClean="0">
                <a:solidFill>
                  <a:srgbClr val="FF0000"/>
                </a:solidFill>
                <a:cs typeface="B Titr" pitchFamily="2" charset="-78"/>
              </a:rPr>
              <a:t>خود را</a:t>
            </a:r>
            <a:r>
              <a:rPr lang="ar-SA" sz="2000" dirty="0" smtClean="0">
                <a:solidFill>
                  <a:srgbClr val="FF0000"/>
                </a:solidFill>
                <a:cs typeface="B Titr" pitchFamily="2" charset="-78"/>
              </a:rPr>
              <a:t> به کار </a:t>
            </a:r>
            <a:r>
              <a:rPr lang="fa-IR" sz="2000" dirty="0" smtClean="0">
                <a:solidFill>
                  <a:srgbClr val="FF0000"/>
                </a:solidFill>
                <a:cs typeface="B Titr" pitchFamily="2" charset="-78"/>
              </a:rPr>
              <a:t>می گیرد و </a:t>
            </a:r>
            <a:r>
              <a:rPr lang="ar-SA" sz="2000" dirty="0" smtClean="0">
                <a:solidFill>
                  <a:srgbClr val="FF0000"/>
                </a:solidFill>
                <a:cs typeface="B Titr" pitchFamily="2" charset="-78"/>
              </a:rPr>
              <a:t>با دریافت داده های حسی خام از محیط پیرامون راه را برای دستیابی به شناخت هموار می‌سازد. مشاهده‏ای که در آن تمامی حواس فرد به کار بسته می شود و او را قادر به دیدن جزئیات و </a:t>
            </a:r>
            <a:r>
              <a:rPr lang="fa-IR" sz="2000" dirty="0" smtClean="0">
                <a:solidFill>
                  <a:srgbClr val="FF0000"/>
                </a:solidFill>
                <a:cs typeface="B Titr" pitchFamily="2" charset="-78"/>
              </a:rPr>
              <a:t>صورت های مختلف/ ابعاد مختلف موقعیت </a:t>
            </a:r>
            <a:r>
              <a:rPr lang="ar-SA" sz="2000" dirty="0" smtClean="0">
                <a:solidFill>
                  <a:srgbClr val="FF0000"/>
                </a:solidFill>
                <a:cs typeface="B Titr" pitchFamily="2" charset="-78"/>
              </a:rPr>
              <a:t>می‌کند. </a:t>
            </a:r>
            <a:endParaRPr lang="fa-IR" sz="2000" dirty="0" smtClean="0">
              <a:solidFill>
                <a:srgbClr val="FF0000"/>
              </a:solidFill>
              <a:cs typeface="B Titr" pitchFamily="2" charset="-78"/>
            </a:endParaRPr>
          </a:p>
          <a:p>
            <a:pPr algn="just" rtl="1"/>
            <a:endParaRPr lang="fa-IR" dirty="0" smtClean="0"/>
          </a:p>
        </p:txBody>
      </p:sp>
      <p:sp>
        <p:nvSpPr>
          <p:cNvPr id="4" name="Text Placeholder 2"/>
          <p:cNvSpPr txBox="1">
            <a:spLocks/>
          </p:cNvSpPr>
          <p:nvPr/>
        </p:nvSpPr>
        <p:spPr>
          <a:xfrm>
            <a:off x="457200" y="5562600"/>
            <a:ext cx="8077200" cy="838200"/>
          </a:xfrm>
          <a:prstGeom prst="rect">
            <a:avLst/>
          </a:prstGeom>
          <a:solidFill>
            <a:srgbClr val="FF5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anchor="t">
            <a:normAutofit fontScale="40000" lnSpcReduction="20000"/>
          </a:bodyPr>
          <a:lstStyle/>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a:p>
            <a:pPr marL="0" marR="0" lvl="0" indent="0" algn="ct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ar-SA" sz="5800" b="1" i="0" u="none" strike="noStrike" kern="1200" normalizeH="0" baseline="0" noProof="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uLnTx/>
                <a:uFillTx/>
                <a:cs typeface="B Titr" pitchFamily="2" charset="-78"/>
              </a:rPr>
              <a:t>«به گونه ای نگاه کن که گویی دوربینی در دست توست».</a:t>
            </a:r>
            <a:endParaRPr kumimoji="0" lang="en-US" sz="5800" b="1" i="0" u="none" strike="noStrike" kern="1200" normalizeH="0" baseline="0" noProof="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uLnTx/>
              <a:uFillTx/>
              <a:cs typeface="B Titr" pitchFamily="2" charset="-78"/>
            </a:endParaRPr>
          </a:p>
          <a:p>
            <a:pPr marL="0" marR="0" lvl="0" indent="0" algn="just"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a-IR" sz="1600" b="1" i="0" u="none" strike="noStrike" kern="1200" cap="all" spc="250" normalizeH="0" baseline="0" noProof="0" dirty="0" smtClean="0">
              <a:ln>
                <a:noFill/>
              </a:ln>
              <a:solidFill>
                <a:schemeClr val="tx2"/>
              </a:solidFill>
              <a:effectLst/>
              <a:uLnTx/>
              <a:uFillTx/>
              <a:latin typeface="+mn-lt"/>
              <a:ea typeface="+mn-ea"/>
              <a:cs typeface="+mn-cs"/>
            </a:endParaRPr>
          </a:p>
        </p:txBody>
      </p:sp>
      <p:sp>
        <p:nvSpPr>
          <p:cNvPr id="5" name="Text Placeholder 2"/>
          <p:cNvSpPr txBox="1">
            <a:spLocks/>
          </p:cNvSpPr>
          <p:nvPr/>
        </p:nvSpPr>
        <p:spPr>
          <a:xfrm>
            <a:off x="304800" y="3962400"/>
            <a:ext cx="8458200" cy="1524000"/>
          </a:xfrm>
          <a:prstGeom prst="rect">
            <a:avLst/>
          </a:prstGeom>
          <a:solidFill>
            <a:srgbClr val="00B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t">
            <a:noAutofit/>
          </a:bodyPr>
          <a:lstStyle/>
          <a:p>
            <a:pPr marL="0" marR="0" lvl="0" indent="0" algn="ctr"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ar-SA"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«خبره تربیتی فردی است که به کلاس وارد می شود و هر آنچه که می بیند را بسیار شبیه به منتقدی که از نمایشگاهی بازدید می کند، می نویسد/ یادداشت می کند. </a:t>
            </a:r>
            <a:r>
              <a:rPr kumimoji="0" lang="fa-IR"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آیزنر</a:t>
            </a:r>
            <a:r>
              <a:rPr kumimoji="0" lang="ar-SA"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rPr>
              <a:t> حتی گام را از این فراتر می‌گذارد و می گوید «هیچ مفهومی بدون اطلاعات حسی شکل نمی‌گیرد ».</a:t>
            </a:r>
            <a:endParaRPr kumimoji="0" lang="en-US" sz="2400" i="0" u="none" strike="noStrike" kern="120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effectLst>
              <a:uLnTx/>
              <a:uFillTx/>
              <a:cs typeface="B Tit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fa-IR"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Nazanin" pitchFamily="2" charset="-78"/>
              </a:rPr>
              <a:t>سئوالات قدرتمند</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Nazanin" pitchFamily="2" charset="-78"/>
            </a:endParaRPr>
          </a:p>
        </p:txBody>
      </p:sp>
      <p:sp>
        <p:nvSpPr>
          <p:cNvPr id="3" name="Content Placeholder 2"/>
          <p:cNvSpPr>
            <a:spLocks noGrp="1"/>
          </p:cNvSpPr>
          <p:nvPr>
            <p:ph idx="1"/>
          </p:nvPr>
        </p:nvSpPr>
        <p:spPr>
          <a:ln w="38100">
            <a:solidFill>
              <a:srgbClr val="00B050"/>
            </a:solidFill>
          </a:ln>
        </p:spPr>
        <p:txBody>
          <a:bodyPr/>
          <a:lstStyle/>
          <a:p>
            <a:pPr algn="r" rtl="1"/>
            <a:r>
              <a:rPr lang="fa-IR" b="1" dirty="0" smtClean="0">
                <a:cs typeface="B Nazanin" pitchFamily="2" charset="-78"/>
              </a:rPr>
              <a:t>تمرکز را از روی مسئله بر می دارند و به راه حل می پردازند.</a:t>
            </a:r>
          </a:p>
          <a:p>
            <a:pPr algn="r" rtl="1"/>
            <a:r>
              <a:rPr lang="fa-IR" b="1" dirty="0" smtClean="0">
                <a:cs typeface="B Nazanin" pitchFamily="2" charset="-78"/>
              </a:rPr>
              <a:t>به فرد کمک می کنند که تا برای حل مسئله احساس قدرت و سازندگی کند</a:t>
            </a:r>
          </a:p>
          <a:p>
            <a:pPr algn="r" rtl="1"/>
            <a:r>
              <a:rPr lang="fa-IR" b="1" dirty="0" smtClean="0">
                <a:cs typeface="B Nazanin" pitchFamily="2" charset="-78"/>
              </a:rPr>
              <a:t>ذهن فرد را متوجه خلاقیت و راه حل های مبتکرانه می کند.</a:t>
            </a:r>
          </a:p>
          <a:p>
            <a:pPr algn="r" rtl="1"/>
            <a:r>
              <a:rPr lang="fa-IR" b="1" dirty="0" smtClean="0">
                <a:cs typeface="B Nazanin" pitchFamily="2" charset="-78"/>
              </a:rPr>
              <a:t>می تواند مسئله را مانند یک چالش یا فرصت ارائه کند. </a:t>
            </a:r>
          </a:p>
          <a:p>
            <a:pPr algn="r" rtl="1"/>
            <a:r>
              <a:rPr lang="fa-IR" b="1" dirty="0" smtClean="0">
                <a:cs typeface="B Nazanin" pitchFamily="2" charset="-78"/>
              </a:rPr>
              <a:t>حرکت رو به جلو را برای رسیدن به راه حل فراهم می کند. </a:t>
            </a:r>
            <a:endParaRPr lang="en-US" b="1" dirty="0">
              <a:cs typeface="B Nazanin"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fa-IR"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Nazanin" pitchFamily="2" charset="-78"/>
              </a:rPr>
              <a:t>سئوالات قدرتمند</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Nazanin" pitchFamily="2" charset="-78"/>
            </a:endParaRPr>
          </a:p>
        </p:txBody>
      </p:sp>
      <p:sp>
        <p:nvSpPr>
          <p:cNvPr id="3" name="Content Placeholder 2"/>
          <p:cNvSpPr>
            <a:spLocks noGrp="1"/>
          </p:cNvSpPr>
          <p:nvPr>
            <p:ph idx="1"/>
          </p:nvPr>
        </p:nvSpPr>
        <p:spPr>
          <a:xfrm>
            <a:off x="457200" y="1600200"/>
            <a:ext cx="8229600" cy="5029200"/>
          </a:xfrm>
          <a:ln w="76200">
            <a:solidFill>
              <a:srgbClr val="00B050"/>
            </a:solidFill>
          </a:ln>
        </p:spPr>
        <p:txBody>
          <a:bodyPr>
            <a:noAutofit/>
          </a:bodyPr>
          <a:lstStyle/>
          <a:p>
            <a:pPr algn="r" rtl="1"/>
            <a:r>
              <a:rPr lang="fa-IR" sz="4400" b="1" dirty="0" smtClean="0">
                <a:cs typeface="B Nazanin" pitchFamily="2" charset="-78"/>
              </a:rPr>
              <a:t>چرا گروه .... از چالش دور شد و راه حل مبتکرانه را ادامه نداند؟ </a:t>
            </a:r>
          </a:p>
          <a:p>
            <a:pPr algn="r" rtl="1"/>
            <a:r>
              <a:rPr lang="fa-IR" sz="4400" b="1" dirty="0" smtClean="0">
                <a:cs typeface="B Nazanin" pitchFamily="2" charset="-78"/>
              </a:rPr>
              <a:t>چه نوع فعالیتی گروه .... را درگیر فعالیت نگه می داشت؟ </a:t>
            </a:r>
          </a:p>
          <a:p>
            <a:pPr algn="r" rtl="1"/>
            <a:r>
              <a:rPr lang="fa-IR" sz="4400" b="1" dirty="0" smtClean="0">
                <a:cs typeface="B Nazanin" pitchFamily="2" charset="-78"/>
              </a:rPr>
              <a:t>شما چه چیزی نیاز دارید تا مطمئن شوید که گروه ... به صورت مناسب درگیر چالش یادگیری می شوند؟ </a:t>
            </a:r>
            <a:endParaRPr lang="en-US" sz="4400" b="1" dirty="0">
              <a:cs typeface="B Nazanin"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6600"/>
          </a:solidFill>
          <a:ln>
            <a:noFill/>
          </a:ln>
        </p:spPr>
        <p:txBody>
          <a:bodyPr/>
          <a:lstStyle/>
          <a:p>
            <a:r>
              <a:rPr lang="fa-I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B Nazanin" pitchFamily="2" charset="-78"/>
              </a:rPr>
              <a:t>بازخورد گرفتن</a:t>
            </a:r>
            <a:endParaRPr lang="en-US"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B Nazanin" pitchFamily="2" charset="-78"/>
            </a:endParaRPr>
          </a:p>
        </p:txBody>
      </p:sp>
      <p:sp>
        <p:nvSpPr>
          <p:cNvPr id="3" name="Content Placeholder 2"/>
          <p:cNvSpPr>
            <a:spLocks noGrp="1"/>
          </p:cNvSpPr>
          <p:nvPr>
            <p:ph idx="1"/>
          </p:nvPr>
        </p:nvSpPr>
        <p:spPr>
          <a:ln w="57150">
            <a:solidFill>
              <a:srgbClr val="006600"/>
            </a:solidFill>
          </a:ln>
        </p:spPr>
        <p:txBody>
          <a:bodyPr>
            <a:normAutofit/>
          </a:bodyPr>
          <a:lstStyle/>
          <a:p>
            <a:pPr algn="r" rtl="1"/>
            <a:r>
              <a:rPr lang="fa-IR" b="1" dirty="0" smtClean="0">
                <a:cs typeface="B Nazanin" pitchFamily="2" charset="-78"/>
              </a:rPr>
              <a:t>به دقت به بازخورد گوش کنید </a:t>
            </a:r>
          </a:p>
          <a:p>
            <a:pPr algn="r" rtl="1"/>
            <a:r>
              <a:rPr lang="fa-IR" b="1" dirty="0" smtClean="0">
                <a:cs typeface="B Nazanin" pitchFamily="2" charset="-78"/>
              </a:rPr>
              <a:t>مطمئن باشید چیزی که گفته می شود را متوجه شده اید.</a:t>
            </a:r>
          </a:p>
          <a:p>
            <a:pPr algn="r" rtl="1"/>
            <a:r>
              <a:rPr lang="fa-IR" b="1" dirty="0" smtClean="0">
                <a:cs typeface="B Nazanin" pitchFamily="2" charset="-78"/>
              </a:rPr>
              <a:t>سئوال بپرسید تا موضوع کاوش شده و روشن شود. </a:t>
            </a:r>
          </a:p>
          <a:p>
            <a:pPr algn="r" rtl="1"/>
            <a:r>
              <a:rPr lang="fa-IR" b="1" dirty="0" smtClean="0">
                <a:cs typeface="B Nazanin" pitchFamily="2" charset="-78"/>
              </a:rPr>
              <a:t>نظرات دیگران را نیز بپرسید و به یک منبع اعتنا نکنید.</a:t>
            </a:r>
          </a:p>
          <a:p>
            <a:pPr algn="r" rtl="1"/>
            <a:r>
              <a:rPr lang="fa-IR" b="1" dirty="0" smtClean="0">
                <a:cs typeface="B Nazanin" pitchFamily="2" charset="-78"/>
              </a:rPr>
              <a:t>اگر فکر می کنید نکات مهم ذکر نشده از افراد بخواهید بیشتر بازخورد دهند. </a:t>
            </a:r>
          </a:p>
          <a:p>
            <a:pPr algn="r" rtl="1"/>
            <a:r>
              <a:rPr lang="fa-IR" b="1" dirty="0" smtClean="0">
                <a:cs typeface="B Nazanin" pitchFamily="2" charset="-78"/>
              </a:rPr>
              <a:t>به سئوالات جواب </a:t>
            </a:r>
            <a:r>
              <a:rPr lang="fa-IR" b="1" dirty="0" smtClean="0">
                <a:cs typeface="B Nazanin" pitchFamily="2" charset="-78"/>
              </a:rPr>
              <a:t>دهید </a:t>
            </a:r>
            <a:r>
              <a:rPr lang="fa-IR" b="1" dirty="0" smtClean="0">
                <a:cs typeface="B Nazanin" pitchFamily="2" charset="-78"/>
              </a:rPr>
              <a:t>و در گفتگو های حرفه ای شرکت کنید. </a:t>
            </a:r>
          </a:p>
          <a:p>
            <a:pPr algn="r" rtl="1"/>
            <a:r>
              <a:rPr lang="fa-IR" b="1" dirty="0" smtClean="0">
                <a:cs typeface="B Nazanin" pitchFamily="2" charset="-78"/>
              </a:rPr>
              <a:t>بازخورد های نوشته شده را به دقت مطالعه کنید. </a:t>
            </a:r>
          </a:p>
          <a:p>
            <a:pPr algn="r" rtl="1"/>
            <a:r>
              <a:rPr lang="fa-IR" b="1" dirty="0" smtClean="0">
                <a:cs typeface="B Nazanin" pitchFamily="2" charset="-78"/>
              </a:rPr>
              <a:t>با توجه به بازخورد ها تصمیم بگیرید چه کار خواهید کرد. </a:t>
            </a:r>
            <a:endParaRPr lang="en-US" b="1" dirty="0">
              <a:cs typeface="B Nazanin" pitchFamily="2"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rrowheads="1"/>
          </p:cNvSpPr>
          <p:nvPr>
            <p:ph type="title"/>
          </p:nvPr>
        </p:nvSpPr>
        <p:spPr/>
        <p:txBody>
          <a:bodyPr/>
          <a:lstStyle/>
          <a:p>
            <a:r>
              <a:rPr lang="fa-IR" dirty="0">
                <a:solidFill>
                  <a:srgbClr val="00B050"/>
                </a:solidFill>
                <a:cs typeface="B Titr" pitchFamily="2" charset="-78"/>
              </a:rPr>
              <a:t>پرسش هایی که می توان پاسخ داد</a:t>
            </a:r>
            <a:endParaRPr lang="en-US" dirty="0">
              <a:solidFill>
                <a:srgbClr val="00B050"/>
              </a:solidFill>
              <a:cs typeface="B Titr" pitchFamily="2" charset="-78"/>
            </a:endParaRPr>
          </a:p>
        </p:txBody>
      </p:sp>
      <p:sp>
        <p:nvSpPr>
          <p:cNvPr id="291843" name="Rectangle 3"/>
          <p:cNvSpPr>
            <a:spLocks noGrp="1" noChangeArrowheads="1"/>
          </p:cNvSpPr>
          <p:nvPr>
            <p:ph type="body" idx="1"/>
          </p:nvPr>
        </p:nvSpPr>
        <p:spPr>
          <a:xfrm>
            <a:off x="301752" y="1600200"/>
            <a:ext cx="8503920" cy="4572000"/>
          </a:xfrm>
          <a:ln>
            <a:solidFill>
              <a:srgbClr val="00B050"/>
            </a:solidFill>
          </a:ln>
        </p:spPr>
        <p:txBody>
          <a:bodyPr/>
          <a:lstStyle/>
          <a:p>
            <a:pPr algn="r" rtl="1">
              <a:lnSpc>
                <a:spcPct val="90000"/>
              </a:lnSpc>
              <a:buClr>
                <a:srgbClr val="00B050"/>
              </a:buClr>
              <a:buFont typeface="Wingdings" pitchFamily="2" charset="2"/>
              <a:buChar char="Ø"/>
            </a:pPr>
            <a:r>
              <a:rPr lang="fa-IR" sz="3600" dirty="0"/>
              <a:t>موقعیتی که در آن قرار دارم چه فرصت هایی را در اختیارم قرار می دهد؟</a:t>
            </a:r>
          </a:p>
          <a:p>
            <a:pPr algn="r" rtl="1">
              <a:lnSpc>
                <a:spcPct val="90000"/>
              </a:lnSpc>
              <a:buClr>
                <a:srgbClr val="00B050"/>
              </a:buClr>
              <a:buFont typeface="Wingdings" pitchFamily="2" charset="2"/>
              <a:buChar char="Ø"/>
            </a:pPr>
            <a:r>
              <a:rPr lang="fa-IR" sz="3600" dirty="0"/>
              <a:t>چگونه این فرصت ها می تواند در جهت  رشد حرفه ای من / مدرسه مورد استفاده قرار گیرد؟</a:t>
            </a:r>
          </a:p>
          <a:p>
            <a:pPr algn="r" rtl="1">
              <a:lnSpc>
                <a:spcPct val="90000"/>
              </a:lnSpc>
              <a:buClr>
                <a:srgbClr val="00B050"/>
              </a:buClr>
              <a:buFont typeface="Wingdings" pitchFamily="2" charset="2"/>
              <a:buChar char="Ø"/>
            </a:pPr>
            <a:r>
              <a:rPr lang="fa-IR" sz="3600" dirty="0"/>
              <a:t> چه چیز جالبی در آن وجود دارد؟</a:t>
            </a:r>
          </a:p>
          <a:p>
            <a:pPr algn="r" rtl="1">
              <a:lnSpc>
                <a:spcPct val="90000"/>
              </a:lnSpc>
              <a:buClr>
                <a:srgbClr val="00B050"/>
              </a:buClr>
              <a:buFont typeface="Wingdings" pitchFamily="2" charset="2"/>
              <a:buChar char="Ø"/>
            </a:pPr>
            <a:r>
              <a:rPr lang="fa-IR" sz="3600" dirty="0"/>
              <a:t>چگونه می توانم آنچه تهدید کننده است را به فرصت تبدیل کنم؟</a:t>
            </a:r>
          </a:p>
          <a:p>
            <a:pPr algn="r" rtl="1">
              <a:lnSpc>
                <a:spcPct val="90000"/>
              </a:lnSpc>
              <a:buClr>
                <a:srgbClr val="00B050"/>
              </a:buClr>
              <a:buFont typeface="Wingdings" pitchFamily="2" charset="2"/>
              <a:buChar char="Ø"/>
            </a:pPr>
            <a:r>
              <a:rPr lang="fa-IR" sz="3600" dirty="0"/>
              <a:t>..........</a:t>
            </a:r>
            <a:endParaRPr lang="en-US" sz="3600" dirty="0"/>
          </a:p>
        </p:txBody>
      </p:sp>
      <p:sp>
        <p:nvSpPr>
          <p:cNvPr id="291844" name="Line 4"/>
          <p:cNvSpPr>
            <a:spLocks noChangeShapeType="1"/>
          </p:cNvSpPr>
          <p:nvPr/>
        </p:nvSpPr>
        <p:spPr bwMode="auto">
          <a:xfrm>
            <a:off x="381000" y="6553200"/>
            <a:ext cx="8382000" cy="0"/>
          </a:xfrm>
          <a:prstGeom prst="line">
            <a:avLst/>
          </a:prstGeom>
          <a:noFill/>
          <a:ln w="28575" cap="sq">
            <a:solidFill>
              <a:schemeClr val="accent2"/>
            </a:solidFill>
            <a:round/>
            <a:headEnd type="none" w="sm" len="sm"/>
            <a:tailEnd type="none" w="sm" len="sm"/>
          </a:ln>
          <a:effectLst/>
        </p:spPr>
        <p:txBody>
          <a:bodyPr/>
          <a:lstStyle/>
          <a:p>
            <a:endParaRPr lang="en-US"/>
          </a:p>
        </p:txBody>
      </p:sp>
      <p:sp>
        <p:nvSpPr>
          <p:cNvPr id="291845" name="Line 5"/>
          <p:cNvSpPr>
            <a:spLocks noChangeShapeType="1"/>
          </p:cNvSpPr>
          <p:nvPr/>
        </p:nvSpPr>
        <p:spPr bwMode="auto">
          <a:xfrm>
            <a:off x="381000" y="6705600"/>
            <a:ext cx="8382000" cy="0"/>
          </a:xfrm>
          <a:prstGeom prst="line">
            <a:avLst/>
          </a:prstGeom>
          <a:noFill/>
          <a:ln w="28575" cap="sq">
            <a:solidFill>
              <a:srgbClr val="FF66FF"/>
            </a:solidFill>
            <a:round/>
            <a:headEnd type="none" w="sm" len="sm"/>
            <a:tailEnd type="none" w="sm" len="sm"/>
          </a:ln>
          <a:effectLst/>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3400" y="2743200"/>
            <a:ext cx="8077200" cy="3581400"/>
          </a:xfrm>
        </p:spPr>
        <p:txBody>
          <a:bodyPr>
            <a:prstTxWarp prst="textRingOutside">
              <a:avLst>
                <a:gd name="adj" fmla="val 62026"/>
              </a:avLst>
            </a:prstTxWarp>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fa-IR"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«بیشتر برنامه‌های دگرگونی به جا به جا کردن مبلمان قدیمی در یک</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 </a:t>
            </a:r>
            <a:r>
              <a:rPr lang="fa-IR"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 اتاق قدیمی بسنده می‌کنند. اما دگرگونی واقعی نیازمند آن است که اتاق را از نوع طراحی کنیم. لازمه‌ی این کار این است که تفکری که پشتوانه‌ی تفکر ماست را تغییر دهیم». </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شرایط بحرانی‌ای که ما در آن به سر می‌بریم بر ارزش چالش بی پروای ظهار افزوده است.</a:t>
            </a:r>
            <a:r>
              <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  </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برای کتاب کارورزی</a:t>
            </a:r>
            <a:endParaRPr lang="en-US"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endParaRPr>
          </a:p>
          <a:p>
            <a:endParaRPr lang="en-US"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itle 2"/>
          <p:cNvSpPr>
            <a:spLocks noGrp="1"/>
          </p:cNvSpPr>
          <p:nvPr>
            <p:ph type="title"/>
          </p:nvPr>
        </p:nvSpPr>
        <p:spPr/>
        <p:txBody>
          <a:bodyPr/>
          <a:lstStyle/>
          <a:p>
            <a:r>
              <a:rPr lang="fa-IR"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 Titr" pitchFamily="2" charset="-78"/>
              </a:rPr>
              <a:t>سخن آخر</a:t>
            </a: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 Titr"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0"/>
            <a:ext cx="6480174" cy="3581400"/>
          </a:xfrm>
        </p:spPr>
        <p:txBody>
          <a:bodyPr>
            <a:prstTxWarp prst="textInflate">
              <a:avLst/>
            </a:prstTxWarp>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fa-IR"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«بیشتر برنامه‌های دگرگونی به جا به جا کردن مبلمان قدیمی در یک</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 </a:t>
            </a:r>
            <a:r>
              <a:rPr lang="fa-IR"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 اتاق قدیمی بسنده می‌کنند. اما دگرگونی واقعی نیازمند آن است که اتاق را از نو طراحی کنیم. لازمه‌ی این کار این است که تفکری که پشتوانه‌ی تفکر ماست را تغییر دهیم». </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شرایط بحرانی‌ای که ما در آن به سر می‌بریم بر ارزش چالش بی پروای </a:t>
            </a:r>
            <a:r>
              <a:rPr lang="ar-SA" sz="2800" u="sng"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ظهار </a:t>
            </a:r>
            <a:r>
              <a:rPr lang="ar-SA" sz="280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B Titr" pitchFamily="2" charset="-78"/>
              </a:rPr>
              <a:t>افزوده است</a:t>
            </a:r>
            <a:endParaRPr lang="en-US"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itle 2"/>
          <p:cNvSpPr>
            <a:spLocks noGrp="1"/>
          </p:cNvSpPr>
          <p:nvPr>
            <p:ph type="title"/>
          </p:nvPr>
        </p:nvSpPr>
        <p:spPr/>
        <p:txBody>
          <a:bodyPr/>
          <a:lstStyle/>
          <a:p>
            <a:r>
              <a:rPr lang="fa-IR"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 Titr" pitchFamily="2" charset="-78"/>
              </a:rPr>
              <a:t>سخن آخر</a:t>
            </a: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 Tit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3400" y="2743200"/>
            <a:ext cx="8001000" cy="3505200"/>
          </a:xfrm>
          <a:solidFill>
            <a:schemeClr val="accent5">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ar-SA"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در «</a:t>
            </a:r>
            <a:r>
              <a:rPr lang="fa-IR"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پرانتز</a:t>
            </a:r>
            <a:r>
              <a:rPr lang="ar-SA"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 فرد تجربه های خود را تا جایی که امکان دارد به کناری می نهد تا </a:t>
            </a:r>
            <a:r>
              <a:rPr lang="ar-SA"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بتواند </a:t>
            </a:r>
            <a:r>
              <a:rPr lang="ar-SA"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از زاویه تازه ای به پدیده مورد بررسی بنگرد، گویی که برای نخستین بار به آن پدیده نگاه می‌کند </a:t>
            </a:r>
            <a:r>
              <a:rPr lang="fa-IR" sz="4000"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B Titr" pitchFamily="2" charset="-78"/>
              </a:rPr>
              <a:t>.</a:t>
            </a:r>
            <a:endParaRPr lang="en-US" sz="4000" dirty="0"/>
          </a:p>
        </p:txBody>
      </p:sp>
      <p:sp>
        <p:nvSpPr>
          <p:cNvPr id="3" name="Title 2"/>
          <p:cNvSpPr>
            <a:spLocks noGrp="1"/>
          </p:cNvSpPr>
          <p:nvPr>
            <p:ph type="title"/>
          </p:nvPr>
        </p:nvSpPr>
        <p:spPr/>
        <p:txBody>
          <a:bodyPr/>
          <a:lstStyle/>
          <a:p>
            <a:r>
              <a:rPr lang="fa-IR" dirty="0" smtClean="0">
                <a:cs typeface="B Titr" pitchFamily="2" charset="-78"/>
              </a:rPr>
              <a:t>در</a:t>
            </a:r>
            <a:r>
              <a:rPr lang="fa-IR" dirty="0" smtClean="0">
                <a:solidFill>
                  <a:schemeClr val="bg1"/>
                </a:solidFill>
                <a:cs typeface="B Titr" pitchFamily="2" charset="-78"/>
              </a:rPr>
              <a:t> پرانتز قرار دادن تجربه ها</a:t>
            </a:r>
            <a:endParaRPr lang="en-US" dirty="0">
              <a:solidFill>
                <a:schemeClr val="bg1"/>
              </a:solidFill>
              <a:cs typeface="B Tit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667000"/>
            <a:ext cx="8229600" cy="3581400"/>
          </a:xfrm>
          <a:solidFill>
            <a:srgbClr val="00CC99"/>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ar-SA" sz="2400" dirty="0" smtClean="0">
                <a:solidFill>
                  <a:schemeClr val="accent1">
                    <a:lumMod val="75000"/>
                  </a:schemeClr>
                </a:solidFill>
                <a:cs typeface="B Titr" pitchFamily="2" charset="-78"/>
              </a:rPr>
              <a:t>ت</a:t>
            </a:r>
            <a:r>
              <a:rPr lang="ar-SA" sz="2400" dirty="0" smtClean="0">
                <a:solidFill>
                  <a:srgbClr val="002060"/>
                </a:solidFill>
                <a:cs typeface="B Titr" pitchFamily="2" charset="-78"/>
              </a:rPr>
              <a:t>أمل هنگامی صورت می گیرد که شما لحظه ای مکث می کنید تا پس از رخ دادن رویدادی، با برگشت به عقب به آن بیاندیشید. آن رویداد را به ذهن می آورید، و در مورد آن بیشتر فکر می کنید. به این ترتیب این رویداد حالت توالی زمانی خود را از دست داده و به مجموعه ای از افکار پرسشگر مانند </a:t>
            </a:r>
            <a:endParaRPr lang="fa-IR" sz="2400" dirty="0" smtClean="0">
              <a:solidFill>
                <a:srgbClr val="002060"/>
              </a:solidFill>
              <a:cs typeface="B Titr" pitchFamily="2" charset="-78"/>
            </a:endParaRPr>
          </a:p>
          <a:p>
            <a:r>
              <a:rPr lang="ar-SA" sz="2400" dirty="0" smtClean="0">
                <a:solidFill>
                  <a:srgbClr val="FF0000"/>
                </a:solidFill>
                <a:cs typeface="B Titr" pitchFamily="2" charset="-78"/>
              </a:rPr>
              <a:t>«چه اتفاقی افتاد؟» </a:t>
            </a:r>
            <a:endParaRPr lang="fa-IR" sz="2400" dirty="0" smtClean="0">
              <a:solidFill>
                <a:srgbClr val="FF0000"/>
              </a:solidFill>
              <a:cs typeface="B Titr" pitchFamily="2" charset="-78"/>
            </a:endParaRPr>
          </a:p>
          <a:p>
            <a:r>
              <a:rPr lang="ar-SA" sz="2400" dirty="0" smtClean="0">
                <a:solidFill>
                  <a:srgbClr val="0070C0"/>
                </a:solidFill>
                <a:cs typeface="B Titr" pitchFamily="2" charset="-78"/>
              </a:rPr>
              <a:t>«چگونه؟» و </a:t>
            </a:r>
            <a:endParaRPr lang="fa-IR" sz="2400" dirty="0" smtClean="0">
              <a:solidFill>
                <a:srgbClr val="0070C0"/>
              </a:solidFill>
              <a:cs typeface="B Titr" pitchFamily="2" charset="-78"/>
            </a:endParaRPr>
          </a:p>
          <a:p>
            <a:r>
              <a:rPr lang="ar-SA" sz="2400" dirty="0" smtClean="0">
                <a:solidFill>
                  <a:srgbClr val="FFFF00"/>
                </a:solidFill>
                <a:cs typeface="B Titr" pitchFamily="2" charset="-78"/>
              </a:rPr>
              <a:t>«چ</a:t>
            </a:r>
            <a:r>
              <a:rPr lang="fa-IR" sz="2400" dirty="0" smtClean="0">
                <a:solidFill>
                  <a:srgbClr val="FFFF00"/>
                </a:solidFill>
                <a:cs typeface="B Titr" pitchFamily="2" charset="-78"/>
              </a:rPr>
              <a:t>را</a:t>
            </a:r>
            <a:r>
              <a:rPr lang="ar-SA" sz="2400" dirty="0" smtClean="0">
                <a:solidFill>
                  <a:srgbClr val="FFFF00"/>
                </a:solidFill>
                <a:cs typeface="B Titr" pitchFamily="2" charset="-78"/>
              </a:rPr>
              <a:t>؟» تبدیل می‌شود. </a:t>
            </a:r>
            <a:endParaRPr lang="en-US" sz="2400" dirty="0">
              <a:solidFill>
                <a:srgbClr val="FFFF00"/>
              </a:solidFill>
              <a:cs typeface="B Titr" pitchFamily="2" charset="-78"/>
            </a:endParaRPr>
          </a:p>
        </p:txBody>
      </p:sp>
      <p:sp>
        <p:nvSpPr>
          <p:cNvPr id="3" name="Title 2"/>
          <p:cNvSpPr>
            <a:spLocks noGrp="1"/>
          </p:cNvSpPr>
          <p:nvPr>
            <p:ph type="title"/>
          </p:nvPr>
        </p:nvSpPr>
        <p:spPr/>
        <p:txBody>
          <a:bodyPr/>
          <a:lstStyle/>
          <a:p>
            <a:r>
              <a:rPr lang="fa-IR" dirty="0" smtClean="0">
                <a:cs typeface="B Titr" pitchFamily="2" charset="-78"/>
              </a:rPr>
              <a:t>تأمل</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295400" y="609601"/>
          <a:ext cx="6858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239000" cy="3124200"/>
          </a:xfrm>
          <a:solidFill>
            <a:srgbClr val="A2B1B4"/>
          </a:solidFill>
          <a:effectLst>
            <a:innerShdw blurRad="63500" dist="50800" dir="13500000">
              <a:prstClr val="black">
                <a:alpha val="50000"/>
              </a:prstClr>
            </a:innerShdw>
          </a:effectLst>
        </p:spPr>
        <p:txBody>
          <a:bodyPr>
            <a:noAutofit/>
          </a:bodyPr>
          <a:lstStyle/>
          <a:p>
            <a:pPr rtl="1"/>
            <a:r>
              <a:rPr lang="ar-SA"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در حقیقت هدف عمل فکورانه  آن است که حرکت از کنش</a:t>
            </a:r>
            <a:r>
              <a:rPr lang="fa-IR"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 </a:t>
            </a:r>
            <a:r>
              <a:rPr lang="ar-SA"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های روتین و روزمره‏ای که ریشه در تفکر عرفی دارد را به  سوی کنش فکورانه که از تفکر حرفه‏ای بر می خیزد و ریشه در منابع مبتنی بر شواهد بیرونی(مشاهدات) یا یافته های نظری دارد را پشتیبانی‌کند. </a:t>
            </a:r>
            <a:r>
              <a:rPr lang="en-US" sz="28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 </a:t>
            </a:r>
            <a:endParaRPr lang="en-US" sz="2800"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endParaRPr>
          </a:p>
        </p:txBody>
      </p:sp>
      <p:sp>
        <p:nvSpPr>
          <p:cNvPr id="3" name="Title 2"/>
          <p:cNvSpPr>
            <a:spLocks noGrp="1"/>
          </p:cNvSpPr>
          <p:nvPr>
            <p:ph type="title"/>
          </p:nvPr>
        </p:nvSpPr>
        <p:spPr/>
        <p:txBody>
          <a:bodyPr/>
          <a:lstStyle/>
          <a:p>
            <a:r>
              <a:rPr lang="fa-IR"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B Titr" pitchFamily="2" charset="-78"/>
              </a:rPr>
              <a:t>عمل فکورانه</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B Titr"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239000" cy="3124200"/>
          </a:xfrm>
          <a:solidFill>
            <a:srgbClr val="A2B1B4"/>
          </a:solidFill>
          <a:effectLst>
            <a:innerShdw blurRad="63500" dist="50800" dir="13500000">
              <a:prstClr val="black">
                <a:alpha val="50000"/>
              </a:prstClr>
            </a:innerShdw>
          </a:effectLst>
        </p:spPr>
        <p:txBody>
          <a:bodyPr>
            <a:noAutofit/>
          </a:bodyPr>
          <a:lstStyle/>
          <a:p>
            <a:endParaRPr lang="fa-IR" sz="28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endParaRPr>
          </a:p>
          <a:p>
            <a:r>
              <a:rPr lang="fa-IR"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دیدن از طریق لنز دانش آموزان </a:t>
            </a:r>
          </a:p>
          <a:p>
            <a:pPr lvl="0" rtl="1"/>
            <a:r>
              <a:rPr lang="fa-IR"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دیدن از طریق لنز همکاران/ همقطاران</a:t>
            </a:r>
          </a:p>
          <a:p>
            <a:pPr lvl="0" rtl="1"/>
            <a:r>
              <a:rPr lang="fa-IR" sz="3200"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من از مشاهداتم از حرفه‏ای های با تجربه چگونه بیاموزم؟</a:t>
            </a:r>
          </a:p>
        </p:txBody>
      </p:sp>
      <p:sp>
        <p:nvSpPr>
          <p:cNvPr id="3" name="Title 2"/>
          <p:cNvSpPr>
            <a:spLocks noGrp="1"/>
          </p:cNvSpPr>
          <p:nvPr>
            <p:ph type="title"/>
          </p:nvPr>
        </p:nvSpPr>
        <p:spPr/>
        <p:txBody>
          <a:bodyPr/>
          <a:lstStyle/>
          <a:p>
            <a:r>
              <a:rPr lang="fa-I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rPr>
              <a:t>عمل فکورانه</a:t>
            </a:r>
            <a:endParaRPr lang="en-U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750782" y="1406626"/>
            <a:ext cx="7338184" cy="4613174"/>
            <a:chOff x="750782" y="1406626"/>
            <a:chExt cx="7338184" cy="4613174"/>
          </a:xfrm>
        </p:grpSpPr>
        <p:sp>
          <p:nvSpPr>
            <p:cNvPr id="1027" name="Oval 3"/>
            <p:cNvSpPr>
              <a:spLocks noChangeArrowheads="1"/>
            </p:cNvSpPr>
            <p:nvPr/>
          </p:nvSpPr>
          <p:spPr bwMode="auto">
            <a:xfrm>
              <a:off x="1365033" y="1420661"/>
              <a:ext cx="6224596" cy="4599139"/>
            </a:xfrm>
            <a:prstGeom prst="ellipse">
              <a:avLst/>
            </a:prstGeom>
            <a:solidFill>
              <a:srgbClr val="CCFFFF"/>
            </a:solidFill>
            <a:ln>
              <a:noFill/>
              <a:headEnd/>
              <a:tailEnd/>
            </a:ln>
            <a:effectLst>
              <a:outerShdw blurRad="127000" dist="38100" dir="2700000" algn="ctr">
                <a:srgbClr val="000000">
                  <a:alpha val="45000"/>
                </a:srgbClr>
              </a:outerShdw>
            </a:effectLst>
            <a:scene3d>
              <a:camera prst="orthographicFront"/>
              <a:lightRig rig="threePt" dir="t"/>
            </a:scene3d>
            <a:sp3d>
              <a:bevelT/>
            </a:sp3d>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3200" b="1" i="0" u="none" strike="noStrike" cap="none" normalizeH="0" baseline="0" dirty="0" smtClean="0">
                <a:ln>
                  <a:noFill/>
                </a:ln>
                <a:solidFill>
                  <a:schemeClr val="tx1"/>
                </a:solidFill>
                <a:effectLst/>
                <a:latin typeface="Calibri" pitchFamily="34" charset="0"/>
                <a:ea typeface="Arial" pitchFamily="34" charset="0"/>
                <a:cs typeface="B Nazanin" pitchFamily="2"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32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هویت معلمی</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Oval 4"/>
            <p:cNvSpPr>
              <a:spLocks noChangeArrowheads="1"/>
            </p:cNvSpPr>
            <p:nvPr/>
          </p:nvSpPr>
          <p:spPr bwMode="auto">
            <a:xfrm>
              <a:off x="5467795" y="1553119"/>
              <a:ext cx="2621171" cy="2028281"/>
            </a:xfrm>
            <a:prstGeom prst="ellipse">
              <a:avLst/>
            </a:prstGeom>
            <a:solidFill>
              <a:srgbClr val="CCFFFF"/>
            </a:solidFill>
            <a:ln>
              <a:noFill/>
              <a:headEnd/>
              <a:tailEnd/>
            </a:ln>
            <a:effectLst>
              <a:outerShdw blurRad="127000" dist="38100" dir="2700000" algn="ctr">
                <a:srgbClr val="000000">
                  <a:alpha val="45000"/>
                </a:srgbClr>
              </a:outerShdw>
            </a:effectLst>
            <a:scene3d>
              <a:camera prst="orthographicFront"/>
              <a:lightRig rig="threePt" dir="t"/>
            </a:scene3d>
            <a:sp3d prstMaterial="translucentPowder">
              <a:bevelT w="203200" h="50800"/>
            </a:sp3d>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امیدهای آغازین و آرزوی آینده برای شغل معلمی</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Oval 5"/>
            <p:cNvSpPr>
              <a:spLocks noChangeArrowheads="1"/>
            </p:cNvSpPr>
            <p:nvPr/>
          </p:nvSpPr>
          <p:spPr bwMode="auto">
            <a:xfrm>
              <a:off x="990600" y="1406626"/>
              <a:ext cx="2705989" cy="1946174"/>
            </a:xfrm>
            <a:prstGeom prst="ellipse">
              <a:avLst/>
            </a:prstGeom>
            <a:solidFill>
              <a:srgbClr val="CCFFFF"/>
            </a:solidFill>
            <a:ln>
              <a:noFill/>
              <a:headEnd/>
              <a:tailEnd/>
            </a:ln>
            <a:effectLst>
              <a:outerShdw blurRad="127000" dist="38100" dir="2700000" algn="ctr">
                <a:srgbClr val="000000">
                  <a:alpha val="45000"/>
                </a:srgbClr>
              </a:outerShdw>
            </a:effectLst>
            <a:scene3d>
              <a:camera prst="orthographicFront"/>
              <a:lightRig rig="threePt" dir="t"/>
            </a:scene3d>
            <a:sp3d prstMaterial="translucentPowder">
              <a:bevelT w="203200" h="50800"/>
            </a:sp3d>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تجربه‌های فردی</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Oval 6"/>
            <p:cNvSpPr>
              <a:spLocks noChangeArrowheads="1"/>
            </p:cNvSpPr>
            <p:nvPr/>
          </p:nvSpPr>
          <p:spPr bwMode="auto">
            <a:xfrm>
              <a:off x="750782" y="3936010"/>
              <a:ext cx="2515831" cy="1855190"/>
            </a:xfrm>
            <a:prstGeom prst="ellipse">
              <a:avLst/>
            </a:prstGeom>
            <a:solidFill>
              <a:srgbClr val="CCFFFF"/>
            </a:solidFill>
            <a:ln>
              <a:noFill/>
              <a:headEnd/>
              <a:tailEnd/>
            </a:ln>
            <a:effectLst>
              <a:outerShdw blurRad="127000" dist="38100" dir="2700000" algn="ctr">
                <a:srgbClr val="000000">
                  <a:alpha val="45000"/>
                </a:srgbClr>
              </a:outerShdw>
            </a:effectLst>
            <a:scene3d>
              <a:camera prst="orthographicFront"/>
              <a:lightRig rig="threePt" dir="t"/>
            </a:scene3d>
            <a:sp3d prstMaterial="translucentPowder">
              <a:bevelT w="203200" h="50800"/>
            </a:sp3d>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استعاره‌های تدریس</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Oval 9"/>
            <p:cNvSpPr>
              <a:spLocks noChangeArrowheads="1"/>
            </p:cNvSpPr>
            <p:nvPr/>
          </p:nvSpPr>
          <p:spPr bwMode="auto">
            <a:xfrm>
              <a:off x="4800600" y="4114800"/>
              <a:ext cx="2667000" cy="1854080"/>
            </a:xfrm>
            <a:prstGeom prst="ellipse">
              <a:avLst/>
            </a:prstGeom>
            <a:solidFill>
              <a:srgbClr val="CCFFFF"/>
            </a:solidFill>
            <a:ln>
              <a:noFill/>
              <a:headEnd/>
              <a:tailEnd/>
            </a:ln>
            <a:effectLst>
              <a:outerShdw blurRad="127000" dist="38100" dir="2700000" algn="ctr">
                <a:srgbClr val="000000">
                  <a:alpha val="45000"/>
                </a:srgbClr>
              </a:outerShdw>
            </a:effectLst>
            <a:scene3d>
              <a:camera prst="orthographicFront"/>
              <a:lightRig rig="threePt" dir="t"/>
            </a:scene3d>
            <a:sp3d prstMaterial="translucentPowder">
              <a:bevelT w="203200" h="50800"/>
            </a:sp3d>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تجربیات حاصل از دوره تربیت معلم</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0"/>
            <a:ext cx="6480174" cy="2743200"/>
          </a:xfrm>
        </p:spPr>
        <p:txBody>
          <a:bodyPr>
            <a:noAutofit/>
          </a:bodyPr>
          <a:lstStyle/>
          <a:p>
            <a:r>
              <a:rPr lang="fa-IR" sz="4000" dirty="0" smtClean="0">
                <a:cs typeface="B Titr" pitchFamily="2" charset="-78"/>
              </a:rPr>
              <a:t>صفات حرفه‏ای</a:t>
            </a:r>
          </a:p>
          <a:p>
            <a:r>
              <a:rPr lang="fa-IR" sz="4000" dirty="0" smtClean="0">
                <a:cs typeface="B Titr" pitchFamily="2" charset="-78"/>
              </a:rPr>
              <a:t>درک و دانش حرفه‏ای</a:t>
            </a:r>
          </a:p>
          <a:p>
            <a:r>
              <a:rPr lang="fa-IR" sz="4000" dirty="0" smtClean="0">
                <a:cs typeface="B Titr" pitchFamily="2" charset="-78"/>
              </a:rPr>
              <a:t>مهارت های حرفه‏ای</a:t>
            </a:r>
            <a:endParaRPr lang="en-US" sz="4000" dirty="0">
              <a:cs typeface="B Titr" pitchFamily="2" charset="-78"/>
            </a:endParaRPr>
          </a:p>
        </p:txBody>
      </p:sp>
      <p:sp>
        <p:nvSpPr>
          <p:cNvPr id="3" name="Title 2"/>
          <p:cNvSpPr>
            <a:spLocks noGrp="1"/>
          </p:cNvSpPr>
          <p:nvPr>
            <p:ph type="title"/>
          </p:nvPr>
        </p:nvSpPr>
        <p:spPr/>
        <p:txBody>
          <a:bodyPr/>
          <a:lstStyle/>
          <a:p>
            <a:r>
              <a:rPr lang="fa-IR" dirty="0" smtClean="0">
                <a:cs typeface="B Titr" pitchFamily="2" charset="-78"/>
              </a:rPr>
              <a:t>ابعاد هویت حرفه‏ای</a:t>
            </a:r>
            <a:endParaRPr lang="en-US" dirty="0">
              <a:cs typeface="B Tit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1312</TotalTime>
  <Words>1430</Words>
  <Application>Microsoft Office PowerPoint</Application>
  <PresentationFormat>On-screen Show (4:3)</PresentationFormat>
  <Paragraphs>134</Paragraphs>
  <Slides>25</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2  Titr</vt:lpstr>
      <vt:lpstr>Arial</vt:lpstr>
      <vt:lpstr>B Nazanin</vt:lpstr>
      <vt:lpstr>B Titr</vt:lpstr>
      <vt:lpstr>Calibri</vt:lpstr>
      <vt:lpstr>Georgia</vt:lpstr>
      <vt:lpstr>Times New Roman</vt:lpstr>
      <vt:lpstr>Wingdings</vt:lpstr>
      <vt:lpstr>Wingdings 2</vt:lpstr>
      <vt:lpstr>Civic</vt:lpstr>
      <vt:lpstr>به نام خدا کارگاه آموزش مدرسان  کارورزی شهریور 1397 </vt:lpstr>
      <vt:lpstr>مشاهده تأملی و ارتباط آن با دریافت</vt:lpstr>
      <vt:lpstr>در پرانتز قرار دادن تجربه ها</vt:lpstr>
      <vt:lpstr>تأمل</vt:lpstr>
      <vt:lpstr>PowerPoint Presentation</vt:lpstr>
      <vt:lpstr>عمل فکورانه</vt:lpstr>
      <vt:lpstr>عمل فکورانه</vt:lpstr>
      <vt:lpstr>PowerPoint Presentation</vt:lpstr>
      <vt:lpstr>ابعاد هویت حرفه‏ای</vt:lpstr>
      <vt:lpstr>صفات حرفه‏ای</vt:lpstr>
      <vt:lpstr>درک و دانش حرفه‏ای</vt:lpstr>
      <vt:lpstr>مهارت های حرفه‏ای</vt:lpstr>
      <vt:lpstr>PowerPoint Presentation</vt:lpstr>
      <vt:lpstr>PowerPoint Presentation</vt:lpstr>
      <vt:lpstr>یافته های تحقیق</vt:lpstr>
      <vt:lpstr>بازخورد</vt:lpstr>
      <vt:lpstr>بازخورد</vt:lpstr>
      <vt:lpstr>بازخورد</vt:lpstr>
      <vt:lpstr>بازخورد اکتشافی</vt:lpstr>
      <vt:lpstr>سئوالات قدرتمند</vt:lpstr>
      <vt:lpstr>سئوالات قدرتمند</vt:lpstr>
      <vt:lpstr>بازخورد گرفتن</vt:lpstr>
      <vt:lpstr>پرسش هایی که می توان پاسخ داد</vt:lpstr>
      <vt:lpstr>سخن آخر</vt:lpstr>
      <vt:lpstr>سخن آخر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کارگاه آموزش مدرسان  مرداد 1394 </dc:title>
  <dc:creator>amene</dc:creator>
  <cp:lastModifiedBy>mohsenzolghadr54@gmail.com</cp:lastModifiedBy>
  <cp:revision>70</cp:revision>
  <dcterms:created xsi:type="dcterms:W3CDTF">2006-08-16T00:00:00Z</dcterms:created>
  <dcterms:modified xsi:type="dcterms:W3CDTF">2018-09-07T19:03:44Z</dcterms:modified>
</cp:coreProperties>
</file>