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352" r:id="rId2"/>
    <p:sldId id="540" r:id="rId3"/>
    <p:sldId id="354" r:id="rId4"/>
    <p:sldId id="353" r:id="rId5"/>
    <p:sldId id="528" r:id="rId6"/>
    <p:sldId id="307" r:id="rId7"/>
    <p:sldId id="302" r:id="rId8"/>
    <p:sldId id="529" r:id="rId9"/>
    <p:sldId id="257" r:id="rId10"/>
    <p:sldId id="530" r:id="rId11"/>
    <p:sldId id="308" r:id="rId12"/>
    <p:sldId id="531" r:id="rId13"/>
    <p:sldId id="309" r:id="rId14"/>
    <p:sldId id="310" r:id="rId15"/>
    <p:sldId id="386" r:id="rId16"/>
    <p:sldId id="311" r:id="rId17"/>
    <p:sldId id="387" r:id="rId18"/>
    <p:sldId id="312" r:id="rId19"/>
    <p:sldId id="388" r:id="rId20"/>
    <p:sldId id="313" r:id="rId21"/>
    <p:sldId id="314" r:id="rId22"/>
    <p:sldId id="315" r:id="rId23"/>
    <p:sldId id="316" r:id="rId24"/>
    <p:sldId id="317" r:id="rId25"/>
    <p:sldId id="351" r:id="rId26"/>
    <p:sldId id="303" r:id="rId27"/>
    <p:sldId id="465" r:id="rId28"/>
    <p:sldId id="330" r:id="rId29"/>
    <p:sldId id="331" r:id="rId30"/>
    <p:sldId id="326" r:id="rId31"/>
    <p:sldId id="327" r:id="rId32"/>
    <p:sldId id="359" r:id="rId33"/>
    <p:sldId id="328" r:id="rId34"/>
    <p:sldId id="329" r:id="rId35"/>
    <p:sldId id="338" r:id="rId36"/>
    <p:sldId id="355" r:id="rId37"/>
    <p:sldId id="356" r:id="rId38"/>
    <p:sldId id="375" r:id="rId39"/>
    <p:sldId id="366" r:id="rId40"/>
    <p:sldId id="367" r:id="rId41"/>
    <p:sldId id="397" r:id="rId42"/>
    <p:sldId id="369" r:id="rId43"/>
    <p:sldId id="344" r:id="rId44"/>
    <p:sldId id="370" r:id="rId45"/>
    <p:sldId id="371" r:id="rId46"/>
    <p:sldId id="406" r:id="rId47"/>
    <p:sldId id="345" r:id="rId48"/>
    <p:sldId id="346" r:id="rId49"/>
    <p:sldId id="396" r:id="rId50"/>
    <p:sldId id="372" r:id="rId51"/>
    <p:sldId id="373" r:id="rId52"/>
    <p:sldId id="389" r:id="rId53"/>
    <p:sldId id="392" r:id="rId54"/>
    <p:sldId id="393" r:id="rId55"/>
    <p:sldId id="394" r:id="rId56"/>
    <p:sldId id="395" r:id="rId57"/>
    <p:sldId id="399" r:id="rId58"/>
    <p:sldId id="407" r:id="rId59"/>
    <p:sldId id="418" r:id="rId60"/>
    <p:sldId id="419" r:id="rId61"/>
    <p:sldId id="410" r:id="rId62"/>
    <p:sldId id="411" r:id="rId63"/>
    <p:sldId id="412" r:id="rId64"/>
    <p:sldId id="413" r:id="rId65"/>
    <p:sldId id="405" r:id="rId66"/>
    <p:sldId id="408" r:id="rId67"/>
    <p:sldId id="404" r:id="rId68"/>
    <p:sldId id="409" r:id="rId69"/>
    <p:sldId id="400" r:id="rId70"/>
    <p:sldId id="401" r:id="rId71"/>
    <p:sldId id="415" r:id="rId72"/>
    <p:sldId id="414" r:id="rId73"/>
    <p:sldId id="402" r:id="rId74"/>
    <p:sldId id="403" r:id="rId75"/>
    <p:sldId id="416" r:id="rId76"/>
    <p:sldId id="417" r:id="rId77"/>
    <p:sldId id="420" r:id="rId78"/>
    <p:sldId id="421" r:id="rId79"/>
    <p:sldId id="305" r:id="rId80"/>
    <p:sldId id="537" r:id="rId81"/>
    <p:sldId id="538" r:id="rId82"/>
    <p:sldId id="539" r:id="rId83"/>
    <p:sldId id="258" r:id="rId84"/>
    <p:sldId id="259" r:id="rId85"/>
    <p:sldId id="376" r:id="rId86"/>
    <p:sldId id="260" r:id="rId87"/>
    <p:sldId id="261" r:id="rId88"/>
    <p:sldId id="266" r:id="rId89"/>
    <p:sldId id="267" r:id="rId90"/>
    <p:sldId id="268" r:id="rId91"/>
    <p:sldId id="269" r:id="rId92"/>
    <p:sldId id="437" r:id="rId93"/>
    <p:sldId id="438" r:id="rId94"/>
    <p:sldId id="271" r:id="rId95"/>
    <p:sldId id="435" r:id="rId96"/>
    <p:sldId id="272" r:id="rId97"/>
    <p:sldId id="436" r:id="rId98"/>
    <p:sldId id="273" r:id="rId99"/>
    <p:sldId id="533" r:id="rId100"/>
    <p:sldId id="274" r:id="rId101"/>
    <p:sldId id="383" r:id="rId102"/>
    <p:sldId id="384" r:id="rId103"/>
    <p:sldId id="279" r:id="rId104"/>
    <p:sldId id="280" r:id="rId105"/>
    <p:sldId id="282" r:id="rId106"/>
    <p:sldId id="283" r:id="rId107"/>
    <p:sldId id="284" r:id="rId108"/>
    <p:sldId id="285" r:id="rId109"/>
    <p:sldId id="431" r:id="rId110"/>
    <p:sldId id="286" r:id="rId111"/>
    <p:sldId id="287" r:id="rId112"/>
    <p:sldId id="288" r:id="rId113"/>
    <p:sldId id="289" r:id="rId114"/>
    <p:sldId id="290" r:id="rId115"/>
    <p:sldId id="291" r:id="rId116"/>
    <p:sldId id="432" r:id="rId117"/>
    <p:sldId id="430" r:id="rId118"/>
    <p:sldId id="429" r:id="rId119"/>
    <p:sldId id="428" r:id="rId120"/>
    <p:sldId id="427" r:id="rId121"/>
    <p:sldId id="426" r:id="rId122"/>
    <p:sldId id="425" r:id="rId123"/>
    <p:sldId id="424" r:id="rId124"/>
    <p:sldId id="522" r:id="rId125"/>
    <p:sldId id="523" r:id="rId126"/>
    <p:sldId id="439" r:id="rId127"/>
    <p:sldId id="440" r:id="rId128"/>
    <p:sldId id="441" r:id="rId129"/>
    <p:sldId id="443" r:id="rId130"/>
    <p:sldId id="526" r:id="rId131"/>
    <p:sldId id="448" r:id="rId132"/>
    <p:sldId id="449" r:id="rId133"/>
    <p:sldId id="459" r:id="rId134"/>
    <p:sldId id="525" r:id="rId135"/>
    <p:sldId id="470" r:id="rId136"/>
    <p:sldId id="450" r:id="rId137"/>
    <p:sldId id="451" r:id="rId138"/>
    <p:sldId id="471" r:id="rId139"/>
    <p:sldId id="460" r:id="rId140"/>
    <p:sldId id="452" r:id="rId141"/>
    <p:sldId id="453" r:id="rId142"/>
    <p:sldId id="467" r:id="rId143"/>
    <p:sldId id="468" r:id="rId144"/>
    <p:sldId id="469" r:id="rId145"/>
    <p:sldId id="535" r:id="rId146"/>
    <p:sldId id="454" r:id="rId147"/>
    <p:sldId id="461" r:id="rId148"/>
    <p:sldId id="455" r:id="rId149"/>
    <p:sldId id="462" r:id="rId150"/>
    <p:sldId id="456" r:id="rId151"/>
    <p:sldId id="458" r:id="rId152"/>
    <p:sldId id="463" r:id="rId153"/>
    <p:sldId id="464" r:id="rId154"/>
    <p:sldId id="472" r:id="rId155"/>
    <p:sldId id="473" r:id="rId156"/>
    <p:sldId id="474" r:id="rId157"/>
    <p:sldId id="475" r:id="rId158"/>
    <p:sldId id="476" r:id="rId159"/>
    <p:sldId id="477" r:id="rId160"/>
    <p:sldId id="478" r:id="rId161"/>
    <p:sldId id="479" r:id="rId162"/>
    <p:sldId id="480" r:id="rId163"/>
    <p:sldId id="481" r:id="rId164"/>
    <p:sldId id="534" r:id="rId165"/>
    <p:sldId id="482" r:id="rId166"/>
    <p:sldId id="483" r:id="rId167"/>
    <p:sldId id="484" r:id="rId168"/>
    <p:sldId id="485" r:id="rId169"/>
    <p:sldId id="486" r:id="rId170"/>
    <p:sldId id="532" r:id="rId171"/>
    <p:sldId id="487" r:id="rId172"/>
    <p:sldId id="488" r:id="rId173"/>
    <p:sldId id="489" r:id="rId174"/>
    <p:sldId id="490" r:id="rId175"/>
    <p:sldId id="491" r:id="rId176"/>
    <p:sldId id="492" r:id="rId177"/>
    <p:sldId id="493" r:id="rId178"/>
    <p:sldId id="494" r:id="rId179"/>
    <p:sldId id="495" r:id="rId180"/>
    <p:sldId id="496" r:id="rId181"/>
    <p:sldId id="497" r:id="rId182"/>
    <p:sldId id="498" r:id="rId183"/>
    <p:sldId id="499" r:id="rId184"/>
    <p:sldId id="500" r:id="rId185"/>
    <p:sldId id="501" r:id="rId186"/>
    <p:sldId id="502" r:id="rId187"/>
    <p:sldId id="503" r:id="rId188"/>
    <p:sldId id="505" r:id="rId189"/>
    <p:sldId id="524" r:id="rId190"/>
    <p:sldId id="504" r:id="rId191"/>
    <p:sldId id="509" r:id="rId192"/>
    <p:sldId id="510" r:id="rId193"/>
    <p:sldId id="511" r:id="rId194"/>
    <p:sldId id="512" r:id="rId195"/>
    <p:sldId id="513" r:id="rId196"/>
    <p:sldId id="520" r:id="rId197"/>
    <p:sldId id="514" r:id="rId198"/>
    <p:sldId id="515" r:id="rId199"/>
    <p:sldId id="516" r:id="rId200"/>
    <p:sldId id="521" r:id="rId201"/>
    <p:sldId id="517" r:id="rId202"/>
    <p:sldId id="518" r:id="rId203"/>
    <p:sldId id="519" r:id="rId204"/>
    <p:sldId id="527" r:id="rId20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0" autoAdjust="0"/>
    <p:restoredTop sz="94660"/>
  </p:normalViewPr>
  <p:slideViewPr>
    <p:cSldViewPr snapToGrid="0">
      <p:cViewPr>
        <p:scale>
          <a:sx n="81" d="100"/>
          <a:sy n="81" d="100"/>
        </p:scale>
        <p:origin x="-33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presProps" Target="presProp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4801" y="339969"/>
            <a:ext cx="9038491" cy="5627077"/>
          </a:xfrm>
          <a:prstGeom prst="rect">
            <a:avLst/>
          </a:prstGeom>
        </p:spPr>
      </p:pic>
    </p:spTree>
    <p:extLst>
      <p:ext uri="{BB962C8B-B14F-4D97-AF65-F5344CB8AC3E}">
        <p14:creationId xmlns:p14="http://schemas.microsoft.com/office/powerpoint/2010/main" val="795485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lgn="ctr">
              <a:spcBef>
                <a:spcPts val="1000"/>
              </a:spcBef>
            </a:pPr>
            <a:r>
              <a:rPr lang="fa-IR" sz="3200" dirty="0">
                <a:solidFill>
                  <a:srgbClr val="E76618"/>
                </a:solidFill>
                <a:cs typeface="B Badr" panose="00000400000000000000" pitchFamily="2" charset="-78"/>
              </a:rPr>
              <a:t>تعریف </a:t>
            </a:r>
            <a:r>
              <a:rPr lang="ar-SA" sz="3200" dirty="0">
                <a:solidFill>
                  <a:srgbClr val="E76618"/>
                </a:solidFill>
                <a:cs typeface="B Badr" panose="00000400000000000000" pitchFamily="2" charset="-78"/>
              </a:rPr>
              <a:t>روايت پژوهى(پژوهش روايى)</a:t>
            </a:r>
            <a:r>
              <a:rPr lang="fa-IR" sz="3200" dirty="0">
                <a:solidFill>
                  <a:srgbClr val="E76618"/>
                </a:solidFill>
                <a:cs typeface="B Badr" panose="00000400000000000000" pitchFamily="2" charset="-78"/>
              </a:rPr>
              <a:t/>
            </a:r>
            <a:br>
              <a:rPr lang="fa-IR" sz="3200" dirty="0">
                <a:solidFill>
                  <a:srgbClr val="E76618"/>
                </a:solidFill>
                <a:cs typeface="B Badr" panose="00000400000000000000" pitchFamily="2" charset="-78"/>
              </a:rPr>
            </a:br>
            <a:endParaRPr lang="en-US" dirty="0"/>
          </a:p>
        </p:txBody>
      </p:sp>
      <p:sp>
        <p:nvSpPr>
          <p:cNvPr id="3" name="Content Placeholder 2"/>
          <p:cNvSpPr>
            <a:spLocks noGrp="1"/>
          </p:cNvSpPr>
          <p:nvPr>
            <p:ph idx="1"/>
          </p:nvPr>
        </p:nvSpPr>
        <p:spPr/>
        <p:txBody>
          <a:bodyPr/>
          <a:lstStyle/>
          <a:p>
            <a:pPr lvl="0" algn="just">
              <a:buClr>
                <a:srgbClr val="90C226"/>
              </a:buClr>
            </a:pPr>
            <a:r>
              <a:rPr lang="ar-SA" sz="3200" dirty="0">
                <a:solidFill>
                  <a:prstClr val="black"/>
                </a:solidFill>
                <a:cs typeface="B Badr" panose="00000400000000000000" pitchFamily="2" charset="-78"/>
              </a:rPr>
              <a:t>روايت پژوهى را روشى براى بررسى و فهم تجارب معلم در مكان ها و زمان هاى مختلف دانسته اند كه مستلزم همكارى مؤثر و مثبت بين محقق و مشاركت كننده است و معطوف پژوهش در حوزه هاى اجتماعى و فردى است. </a:t>
            </a:r>
            <a:endParaRPr lang="fa-IR" sz="3200" dirty="0">
              <a:solidFill>
                <a:prstClr val="black"/>
              </a:solidFill>
              <a:cs typeface="B Badr" panose="00000400000000000000" pitchFamily="2" charset="-78"/>
            </a:endParaRPr>
          </a:p>
          <a:p>
            <a:endParaRPr lang="en-US" dirty="0"/>
          </a:p>
        </p:txBody>
      </p:sp>
    </p:spTree>
    <p:extLst>
      <p:ext uri="{BB962C8B-B14F-4D97-AF65-F5344CB8AC3E}">
        <p14:creationId xmlns:p14="http://schemas.microsoft.com/office/powerpoint/2010/main" val="40553254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5">
                    <a:lumMod val="60000"/>
                    <a:lumOff val="40000"/>
                  </a:schemeClr>
                </a:solidFill>
                <a:cs typeface="B Badr" panose="00000400000000000000" pitchFamily="2" charset="-78"/>
              </a:rPr>
              <a:t>ويژگى هاى برنامة درسى روايت پژوهى</a:t>
            </a:r>
          </a:p>
        </p:txBody>
      </p:sp>
      <p:sp>
        <p:nvSpPr>
          <p:cNvPr id="3" name="Content Placeholder 2"/>
          <p:cNvSpPr>
            <a:spLocks noGrp="1"/>
          </p:cNvSpPr>
          <p:nvPr>
            <p:ph idx="1"/>
          </p:nvPr>
        </p:nvSpPr>
        <p:spPr>
          <a:xfrm>
            <a:off x="677334" y="1930400"/>
            <a:ext cx="8596668" cy="3880773"/>
          </a:xfrm>
        </p:spPr>
        <p:txBody>
          <a:bodyPr>
            <a:normAutofit/>
          </a:bodyPr>
          <a:lstStyle/>
          <a:p>
            <a:r>
              <a:rPr lang="fa-IR" sz="2400" dirty="0">
                <a:solidFill>
                  <a:schemeClr val="tx1"/>
                </a:solidFill>
                <a:cs typeface="B Badr" panose="00000400000000000000" pitchFamily="2" charset="-78"/>
              </a:rPr>
              <a:t>بر اساس منابع و متون تخصصى كه در متن به آن ها اشاره شده مى توان گفت در برنامة درسى روايت پژوهى، يادگيرى مبتنى بر تجربه است؛ يادگيرى، عملى فكورانه است؛ دانشجوـ معلمان با تفكر و تأمل دربارة تجارب خود و ديگران، معنى سازى مى   كنند؛ آنهااز طريق درگير شدن در موقعيت هاى عملى، آموزش مى گيرند و فعالانه درگير ساخت برنامة درسى مى شوند. </a:t>
            </a:r>
          </a:p>
        </p:txBody>
      </p:sp>
    </p:spTree>
    <p:extLst>
      <p:ext uri="{BB962C8B-B14F-4D97-AF65-F5344CB8AC3E}">
        <p14:creationId xmlns:p14="http://schemas.microsoft.com/office/powerpoint/2010/main" val="13875542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93785"/>
            <a:ext cx="8596668" cy="937846"/>
          </a:xfrm>
        </p:spPr>
        <p:txBody>
          <a:bodyPr/>
          <a:lstStyle/>
          <a:p>
            <a:pPr algn="ctr"/>
            <a:r>
              <a:rPr lang="fa-IR" dirty="0">
                <a:solidFill>
                  <a:srgbClr val="C42F1A">
                    <a:lumMod val="60000"/>
                    <a:lumOff val="40000"/>
                  </a:srgbClr>
                </a:solidFill>
                <a:cs typeface="B Badr" panose="00000400000000000000" pitchFamily="2" charset="-78"/>
              </a:rPr>
              <a:t>روش هاى جمع آورى داده ها در پژوهش روايى كدامند؟ </a:t>
            </a:r>
            <a:endParaRPr lang="en-US" dirty="0"/>
          </a:p>
        </p:txBody>
      </p:sp>
      <p:sp>
        <p:nvSpPr>
          <p:cNvPr id="3" name="Content Placeholder 2"/>
          <p:cNvSpPr>
            <a:spLocks noGrp="1"/>
          </p:cNvSpPr>
          <p:nvPr>
            <p:ph idx="1"/>
          </p:nvPr>
        </p:nvSpPr>
        <p:spPr>
          <a:xfrm>
            <a:off x="677333" y="1031631"/>
            <a:ext cx="9170051" cy="3880773"/>
          </a:xfrm>
        </p:spPr>
        <p:txBody>
          <a:bodyPr/>
          <a:lstStyle/>
          <a:p>
            <a:pPr lvl="0" algn="just">
              <a:buClr>
                <a:srgbClr val="90C226"/>
              </a:buClr>
            </a:pPr>
            <a:r>
              <a:rPr lang="fa-IR" sz="2400" dirty="0">
                <a:solidFill>
                  <a:prstClr val="black"/>
                </a:solidFill>
                <a:cs typeface="B Badr" panose="00000400000000000000" pitchFamily="2" charset="-78"/>
              </a:rPr>
              <a:t> دفترچة يادداشت هاى شخصى ، دفترچة ايده ها ، مصاحبه ها ، يادداشت هاى جلسات  و امثال اين ها از ابزارهاى جمع آورى داده هاى روايتى هستند يادداشت هاى ميدانى، گزارش هايى هستند كه از طريق مشاهدة شركت كننده در عرصة عملى مشترك، گردآورى مى شوند. دفترچه يادداشت هاى روزانه، يادداشت هاى روزانه شركت كنندگان در صحنة عملى اند. مصاحبه هاى ساختار نيافتة پژوهشگر با شركت كننده نيز از ابزارهاى جمع آورى داده هاست. داستان تجربة زيستة افراد نيز از منابع داده ها در پژوهش روايى . اند نامه نگارى، نوشته هاى خودزيست نگارى، اسناد و مدارك و... از ديگر منابع گردآورى داده ها در پژوهش روايى اند.</a:t>
            </a:r>
          </a:p>
          <a:p>
            <a:endParaRPr lang="en-US" dirty="0"/>
          </a:p>
        </p:txBody>
      </p:sp>
    </p:spTree>
    <p:extLst>
      <p:ext uri="{BB962C8B-B14F-4D97-AF65-F5344CB8AC3E}">
        <p14:creationId xmlns:p14="http://schemas.microsoft.com/office/powerpoint/2010/main" val="42929936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5">
                    <a:lumMod val="60000"/>
                    <a:lumOff val="40000"/>
                  </a:schemeClr>
                </a:solidFill>
                <a:cs typeface="B Badr" panose="00000400000000000000" pitchFamily="2" charset="-78"/>
              </a:rPr>
              <a:t>پژوهشگر و مشارکت کننده</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644773"/>
            <a:ext cx="8596668" cy="3880773"/>
          </a:xfrm>
        </p:spPr>
        <p:txBody>
          <a:bodyPr/>
          <a:lstStyle/>
          <a:p>
            <a:r>
              <a:rPr lang="fa-IR" sz="2400" dirty="0">
                <a:solidFill>
                  <a:schemeClr val="tx1"/>
                </a:solidFill>
                <a:cs typeface="B Badr" panose="00000400000000000000" pitchFamily="2" charset="-78"/>
              </a:rPr>
              <a:t>اطمینان مشارکت کننده را در سه جنبه می توان مطرح </a:t>
            </a:r>
            <a:r>
              <a:rPr lang="fa-IR" sz="2400" dirty="0" smtClean="0">
                <a:solidFill>
                  <a:schemeClr val="tx1"/>
                </a:solidFill>
                <a:cs typeface="B Badr" panose="00000400000000000000" pitchFamily="2" charset="-78"/>
              </a:rPr>
              <a:t>کرد:</a:t>
            </a:r>
            <a:endParaRPr lang="fa-IR" sz="2400" dirty="0">
              <a:solidFill>
                <a:schemeClr val="tx1"/>
              </a:solidFill>
              <a:cs typeface="B Badr" panose="00000400000000000000" pitchFamily="2" charset="-78"/>
            </a:endParaRPr>
          </a:p>
          <a:p>
            <a:r>
              <a:rPr lang="fa-IR" sz="2400" dirty="0">
                <a:solidFill>
                  <a:schemeClr val="tx1"/>
                </a:solidFill>
                <a:cs typeface="B Badr" panose="00000400000000000000" pitchFamily="2" charset="-78"/>
              </a:rPr>
              <a:t>1-اطمینان به رازداری پژوهشگر</a:t>
            </a:r>
          </a:p>
          <a:p>
            <a:r>
              <a:rPr lang="fa-IR" sz="2400" dirty="0">
                <a:solidFill>
                  <a:schemeClr val="tx1"/>
                </a:solidFill>
                <a:cs typeface="B Badr" panose="00000400000000000000" pitchFamily="2" charset="-78"/>
              </a:rPr>
              <a:t>2-اطمینان از توانایی و قدرت فهم پژوهشگر</a:t>
            </a:r>
          </a:p>
          <a:p>
            <a:r>
              <a:rPr lang="fa-IR" sz="2400" dirty="0">
                <a:solidFill>
                  <a:schemeClr val="tx1"/>
                </a:solidFill>
                <a:cs typeface="B Badr" panose="00000400000000000000" pitchFamily="2" charset="-78"/>
              </a:rPr>
              <a:t>3-اطمینان از شنیده شدن صدای خود در نتیجه  تحقیق</a:t>
            </a:r>
          </a:p>
          <a:p>
            <a:endParaRPr lang="en-US" dirty="0"/>
          </a:p>
        </p:txBody>
      </p:sp>
    </p:spTree>
    <p:extLst>
      <p:ext uri="{BB962C8B-B14F-4D97-AF65-F5344CB8AC3E}">
        <p14:creationId xmlns:p14="http://schemas.microsoft.com/office/powerpoint/2010/main" val="217883769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8786"/>
          </a:xfrm>
        </p:spPr>
        <p:txBody>
          <a:bodyPr>
            <a:normAutofit/>
          </a:bodyPr>
          <a:lstStyle/>
          <a:p>
            <a:pPr algn="ctr"/>
            <a:r>
              <a:rPr lang="fa-IR" sz="4000" dirty="0">
                <a:solidFill>
                  <a:schemeClr val="accent5">
                    <a:lumMod val="60000"/>
                    <a:lumOff val="40000"/>
                  </a:schemeClr>
                </a:solidFill>
                <a:cs typeface="B Badr" panose="00000400000000000000" pitchFamily="2" charset="-78"/>
              </a:rPr>
              <a:t>ویژگی های تحقیق کیفی</a:t>
            </a:r>
          </a:p>
        </p:txBody>
      </p:sp>
      <p:sp>
        <p:nvSpPr>
          <p:cNvPr id="3" name="Content Placeholder 2"/>
          <p:cNvSpPr>
            <a:spLocks noGrp="1"/>
          </p:cNvSpPr>
          <p:nvPr>
            <p:ph idx="1"/>
          </p:nvPr>
        </p:nvSpPr>
        <p:spPr>
          <a:xfrm>
            <a:off x="677334" y="1566041"/>
            <a:ext cx="8596668" cy="4475321"/>
          </a:xfrm>
        </p:spPr>
        <p:txBody>
          <a:bodyPr/>
          <a:lstStyle/>
          <a:p>
            <a:r>
              <a:rPr lang="fa-IR" sz="2400" dirty="0">
                <a:solidFill>
                  <a:schemeClr val="tx1"/>
                </a:solidFill>
                <a:cs typeface="B Badr" panose="00000400000000000000" pitchFamily="2" charset="-78"/>
              </a:rPr>
              <a:t>1-	پیش فرض کلیدی در رویکرد کیفی تحقیق این است که واقعیت در تعامل بین افراد و جهان اجتماعی آنان ساخته می‌شود. </a:t>
            </a:r>
          </a:p>
          <a:p>
            <a:pPr marL="0" indent="0">
              <a:buNone/>
            </a:pPr>
            <a:r>
              <a:rPr lang="fa-IR" sz="2400" dirty="0">
                <a:solidFill>
                  <a:schemeClr val="tx1"/>
                </a:solidFill>
                <a:cs typeface="B Badr" panose="00000400000000000000" pitchFamily="2" charset="-78"/>
              </a:rPr>
              <a:t>محقق کیفی علاقه‌مند است تا معنایی که ساخته می‌شود را درک نماید، چون از طریق این معنا، افراد تجربیات و دنیای خود را قابل فهم می‌سازند. برخلاف تحقیق کمی که بر اجزای یک پدیده، تحت عنوان متغیرها تمرکز دارد، تحقیق کیفی به دنبال توضیح این است که چگونه فعالیت اجزا در ارتباط با یکدیگر، کل را می‌سازند. </a:t>
            </a:r>
          </a:p>
          <a:p>
            <a:r>
              <a:rPr lang="fa-IR" sz="2400" dirty="0">
                <a:solidFill>
                  <a:schemeClr val="tx1"/>
                </a:solidFill>
                <a:cs typeface="B Badr" panose="00000400000000000000" pitchFamily="2" charset="-78"/>
              </a:rPr>
              <a:t>2-	مشخصه دیگر تحقیق کیفی آن است که</a:t>
            </a:r>
            <a:r>
              <a:rPr lang="fa-IR" sz="2400" dirty="0">
                <a:solidFill>
                  <a:srgbClr val="F7ABD8"/>
                </a:solidFill>
                <a:cs typeface="B Badr" panose="00000400000000000000" pitchFamily="2" charset="-78"/>
              </a:rPr>
              <a:t> محقق </a:t>
            </a:r>
            <a:r>
              <a:rPr lang="fa-IR" sz="2400" dirty="0">
                <a:solidFill>
                  <a:schemeClr val="tx1"/>
                </a:solidFill>
                <a:cs typeface="B Badr" panose="00000400000000000000" pitchFamily="2" charset="-78"/>
              </a:rPr>
              <a:t>ابزار اصلی جمع‌آوری و تحلیل اطلاعات است؛ بنابراین، اطلاعات از طریق ابزار انسانی جمع‌آوری می‌شود، نه از طریق ابزار خشک مانند پرسش‌نامه یا رایانه که در تحقیقات کمی حضور دارد.</a:t>
            </a:r>
          </a:p>
          <a:p>
            <a:endParaRPr lang="fa-IR" dirty="0"/>
          </a:p>
        </p:txBody>
      </p:sp>
    </p:spTree>
    <p:extLst>
      <p:ext uri="{BB962C8B-B14F-4D97-AF65-F5344CB8AC3E}">
        <p14:creationId xmlns:p14="http://schemas.microsoft.com/office/powerpoint/2010/main" val="163108304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187669"/>
            <a:ext cx="8596668" cy="4853693"/>
          </a:xfrm>
        </p:spPr>
        <p:txBody>
          <a:bodyPr/>
          <a:lstStyle/>
          <a:p>
            <a:r>
              <a:rPr lang="fa-IR" sz="2400" dirty="0">
                <a:solidFill>
                  <a:schemeClr val="tx1"/>
                </a:solidFill>
                <a:cs typeface="B Badr" panose="00000400000000000000" pitchFamily="2" charset="-78"/>
              </a:rPr>
              <a:t>3-	سومین مشخصه تحقیق </a:t>
            </a:r>
            <a:r>
              <a:rPr lang="fa-IR" sz="2400" dirty="0" smtClean="0">
                <a:solidFill>
                  <a:schemeClr val="tx1"/>
                </a:solidFill>
                <a:cs typeface="B Badr" panose="00000400000000000000" pitchFamily="2" charset="-78"/>
              </a:rPr>
              <a:t>کیفی، </a:t>
            </a:r>
            <a:r>
              <a:rPr lang="fa-IR" sz="2400" dirty="0">
                <a:solidFill>
                  <a:schemeClr val="tx1"/>
                </a:solidFill>
                <a:cs typeface="B Badr" panose="00000400000000000000" pitchFamily="2" charset="-78"/>
              </a:rPr>
              <a:t>اصالت میدان تحقیق و فعالیت در میدان است. محقق حضور نزدیک در میدان پیدا می‌کند تا در شرایط طبیعی به مشاهده رفتار بپردازد. این در حالی است که در تحقیق کمی با تمرکز بر فضاهای آزمایشگاهی و رعایت فاصله بین محقق و مورد مطالعه شرایط طبیعی جمع‌آوری اطلاعات نقض می‌شود.</a:t>
            </a:r>
          </a:p>
          <a:p>
            <a:endParaRPr lang="fa-IR" sz="2400" dirty="0">
              <a:solidFill>
                <a:schemeClr val="tx1"/>
              </a:solidFill>
              <a:cs typeface="B Badr" panose="00000400000000000000" pitchFamily="2" charset="-78"/>
            </a:endParaRPr>
          </a:p>
          <a:p>
            <a:r>
              <a:rPr lang="fa-IR" sz="2400" dirty="0">
                <a:solidFill>
                  <a:schemeClr val="tx1"/>
                </a:solidFill>
                <a:cs typeface="B Badr" panose="00000400000000000000" pitchFamily="2" charset="-78"/>
              </a:rPr>
              <a:t>4-	چهارمین ویژگی به رعایت استراتژی استقرا در تحقیق کیفی مربوط است. تحقیق کیفی به دنبال دستیابی به انتزاعات، مفاهیم، فرضیات یا نظریه‌ها به جای آزمون نظریه که هدف تحقیقات کمی است، می‌باشد. </a:t>
            </a:r>
          </a:p>
          <a:p>
            <a:endParaRPr lang="fa-IR" dirty="0"/>
          </a:p>
        </p:txBody>
      </p:sp>
    </p:spTree>
    <p:extLst>
      <p:ext uri="{BB962C8B-B14F-4D97-AF65-F5344CB8AC3E}">
        <p14:creationId xmlns:p14="http://schemas.microsoft.com/office/powerpoint/2010/main" val="197741856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818539" y="450972"/>
            <a:ext cx="9263307" cy="5075237"/>
          </a:xfrm>
        </p:spPr>
        <p:txBody>
          <a:bodyPr/>
          <a:lstStyle/>
          <a:p>
            <a:r>
              <a:rPr lang="fa-IR" sz="2400" dirty="0" smtClean="0">
                <a:solidFill>
                  <a:schemeClr val="tx1"/>
                </a:solidFill>
                <a:cs typeface="B Badr" panose="00000400000000000000" pitchFamily="2" charset="-78"/>
              </a:rPr>
              <a:t>5-در </a:t>
            </a:r>
            <a:r>
              <a:rPr lang="fa-IR" sz="2400" dirty="0">
                <a:solidFill>
                  <a:schemeClr val="tx1"/>
                </a:solidFill>
                <a:cs typeface="B Badr" panose="00000400000000000000" pitchFamily="2" charset="-78"/>
              </a:rPr>
              <a:t>نهایت تحقیق کیفی چون بر فرایند معنا و فهم تمرکز دارد، یافته‌های آن از توصیف غنی و عمیق برخوردار است. در این تحقیق از کلمات و تصاویر به جای اعداد و شمارش‌ها جهت دریافت و توضیح پدیده‌ها استفاده می‌شود. </a:t>
            </a:r>
          </a:p>
          <a:p>
            <a:r>
              <a:rPr lang="fa-IR" sz="2400" dirty="0">
                <a:solidFill>
                  <a:schemeClr val="tx1"/>
                </a:solidFill>
                <a:cs typeface="B Badr" panose="00000400000000000000" pitchFamily="2" charset="-78"/>
              </a:rPr>
              <a:t>6-	 نزديكي محقق: روشها در تحقيق كيفي به اين منظور طراحي شوند كه محقّق را به واقعيت اجتماعي و تعامل اجتماعي، در مقايسه با روشهاي كمي نزديك سازند. از طريق آنها انتظار ميرود محقّق به بخشي از محيط تحقيق و فعل و انفعال تجربه، به همان شكل كه توسط عضوهاي جامعه تحقيق، تجربه مي گردد، تبديل شود.</a:t>
            </a:r>
          </a:p>
          <a:p>
            <a:r>
              <a:rPr lang="fa-IR" sz="2400" dirty="0">
                <a:solidFill>
                  <a:schemeClr val="tx1"/>
                </a:solidFill>
                <a:cs typeface="B Badr" panose="00000400000000000000" pitchFamily="2" charset="-78"/>
              </a:rPr>
              <a:t>7-  بازبودن روش ها: روش ها در تحقيق كيفي به معني باز تلقي ميگردند كه ميتوانند در زمان به كارگيري و جمع آوري اطلاعات تغيير يابند يا دستكاري و تنظـيم گردنـد.</a:t>
            </a:r>
          </a:p>
          <a:p>
            <a:r>
              <a:rPr lang="fa-IR" sz="2400" dirty="0" smtClean="0">
                <a:solidFill>
                  <a:schemeClr val="tx1"/>
                </a:solidFill>
                <a:cs typeface="B Badr" panose="00000400000000000000" pitchFamily="2" charset="-78"/>
              </a:rPr>
              <a:t>اما در تحقيق كمـي روشهـا اسـتاندارد شـده و ثابـت مـيباشـند و هـيچ امكـاني بـراي تصحيح و تنظيم آنها وجود ندارد.</a:t>
            </a:r>
            <a:endParaRPr lang="fa-IR" sz="2400" dirty="0">
              <a:solidFill>
                <a:schemeClr val="tx1"/>
              </a:solidFill>
              <a:cs typeface="B Badr" panose="00000400000000000000" pitchFamily="2" charset="-78"/>
            </a:endParaRPr>
          </a:p>
          <a:p>
            <a:endParaRPr lang="fa-IR" dirty="0"/>
          </a:p>
        </p:txBody>
      </p:sp>
    </p:spTree>
    <p:extLst>
      <p:ext uri="{BB962C8B-B14F-4D97-AF65-F5344CB8AC3E}">
        <p14:creationId xmlns:p14="http://schemas.microsoft.com/office/powerpoint/2010/main" val="182790121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780" y="347246"/>
            <a:ext cx="9474851" cy="5190024"/>
          </a:xfrm>
        </p:spPr>
        <p:txBody>
          <a:bodyPr/>
          <a:lstStyle/>
          <a:p>
            <a:r>
              <a:rPr lang="fa-IR" sz="2400" dirty="0" smtClean="0">
                <a:solidFill>
                  <a:schemeClr val="tx1"/>
                </a:solidFill>
                <a:cs typeface="B Badr" panose="00000400000000000000" pitchFamily="2" charset="-78"/>
              </a:rPr>
              <a:t>8-قابليت </a:t>
            </a:r>
            <a:r>
              <a:rPr lang="fa-IR" sz="2400" dirty="0">
                <a:solidFill>
                  <a:schemeClr val="tx1"/>
                </a:solidFill>
                <a:cs typeface="B Badr" panose="00000400000000000000" pitchFamily="2" charset="-78"/>
              </a:rPr>
              <a:t>انعطاف طرح: در تحقيق كيفي طرح تحقيق نيـز بـه ماننـد روش قابـل انعطـاف است. يعني مي توان آنرا براي تطبيق با اطلاعات تغييـر داد. در تحقيـق كمـي طـرح تحقيق در شروع كار تدوین مي شود و تا پايان تحقيق اجازه هيچگونه تغييـر در آن وجود ندارد.</a:t>
            </a:r>
          </a:p>
          <a:p>
            <a:r>
              <a:rPr lang="fa-IR" sz="2400" dirty="0">
                <a:solidFill>
                  <a:schemeClr val="tx1"/>
                </a:solidFill>
                <a:cs typeface="B Badr" panose="00000400000000000000" pitchFamily="2" charset="-78"/>
              </a:rPr>
              <a:t>9-  روش ارتباطي: اين ويژگي اشاره دارد به طبيعت تحقيق در مورد مطالعه اينكه، آيا روش ها بايد از طريق ارتباط و تعامل (روشهاي كيفي) يا از طريق يك اسـلوب بـه طور عيني تعريف شده (روشهاي كمي) به واقعيت دست يابند.</a:t>
            </a:r>
          </a:p>
          <a:p>
            <a:r>
              <a:rPr lang="fa-IR" sz="2400" dirty="0">
                <a:solidFill>
                  <a:schemeClr val="tx1"/>
                </a:solidFill>
                <a:cs typeface="B Badr" panose="00000400000000000000" pitchFamily="2" charset="-78"/>
              </a:rPr>
              <a:t>10- روشهاي طبيعي: نكته مهم در اينجا، اين است كه آيا روشها بـراي مطالعـه تعامـل در دنيا و زندگي روزمره طراحي مي گردند يا خير؟ آنطور كه آشـكار مـي شـود و آنطور كه از سوي پاسـخ دهنـدگان تفـسير </a:t>
            </a:r>
            <a:r>
              <a:rPr lang="fa-IR" sz="2400" dirty="0" smtClean="0">
                <a:solidFill>
                  <a:schemeClr val="tx1"/>
                </a:solidFill>
                <a:cs typeface="B Badr" panose="00000400000000000000" pitchFamily="2" charset="-78"/>
              </a:rPr>
              <a:t>مـي گـردد</a:t>
            </a:r>
            <a:r>
              <a:rPr lang="fa-IR" sz="2400" dirty="0">
                <a:solidFill>
                  <a:schemeClr val="tx1"/>
                </a:solidFill>
                <a:cs typeface="B Badr" panose="00000400000000000000" pitchFamily="2" charset="-78"/>
              </a:rPr>
              <a:t>. </a:t>
            </a:r>
          </a:p>
          <a:p>
            <a:endParaRPr lang="fa-IR" dirty="0"/>
          </a:p>
        </p:txBody>
      </p:sp>
    </p:spTree>
    <p:extLst>
      <p:ext uri="{BB962C8B-B14F-4D97-AF65-F5344CB8AC3E}">
        <p14:creationId xmlns:p14="http://schemas.microsoft.com/office/powerpoint/2010/main" val="19142474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83173"/>
            <a:ext cx="8596668" cy="5358190"/>
          </a:xfrm>
        </p:spPr>
        <p:txBody>
          <a:bodyPr/>
          <a:lstStyle/>
          <a:p>
            <a:pPr lvl="0">
              <a:buClr>
                <a:srgbClr val="90C226"/>
              </a:buClr>
            </a:pPr>
            <a:r>
              <a:rPr lang="fa-IR" sz="2400" dirty="0">
                <a:solidFill>
                  <a:schemeClr val="tx1"/>
                </a:solidFill>
                <a:cs typeface="B Badr" panose="00000400000000000000" pitchFamily="2" charset="-78"/>
              </a:rPr>
              <a:t>در تحقيـق كيفـي، واقعيـت همانطور كه از تعامل و ارتباط عضوهاي جامعه در وضعيت طبيعي ظاهر مي گـردد، مورد مشاهده قرار می گيرد. </a:t>
            </a:r>
            <a:endParaRPr lang="fa-IR" sz="2400" dirty="0" smtClean="0">
              <a:solidFill>
                <a:schemeClr val="tx1"/>
              </a:solidFill>
              <a:cs typeface="B Badr" panose="00000400000000000000" pitchFamily="2" charset="-78"/>
            </a:endParaRPr>
          </a:p>
          <a:p>
            <a:pPr lvl="0">
              <a:buClr>
                <a:srgbClr val="90C226"/>
              </a:buClr>
            </a:pPr>
            <a:r>
              <a:rPr lang="fa-IR" sz="2400" dirty="0" smtClean="0">
                <a:solidFill>
                  <a:schemeClr val="tx1"/>
                </a:solidFill>
                <a:cs typeface="B Badr" panose="00000400000000000000" pitchFamily="2" charset="-78"/>
              </a:rPr>
              <a:t>11-جمــع </a:t>
            </a:r>
            <a:r>
              <a:rPr lang="fa-IR" sz="2400" dirty="0">
                <a:solidFill>
                  <a:schemeClr val="tx1"/>
                </a:solidFill>
                <a:cs typeface="B Badr" panose="00000400000000000000" pitchFamily="2" charset="-78"/>
              </a:rPr>
              <a:t>آوري و تجزيــه و تحليــل اطلاعــات: در تعــدادي از مطالعــه هــاي كيفــي، جمع آوري اطلاعات همراهي نزديكي با تجزيـه و تحليـل اطلاعـات دارد، يعنـي بـه طور همزمان انجام مي پذيرد، يعني يكديگر را موجب گرديده، توسعه مـي بخـشد.</a:t>
            </a:r>
          </a:p>
          <a:p>
            <a:pPr marL="0" indent="0">
              <a:buNone/>
            </a:pPr>
            <a:r>
              <a:rPr lang="fa-IR" sz="2400" dirty="0" smtClean="0">
                <a:solidFill>
                  <a:schemeClr val="tx1"/>
                </a:solidFill>
                <a:cs typeface="B Badr" panose="00000400000000000000" pitchFamily="2" charset="-78"/>
              </a:rPr>
              <a:t>     در </a:t>
            </a:r>
            <a:r>
              <a:rPr lang="fa-IR" sz="2400" dirty="0">
                <a:solidFill>
                  <a:schemeClr val="tx1"/>
                </a:solidFill>
                <a:cs typeface="B Badr" panose="00000400000000000000" pitchFamily="2" charset="-78"/>
              </a:rPr>
              <a:t>اين مطالعه ها، گامهاي اوليـه تجزيـه و تحليـل اطلاعـات در جريـان جمـع آوري </a:t>
            </a:r>
            <a:r>
              <a:rPr lang="fa-IR" sz="2400" dirty="0" smtClean="0">
                <a:solidFill>
                  <a:schemeClr val="tx1"/>
                </a:solidFill>
                <a:cs typeface="B Badr" panose="00000400000000000000" pitchFamily="2" charset="-78"/>
              </a:rPr>
              <a:t>      اطلاعات </a:t>
            </a:r>
            <a:r>
              <a:rPr lang="fa-IR" sz="2400" dirty="0">
                <a:solidFill>
                  <a:schemeClr val="tx1"/>
                </a:solidFill>
                <a:cs typeface="B Badr" panose="00000400000000000000" pitchFamily="2" charset="-78"/>
              </a:rPr>
              <a:t>معمول مي گردد. در تحقيق كمي، تجزيه و تحليل اطلاعـات بعـد از پايـان فرآيند جمع آوري اطلاعات آغاز ميگردد</a:t>
            </a:r>
          </a:p>
          <a:p>
            <a:endParaRPr lang="fa-IR" dirty="0"/>
          </a:p>
        </p:txBody>
      </p:sp>
    </p:spTree>
    <p:extLst>
      <p:ext uri="{BB962C8B-B14F-4D97-AF65-F5344CB8AC3E}">
        <p14:creationId xmlns:p14="http://schemas.microsoft.com/office/powerpoint/2010/main" val="114052383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09600"/>
          </a:xfrm>
        </p:spPr>
        <p:txBody>
          <a:bodyPr>
            <a:normAutofit fontScale="90000"/>
          </a:bodyPr>
          <a:lstStyle/>
          <a:p>
            <a:pPr algn="ctr"/>
            <a:r>
              <a:rPr lang="fa-IR" dirty="0">
                <a:solidFill>
                  <a:schemeClr val="accent5">
                    <a:lumMod val="60000"/>
                    <a:lumOff val="40000"/>
                  </a:schemeClr>
                </a:solidFill>
                <a:cs typeface="B Badr" panose="00000400000000000000" pitchFamily="2" charset="-78"/>
              </a:rPr>
              <a:t>روش های گردآوری </a:t>
            </a:r>
            <a:r>
              <a:rPr lang="fa-IR" dirty="0" smtClean="0">
                <a:solidFill>
                  <a:schemeClr val="accent5">
                    <a:lumMod val="60000"/>
                    <a:lumOff val="40000"/>
                  </a:schemeClr>
                </a:solidFill>
                <a:cs typeface="B Badr" panose="00000400000000000000" pitchFamily="2" charset="-78"/>
              </a:rPr>
              <a:t>داده</a:t>
            </a:r>
            <a:r>
              <a:rPr lang="en-US" dirty="0" smtClean="0">
                <a:solidFill>
                  <a:schemeClr val="accent5">
                    <a:lumMod val="60000"/>
                    <a:lumOff val="40000"/>
                  </a:schemeClr>
                </a:solidFill>
                <a:cs typeface="B Badr" panose="00000400000000000000" pitchFamily="2" charset="-78"/>
              </a:rPr>
              <a:t> </a:t>
            </a:r>
            <a:r>
              <a:rPr lang="fa-IR" dirty="0" smtClean="0">
                <a:solidFill>
                  <a:schemeClr val="accent5">
                    <a:lumMod val="60000"/>
                    <a:lumOff val="40000"/>
                  </a:schemeClr>
                </a:solidFill>
                <a:cs typeface="B Badr" panose="00000400000000000000" pitchFamily="2" charset="-78"/>
              </a:rPr>
              <a:t>های </a:t>
            </a:r>
            <a:r>
              <a:rPr lang="fa-IR" dirty="0">
                <a:solidFill>
                  <a:schemeClr val="accent5">
                    <a:lumMod val="60000"/>
                    <a:lumOff val="40000"/>
                  </a:schemeClr>
                </a:solidFill>
                <a:cs typeface="B Badr" panose="00000400000000000000" pitchFamily="2" charset="-78"/>
              </a:rPr>
              <a:t>مصاحبه</a:t>
            </a:r>
          </a:p>
        </p:txBody>
      </p:sp>
      <p:sp>
        <p:nvSpPr>
          <p:cNvPr id="3" name="Content Placeholder 2"/>
          <p:cNvSpPr>
            <a:spLocks noGrp="1"/>
          </p:cNvSpPr>
          <p:nvPr>
            <p:ph idx="1"/>
          </p:nvPr>
        </p:nvSpPr>
        <p:spPr>
          <a:xfrm>
            <a:off x="677334" y="1875692"/>
            <a:ext cx="8596668" cy="3880773"/>
          </a:xfrm>
        </p:spPr>
        <p:txBody>
          <a:bodyPr>
            <a:normAutofit/>
          </a:bodyPr>
          <a:lstStyle/>
          <a:p>
            <a:r>
              <a:rPr lang="fa-IR" sz="2400" dirty="0" smtClean="0">
                <a:solidFill>
                  <a:schemeClr val="tx1"/>
                </a:solidFill>
                <a:cs typeface="B Badr" panose="00000400000000000000" pitchFamily="2" charset="-78"/>
              </a:rPr>
              <a:t>در طول مصاحبه یادداشت بردارد.</a:t>
            </a:r>
          </a:p>
          <a:p>
            <a:r>
              <a:rPr lang="fa-IR" sz="2400" dirty="0" smtClean="0">
                <a:solidFill>
                  <a:schemeClr val="tx1"/>
                </a:solidFill>
                <a:cs typeface="B Badr" panose="00000400000000000000" pitchFamily="2" charset="-78"/>
              </a:rPr>
              <a:t>بعد از مصاحبه یادداشت بردارد.</a:t>
            </a:r>
          </a:p>
          <a:p>
            <a:r>
              <a:rPr lang="fa-IR" sz="2400" dirty="0" smtClean="0">
                <a:solidFill>
                  <a:schemeClr val="tx1"/>
                </a:solidFill>
                <a:cs typeface="B Badr" panose="00000400000000000000" pitchFamily="2" charset="-78"/>
              </a:rPr>
              <a:t>مصاحبه را ضبط کند</a:t>
            </a:r>
            <a:r>
              <a:rPr lang="fa-IR" sz="2200" dirty="0" smtClean="0">
                <a:solidFill>
                  <a:schemeClr val="tx1"/>
                </a:solidFill>
                <a:cs typeface="B Badr" panose="00000400000000000000" pitchFamily="2" charset="-78"/>
              </a:rPr>
              <a:t>.(هنگام پیاده کردن نوار حتما اطلاعاتی از قبیل تاریخ مصاحبه ،موضوع گفتگو و فرد مشارکت کننده را در قسمت مشخصی از همه برگه ها بنویسید.بهتر است به جای نام مشارکت کننده از کد استفاده کنید).</a:t>
            </a:r>
            <a:endParaRPr lang="fa-IR" sz="2200" dirty="0">
              <a:solidFill>
                <a:schemeClr val="tx1"/>
              </a:solidFill>
              <a:cs typeface="B Badr" panose="00000400000000000000" pitchFamily="2" charset="-78"/>
            </a:endParaRPr>
          </a:p>
        </p:txBody>
      </p:sp>
    </p:spTree>
    <p:extLst>
      <p:ext uri="{BB962C8B-B14F-4D97-AF65-F5344CB8AC3E}">
        <p14:creationId xmlns:p14="http://schemas.microsoft.com/office/powerpoint/2010/main" val="138937600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C42F1A">
                    <a:lumMod val="60000"/>
                    <a:lumOff val="40000"/>
                  </a:srgbClr>
                </a:solidFill>
                <a:cs typeface="B Badr" panose="00000400000000000000" pitchFamily="2" charset="-78"/>
              </a:rPr>
              <a:t>انواع مصاحبه کیفی</a:t>
            </a:r>
            <a:endParaRPr lang="en-US" dirty="0"/>
          </a:p>
        </p:txBody>
      </p:sp>
      <p:sp>
        <p:nvSpPr>
          <p:cNvPr id="3" name="Content Placeholder 2"/>
          <p:cNvSpPr>
            <a:spLocks noGrp="1"/>
          </p:cNvSpPr>
          <p:nvPr>
            <p:ph idx="1"/>
          </p:nvPr>
        </p:nvSpPr>
        <p:spPr/>
        <p:txBody>
          <a:bodyPr/>
          <a:lstStyle/>
          <a:p>
            <a:pPr lvl="0">
              <a:buClr>
                <a:srgbClr val="90C226"/>
              </a:buClr>
            </a:pPr>
            <a:r>
              <a:rPr lang="fa-IR" sz="2400" dirty="0">
                <a:solidFill>
                  <a:prstClr val="black"/>
                </a:solidFill>
                <a:cs typeface="B Badr" panose="00000400000000000000" pitchFamily="2" charset="-78"/>
              </a:rPr>
              <a:t>1- مصاحبه در قالب مکالمه غیر </a:t>
            </a:r>
            <a:r>
              <a:rPr lang="fa-IR" sz="2400" dirty="0">
                <a:solidFill>
                  <a:schemeClr val="tx1"/>
                </a:solidFill>
                <a:cs typeface="B Badr" panose="00000400000000000000" pitchFamily="2" charset="-78"/>
              </a:rPr>
              <a:t>رسمی:</a:t>
            </a:r>
            <a:r>
              <a:rPr lang="fa-IR" dirty="0">
                <a:solidFill>
                  <a:schemeClr val="tx1"/>
                </a:solidFill>
                <a:cs typeface="B Badr" panose="00000400000000000000" pitchFamily="2" charset="-78"/>
              </a:rPr>
              <a:t>مصاحبه کننده با در نظر گرفتن هدف اصلی پژوهش ،در طی مکالمه ای طبیعی از آن نوع که در مصاحبه مردم نگارانه اتفاق می افتد،سوالاتی را می پرسد.</a:t>
            </a:r>
            <a:endParaRPr lang="fa-IR" sz="2400" dirty="0">
              <a:solidFill>
                <a:schemeClr val="tx1"/>
              </a:solidFill>
              <a:cs typeface="B Badr" panose="00000400000000000000" pitchFamily="2" charset="-78"/>
            </a:endParaRPr>
          </a:p>
          <a:p>
            <a:pPr lvl="0">
              <a:buClr>
                <a:srgbClr val="90C226"/>
              </a:buClr>
            </a:pPr>
            <a:r>
              <a:rPr lang="fa-IR" sz="2400" dirty="0">
                <a:solidFill>
                  <a:prstClr val="black"/>
                </a:solidFill>
                <a:cs typeface="B Badr" panose="00000400000000000000" pitchFamily="2" charset="-78"/>
              </a:rPr>
              <a:t>2-رویکرد راهنمای مصاحبه عمومی: </a:t>
            </a:r>
            <a:r>
              <a:rPr lang="fa-IR" dirty="0">
                <a:solidFill>
                  <a:prstClr val="black"/>
                </a:solidFill>
                <a:cs typeface="B Badr" panose="00000400000000000000" pitchFamily="2" charset="-78"/>
              </a:rPr>
              <a:t>مصاحبه کننده با توجه به عناوینی از پیش تعیین شده سوالات خود را مطرح می کند.</a:t>
            </a:r>
            <a:endParaRPr lang="fa-IR" sz="2400" dirty="0">
              <a:solidFill>
                <a:prstClr val="black"/>
              </a:solidFill>
              <a:cs typeface="B Badr" panose="00000400000000000000" pitchFamily="2" charset="-78"/>
            </a:endParaRPr>
          </a:p>
          <a:p>
            <a:pPr lvl="0">
              <a:buClr>
                <a:srgbClr val="90C226"/>
              </a:buClr>
            </a:pPr>
            <a:r>
              <a:rPr lang="fa-IR" sz="2400" dirty="0">
                <a:solidFill>
                  <a:prstClr val="black"/>
                </a:solidFill>
                <a:cs typeface="B Badr" panose="00000400000000000000" pitchFamily="2" charset="-78"/>
              </a:rPr>
              <a:t>3-مصاحبه باز پاسخ استاندارد: </a:t>
            </a:r>
            <a:r>
              <a:rPr lang="fa-IR" dirty="0">
                <a:solidFill>
                  <a:prstClr val="black"/>
                </a:solidFill>
                <a:cs typeface="B Badr" panose="00000400000000000000" pitchFamily="2" charset="-78"/>
              </a:rPr>
              <a:t>مصاحبه کننده سوالات خاصی را با ترتیبی مشخص از مصاحبه شونده می پرسد.</a:t>
            </a:r>
            <a:endParaRPr lang="en-US" sz="2400" dirty="0">
              <a:solidFill>
                <a:prstClr val="black"/>
              </a:solidFill>
              <a:cs typeface="B Badr" panose="00000400000000000000" pitchFamily="2" charset="-78"/>
            </a:endParaRPr>
          </a:p>
          <a:p>
            <a:endParaRPr lang="en-US" dirty="0"/>
          </a:p>
        </p:txBody>
      </p:sp>
    </p:spTree>
    <p:extLst>
      <p:ext uri="{BB962C8B-B14F-4D97-AF65-F5344CB8AC3E}">
        <p14:creationId xmlns:p14="http://schemas.microsoft.com/office/powerpoint/2010/main" val="2516094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15815"/>
          </a:xfrm>
        </p:spPr>
        <p:txBody>
          <a:bodyPr>
            <a:normAutofit fontScale="90000"/>
          </a:bodyPr>
          <a:lstStyle/>
          <a:p>
            <a:pPr algn="ctr"/>
            <a:r>
              <a:rPr lang="fa-IR" sz="3200" dirty="0" smtClean="0">
                <a:solidFill>
                  <a:schemeClr val="accent5">
                    <a:lumMod val="60000"/>
                    <a:lumOff val="40000"/>
                  </a:schemeClr>
                </a:solidFill>
                <a:cs typeface="B Badr" panose="00000400000000000000" pitchFamily="2" charset="-78"/>
              </a:rPr>
              <a:t>انواع یادگیری</a:t>
            </a:r>
            <a:endParaRPr lang="fa-IR" sz="3200"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316523" y="1125415"/>
            <a:ext cx="9788769" cy="3880773"/>
          </a:xfrm>
        </p:spPr>
        <p:txBody>
          <a:bodyPr>
            <a:normAutofit/>
          </a:bodyPr>
          <a:lstStyle/>
          <a:p>
            <a:r>
              <a:rPr lang="fa-IR" sz="2800" dirty="0" smtClean="0">
                <a:solidFill>
                  <a:srgbClr val="0070C0"/>
                </a:solidFill>
                <a:cs typeface="B Badr" panose="00000400000000000000" pitchFamily="2" charset="-78"/>
              </a:rPr>
              <a:t>به </a:t>
            </a:r>
            <a:r>
              <a:rPr lang="fa-IR" sz="2800" dirty="0">
                <a:solidFill>
                  <a:srgbClr val="0070C0"/>
                </a:solidFill>
                <a:cs typeface="B Badr" panose="00000400000000000000" pitchFamily="2" charset="-78"/>
              </a:rPr>
              <a:t>تغییرات کم و بیش دائمی رفتار در نتیجه </a:t>
            </a:r>
            <a:r>
              <a:rPr lang="fa-IR" sz="2800" dirty="0" smtClean="0">
                <a:solidFill>
                  <a:srgbClr val="0070C0"/>
                </a:solidFill>
                <a:cs typeface="B Badr" panose="00000400000000000000" pitchFamily="2" charset="-78"/>
              </a:rPr>
              <a:t>تجربه،</a:t>
            </a:r>
            <a:r>
              <a:rPr lang="en-US" sz="2800" dirty="0" smtClean="0">
                <a:solidFill>
                  <a:srgbClr val="0070C0"/>
                </a:solidFill>
                <a:cs typeface="B Badr" panose="00000400000000000000" pitchFamily="2" charset="-78"/>
              </a:rPr>
              <a:t> </a:t>
            </a:r>
            <a:r>
              <a:rPr lang="fa-IR" sz="2800" dirty="0" smtClean="0">
                <a:solidFill>
                  <a:srgbClr val="FF0000"/>
                </a:solidFill>
                <a:cs typeface="B Badr" panose="00000400000000000000" pitchFamily="2" charset="-78"/>
              </a:rPr>
              <a:t>یادگیری</a:t>
            </a:r>
            <a:r>
              <a:rPr lang="fa-IR" sz="2800" dirty="0" smtClean="0">
                <a:solidFill>
                  <a:srgbClr val="0070C0"/>
                </a:solidFill>
                <a:cs typeface="B Badr" panose="00000400000000000000" pitchFamily="2" charset="-78"/>
              </a:rPr>
              <a:t> می گویند.</a:t>
            </a:r>
            <a:r>
              <a:rPr lang="fa-IR" sz="2800" dirty="0" smtClean="0">
                <a:solidFill>
                  <a:schemeClr val="tx1"/>
                </a:solidFill>
                <a:cs typeface="B Badr" panose="00000400000000000000" pitchFamily="2" charset="-78"/>
              </a:rPr>
              <a:t> </a:t>
            </a:r>
          </a:p>
          <a:p>
            <a:r>
              <a:rPr lang="fa-IR" sz="2800" dirty="0" smtClean="0">
                <a:solidFill>
                  <a:schemeClr val="tx1"/>
                </a:solidFill>
                <a:cs typeface="B Badr" panose="00000400000000000000" pitchFamily="2" charset="-78"/>
              </a:rPr>
              <a:t>می‌توان </a:t>
            </a:r>
            <a:r>
              <a:rPr lang="fa-IR" sz="2800" dirty="0">
                <a:solidFill>
                  <a:schemeClr val="tx1"/>
                </a:solidFill>
                <a:cs typeface="B Badr" panose="00000400000000000000" pitchFamily="2" charset="-78"/>
              </a:rPr>
              <a:t>تصور کرد که با انواع یادگیری در زندگی مواجه خواهیم بود، به این دلیل که فرد از زمان تولد تا سالمندی تجارب مختلفی در حوزه‌های مختلف کسب می‌کند. </a:t>
            </a:r>
            <a:r>
              <a:rPr lang="fa-IR" sz="2800" dirty="0" smtClean="0">
                <a:solidFill>
                  <a:schemeClr val="tx1"/>
                </a:solidFill>
                <a:cs typeface="B Badr" panose="00000400000000000000" pitchFamily="2" charset="-78"/>
              </a:rPr>
              <a:t>تلاش</a:t>
            </a:r>
            <a:r>
              <a:rPr lang="en-US" sz="2800" dirty="0" smtClean="0">
                <a:solidFill>
                  <a:schemeClr val="tx1"/>
                </a:solidFill>
                <a:cs typeface="B Badr" panose="00000400000000000000" pitchFamily="2" charset="-78"/>
              </a:rPr>
              <a:t> </a:t>
            </a:r>
            <a:r>
              <a:rPr lang="fa-IR" sz="2800" dirty="0" smtClean="0">
                <a:solidFill>
                  <a:schemeClr val="tx1"/>
                </a:solidFill>
                <a:cs typeface="B Badr" panose="00000400000000000000" pitchFamily="2" charset="-78"/>
              </a:rPr>
              <a:t>های </a:t>
            </a:r>
            <a:r>
              <a:rPr lang="fa-IR" sz="2800" dirty="0">
                <a:solidFill>
                  <a:schemeClr val="tx1"/>
                </a:solidFill>
                <a:cs typeface="B Badr" panose="00000400000000000000" pitchFamily="2" charset="-78"/>
              </a:rPr>
              <a:t>مکرر برای راه رفتن ، سخن گفتن ، غذا خوردن ، ارتباط با همسالان ، دفاع از خود ، مطالب آموزشگاهی ، </a:t>
            </a:r>
            <a:r>
              <a:rPr lang="fa-IR" sz="2800" dirty="0" smtClean="0">
                <a:solidFill>
                  <a:schemeClr val="tx1"/>
                </a:solidFill>
                <a:cs typeface="B Badr" panose="00000400000000000000" pitchFamily="2" charset="-78"/>
              </a:rPr>
              <a:t>مهارت</a:t>
            </a:r>
            <a:r>
              <a:rPr lang="en-US" sz="2800" dirty="0" smtClean="0">
                <a:solidFill>
                  <a:schemeClr val="tx1"/>
                </a:solidFill>
                <a:cs typeface="B Badr" panose="00000400000000000000" pitchFamily="2" charset="-78"/>
              </a:rPr>
              <a:t> </a:t>
            </a:r>
            <a:r>
              <a:rPr lang="fa-IR" sz="2800" dirty="0" smtClean="0">
                <a:solidFill>
                  <a:schemeClr val="tx1"/>
                </a:solidFill>
                <a:cs typeface="B Badr" panose="00000400000000000000" pitchFamily="2" charset="-78"/>
              </a:rPr>
              <a:t>هایی </a:t>
            </a:r>
            <a:r>
              <a:rPr lang="fa-IR" sz="2800" dirty="0">
                <a:solidFill>
                  <a:schemeClr val="tx1"/>
                </a:solidFill>
                <a:cs typeface="B Badr" panose="00000400000000000000" pitchFamily="2" charset="-78"/>
              </a:rPr>
              <a:t>مثل رانندگی ، یادگیری مشاغل و ... نمونه‌هایی از </a:t>
            </a:r>
            <a:r>
              <a:rPr lang="fa-IR" sz="2800" dirty="0" smtClean="0">
                <a:solidFill>
                  <a:schemeClr val="tx1"/>
                </a:solidFill>
                <a:cs typeface="B Badr" panose="00000400000000000000" pitchFamily="2" charset="-78"/>
              </a:rPr>
              <a:t>یادگیری</a:t>
            </a:r>
            <a:r>
              <a:rPr lang="en-US" sz="2800" dirty="0" smtClean="0">
                <a:solidFill>
                  <a:schemeClr val="tx1"/>
                </a:solidFill>
                <a:cs typeface="B Badr" panose="00000400000000000000" pitchFamily="2" charset="-78"/>
              </a:rPr>
              <a:t> </a:t>
            </a:r>
            <a:r>
              <a:rPr lang="fa-IR" sz="2800" dirty="0" smtClean="0">
                <a:solidFill>
                  <a:schemeClr val="tx1"/>
                </a:solidFill>
                <a:cs typeface="B Badr" panose="00000400000000000000" pitchFamily="2" charset="-78"/>
              </a:rPr>
              <a:t>هایی </a:t>
            </a:r>
            <a:r>
              <a:rPr lang="fa-IR" sz="2800" dirty="0">
                <a:solidFill>
                  <a:schemeClr val="tx1"/>
                </a:solidFill>
                <a:cs typeface="B Badr" panose="00000400000000000000" pitchFamily="2" charset="-78"/>
              </a:rPr>
              <a:t>هستند که فرد در طول زندگی خود به شیوه‌های مختلفی آنها را یاد می‌گیرد. </a:t>
            </a:r>
          </a:p>
        </p:txBody>
      </p:sp>
    </p:spTree>
    <p:extLst>
      <p:ext uri="{BB962C8B-B14F-4D97-AF65-F5344CB8AC3E}">
        <p14:creationId xmlns:p14="http://schemas.microsoft.com/office/powerpoint/2010/main" val="31621627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227" y="1070343"/>
            <a:ext cx="8596668" cy="3880773"/>
          </a:xfrm>
        </p:spPr>
        <p:txBody>
          <a:bodyPr/>
          <a:lstStyle/>
          <a:p>
            <a:r>
              <a:rPr lang="fa-IR" sz="2400" dirty="0">
                <a:solidFill>
                  <a:schemeClr val="tx1"/>
                </a:solidFill>
                <a:cs typeface="B Badr" panose="00000400000000000000" pitchFamily="2" charset="-78"/>
              </a:rPr>
              <a:t>مصاحبه بیش از یک کانال انتقال دانش از اطلاعات دهنده به مصاحبه کننده </a:t>
            </a:r>
            <a:r>
              <a:rPr lang="fa-IR" sz="2400" dirty="0" smtClean="0">
                <a:solidFill>
                  <a:schemeClr val="tx1"/>
                </a:solidFill>
                <a:cs typeface="B Badr" panose="00000400000000000000" pitchFamily="2" charset="-78"/>
              </a:rPr>
              <a:t>است.</a:t>
            </a:r>
            <a:endParaRPr lang="fa-IR" sz="2400" dirty="0">
              <a:solidFill>
                <a:schemeClr val="tx1"/>
              </a:solidFill>
              <a:cs typeface="B Badr" panose="00000400000000000000" pitchFamily="2" charset="-78"/>
            </a:endParaRPr>
          </a:p>
          <a:p>
            <a:r>
              <a:rPr lang="fa-IR" sz="2400" dirty="0">
                <a:solidFill>
                  <a:schemeClr val="tx1"/>
                </a:solidFill>
                <a:cs typeface="B Badr" panose="00000400000000000000" pitchFamily="2" charset="-78"/>
              </a:rPr>
              <a:t>هدف مصاحبه کشف احساسات، ادراکات، و تفکرات شرکت کنندگان </a:t>
            </a:r>
            <a:r>
              <a:rPr lang="fa-IR" sz="2400" dirty="0" smtClean="0">
                <a:solidFill>
                  <a:schemeClr val="tx1"/>
                </a:solidFill>
                <a:cs typeface="B Badr" panose="00000400000000000000" pitchFamily="2" charset="-78"/>
              </a:rPr>
              <a:t>است.</a:t>
            </a:r>
            <a:endParaRPr lang="fa-IR" sz="2400" dirty="0">
              <a:solidFill>
                <a:schemeClr val="tx1"/>
              </a:solidFill>
              <a:cs typeface="B Badr" panose="00000400000000000000" pitchFamily="2" charset="-78"/>
            </a:endParaRPr>
          </a:p>
          <a:p>
            <a:r>
              <a:rPr lang="fa-IR" sz="2400" dirty="0">
                <a:solidFill>
                  <a:schemeClr val="tx1"/>
                </a:solidFill>
                <a:cs typeface="B Badr" panose="00000400000000000000" pitchFamily="2" charset="-78"/>
              </a:rPr>
              <a:t>مصاحبه باید بر تجربه اصلی شرکت کنندگان در گذشته و حال تمرکز </a:t>
            </a:r>
            <a:r>
              <a:rPr lang="fa-IR" sz="2400" dirty="0" smtClean="0">
                <a:solidFill>
                  <a:schemeClr val="tx1"/>
                </a:solidFill>
                <a:cs typeface="B Badr" panose="00000400000000000000" pitchFamily="2" charset="-78"/>
              </a:rPr>
              <a:t>کند.</a:t>
            </a:r>
            <a:endParaRPr lang="fa-IR" sz="2400" dirty="0">
              <a:solidFill>
                <a:schemeClr val="tx1"/>
              </a:solidFill>
              <a:cs typeface="B Badr" panose="00000400000000000000" pitchFamily="2" charset="-78"/>
            </a:endParaRPr>
          </a:p>
          <a:p>
            <a:r>
              <a:rPr lang="fa-IR" sz="2400" dirty="0">
                <a:solidFill>
                  <a:schemeClr val="tx1"/>
                </a:solidFill>
                <a:cs typeface="B Badr" panose="00000400000000000000" pitchFamily="2" charset="-78"/>
              </a:rPr>
              <a:t>مصاحبه ممکن است رسمی یا غیر رسمی </a:t>
            </a:r>
            <a:r>
              <a:rPr lang="fa-IR" sz="2400" dirty="0" smtClean="0">
                <a:solidFill>
                  <a:schemeClr val="tx1"/>
                </a:solidFill>
                <a:cs typeface="B Badr" panose="00000400000000000000" pitchFamily="2" charset="-78"/>
              </a:rPr>
              <a:t>باشد.</a:t>
            </a:r>
            <a:endParaRPr lang="fa-IR" sz="2400" dirty="0">
              <a:solidFill>
                <a:schemeClr val="tx1"/>
              </a:solidFill>
              <a:cs typeface="B Badr" panose="00000400000000000000" pitchFamily="2" charset="-78"/>
            </a:endParaRPr>
          </a:p>
          <a:p>
            <a:r>
              <a:rPr lang="fa-IR" sz="2400" dirty="0">
                <a:solidFill>
                  <a:schemeClr val="tx1"/>
                </a:solidFill>
                <a:cs typeface="B Badr" panose="00000400000000000000" pitchFamily="2" charset="-78"/>
              </a:rPr>
              <a:t>ممکن است بیش از یک مصاحبه لازم باشد(بار دوم یا سوم</a:t>
            </a:r>
            <a:r>
              <a:rPr lang="fa-IR" sz="2400" dirty="0" smtClean="0">
                <a:solidFill>
                  <a:schemeClr val="tx1"/>
                </a:solidFill>
                <a:cs typeface="B Badr" panose="00000400000000000000" pitchFamily="2" charset="-78"/>
              </a:rPr>
              <a:t>).</a:t>
            </a:r>
            <a:endParaRPr lang="fa-IR" sz="2400" dirty="0">
              <a:solidFill>
                <a:schemeClr val="tx1"/>
              </a:solidFill>
              <a:cs typeface="B Badr" panose="00000400000000000000" pitchFamily="2" charset="-78"/>
            </a:endParaRPr>
          </a:p>
          <a:p>
            <a:endParaRPr lang="fa-IR" dirty="0"/>
          </a:p>
        </p:txBody>
      </p:sp>
    </p:spTree>
    <p:extLst>
      <p:ext uri="{BB962C8B-B14F-4D97-AF65-F5344CB8AC3E}">
        <p14:creationId xmlns:p14="http://schemas.microsoft.com/office/powerpoint/2010/main" val="137502769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2338"/>
          </a:xfrm>
        </p:spPr>
        <p:txBody>
          <a:bodyPr/>
          <a:lstStyle/>
          <a:p>
            <a:pPr algn="ctr"/>
            <a:r>
              <a:rPr lang="fa-IR" dirty="0">
                <a:solidFill>
                  <a:schemeClr val="accent5">
                    <a:lumMod val="60000"/>
                    <a:lumOff val="40000"/>
                  </a:schemeClr>
                </a:solidFill>
                <a:cs typeface="B Badr" panose="00000400000000000000" pitchFamily="2" charset="-78"/>
              </a:rPr>
              <a:t>مصاحبه</a:t>
            </a:r>
          </a:p>
        </p:txBody>
      </p:sp>
      <p:sp>
        <p:nvSpPr>
          <p:cNvPr id="3" name="Content Placeholder 2"/>
          <p:cNvSpPr>
            <a:spLocks noGrp="1"/>
          </p:cNvSpPr>
          <p:nvPr>
            <p:ph idx="1"/>
          </p:nvPr>
        </p:nvSpPr>
        <p:spPr>
          <a:xfrm>
            <a:off x="677334" y="1633050"/>
            <a:ext cx="8596668" cy="3880773"/>
          </a:xfrm>
        </p:spPr>
        <p:txBody>
          <a:bodyPr/>
          <a:lstStyle/>
          <a:p>
            <a:r>
              <a:rPr lang="fa-IR" sz="2400" dirty="0">
                <a:solidFill>
                  <a:schemeClr val="tx1"/>
                </a:solidFill>
                <a:cs typeface="B Badr" panose="00000400000000000000" pitchFamily="2" charset="-78"/>
              </a:rPr>
              <a:t>انواع از نظر تدوین سوالات:</a:t>
            </a:r>
          </a:p>
          <a:p>
            <a:endParaRPr lang="fa-IR" sz="2400" dirty="0">
              <a:solidFill>
                <a:schemeClr val="tx1"/>
              </a:solidFill>
              <a:cs typeface="B Badr" panose="00000400000000000000" pitchFamily="2" charset="-78"/>
            </a:endParaRPr>
          </a:p>
          <a:p>
            <a:r>
              <a:rPr lang="fa-IR" sz="2400" dirty="0">
                <a:solidFill>
                  <a:schemeClr val="tx1"/>
                </a:solidFill>
                <a:cs typeface="B Badr" panose="00000400000000000000" pitchFamily="2" charset="-78"/>
              </a:rPr>
              <a:t>بدون ساختار</a:t>
            </a:r>
          </a:p>
          <a:p>
            <a:r>
              <a:rPr lang="fa-IR" sz="2400" dirty="0">
                <a:solidFill>
                  <a:schemeClr val="tx1"/>
                </a:solidFill>
                <a:cs typeface="B Badr" panose="00000400000000000000" pitchFamily="2" charset="-78"/>
              </a:rPr>
              <a:t>نیمه ساختاریافته</a:t>
            </a:r>
          </a:p>
          <a:p>
            <a:r>
              <a:rPr lang="fa-IR" sz="2400" dirty="0">
                <a:solidFill>
                  <a:schemeClr val="tx1"/>
                </a:solidFill>
                <a:cs typeface="B Badr" panose="00000400000000000000" pitchFamily="2" charset="-78"/>
              </a:rPr>
              <a:t>ساختار یافته یا استاندارد</a:t>
            </a:r>
          </a:p>
          <a:p>
            <a:endParaRPr lang="fa-IR" dirty="0"/>
          </a:p>
        </p:txBody>
      </p:sp>
    </p:spTree>
    <p:extLst>
      <p:ext uri="{BB962C8B-B14F-4D97-AF65-F5344CB8AC3E}">
        <p14:creationId xmlns:p14="http://schemas.microsoft.com/office/powerpoint/2010/main" val="98512101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7908"/>
            <a:ext cx="8596668" cy="1320800"/>
          </a:xfrm>
        </p:spPr>
        <p:txBody>
          <a:bodyPr/>
          <a:lstStyle/>
          <a:p>
            <a:pPr algn="ctr"/>
            <a:r>
              <a:rPr lang="fa-IR" dirty="0">
                <a:solidFill>
                  <a:schemeClr val="accent5">
                    <a:lumMod val="60000"/>
                    <a:lumOff val="40000"/>
                  </a:schemeClr>
                </a:solidFill>
                <a:cs typeface="B Badr" panose="00000400000000000000" pitchFamily="2" charset="-78"/>
              </a:rPr>
              <a:t>مصاحبه بدون ساختار</a:t>
            </a:r>
          </a:p>
        </p:txBody>
      </p:sp>
      <p:sp>
        <p:nvSpPr>
          <p:cNvPr id="3" name="Content Placeholder 2"/>
          <p:cNvSpPr>
            <a:spLocks noGrp="1"/>
          </p:cNvSpPr>
          <p:nvPr>
            <p:ph idx="1"/>
          </p:nvPr>
        </p:nvSpPr>
        <p:spPr>
          <a:xfrm>
            <a:off x="677333" y="918308"/>
            <a:ext cx="8736297" cy="4653996"/>
          </a:xfrm>
        </p:spPr>
        <p:txBody>
          <a:bodyPr>
            <a:normAutofit/>
          </a:bodyPr>
          <a:lstStyle/>
          <a:p>
            <a:r>
              <a:rPr lang="fa-IR" sz="2000" dirty="0">
                <a:solidFill>
                  <a:schemeClr val="tx1"/>
                </a:solidFill>
                <a:cs typeface="B Badr" panose="00000400000000000000" pitchFamily="2" charset="-78"/>
              </a:rPr>
              <a:t>با یک سوال کلی در حیطه وسیع مطالعه شروع می </a:t>
            </a:r>
            <a:r>
              <a:rPr lang="fa-IR" sz="2000" dirty="0" smtClean="0">
                <a:solidFill>
                  <a:schemeClr val="tx1"/>
                </a:solidFill>
                <a:cs typeface="B Badr" panose="00000400000000000000" pitchFamily="2" charset="-78"/>
              </a:rPr>
              <a:t>شود.</a:t>
            </a:r>
            <a:endParaRPr lang="fa-IR" sz="2000" dirty="0">
              <a:solidFill>
                <a:schemeClr val="tx1"/>
              </a:solidFill>
              <a:cs typeface="B Badr" panose="00000400000000000000" pitchFamily="2" charset="-78"/>
            </a:endParaRPr>
          </a:p>
          <a:p>
            <a:r>
              <a:rPr lang="fa-IR" sz="2000" dirty="0">
                <a:solidFill>
                  <a:schemeClr val="tx1"/>
                </a:solidFill>
                <a:cs typeface="B Badr" panose="00000400000000000000" pitchFamily="2" charset="-78"/>
              </a:rPr>
              <a:t>برای ادامه مصاحبه سوالات دیگری وجود </a:t>
            </a:r>
            <a:r>
              <a:rPr lang="fa-IR" sz="2000" dirty="0" smtClean="0">
                <a:solidFill>
                  <a:schemeClr val="tx1"/>
                </a:solidFill>
                <a:cs typeface="B Badr" panose="00000400000000000000" pitchFamily="2" charset="-78"/>
              </a:rPr>
              <a:t>ندارد.</a:t>
            </a:r>
            <a:endParaRPr lang="fa-IR" sz="2000" dirty="0">
              <a:solidFill>
                <a:schemeClr val="tx1"/>
              </a:solidFill>
              <a:cs typeface="B Badr" panose="00000400000000000000" pitchFamily="2" charset="-78"/>
            </a:endParaRPr>
          </a:p>
          <a:p>
            <a:r>
              <a:rPr lang="fa-IR" sz="2000" dirty="0">
                <a:solidFill>
                  <a:schemeClr val="tx1"/>
                </a:solidFill>
                <a:cs typeface="B Badr" panose="00000400000000000000" pitchFamily="2" charset="-78"/>
              </a:rPr>
              <a:t>البته یادآورهایی وجود دارند که فهرستی از موضوعاتی هستند که </a:t>
            </a:r>
            <a:r>
              <a:rPr lang="fa-IR" sz="2000" dirty="0" smtClean="0">
                <a:solidFill>
                  <a:schemeClr val="tx1"/>
                </a:solidFill>
                <a:cs typeface="B Badr" panose="00000400000000000000" pitchFamily="2" charset="-78"/>
              </a:rPr>
              <a:t>باید </a:t>
            </a:r>
            <a:r>
              <a:rPr lang="fa-IR" sz="2000" dirty="0">
                <a:solidFill>
                  <a:schemeClr val="tx1"/>
                </a:solidFill>
                <a:cs typeface="B Badr" panose="00000400000000000000" pitchFamily="2" charset="-78"/>
              </a:rPr>
              <a:t>پوشش داده </a:t>
            </a:r>
            <a:r>
              <a:rPr lang="fa-IR" sz="2000" dirty="0" smtClean="0">
                <a:solidFill>
                  <a:schemeClr val="tx1"/>
                </a:solidFill>
                <a:cs typeface="B Badr" panose="00000400000000000000" pitchFamily="2" charset="-78"/>
              </a:rPr>
              <a:t>شوند.</a:t>
            </a:r>
          </a:p>
          <a:p>
            <a:r>
              <a:rPr lang="fa-IR" sz="2000" dirty="0">
                <a:solidFill>
                  <a:schemeClr val="tx1"/>
                </a:solidFill>
                <a:cs typeface="B Badr" panose="00000400000000000000" pitchFamily="2" charset="-78"/>
              </a:rPr>
              <a:t>این مصاحبه نباید دستورالعمل ثابت و سخت داشته </a:t>
            </a:r>
            <a:r>
              <a:rPr lang="fa-IR" sz="2000" dirty="0" smtClean="0">
                <a:solidFill>
                  <a:schemeClr val="tx1"/>
                </a:solidFill>
                <a:cs typeface="B Badr" panose="00000400000000000000" pitchFamily="2" charset="-78"/>
              </a:rPr>
              <a:t>باشد.</a:t>
            </a:r>
            <a:endParaRPr lang="fa-IR" sz="2000" dirty="0">
              <a:solidFill>
                <a:schemeClr val="tx1"/>
              </a:solidFill>
              <a:cs typeface="B Badr" panose="00000400000000000000" pitchFamily="2" charset="-78"/>
            </a:endParaRPr>
          </a:p>
          <a:p>
            <a:r>
              <a:rPr lang="fa-IR" sz="2000" dirty="0">
                <a:solidFill>
                  <a:schemeClr val="tx1"/>
                </a:solidFill>
                <a:cs typeface="B Badr" panose="00000400000000000000" pitchFamily="2" charset="-78"/>
              </a:rPr>
              <a:t>مصاحبه کننده به راحتی و بر اساس پاسخ شرکت کنندگان به سوالات قبلی با هر ترتیب و توالی سوال می </a:t>
            </a:r>
            <a:r>
              <a:rPr lang="fa-IR" sz="2000" dirty="0" smtClean="0">
                <a:solidFill>
                  <a:schemeClr val="tx1"/>
                </a:solidFill>
                <a:cs typeface="B Badr" panose="00000400000000000000" pitchFamily="2" charset="-78"/>
              </a:rPr>
              <a:t>پرسد.</a:t>
            </a:r>
            <a:endParaRPr lang="fa-IR" sz="2000" dirty="0">
              <a:solidFill>
                <a:schemeClr val="tx1"/>
              </a:solidFill>
              <a:cs typeface="B Badr" panose="00000400000000000000" pitchFamily="2" charset="-78"/>
            </a:endParaRPr>
          </a:p>
          <a:p>
            <a:r>
              <a:rPr lang="fa-IR" sz="2000" dirty="0">
                <a:solidFill>
                  <a:schemeClr val="tx1"/>
                </a:solidFill>
                <a:cs typeface="B Badr" panose="00000400000000000000" pitchFamily="2" charset="-78"/>
              </a:rPr>
              <a:t>شرکت کنندگان آزادند که پاسخ های خود را به هراندازه که می خواهند، طولانی </a:t>
            </a:r>
            <a:r>
              <a:rPr lang="fa-IR" sz="2000" dirty="0" smtClean="0">
                <a:solidFill>
                  <a:schemeClr val="tx1"/>
                </a:solidFill>
                <a:cs typeface="B Badr" panose="00000400000000000000" pitchFamily="2" charset="-78"/>
              </a:rPr>
              <a:t>کنند.</a:t>
            </a:r>
            <a:endParaRPr lang="fa-IR" sz="2000" dirty="0">
              <a:solidFill>
                <a:schemeClr val="tx1"/>
              </a:solidFill>
              <a:cs typeface="B Badr" panose="00000400000000000000" pitchFamily="2" charset="-78"/>
            </a:endParaRPr>
          </a:p>
          <a:p>
            <a:r>
              <a:rPr lang="fa-IR" sz="2000" dirty="0">
                <a:solidFill>
                  <a:schemeClr val="tx1"/>
                </a:solidFill>
                <a:cs typeface="B Badr" panose="00000400000000000000" pitchFamily="2" charset="-78"/>
              </a:rPr>
              <a:t>در نتیجه اطلاعات با عمق و جزئیات بیشتری به دست می آید</a:t>
            </a:r>
            <a:r>
              <a:rPr lang="fa-IR" sz="2000" dirty="0" smtClean="0">
                <a:solidFill>
                  <a:schemeClr val="tx1"/>
                </a:solidFill>
                <a:cs typeface="B Badr" panose="00000400000000000000" pitchFamily="2" charset="-78"/>
              </a:rPr>
              <a:t>.</a:t>
            </a:r>
          </a:p>
          <a:p>
            <a:r>
              <a:rPr lang="fa-IR" sz="2000" dirty="0">
                <a:solidFill>
                  <a:schemeClr val="tx1"/>
                </a:solidFill>
                <a:cs typeface="B Badr" panose="00000400000000000000" pitchFamily="2" charset="-78"/>
              </a:rPr>
              <a:t>این نوع مصاحبه غنی ترین داده ها را تولید می کند ولی بیشترین موارد زائد را نیز دارد بویژه اگر مصاحبه کننده کم تجربه </a:t>
            </a:r>
            <a:r>
              <a:rPr lang="fa-IR" sz="2000" dirty="0" smtClean="0">
                <a:solidFill>
                  <a:schemeClr val="tx1"/>
                </a:solidFill>
                <a:cs typeface="B Badr" panose="00000400000000000000" pitchFamily="2" charset="-78"/>
              </a:rPr>
              <a:t>باشد.</a:t>
            </a:r>
          </a:p>
          <a:p>
            <a:r>
              <a:rPr lang="fa-IR" sz="2000" dirty="0" smtClean="0">
                <a:solidFill>
                  <a:schemeClr val="tx1"/>
                </a:solidFill>
                <a:cs typeface="B Badr" panose="00000400000000000000" pitchFamily="2" charset="-78"/>
              </a:rPr>
              <a:t>این </a:t>
            </a:r>
            <a:r>
              <a:rPr lang="fa-IR" sz="2000" dirty="0">
                <a:solidFill>
                  <a:schemeClr val="tx1"/>
                </a:solidFill>
                <a:cs typeface="B Badr" panose="00000400000000000000" pitchFamily="2" charset="-78"/>
              </a:rPr>
              <a:t>مصاحبه انعطاف زیادی </a:t>
            </a:r>
            <a:r>
              <a:rPr lang="fa-IR" sz="2000" dirty="0" smtClean="0">
                <a:solidFill>
                  <a:schemeClr val="tx1"/>
                </a:solidFill>
                <a:cs typeface="B Badr" panose="00000400000000000000" pitchFamily="2" charset="-78"/>
              </a:rPr>
              <a:t>دارد.</a:t>
            </a:r>
            <a:endParaRPr lang="fa-IR" sz="2000" dirty="0">
              <a:solidFill>
                <a:schemeClr val="tx1"/>
              </a:solidFill>
              <a:cs typeface="B Badr" panose="00000400000000000000" pitchFamily="2" charset="-78"/>
            </a:endParaRPr>
          </a:p>
          <a:p>
            <a:r>
              <a:rPr lang="fa-IR" sz="2000" dirty="0">
                <a:solidFill>
                  <a:schemeClr val="tx1"/>
                </a:solidFill>
                <a:cs typeface="B Badr" panose="00000400000000000000" pitchFamily="2" charset="-78"/>
              </a:rPr>
              <a:t>در نتیجه محقق می تواند علایق و تفکرات شرکت کنندگان را دنبال </a:t>
            </a:r>
            <a:r>
              <a:rPr lang="fa-IR" sz="2000" dirty="0" smtClean="0">
                <a:solidFill>
                  <a:schemeClr val="tx1"/>
                </a:solidFill>
                <a:cs typeface="B Badr" panose="00000400000000000000" pitchFamily="2" charset="-78"/>
              </a:rPr>
              <a:t>کند.</a:t>
            </a:r>
            <a:endParaRPr lang="fa-IR" sz="2000" dirty="0">
              <a:solidFill>
                <a:schemeClr val="tx1"/>
              </a:solidFill>
              <a:cs typeface="B Badr" panose="00000400000000000000" pitchFamily="2" charset="-78"/>
            </a:endParaRPr>
          </a:p>
          <a:p>
            <a:endParaRPr lang="fa-IR" dirty="0"/>
          </a:p>
          <a:p>
            <a:endParaRPr lang="fa-IR" dirty="0"/>
          </a:p>
          <a:p>
            <a:endParaRPr lang="fa-IR" dirty="0"/>
          </a:p>
          <a:p>
            <a:endParaRPr lang="fa-IR" dirty="0"/>
          </a:p>
        </p:txBody>
      </p:sp>
    </p:spTree>
    <p:extLst>
      <p:ext uri="{BB962C8B-B14F-4D97-AF65-F5344CB8AC3E}">
        <p14:creationId xmlns:p14="http://schemas.microsoft.com/office/powerpoint/2010/main" val="270243882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1641"/>
          </a:xfrm>
        </p:spPr>
        <p:txBody>
          <a:bodyPr/>
          <a:lstStyle/>
          <a:p>
            <a:pPr algn="ctr"/>
            <a:r>
              <a:rPr lang="fa-IR" dirty="0">
                <a:solidFill>
                  <a:schemeClr val="accent5">
                    <a:lumMod val="60000"/>
                    <a:lumOff val="40000"/>
                  </a:schemeClr>
                </a:solidFill>
                <a:cs typeface="B Badr" panose="00000400000000000000" pitchFamily="2" charset="-78"/>
              </a:rPr>
              <a:t>مصاحبه نیمه ساختارمند</a:t>
            </a:r>
          </a:p>
        </p:txBody>
      </p:sp>
      <p:sp>
        <p:nvSpPr>
          <p:cNvPr id="3" name="Content Placeholder 2"/>
          <p:cNvSpPr>
            <a:spLocks noGrp="1"/>
          </p:cNvSpPr>
          <p:nvPr>
            <p:ph idx="1"/>
          </p:nvPr>
        </p:nvSpPr>
        <p:spPr>
          <a:xfrm>
            <a:off x="677334" y="1261241"/>
            <a:ext cx="8596668" cy="4780121"/>
          </a:xfrm>
        </p:spPr>
        <p:txBody>
          <a:bodyPr/>
          <a:lstStyle/>
          <a:p>
            <a:r>
              <a:rPr lang="fa-IR" sz="2000" dirty="0">
                <a:solidFill>
                  <a:schemeClr val="tx1"/>
                </a:solidFill>
                <a:cs typeface="B Badr" panose="00000400000000000000" pitchFamily="2" charset="-78"/>
              </a:rPr>
              <a:t>سوالات در راهنمای مصاحبه قرار می </a:t>
            </a:r>
            <a:r>
              <a:rPr lang="fa-IR" sz="2000" dirty="0" smtClean="0">
                <a:solidFill>
                  <a:schemeClr val="tx1"/>
                </a:solidFill>
                <a:cs typeface="B Badr" panose="00000400000000000000" pitchFamily="2" charset="-78"/>
              </a:rPr>
              <a:t>گیرند.</a:t>
            </a:r>
            <a:endParaRPr lang="fa-IR" sz="2000" dirty="0">
              <a:solidFill>
                <a:schemeClr val="tx1"/>
              </a:solidFill>
              <a:cs typeface="B Badr" panose="00000400000000000000" pitchFamily="2" charset="-78"/>
            </a:endParaRPr>
          </a:p>
          <a:p>
            <a:r>
              <a:rPr lang="fa-IR" sz="2000" dirty="0">
                <a:solidFill>
                  <a:schemeClr val="tx1"/>
                </a:solidFill>
                <a:cs typeface="B Badr" panose="00000400000000000000" pitchFamily="2" charset="-78"/>
              </a:rPr>
              <a:t>توالی سوالات در همه شرکت کنندگان همانند نیست چون بستگی به پاسخ های افراد </a:t>
            </a:r>
            <a:r>
              <a:rPr lang="fa-IR" sz="2000" dirty="0" smtClean="0">
                <a:solidFill>
                  <a:schemeClr val="tx1"/>
                </a:solidFill>
                <a:cs typeface="B Badr" panose="00000400000000000000" pitchFamily="2" charset="-78"/>
              </a:rPr>
              <a:t>دارد.</a:t>
            </a:r>
            <a:endParaRPr lang="fa-IR" sz="2000" dirty="0">
              <a:solidFill>
                <a:schemeClr val="tx1"/>
              </a:solidFill>
              <a:cs typeface="B Badr" panose="00000400000000000000" pitchFamily="2" charset="-78"/>
            </a:endParaRPr>
          </a:p>
          <a:p>
            <a:r>
              <a:rPr lang="fa-IR" sz="2000" dirty="0">
                <a:solidFill>
                  <a:schemeClr val="tx1"/>
                </a:solidFill>
                <a:cs typeface="B Badr" panose="00000400000000000000" pitchFamily="2" charset="-78"/>
              </a:rPr>
              <a:t>راهنمای مصاحبه این اطمینان را برای محقق ایجاد می کند که داده های مشابهی را از تمام شرکت کنندگان جمع اوری </a:t>
            </a:r>
            <a:r>
              <a:rPr lang="fa-IR" sz="2000" dirty="0" smtClean="0">
                <a:solidFill>
                  <a:schemeClr val="tx1"/>
                </a:solidFill>
                <a:cs typeface="B Badr" panose="00000400000000000000" pitchFamily="2" charset="-78"/>
              </a:rPr>
              <a:t>کند.</a:t>
            </a:r>
          </a:p>
          <a:p>
            <a:r>
              <a:rPr lang="fa-IR" sz="2000" dirty="0">
                <a:solidFill>
                  <a:schemeClr val="tx1"/>
                </a:solidFill>
                <a:cs typeface="B Badr" panose="00000400000000000000" pitchFamily="2" charset="-78"/>
              </a:rPr>
              <a:t>نسبت به مصاحبه بدون ساختار در زمان صرفه جویی می </a:t>
            </a:r>
            <a:r>
              <a:rPr lang="fa-IR" sz="2000" dirty="0" smtClean="0">
                <a:solidFill>
                  <a:schemeClr val="tx1"/>
                </a:solidFill>
                <a:cs typeface="B Badr" panose="00000400000000000000" pitchFamily="2" charset="-78"/>
              </a:rPr>
              <a:t>شود.</a:t>
            </a:r>
            <a:endParaRPr lang="fa-IR" sz="2000" dirty="0">
              <a:solidFill>
                <a:schemeClr val="tx1"/>
              </a:solidFill>
              <a:cs typeface="B Badr" panose="00000400000000000000" pitchFamily="2" charset="-78"/>
            </a:endParaRPr>
          </a:p>
          <a:p>
            <a:r>
              <a:rPr lang="fa-IR" sz="2000" dirty="0">
                <a:solidFill>
                  <a:schemeClr val="tx1"/>
                </a:solidFill>
                <a:cs typeface="B Badr" panose="00000400000000000000" pitchFamily="2" charset="-78"/>
              </a:rPr>
              <a:t>میزان اطلاعات زائد کمتر </a:t>
            </a:r>
            <a:r>
              <a:rPr lang="fa-IR" sz="2000" dirty="0" smtClean="0">
                <a:solidFill>
                  <a:schemeClr val="tx1"/>
                </a:solidFill>
                <a:cs typeface="B Badr" panose="00000400000000000000" pitchFamily="2" charset="-78"/>
              </a:rPr>
              <a:t>است.</a:t>
            </a:r>
            <a:endParaRPr lang="fa-IR" sz="2000" dirty="0">
              <a:solidFill>
                <a:schemeClr val="tx1"/>
              </a:solidFill>
              <a:cs typeface="B Badr" panose="00000400000000000000" pitchFamily="2" charset="-78"/>
            </a:endParaRPr>
          </a:p>
          <a:p>
            <a:r>
              <a:rPr lang="fa-IR" sz="2000" dirty="0">
                <a:solidFill>
                  <a:schemeClr val="tx1"/>
                </a:solidFill>
                <a:cs typeface="B Badr" panose="00000400000000000000" pitchFamily="2" charset="-78"/>
              </a:rPr>
              <a:t>کنترل مصاحبه کننده را بر مصاحبه افزایش </a:t>
            </a:r>
            <a:r>
              <a:rPr lang="fa-IR" sz="2000" dirty="0" smtClean="0">
                <a:solidFill>
                  <a:schemeClr val="tx1"/>
                </a:solidFill>
                <a:cs typeface="B Badr" panose="00000400000000000000" pitchFamily="2" charset="-78"/>
              </a:rPr>
              <a:t>میدهد.</a:t>
            </a:r>
            <a:endParaRPr lang="fa-IR" sz="2000" dirty="0">
              <a:solidFill>
                <a:schemeClr val="tx1"/>
              </a:solidFill>
              <a:cs typeface="B Badr" panose="00000400000000000000" pitchFamily="2" charset="-78"/>
            </a:endParaRPr>
          </a:p>
          <a:p>
            <a:r>
              <a:rPr lang="fa-IR" sz="2000" dirty="0">
                <a:solidFill>
                  <a:schemeClr val="tx1"/>
                </a:solidFill>
                <a:cs typeface="B Badr" panose="00000400000000000000" pitchFamily="2" charset="-78"/>
              </a:rPr>
              <a:t>راهنمای مصاحبه می تواند کاملا طولانی و مفصل </a:t>
            </a:r>
            <a:r>
              <a:rPr lang="fa-IR" sz="2000" dirty="0" smtClean="0">
                <a:solidFill>
                  <a:schemeClr val="tx1"/>
                </a:solidFill>
                <a:cs typeface="B Badr" panose="00000400000000000000" pitchFamily="2" charset="-78"/>
              </a:rPr>
              <a:t>باشد.</a:t>
            </a:r>
            <a:endParaRPr lang="fa-IR" sz="2000" dirty="0">
              <a:solidFill>
                <a:schemeClr val="tx1"/>
              </a:solidFill>
              <a:cs typeface="B Badr" panose="00000400000000000000" pitchFamily="2" charset="-78"/>
            </a:endParaRPr>
          </a:p>
          <a:p>
            <a:r>
              <a:rPr lang="fa-IR" sz="2000" dirty="0">
                <a:solidFill>
                  <a:schemeClr val="tx1"/>
                </a:solidFill>
                <a:cs typeface="B Badr" panose="00000400000000000000" pitchFamily="2" charset="-78"/>
              </a:rPr>
              <a:t>ممکن است بعد از چند مصاحبه به علت ایده های جدیدی که تولید شده، مورد بازبینی قرار </a:t>
            </a:r>
            <a:r>
              <a:rPr lang="fa-IR" sz="2000" dirty="0" smtClean="0">
                <a:solidFill>
                  <a:schemeClr val="tx1"/>
                </a:solidFill>
                <a:cs typeface="B Badr" panose="00000400000000000000" pitchFamily="2" charset="-78"/>
              </a:rPr>
              <a:t>گیرد.</a:t>
            </a:r>
            <a:endParaRPr lang="fa-IR" sz="2000" dirty="0">
              <a:solidFill>
                <a:schemeClr val="tx1"/>
              </a:solidFill>
              <a:cs typeface="B Badr" panose="00000400000000000000" pitchFamily="2" charset="-78"/>
            </a:endParaRPr>
          </a:p>
          <a:p>
            <a:endParaRPr lang="fa-IR" dirty="0"/>
          </a:p>
          <a:p>
            <a:endParaRPr lang="fa-IR" dirty="0"/>
          </a:p>
        </p:txBody>
      </p:sp>
    </p:spTree>
    <p:extLst>
      <p:ext uri="{BB962C8B-B14F-4D97-AF65-F5344CB8AC3E}">
        <p14:creationId xmlns:p14="http://schemas.microsoft.com/office/powerpoint/2010/main" val="155387014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5">
                    <a:lumMod val="60000"/>
                    <a:lumOff val="40000"/>
                  </a:schemeClr>
                </a:solidFill>
                <a:cs typeface="B Badr" panose="00000400000000000000" pitchFamily="2" charset="-78"/>
              </a:rPr>
              <a:t>مصاحبه ساختاریافته</a:t>
            </a:r>
          </a:p>
        </p:txBody>
      </p:sp>
      <p:sp>
        <p:nvSpPr>
          <p:cNvPr id="3" name="Content Placeholder 2"/>
          <p:cNvSpPr>
            <a:spLocks noGrp="1"/>
          </p:cNvSpPr>
          <p:nvPr>
            <p:ph idx="1"/>
          </p:nvPr>
        </p:nvSpPr>
        <p:spPr/>
        <p:txBody>
          <a:bodyPr/>
          <a:lstStyle/>
          <a:p>
            <a:r>
              <a:rPr lang="fa-IR" sz="2400" dirty="0">
                <a:solidFill>
                  <a:schemeClr val="tx1"/>
                </a:solidFill>
                <a:cs typeface="B Badr" panose="00000400000000000000" pitchFamily="2" charset="-78"/>
              </a:rPr>
              <a:t>در تحقیق کیفی بندرت کاربرد </a:t>
            </a:r>
            <a:r>
              <a:rPr lang="fa-IR" sz="2400" dirty="0" smtClean="0">
                <a:solidFill>
                  <a:schemeClr val="tx1"/>
                </a:solidFill>
                <a:cs typeface="B Badr" panose="00000400000000000000" pitchFamily="2" charset="-78"/>
              </a:rPr>
              <a:t>دارد.</a:t>
            </a:r>
            <a:endParaRPr lang="fa-IR" sz="2400" dirty="0">
              <a:solidFill>
                <a:schemeClr val="tx1"/>
              </a:solidFill>
              <a:cs typeface="B Badr" panose="00000400000000000000" pitchFamily="2" charset="-78"/>
            </a:endParaRPr>
          </a:p>
          <a:p>
            <a:r>
              <a:rPr lang="fa-IR" sz="2400" dirty="0">
                <a:solidFill>
                  <a:schemeClr val="tx1"/>
                </a:solidFill>
                <a:cs typeface="B Badr" panose="00000400000000000000" pitchFamily="2" charset="-78"/>
              </a:rPr>
              <a:t>شامل تعدادی سوال از پیش تعیین شده است </a:t>
            </a:r>
            <a:r>
              <a:rPr lang="fa-IR" sz="2400" dirty="0" smtClean="0">
                <a:solidFill>
                  <a:schemeClr val="tx1"/>
                </a:solidFill>
                <a:cs typeface="B Badr" panose="00000400000000000000" pitchFamily="2" charset="-78"/>
              </a:rPr>
              <a:t>.</a:t>
            </a:r>
            <a:endParaRPr lang="fa-IR" sz="2400" dirty="0">
              <a:solidFill>
                <a:schemeClr val="tx1"/>
              </a:solidFill>
              <a:cs typeface="B Badr" panose="00000400000000000000" pitchFamily="2" charset="-78"/>
            </a:endParaRPr>
          </a:p>
          <a:p>
            <a:r>
              <a:rPr lang="fa-IR" sz="2400" dirty="0">
                <a:solidFill>
                  <a:schemeClr val="tx1"/>
                </a:solidFill>
                <a:cs typeface="B Badr" panose="00000400000000000000" pitchFamily="2" charset="-78"/>
              </a:rPr>
              <a:t>از هر شرکت کننده باید با توالی یکسانی پرسیده </a:t>
            </a:r>
            <a:r>
              <a:rPr lang="fa-IR" sz="2400" dirty="0" smtClean="0">
                <a:solidFill>
                  <a:schemeClr val="tx1"/>
                </a:solidFill>
                <a:cs typeface="B Badr" panose="00000400000000000000" pitchFamily="2" charset="-78"/>
              </a:rPr>
              <a:t>شود.</a:t>
            </a:r>
            <a:endParaRPr lang="fa-IR" sz="2400" dirty="0">
              <a:solidFill>
                <a:schemeClr val="tx1"/>
              </a:solidFill>
              <a:cs typeface="B Badr" panose="00000400000000000000" pitchFamily="2" charset="-78"/>
            </a:endParaRPr>
          </a:p>
          <a:p>
            <a:r>
              <a:rPr lang="fa-IR" sz="2400" dirty="0">
                <a:solidFill>
                  <a:schemeClr val="tx1"/>
                </a:solidFill>
                <a:cs typeface="B Badr" panose="00000400000000000000" pitchFamily="2" charset="-78"/>
              </a:rPr>
              <a:t>این درواقع همان پرسشنامه است که شفاهی تکمیل می </a:t>
            </a:r>
            <a:r>
              <a:rPr lang="fa-IR" sz="2400" dirty="0" smtClean="0">
                <a:solidFill>
                  <a:schemeClr val="tx1"/>
                </a:solidFill>
                <a:cs typeface="B Badr" panose="00000400000000000000" pitchFamily="2" charset="-78"/>
              </a:rPr>
              <a:t>شود.</a:t>
            </a:r>
            <a:endParaRPr lang="fa-IR" sz="2400" dirty="0">
              <a:solidFill>
                <a:schemeClr val="tx1"/>
              </a:solidFill>
              <a:cs typeface="B Badr" panose="00000400000000000000" pitchFamily="2" charset="-78"/>
            </a:endParaRPr>
          </a:p>
          <a:p>
            <a:endParaRPr lang="fa-IR" dirty="0"/>
          </a:p>
        </p:txBody>
      </p:sp>
    </p:spTree>
    <p:extLst>
      <p:ext uri="{BB962C8B-B14F-4D97-AF65-F5344CB8AC3E}">
        <p14:creationId xmlns:p14="http://schemas.microsoft.com/office/powerpoint/2010/main" val="150558086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solidFill>
                  <a:schemeClr val="accent5">
                    <a:lumMod val="60000"/>
                    <a:lumOff val="40000"/>
                  </a:schemeClr>
                </a:solidFill>
                <a:cs typeface="B Badr" panose="00000400000000000000" pitchFamily="2" charset="-78"/>
              </a:rPr>
              <a:t>ضبط مصاحبه ها</a:t>
            </a:r>
          </a:p>
        </p:txBody>
      </p:sp>
      <p:sp>
        <p:nvSpPr>
          <p:cNvPr id="3" name="Content Placeholder 2"/>
          <p:cNvSpPr>
            <a:spLocks noGrp="1"/>
          </p:cNvSpPr>
          <p:nvPr>
            <p:ph idx="1"/>
          </p:nvPr>
        </p:nvSpPr>
        <p:spPr>
          <a:xfrm>
            <a:off x="677334" y="1586158"/>
            <a:ext cx="8596668" cy="3880773"/>
          </a:xfrm>
        </p:spPr>
        <p:txBody>
          <a:bodyPr>
            <a:normAutofit lnSpcReduction="10000"/>
          </a:bodyPr>
          <a:lstStyle/>
          <a:p>
            <a:r>
              <a:rPr lang="fa-IR" sz="2400" dirty="0">
                <a:solidFill>
                  <a:schemeClr val="tx1"/>
                </a:solidFill>
                <a:cs typeface="B Badr" panose="00000400000000000000" pitchFamily="2" charset="-78"/>
              </a:rPr>
              <a:t>حتما باید از قبل اجازه گرفته </a:t>
            </a:r>
            <a:r>
              <a:rPr lang="fa-IR" sz="2400" dirty="0" smtClean="0">
                <a:solidFill>
                  <a:schemeClr val="tx1"/>
                </a:solidFill>
                <a:cs typeface="B Badr" panose="00000400000000000000" pitchFamily="2" charset="-78"/>
              </a:rPr>
              <a:t>شود.</a:t>
            </a:r>
            <a:endParaRPr lang="fa-IR" sz="2400" dirty="0">
              <a:solidFill>
                <a:schemeClr val="tx1"/>
              </a:solidFill>
              <a:cs typeface="B Badr" panose="00000400000000000000" pitchFamily="2" charset="-78"/>
            </a:endParaRPr>
          </a:p>
          <a:p>
            <a:r>
              <a:rPr lang="fa-IR" sz="2400" dirty="0">
                <a:solidFill>
                  <a:schemeClr val="tx1"/>
                </a:solidFill>
                <a:cs typeface="B Badr" panose="00000400000000000000" pitchFamily="2" charset="-78"/>
              </a:rPr>
              <a:t>قبل از شروع کار از درست بودن دستگاه مطمئن </a:t>
            </a:r>
            <a:r>
              <a:rPr lang="fa-IR" sz="2400" dirty="0" smtClean="0">
                <a:solidFill>
                  <a:schemeClr val="tx1"/>
                </a:solidFill>
                <a:cs typeface="B Badr" panose="00000400000000000000" pitchFamily="2" charset="-78"/>
              </a:rPr>
              <a:t>شوید.</a:t>
            </a:r>
            <a:endParaRPr lang="fa-IR" sz="2400" dirty="0">
              <a:solidFill>
                <a:schemeClr val="tx1"/>
              </a:solidFill>
              <a:cs typeface="B Badr" panose="00000400000000000000" pitchFamily="2" charset="-78"/>
            </a:endParaRPr>
          </a:p>
          <a:p>
            <a:r>
              <a:rPr lang="fa-IR" sz="2400" dirty="0">
                <a:solidFill>
                  <a:schemeClr val="tx1"/>
                </a:solidFill>
                <a:cs typeface="B Badr" panose="00000400000000000000" pitchFamily="2" charset="-78"/>
              </a:rPr>
              <a:t>مزایا:</a:t>
            </a:r>
          </a:p>
          <a:p>
            <a:r>
              <a:rPr lang="fa-IR" sz="2400" dirty="0">
                <a:solidFill>
                  <a:schemeClr val="tx1"/>
                </a:solidFill>
                <a:cs typeface="B Badr" panose="00000400000000000000" pitchFamily="2" charset="-78"/>
              </a:rPr>
              <a:t>گفته ها فراموش نمی </a:t>
            </a:r>
            <a:r>
              <a:rPr lang="fa-IR" sz="2400" dirty="0" smtClean="0">
                <a:solidFill>
                  <a:schemeClr val="tx1"/>
                </a:solidFill>
                <a:cs typeface="B Badr" panose="00000400000000000000" pitchFamily="2" charset="-78"/>
              </a:rPr>
              <a:t>شود.</a:t>
            </a:r>
            <a:endParaRPr lang="fa-IR" sz="2400" dirty="0">
              <a:solidFill>
                <a:schemeClr val="tx1"/>
              </a:solidFill>
              <a:cs typeface="B Badr" panose="00000400000000000000" pitchFamily="2" charset="-78"/>
            </a:endParaRPr>
          </a:p>
          <a:p>
            <a:r>
              <a:rPr lang="fa-IR" sz="2400" dirty="0">
                <a:solidFill>
                  <a:schemeClr val="tx1"/>
                </a:solidFill>
                <a:cs typeface="B Badr" panose="00000400000000000000" pitchFamily="2" charset="-78"/>
              </a:rPr>
              <a:t>ارتباط چشمی حفظ می </a:t>
            </a:r>
            <a:r>
              <a:rPr lang="fa-IR" sz="2400" dirty="0" smtClean="0">
                <a:solidFill>
                  <a:schemeClr val="tx1"/>
                </a:solidFill>
                <a:cs typeface="B Badr" panose="00000400000000000000" pitchFamily="2" charset="-78"/>
              </a:rPr>
              <a:t>شود.</a:t>
            </a:r>
            <a:endParaRPr lang="fa-IR" sz="2400" dirty="0">
              <a:solidFill>
                <a:schemeClr val="tx1"/>
              </a:solidFill>
              <a:cs typeface="B Badr" panose="00000400000000000000" pitchFamily="2" charset="-78"/>
            </a:endParaRPr>
          </a:p>
          <a:p>
            <a:r>
              <a:rPr lang="fa-IR" sz="2400" dirty="0">
                <a:solidFill>
                  <a:schemeClr val="tx1"/>
                </a:solidFill>
                <a:cs typeface="B Badr" panose="00000400000000000000" pitchFamily="2" charset="-78"/>
              </a:rPr>
              <a:t>توجه به انچه گفته میشود، افزایش می </a:t>
            </a:r>
            <a:r>
              <a:rPr lang="fa-IR" sz="2400" dirty="0" smtClean="0">
                <a:solidFill>
                  <a:schemeClr val="tx1"/>
                </a:solidFill>
                <a:cs typeface="B Badr" panose="00000400000000000000" pitchFamily="2" charset="-78"/>
              </a:rPr>
              <a:t>یابد.</a:t>
            </a:r>
            <a:endParaRPr lang="fa-IR" sz="2400" dirty="0">
              <a:solidFill>
                <a:schemeClr val="tx1"/>
              </a:solidFill>
              <a:cs typeface="B Badr" panose="00000400000000000000" pitchFamily="2" charset="-78"/>
            </a:endParaRPr>
          </a:p>
          <a:p>
            <a:r>
              <a:rPr lang="fa-IR" sz="2400" dirty="0">
                <a:solidFill>
                  <a:schemeClr val="tx1"/>
                </a:solidFill>
                <a:cs typeface="B Badr" panose="00000400000000000000" pitchFamily="2" charset="-78"/>
              </a:rPr>
              <a:t>فایل های صوتی باید تاریخ زده شوند و نام گذاری </a:t>
            </a:r>
            <a:r>
              <a:rPr lang="fa-IR" sz="2400" dirty="0" smtClean="0">
                <a:solidFill>
                  <a:schemeClr val="tx1"/>
                </a:solidFill>
                <a:cs typeface="B Badr" panose="00000400000000000000" pitchFamily="2" charset="-78"/>
              </a:rPr>
              <a:t>شود.</a:t>
            </a:r>
            <a:endParaRPr lang="fa-IR" sz="2400" dirty="0">
              <a:solidFill>
                <a:schemeClr val="tx1"/>
              </a:solidFill>
              <a:cs typeface="B Badr" panose="00000400000000000000" pitchFamily="2" charset="-78"/>
            </a:endParaRPr>
          </a:p>
          <a:p>
            <a:r>
              <a:rPr lang="fa-IR" sz="2400" dirty="0">
                <a:solidFill>
                  <a:schemeClr val="tx1"/>
                </a:solidFill>
                <a:cs typeface="B Badr" panose="00000400000000000000" pitchFamily="2" charset="-78"/>
              </a:rPr>
              <a:t>نام واقعی شرکت کنندگان بهتر است در جای دیگری نگهداری </a:t>
            </a:r>
            <a:r>
              <a:rPr lang="fa-IR" sz="2400" dirty="0" smtClean="0">
                <a:solidFill>
                  <a:schemeClr val="tx1"/>
                </a:solidFill>
                <a:cs typeface="B Badr" panose="00000400000000000000" pitchFamily="2" charset="-78"/>
              </a:rPr>
              <a:t>شود.</a:t>
            </a:r>
            <a:endParaRPr lang="fa-IR" sz="2400" dirty="0">
              <a:solidFill>
                <a:schemeClr val="tx1"/>
              </a:solidFill>
              <a:cs typeface="B Badr" panose="00000400000000000000" pitchFamily="2" charset="-78"/>
            </a:endParaRPr>
          </a:p>
          <a:p>
            <a:endParaRPr lang="fa-IR" dirty="0"/>
          </a:p>
        </p:txBody>
      </p:sp>
    </p:spTree>
    <p:extLst>
      <p:ext uri="{BB962C8B-B14F-4D97-AF65-F5344CB8AC3E}">
        <p14:creationId xmlns:p14="http://schemas.microsoft.com/office/powerpoint/2010/main" val="414395873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C42F1A">
                    <a:lumMod val="60000"/>
                    <a:lumOff val="40000"/>
                  </a:srgbClr>
                </a:solidFill>
                <a:cs typeface="B Badr" panose="00000400000000000000" pitchFamily="2" charset="-78"/>
              </a:rPr>
              <a:t>تکلیف </a:t>
            </a:r>
            <a:r>
              <a:rPr lang="fa-IR" dirty="0" smtClean="0">
                <a:solidFill>
                  <a:srgbClr val="C42F1A">
                    <a:lumMod val="60000"/>
                    <a:lumOff val="40000"/>
                  </a:srgbClr>
                </a:solidFill>
                <a:cs typeface="B Badr" panose="00000400000000000000" pitchFamily="2" charset="-78"/>
              </a:rPr>
              <a:t>انفرادی</a:t>
            </a:r>
            <a:endParaRPr lang="en-US" dirty="0"/>
          </a:p>
        </p:txBody>
      </p:sp>
      <p:sp>
        <p:nvSpPr>
          <p:cNvPr id="3" name="Content Placeholder 2"/>
          <p:cNvSpPr>
            <a:spLocks noGrp="1"/>
          </p:cNvSpPr>
          <p:nvPr>
            <p:ph idx="1"/>
          </p:nvPr>
        </p:nvSpPr>
        <p:spPr/>
        <p:txBody>
          <a:bodyPr/>
          <a:lstStyle/>
          <a:p>
            <a:pPr lvl="0">
              <a:buClr>
                <a:srgbClr val="90C226"/>
              </a:buClr>
            </a:pPr>
            <a:r>
              <a:rPr lang="fa-IR" sz="2800" dirty="0">
                <a:solidFill>
                  <a:prstClr val="black"/>
                </a:solidFill>
                <a:cs typeface="B Badr" panose="00000400000000000000" pitchFamily="2" charset="-78"/>
              </a:rPr>
              <a:t>مصاحبه ای با یکی از معلمان انجام دهید و چالش های مصاحبه را گزارش کنید.</a:t>
            </a:r>
            <a:endParaRPr lang="en-US" sz="2800" dirty="0">
              <a:solidFill>
                <a:prstClr val="black"/>
              </a:solidFill>
              <a:cs typeface="B Badr" panose="00000400000000000000" pitchFamily="2" charset="-78"/>
            </a:endParaRPr>
          </a:p>
          <a:p>
            <a:endParaRPr lang="en-US" dirty="0"/>
          </a:p>
        </p:txBody>
      </p:sp>
    </p:spTree>
    <p:extLst>
      <p:ext uri="{BB962C8B-B14F-4D97-AF65-F5344CB8AC3E}">
        <p14:creationId xmlns:p14="http://schemas.microsoft.com/office/powerpoint/2010/main" val="36065112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C42F1A">
                    <a:lumMod val="60000"/>
                    <a:lumOff val="40000"/>
                  </a:srgbClr>
                </a:solidFill>
                <a:cs typeface="B Badr" panose="00000400000000000000" pitchFamily="2" charset="-78"/>
              </a:rPr>
              <a:t>ابزار و تکنیک جمع آوری داده ها</a:t>
            </a:r>
            <a:endParaRPr lang="en-US" dirty="0"/>
          </a:p>
        </p:txBody>
      </p:sp>
      <p:sp>
        <p:nvSpPr>
          <p:cNvPr id="3" name="Content Placeholder 2"/>
          <p:cNvSpPr>
            <a:spLocks noGrp="1"/>
          </p:cNvSpPr>
          <p:nvPr>
            <p:ph idx="1"/>
          </p:nvPr>
        </p:nvSpPr>
        <p:spPr>
          <a:xfrm>
            <a:off x="781507" y="1662877"/>
            <a:ext cx="8596668" cy="3880773"/>
          </a:xfrm>
        </p:spPr>
        <p:txBody>
          <a:bodyPr/>
          <a:lstStyle/>
          <a:p>
            <a:pPr lvl="0">
              <a:buClr>
                <a:srgbClr val="90C226"/>
              </a:buClr>
            </a:pPr>
            <a:r>
              <a:rPr lang="fa-IR" sz="2800" dirty="0">
                <a:solidFill>
                  <a:prstClr val="black"/>
                </a:solidFill>
                <a:cs typeface="B Badr" panose="00000400000000000000" pitchFamily="2" charset="-78"/>
              </a:rPr>
              <a:t>تکنیک های مختلفی برای جمع آوری داده های پژوهش روایی وجود </a:t>
            </a:r>
            <a:r>
              <a:rPr lang="fa-IR" sz="2800" dirty="0" smtClean="0">
                <a:solidFill>
                  <a:prstClr val="black"/>
                </a:solidFill>
                <a:cs typeface="B Badr" panose="00000400000000000000" pitchFamily="2" charset="-78"/>
              </a:rPr>
              <a:t>دارد. این </a:t>
            </a:r>
            <a:r>
              <a:rPr lang="fa-IR" sz="2800" dirty="0">
                <a:solidFill>
                  <a:prstClr val="black"/>
                </a:solidFill>
                <a:cs typeface="B Badr" panose="00000400000000000000" pitchFamily="2" charset="-78"/>
              </a:rPr>
              <a:t>تکنیک ها می تواند به پژوهشگر کمک کند تا بطور مشارکتی با همکاری مشارکت کنندگان </a:t>
            </a:r>
            <a:r>
              <a:rPr lang="fa-IR" sz="2800" dirty="0" smtClean="0">
                <a:solidFill>
                  <a:prstClr val="black"/>
                </a:solidFill>
                <a:cs typeface="B Badr" panose="00000400000000000000" pitchFamily="2" charset="-78"/>
              </a:rPr>
              <a:t>ویژگی های </a:t>
            </a:r>
            <a:r>
              <a:rPr lang="fa-IR" sz="2800" dirty="0">
                <a:solidFill>
                  <a:prstClr val="black"/>
                </a:solidFill>
                <a:cs typeface="B Badr" panose="00000400000000000000" pitchFamily="2" charset="-78"/>
              </a:rPr>
              <a:t>مهم و اساسی یک تجربه میدانی را گزارش کند.</a:t>
            </a:r>
          </a:p>
          <a:p>
            <a:pPr marL="0" indent="0">
              <a:buNone/>
            </a:pPr>
            <a:endParaRPr lang="en-US" dirty="0"/>
          </a:p>
        </p:txBody>
      </p:sp>
    </p:spTree>
    <p:extLst>
      <p:ext uri="{BB962C8B-B14F-4D97-AF65-F5344CB8AC3E}">
        <p14:creationId xmlns:p14="http://schemas.microsoft.com/office/powerpoint/2010/main" val="73846058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5">
                    <a:lumMod val="60000"/>
                    <a:lumOff val="40000"/>
                  </a:schemeClr>
                </a:solidFill>
                <a:cs typeface="B Badr" panose="00000400000000000000" pitchFamily="2" charset="-78"/>
              </a:rPr>
              <a:t>ابزار و تکنیک جمع آوری داده ها</a:t>
            </a:r>
            <a:endParaRPr lang="en-US" dirty="0"/>
          </a:p>
        </p:txBody>
      </p:sp>
      <p:sp>
        <p:nvSpPr>
          <p:cNvPr id="3" name="Content Placeholder 2"/>
          <p:cNvSpPr>
            <a:spLocks noGrp="1"/>
          </p:cNvSpPr>
          <p:nvPr>
            <p:ph idx="1"/>
          </p:nvPr>
        </p:nvSpPr>
        <p:spPr/>
        <p:txBody>
          <a:bodyPr/>
          <a:lstStyle/>
          <a:p>
            <a:pPr lvl="0">
              <a:buClr>
                <a:srgbClr val="90C226"/>
              </a:buClr>
            </a:pPr>
            <a:r>
              <a:rPr lang="fa-IR" sz="2800" dirty="0">
                <a:solidFill>
                  <a:prstClr val="black"/>
                </a:solidFill>
                <a:cs typeface="B Badr" panose="00000400000000000000" pitchFamily="2" charset="-78"/>
              </a:rPr>
              <a:t>1</a:t>
            </a:r>
            <a:r>
              <a:rPr lang="fa-IR" sz="2800" b="1" i="1" dirty="0">
                <a:solidFill>
                  <a:prstClr val="black"/>
                </a:solidFill>
                <a:cs typeface="B Badr" panose="00000400000000000000" pitchFamily="2" charset="-78"/>
              </a:rPr>
              <a:t>- تاریخ شفاهی </a:t>
            </a:r>
          </a:p>
          <a:p>
            <a:pPr lvl="0">
              <a:buClr>
                <a:srgbClr val="90C226"/>
              </a:buClr>
            </a:pPr>
            <a:r>
              <a:rPr lang="fa-IR" sz="2800" dirty="0">
                <a:solidFill>
                  <a:prstClr val="black"/>
                </a:solidFill>
                <a:cs typeface="B Badr" panose="00000400000000000000" pitchFamily="2" charset="-78"/>
              </a:rPr>
              <a:t>تاریخ شفاهی مبتنی بر یک روند زمانی است منظور از روند زمانی همان شرح حال وقایع بر اساس تاریخ است.در این روش از مشارکت کننده خواسته می شود خاطرات خود را بر اساس یک سیر تاریخی (زمان)بیان </a:t>
            </a:r>
            <a:r>
              <a:rPr lang="fa-IR" sz="2800" dirty="0" smtClean="0">
                <a:solidFill>
                  <a:prstClr val="black"/>
                </a:solidFill>
                <a:cs typeface="B Badr" panose="00000400000000000000" pitchFamily="2" charset="-78"/>
              </a:rPr>
              <a:t>کند. </a:t>
            </a:r>
            <a:endParaRPr lang="fa-IR" sz="2800" dirty="0">
              <a:solidFill>
                <a:prstClr val="black"/>
              </a:solidFill>
              <a:cs typeface="B Badr" panose="00000400000000000000" pitchFamily="2" charset="-78"/>
            </a:endParaRPr>
          </a:p>
          <a:p>
            <a:pPr lvl="0">
              <a:buClr>
                <a:srgbClr val="90C226"/>
              </a:buClr>
            </a:pPr>
            <a:r>
              <a:rPr lang="fa-IR" sz="2800" dirty="0">
                <a:solidFill>
                  <a:prstClr val="black"/>
                </a:solidFill>
                <a:cs typeface="B Badr" panose="00000400000000000000" pitchFamily="2" charset="-78"/>
              </a:rPr>
              <a:t>تاریخ شفاهی می تواند از دو روش جمع آوری </a:t>
            </a:r>
            <a:r>
              <a:rPr lang="fa-IR" sz="2800" dirty="0" smtClean="0">
                <a:solidFill>
                  <a:prstClr val="black"/>
                </a:solidFill>
                <a:cs typeface="B Badr" panose="00000400000000000000" pitchFamily="2" charset="-78"/>
              </a:rPr>
              <a:t>شود.</a:t>
            </a:r>
            <a:endParaRPr lang="fa-IR" sz="2800" dirty="0">
              <a:solidFill>
                <a:prstClr val="black"/>
              </a:solidFill>
              <a:cs typeface="B Badr" panose="00000400000000000000" pitchFamily="2" charset="-78"/>
            </a:endParaRPr>
          </a:p>
          <a:p>
            <a:pPr lvl="0">
              <a:buClr>
                <a:srgbClr val="90C226"/>
              </a:buClr>
            </a:pPr>
            <a:r>
              <a:rPr lang="fa-IR" sz="2800" dirty="0">
                <a:solidFill>
                  <a:prstClr val="black"/>
                </a:solidFill>
                <a:cs typeface="B Badr" panose="00000400000000000000" pitchFamily="2" charset="-78"/>
              </a:rPr>
              <a:t>الف) مصاحبه  ب )دفترچه وقایع روزانه </a:t>
            </a:r>
          </a:p>
          <a:p>
            <a:endParaRPr lang="en-US" dirty="0"/>
          </a:p>
        </p:txBody>
      </p:sp>
    </p:spTree>
    <p:extLst>
      <p:ext uri="{BB962C8B-B14F-4D97-AF65-F5344CB8AC3E}">
        <p14:creationId xmlns:p14="http://schemas.microsoft.com/office/powerpoint/2010/main" val="30593676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5">
                    <a:lumMod val="60000"/>
                    <a:lumOff val="40000"/>
                  </a:schemeClr>
                </a:solidFill>
                <a:cs typeface="B Badr" panose="00000400000000000000" pitchFamily="2" charset="-78"/>
              </a:rPr>
              <a:t>ابزار و تکنیک جمع آوری داده ها</a:t>
            </a:r>
            <a:endParaRPr lang="en-US" dirty="0"/>
          </a:p>
        </p:txBody>
      </p:sp>
      <p:sp>
        <p:nvSpPr>
          <p:cNvPr id="3" name="Content Placeholder 2"/>
          <p:cNvSpPr>
            <a:spLocks noGrp="1"/>
          </p:cNvSpPr>
          <p:nvPr>
            <p:ph idx="1"/>
          </p:nvPr>
        </p:nvSpPr>
        <p:spPr/>
        <p:txBody>
          <a:bodyPr/>
          <a:lstStyle/>
          <a:p>
            <a:pPr lvl="0">
              <a:buClr>
                <a:srgbClr val="90C226"/>
              </a:buClr>
            </a:pPr>
            <a:r>
              <a:rPr lang="fa-IR" sz="2400" b="1" dirty="0">
                <a:solidFill>
                  <a:prstClr val="black"/>
                </a:solidFill>
                <a:cs typeface="B Badr" panose="00000400000000000000" pitchFamily="2" charset="-78"/>
              </a:rPr>
              <a:t>2- تصاویر ،جعبه های خاطرات :</a:t>
            </a:r>
            <a:r>
              <a:rPr lang="fa-IR" sz="2400" dirty="0">
                <a:solidFill>
                  <a:prstClr val="black"/>
                </a:solidFill>
                <a:cs typeface="B Badr" panose="00000400000000000000" pitchFamily="2" charset="-78"/>
              </a:rPr>
              <a:t>عکسها و دست نوشته ها ،نوارهای صوتی و تصویری از دانش آموزان و والدین که معلمان نگهداری می کنند.</a:t>
            </a:r>
          </a:p>
          <a:p>
            <a:pPr lvl="0">
              <a:buClr>
                <a:srgbClr val="90C226"/>
              </a:buClr>
            </a:pPr>
            <a:r>
              <a:rPr lang="fa-IR" sz="2400" dirty="0">
                <a:solidFill>
                  <a:prstClr val="black"/>
                </a:solidFill>
                <a:cs typeface="B Badr" panose="00000400000000000000" pitchFamily="2" charset="-78"/>
              </a:rPr>
              <a:t>3</a:t>
            </a:r>
            <a:r>
              <a:rPr lang="fa-IR" sz="2400" b="1" dirty="0">
                <a:solidFill>
                  <a:prstClr val="black"/>
                </a:solidFill>
                <a:cs typeface="B Badr" panose="00000400000000000000" pitchFamily="2" charset="-78"/>
              </a:rPr>
              <a:t>- نامه ها:</a:t>
            </a:r>
            <a:r>
              <a:rPr lang="fa-IR" sz="2400" dirty="0">
                <a:solidFill>
                  <a:prstClr val="black"/>
                </a:solidFill>
                <a:cs typeface="B Badr" panose="00000400000000000000" pitchFamily="2" charset="-78"/>
              </a:rPr>
              <a:t> نوشتن نامه و تبادل روش دیگری است که می توان مشارکت کنندگان را درگیر تجربیات زیسته خود کرده و آن ها را در یک فرایند گفت و شنود با محقق روایی مرتبط ساخت.پژوهشگر روایی با استفاده از شرح وقایع و افکار مشارکت کننده در ارتباط با پدیده مورد تحقیق می تواند درک خود رانسبت به بینش ها و تجربیات مشارکت کننده افزایش دهد . البته اگر هر ایمیلی پیام های قبلی را نیز در برداشته باشد ، به محقق و مشارکت کننده کمک می کند تا سیر تکاملی موضوعات را نیز مورد توجه و تامل قرار دهند.</a:t>
            </a:r>
          </a:p>
          <a:p>
            <a:endParaRPr lang="en-US" dirty="0"/>
          </a:p>
        </p:txBody>
      </p:sp>
    </p:spTree>
    <p:extLst>
      <p:ext uri="{BB962C8B-B14F-4D97-AF65-F5344CB8AC3E}">
        <p14:creationId xmlns:p14="http://schemas.microsoft.com/office/powerpoint/2010/main" val="970802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61292"/>
          </a:xfrm>
        </p:spPr>
        <p:txBody>
          <a:bodyPr>
            <a:normAutofit fontScale="90000"/>
          </a:bodyPr>
          <a:lstStyle/>
          <a:p>
            <a:pPr marL="342900" lvl="0" indent="-342900" algn="ctr">
              <a:spcBef>
                <a:spcPts val="1000"/>
              </a:spcBef>
            </a:pPr>
            <a:r>
              <a:rPr lang="fa-IR" dirty="0">
                <a:solidFill>
                  <a:schemeClr val="accent5">
                    <a:lumMod val="60000"/>
                    <a:lumOff val="40000"/>
                  </a:schemeClr>
                </a:solidFill>
                <a:cs typeface="B Badr" panose="00000400000000000000" pitchFamily="2" charset="-78"/>
              </a:rPr>
              <a:t>انواع مختلف </a:t>
            </a:r>
            <a:r>
              <a:rPr lang="fa-IR" dirty="0" smtClean="0">
                <a:solidFill>
                  <a:schemeClr val="accent5">
                    <a:lumMod val="60000"/>
                    <a:lumOff val="40000"/>
                  </a:schemeClr>
                </a:solidFill>
                <a:cs typeface="B Badr" panose="00000400000000000000" pitchFamily="2" charset="-78"/>
              </a:rPr>
              <a:t>یادگیری از دید نظریه پردازان</a:t>
            </a:r>
            <a:r>
              <a:rPr lang="fa-IR" sz="2800" dirty="0">
                <a:solidFill>
                  <a:prstClr val="black"/>
                </a:solidFill>
                <a:cs typeface="B Badr" panose="00000400000000000000" pitchFamily="2" charset="-78"/>
              </a:rPr>
              <a:t/>
            </a:r>
            <a:br>
              <a:rPr lang="fa-IR" sz="2800" dirty="0">
                <a:solidFill>
                  <a:prstClr val="black"/>
                </a:solidFill>
                <a:cs typeface="B Badr" panose="00000400000000000000" pitchFamily="2" charset="-78"/>
              </a:rPr>
            </a:br>
            <a:endParaRPr lang="en-US" dirty="0"/>
          </a:p>
        </p:txBody>
      </p:sp>
      <p:sp>
        <p:nvSpPr>
          <p:cNvPr id="3" name="Content Placeholder 2"/>
          <p:cNvSpPr>
            <a:spLocks noGrp="1"/>
          </p:cNvSpPr>
          <p:nvPr>
            <p:ph idx="1"/>
          </p:nvPr>
        </p:nvSpPr>
        <p:spPr>
          <a:xfrm>
            <a:off x="677334" y="1410312"/>
            <a:ext cx="8596668" cy="3880773"/>
          </a:xfrm>
        </p:spPr>
        <p:txBody>
          <a:bodyPr>
            <a:normAutofit lnSpcReduction="10000"/>
          </a:bodyPr>
          <a:lstStyle/>
          <a:p>
            <a:r>
              <a:rPr lang="fa-IR" sz="2400" dirty="0" smtClean="0">
                <a:cs typeface="B Badr" panose="00000400000000000000" pitchFamily="2" charset="-78"/>
              </a:rPr>
              <a:t>کلامی</a:t>
            </a:r>
          </a:p>
          <a:p>
            <a:r>
              <a:rPr lang="fa-IR" sz="2400" dirty="0" smtClean="0">
                <a:cs typeface="B Badr" panose="00000400000000000000" pitchFamily="2" charset="-78"/>
              </a:rPr>
              <a:t>حرکتی</a:t>
            </a:r>
          </a:p>
          <a:p>
            <a:r>
              <a:rPr lang="fa-IR" sz="2400" dirty="0" smtClean="0">
                <a:cs typeface="B Badr" panose="00000400000000000000" pitchFamily="2" charset="-78"/>
              </a:rPr>
              <a:t>مشاهده ای</a:t>
            </a:r>
          </a:p>
          <a:p>
            <a:r>
              <a:rPr lang="fa-IR" sz="2400" dirty="0" smtClean="0">
                <a:cs typeface="B Badr" panose="00000400000000000000" pitchFamily="2" charset="-78"/>
              </a:rPr>
              <a:t>اجتنابی</a:t>
            </a:r>
          </a:p>
          <a:p>
            <a:r>
              <a:rPr lang="fa-IR" sz="2400" dirty="0" smtClean="0">
                <a:cs typeface="B Badr" panose="00000400000000000000" pitchFamily="2" charset="-78"/>
              </a:rPr>
              <a:t>تصادفی</a:t>
            </a:r>
          </a:p>
          <a:p>
            <a:r>
              <a:rPr lang="fa-IR" sz="2400" dirty="0" smtClean="0">
                <a:cs typeface="B Badr" panose="00000400000000000000" pitchFamily="2" charset="-78"/>
              </a:rPr>
              <a:t>نهفته</a:t>
            </a:r>
          </a:p>
          <a:p>
            <a:r>
              <a:rPr lang="fa-IR" sz="2400" dirty="0" smtClean="0">
                <a:cs typeface="B Badr" panose="00000400000000000000" pitchFamily="2" charset="-78"/>
              </a:rPr>
              <a:t>مبتنی بر عمل</a:t>
            </a:r>
          </a:p>
          <a:p>
            <a:r>
              <a:rPr lang="fa-IR" sz="2400" dirty="0" smtClean="0">
                <a:cs typeface="B Badr" panose="00000400000000000000" pitchFamily="2" charset="-78"/>
              </a:rPr>
              <a:t>تجربی</a:t>
            </a:r>
            <a:endParaRPr lang="en-US" sz="2400" dirty="0">
              <a:cs typeface="B Badr" panose="00000400000000000000" pitchFamily="2" charset="-78"/>
            </a:endParaRPr>
          </a:p>
        </p:txBody>
      </p:sp>
    </p:spTree>
    <p:extLst>
      <p:ext uri="{BB962C8B-B14F-4D97-AF65-F5344CB8AC3E}">
        <p14:creationId xmlns:p14="http://schemas.microsoft.com/office/powerpoint/2010/main" val="342469112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5">
                    <a:lumMod val="60000"/>
                    <a:lumOff val="40000"/>
                  </a:schemeClr>
                </a:solidFill>
                <a:cs typeface="B Badr" panose="00000400000000000000" pitchFamily="2" charset="-78"/>
              </a:rPr>
              <a:t>ابزار و تکنیک جمع آوری داده ها</a:t>
            </a:r>
            <a:endParaRPr lang="en-US" dirty="0"/>
          </a:p>
        </p:txBody>
      </p:sp>
      <p:sp>
        <p:nvSpPr>
          <p:cNvPr id="3" name="Content Placeholder 2"/>
          <p:cNvSpPr>
            <a:spLocks noGrp="1"/>
          </p:cNvSpPr>
          <p:nvPr>
            <p:ph idx="1"/>
          </p:nvPr>
        </p:nvSpPr>
        <p:spPr/>
        <p:txBody>
          <a:bodyPr/>
          <a:lstStyle/>
          <a:p>
            <a:pPr lvl="0">
              <a:buClr>
                <a:srgbClr val="90C226"/>
              </a:buClr>
            </a:pPr>
            <a:r>
              <a:rPr lang="fa-IR" sz="2400" dirty="0">
                <a:solidFill>
                  <a:prstClr val="black"/>
                </a:solidFill>
                <a:cs typeface="B Badr" panose="00000400000000000000" pitchFamily="2" charset="-78"/>
              </a:rPr>
              <a:t>4- </a:t>
            </a:r>
            <a:r>
              <a:rPr lang="fa-IR" sz="2400" b="1" dirty="0">
                <a:solidFill>
                  <a:prstClr val="black"/>
                </a:solidFill>
                <a:cs typeface="B Badr" panose="00000400000000000000" pitchFamily="2" charset="-78"/>
              </a:rPr>
              <a:t>زیست نگاری (زندگی نامه)و خود زیست نگاری ها</a:t>
            </a:r>
          </a:p>
          <a:p>
            <a:pPr lvl="0">
              <a:buClr>
                <a:srgbClr val="90C226"/>
              </a:buClr>
            </a:pPr>
            <a:r>
              <a:rPr lang="fa-IR" sz="2400" dirty="0">
                <a:solidFill>
                  <a:prstClr val="black"/>
                </a:solidFill>
                <a:cs typeface="B Badr" panose="00000400000000000000" pitchFamily="2" charset="-78"/>
              </a:rPr>
              <a:t>زیست نگاری یا زندگی حرفه ای معلم می تواند درک محقق روایی را در مورد اتفاقات و تجربیات مشارکت کننده درباره پدیده مورد مطالعه افزایش دهد.دربرخی موارد مشارکت کننده خود به نگارش زندگی خود اقدام می کند که به آن خود زیست نگاری می گویند.</a:t>
            </a:r>
          </a:p>
          <a:p>
            <a:pPr lvl="0">
              <a:buClr>
                <a:srgbClr val="90C226"/>
              </a:buClr>
            </a:pPr>
            <a:r>
              <a:rPr lang="fa-IR" sz="2400" dirty="0">
                <a:solidFill>
                  <a:prstClr val="black"/>
                </a:solidFill>
                <a:cs typeface="B Badr" panose="00000400000000000000" pitchFamily="2" charset="-78"/>
              </a:rPr>
              <a:t>درگیر کردن مشارکت کننده در نوشتن زیست نگاری چه به صورت مشارکتی و چه به صورت خود زیست نگاری موجب تفکر فزاینده مشارکت کننده و پژوهشگر در رابطه با پدیده مورد مطالعه می شود.</a:t>
            </a:r>
          </a:p>
          <a:p>
            <a:endParaRPr lang="en-US" dirty="0"/>
          </a:p>
        </p:txBody>
      </p:sp>
    </p:spTree>
    <p:extLst>
      <p:ext uri="{BB962C8B-B14F-4D97-AF65-F5344CB8AC3E}">
        <p14:creationId xmlns:p14="http://schemas.microsoft.com/office/powerpoint/2010/main" val="224849261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5">
                    <a:lumMod val="60000"/>
                    <a:lumOff val="40000"/>
                  </a:schemeClr>
                </a:solidFill>
                <a:cs typeface="B Badr" panose="00000400000000000000" pitchFamily="2" charset="-78"/>
              </a:rPr>
              <a:t>ابزار و تکنیک جمع آوری داده ها</a:t>
            </a:r>
            <a:endParaRPr lang="en-US" dirty="0"/>
          </a:p>
        </p:txBody>
      </p:sp>
      <p:sp>
        <p:nvSpPr>
          <p:cNvPr id="3" name="Content Placeholder 2"/>
          <p:cNvSpPr>
            <a:spLocks noGrp="1"/>
          </p:cNvSpPr>
          <p:nvPr>
            <p:ph idx="1"/>
          </p:nvPr>
        </p:nvSpPr>
        <p:spPr>
          <a:xfrm>
            <a:off x="677334" y="1270000"/>
            <a:ext cx="8596668" cy="3880773"/>
          </a:xfrm>
        </p:spPr>
        <p:txBody>
          <a:bodyPr>
            <a:normAutofit lnSpcReduction="10000"/>
          </a:bodyPr>
          <a:lstStyle/>
          <a:p>
            <a:pPr lvl="0">
              <a:buClr>
                <a:srgbClr val="90C226"/>
              </a:buClr>
            </a:pPr>
            <a:r>
              <a:rPr lang="fa-IR" sz="2800" b="1" dirty="0">
                <a:solidFill>
                  <a:prstClr val="black"/>
                </a:solidFill>
                <a:cs typeface="B Badr" panose="00000400000000000000" pitchFamily="2" charset="-78"/>
              </a:rPr>
              <a:t>5- اسناد بایگانی : </a:t>
            </a:r>
            <a:r>
              <a:rPr lang="fa-IR" sz="2800" dirty="0">
                <a:solidFill>
                  <a:prstClr val="black"/>
                </a:solidFill>
                <a:cs typeface="B Badr" panose="00000400000000000000" pitchFamily="2" charset="-78"/>
              </a:rPr>
              <a:t>در هر مدرسه محلی برای نگهداری و بایگانی اسناد مربوط به تجربیات مشارکت کنندگان وجود دارد این بایگانی شامل اسناد دانش آموزان ،نمرات آزمون ها ، صورت جلسات و مواردی از این قبیل است . پژوهشگر روایی می تواند با بررسی برخی از این اسناد که مرتبط با تجربه مشارکت کنندگان است به درک بهتر تجربیات آنها دست یابد .برای مثال وقتی مشارکت کننده شما معلمی است که در سال های قبل نیز در همین مدرسه کارکرده و تجربیات از یک د انش آموز و با یک کلاس نقل می کند .شما می توانید با مراجعه با اسناد آن دانش اموز و یا کلاس درس فهم بهتری نسبت به تجربه مشارکت کننده به دست اوردید .</a:t>
            </a:r>
          </a:p>
          <a:p>
            <a:endParaRPr lang="en-US" dirty="0"/>
          </a:p>
        </p:txBody>
      </p:sp>
    </p:spTree>
    <p:extLst>
      <p:ext uri="{BB962C8B-B14F-4D97-AF65-F5344CB8AC3E}">
        <p14:creationId xmlns:p14="http://schemas.microsoft.com/office/powerpoint/2010/main" val="26514620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5">
                    <a:lumMod val="60000"/>
                    <a:lumOff val="40000"/>
                  </a:schemeClr>
                </a:solidFill>
                <a:cs typeface="B Badr" panose="00000400000000000000" pitchFamily="2" charset="-78"/>
              </a:rPr>
              <a:t>ابزار و تکنیک جمع آوری داده ها</a:t>
            </a:r>
            <a:endParaRPr lang="en-US" dirty="0"/>
          </a:p>
        </p:txBody>
      </p:sp>
      <p:sp>
        <p:nvSpPr>
          <p:cNvPr id="3" name="Content Placeholder 2"/>
          <p:cNvSpPr>
            <a:spLocks noGrp="1"/>
          </p:cNvSpPr>
          <p:nvPr>
            <p:ph idx="1"/>
          </p:nvPr>
        </p:nvSpPr>
        <p:spPr/>
        <p:txBody>
          <a:bodyPr/>
          <a:lstStyle/>
          <a:p>
            <a:pPr lvl="0">
              <a:buClr>
                <a:srgbClr val="90C226"/>
              </a:buClr>
            </a:pPr>
            <a:r>
              <a:rPr lang="fa-IR" sz="2800" b="1" dirty="0">
                <a:solidFill>
                  <a:prstClr val="black"/>
                </a:solidFill>
                <a:cs typeface="B Badr" panose="00000400000000000000" pitchFamily="2" charset="-78"/>
              </a:rPr>
              <a:t>6- دفتر وقایع :</a:t>
            </a:r>
            <a:r>
              <a:rPr lang="fa-IR" sz="2800" dirty="0">
                <a:solidFill>
                  <a:prstClr val="black"/>
                </a:solidFill>
                <a:cs typeface="B Badr" panose="00000400000000000000" pitchFamily="2" charset="-78"/>
              </a:rPr>
              <a:t>دفتر وقایع روزانه که توسط معلم تکمیل می شود ، در بردارنده اطلاعات دست اولی است درباره آنچه در کلاس درس اتفاق می افتاد هم چنین دفتر وقایع نگاری دانش آموزان نیز می تواند پژوهشگر را به دنیای تجربه های روزانه آنها رهنمود سازد.</a:t>
            </a:r>
          </a:p>
          <a:p>
            <a:pPr lvl="0">
              <a:buClr>
                <a:srgbClr val="90C226"/>
              </a:buClr>
            </a:pPr>
            <a:r>
              <a:rPr lang="fa-IR" sz="2800" b="1" dirty="0">
                <a:solidFill>
                  <a:prstClr val="black"/>
                </a:solidFill>
                <a:cs typeface="B Badr" panose="00000400000000000000" pitchFamily="2" charset="-78"/>
              </a:rPr>
              <a:t>7- فایل های صوتی و تصویری:</a:t>
            </a:r>
            <a:r>
              <a:rPr lang="fa-IR" sz="2800" dirty="0">
                <a:solidFill>
                  <a:prstClr val="black"/>
                </a:solidFill>
                <a:cs typeface="B Badr" panose="00000400000000000000" pitchFamily="2" charset="-78"/>
              </a:rPr>
              <a:t>در بیشتر مدارس تعداد زیادی نوار و فایل های صوتی و تصویری از مراسم و فعالیت های فوق برنامه و جود دارد که در برخی موارد می تواند مربوط به تجربیات باشند که محقق به دنبال درک آن است</a:t>
            </a:r>
          </a:p>
          <a:p>
            <a:endParaRPr lang="en-US" dirty="0"/>
          </a:p>
        </p:txBody>
      </p:sp>
    </p:spTree>
    <p:extLst>
      <p:ext uri="{BB962C8B-B14F-4D97-AF65-F5344CB8AC3E}">
        <p14:creationId xmlns:p14="http://schemas.microsoft.com/office/powerpoint/2010/main" val="235573859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5">
                    <a:lumMod val="60000"/>
                    <a:lumOff val="40000"/>
                  </a:schemeClr>
                </a:solidFill>
                <a:cs typeface="B Badr" panose="00000400000000000000" pitchFamily="2" charset="-78"/>
              </a:rPr>
              <a:t>ابزار و تکنیک جمع آوری داده ها</a:t>
            </a:r>
            <a:endParaRPr lang="en-US" dirty="0"/>
          </a:p>
        </p:txBody>
      </p:sp>
      <p:sp>
        <p:nvSpPr>
          <p:cNvPr id="3" name="Content Placeholder 2"/>
          <p:cNvSpPr>
            <a:spLocks noGrp="1"/>
          </p:cNvSpPr>
          <p:nvPr>
            <p:ph idx="1"/>
          </p:nvPr>
        </p:nvSpPr>
        <p:spPr/>
        <p:txBody>
          <a:bodyPr/>
          <a:lstStyle/>
          <a:p>
            <a:pPr lvl="0">
              <a:buClr>
                <a:srgbClr val="90C226"/>
              </a:buClr>
            </a:pPr>
            <a:r>
              <a:rPr lang="fa-IR" sz="2800" dirty="0">
                <a:solidFill>
                  <a:prstClr val="black"/>
                </a:solidFill>
                <a:cs typeface="B Badr" panose="00000400000000000000" pitchFamily="2" charset="-78"/>
              </a:rPr>
              <a:t>8- </a:t>
            </a:r>
            <a:r>
              <a:rPr lang="fa-IR" sz="2800" b="1" dirty="0">
                <a:solidFill>
                  <a:prstClr val="black"/>
                </a:solidFill>
                <a:cs typeface="B Badr" panose="00000400000000000000" pitchFamily="2" charset="-78"/>
              </a:rPr>
              <a:t>نقشه ها :</a:t>
            </a:r>
            <a:r>
              <a:rPr lang="fa-IR" sz="2800" dirty="0">
                <a:solidFill>
                  <a:prstClr val="black"/>
                </a:solidFill>
                <a:cs typeface="B Badr" panose="00000400000000000000" pitchFamily="2" charset="-78"/>
              </a:rPr>
              <a:t>داشتن نقشه کلاس یا مدرسه به پژوهشگر روایی کمک می کند تا درک بهتری نسبت به محیط و بافت تجربه مشارکت کننده پیدا کند . ضمن آنکه نقشه می تواند ابزارهای تاملی باشد برای دوباره فکر کردن درباره آنچه که در مدرسه و محل قراربوده است . به عنوان مثال مشارکت کننده می تواند با استفاده از نقشه مسیر حرکت خود در کلاس درس و محل قرار گرفتن وسایل و موقعیت نشستن دانش آموزان را نشان دهد . منجر که می تواند به فهم بهتر تجربه توسط پژوهشگر منجر شود.</a:t>
            </a:r>
          </a:p>
          <a:p>
            <a:endParaRPr lang="en-US" dirty="0"/>
          </a:p>
        </p:txBody>
      </p:sp>
    </p:spTree>
    <p:extLst>
      <p:ext uri="{BB962C8B-B14F-4D97-AF65-F5344CB8AC3E}">
        <p14:creationId xmlns:p14="http://schemas.microsoft.com/office/powerpoint/2010/main" val="61578986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C42F1A">
                    <a:lumMod val="60000"/>
                    <a:lumOff val="40000"/>
                  </a:srgbClr>
                </a:solidFill>
                <a:cs typeface="B Badr" panose="00000400000000000000" pitchFamily="2" charset="-78"/>
              </a:rPr>
              <a:t>ابزار و تکنیک جمع آوری داده ها</a:t>
            </a:r>
            <a:endParaRPr lang="en-US" dirty="0"/>
          </a:p>
        </p:txBody>
      </p:sp>
      <p:sp>
        <p:nvSpPr>
          <p:cNvPr id="3" name="Content Placeholder 2"/>
          <p:cNvSpPr>
            <a:spLocks noGrp="1"/>
          </p:cNvSpPr>
          <p:nvPr>
            <p:ph idx="1"/>
          </p:nvPr>
        </p:nvSpPr>
        <p:spPr/>
        <p:txBody>
          <a:bodyPr/>
          <a:lstStyle/>
          <a:p>
            <a:pPr lvl="0">
              <a:buClr>
                <a:srgbClr val="90C226"/>
              </a:buClr>
            </a:pPr>
            <a:r>
              <a:rPr lang="fa-IR" sz="2800" dirty="0" smtClean="0">
                <a:solidFill>
                  <a:prstClr val="black"/>
                </a:solidFill>
                <a:cs typeface="B Badr" panose="00000400000000000000" pitchFamily="2" charset="-78"/>
              </a:rPr>
              <a:t>9- </a:t>
            </a:r>
            <a:r>
              <a:rPr lang="fa-IR" sz="2800" b="1" dirty="0">
                <a:solidFill>
                  <a:schemeClr val="tx1"/>
                </a:solidFill>
                <a:cs typeface="B Badr" panose="00000400000000000000" pitchFamily="2" charset="-78"/>
              </a:rPr>
              <a:t>بازسازی </a:t>
            </a:r>
            <a:r>
              <a:rPr lang="fa-IR" sz="2800" b="1" dirty="0" smtClean="0">
                <a:solidFill>
                  <a:schemeClr val="tx1"/>
                </a:solidFill>
                <a:cs typeface="B Badr" panose="00000400000000000000" pitchFamily="2" charset="-78"/>
              </a:rPr>
              <a:t>داستان : </a:t>
            </a:r>
            <a:r>
              <a:rPr lang="fa-IR" sz="2800" dirty="0" smtClean="0">
                <a:solidFill>
                  <a:prstClr val="black"/>
                </a:solidFill>
                <a:cs typeface="B Badr" panose="00000400000000000000" pitchFamily="2" charset="-78"/>
              </a:rPr>
              <a:t>فرآیندی </a:t>
            </a:r>
            <a:r>
              <a:rPr lang="fa-IR" sz="2800" dirty="0">
                <a:solidFill>
                  <a:prstClr val="black"/>
                </a:solidFill>
                <a:cs typeface="B Badr" panose="00000400000000000000" pitchFamily="2" charset="-78"/>
              </a:rPr>
              <a:t>است که محقق داستان های جمع آوری شده را بر اساس عناصر کلیدی داستان مثل زمان ،مکان ،طرح و صحنه تحلیل می کندو به منظور تنظیم تسلسل وقوع اتفاقات ،دوباره داستان را می نویسد.</a:t>
            </a:r>
            <a:endParaRPr lang="en-US" sz="2800" dirty="0">
              <a:solidFill>
                <a:prstClr val="black"/>
              </a:solidFill>
              <a:cs typeface="B Badr" panose="00000400000000000000" pitchFamily="2" charset="-78"/>
            </a:endParaRPr>
          </a:p>
          <a:p>
            <a:endParaRPr lang="en-US" dirty="0"/>
          </a:p>
        </p:txBody>
      </p:sp>
    </p:spTree>
    <p:extLst>
      <p:ext uri="{BB962C8B-B14F-4D97-AF65-F5344CB8AC3E}">
        <p14:creationId xmlns:p14="http://schemas.microsoft.com/office/powerpoint/2010/main" val="133530686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8246"/>
            <a:ext cx="8596668" cy="808892"/>
          </a:xfrm>
        </p:spPr>
        <p:txBody>
          <a:bodyPr/>
          <a:lstStyle/>
          <a:p>
            <a:pPr algn="ctr"/>
            <a:r>
              <a:rPr lang="fa-IR" dirty="0">
                <a:solidFill>
                  <a:srgbClr val="C42F1A">
                    <a:lumMod val="60000"/>
                    <a:lumOff val="40000"/>
                  </a:srgbClr>
                </a:solidFill>
                <a:cs typeface="B Badr" panose="00000400000000000000" pitchFamily="2" charset="-78"/>
              </a:rPr>
              <a:t>مراحل بازسازی داستان</a:t>
            </a:r>
            <a:endParaRPr lang="en-US" dirty="0"/>
          </a:p>
        </p:txBody>
      </p:sp>
      <p:sp>
        <p:nvSpPr>
          <p:cNvPr id="3" name="Content Placeholder 2"/>
          <p:cNvSpPr>
            <a:spLocks noGrp="1"/>
          </p:cNvSpPr>
          <p:nvPr>
            <p:ph idx="1"/>
          </p:nvPr>
        </p:nvSpPr>
        <p:spPr>
          <a:xfrm>
            <a:off x="583550" y="1316527"/>
            <a:ext cx="8596668" cy="3880773"/>
          </a:xfrm>
        </p:spPr>
        <p:txBody>
          <a:bodyPr/>
          <a:lstStyle/>
          <a:p>
            <a:pPr lvl="0">
              <a:buClr>
                <a:srgbClr val="90C226"/>
              </a:buClr>
            </a:pPr>
            <a:r>
              <a:rPr lang="fa-IR" sz="2400" dirty="0">
                <a:solidFill>
                  <a:prstClr val="black"/>
                </a:solidFill>
                <a:cs typeface="B Badr" panose="00000400000000000000" pitchFamily="2" charset="-78"/>
              </a:rPr>
              <a:t>1-پیاده کردن داده های خام از نوار که باید با دقت انجام گیرد به گونه ای که نکات ظریف مصاحبه نیز مطرح شود .مثل شوخی کردن ،خندیدن ،عصبانی شدن و ..</a:t>
            </a:r>
          </a:p>
          <a:p>
            <a:pPr lvl="0">
              <a:buClr>
                <a:srgbClr val="90C226"/>
              </a:buClr>
            </a:pPr>
            <a:r>
              <a:rPr lang="fa-IR" sz="2400" dirty="0">
                <a:solidFill>
                  <a:prstClr val="black"/>
                </a:solidFill>
                <a:cs typeface="B Badr" panose="00000400000000000000" pitchFamily="2" charset="-78"/>
              </a:rPr>
              <a:t>2-داده ها بر اساس عناصر کلیدی داستان ها خلاصه و تفسیر شوند.</a:t>
            </a:r>
          </a:p>
          <a:p>
            <a:pPr lvl="0">
              <a:buClr>
                <a:srgbClr val="90C226"/>
              </a:buClr>
            </a:pPr>
            <a:r>
              <a:rPr lang="fa-IR" sz="2400" dirty="0">
                <a:solidFill>
                  <a:prstClr val="black"/>
                </a:solidFill>
                <a:cs typeface="B Badr" panose="00000400000000000000" pitchFamily="2" charset="-78"/>
              </a:rPr>
              <a:t>3-پژوهشگر با توجه به محیط،ویژگی ها ،مشکلات و راه حل ها و بر اساس توالی اتفاقات داستان را بازسازماندهی می کند. </a:t>
            </a:r>
            <a:endParaRPr lang="en-US" sz="2400" dirty="0">
              <a:solidFill>
                <a:prstClr val="black"/>
              </a:solidFill>
              <a:cs typeface="B Badr" panose="00000400000000000000" pitchFamily="2" charset="-78"/>
            </a:endParaRPr>
          </a:p>
          <a:p>
            <a:endParaRPr lang="en-US" dirty="0"/>
          </a:p>
        </p:txBody>
      </p:sp>
    </p:spTree>
    <p:extLst>
      <p:ext uri="{BB962C8B-B14F-4D97-AF65-F5344CB8AC3E}">
        <p14:creationId xmlns:p14="http://schemas.microsoft.com/office/powerpoint/2010/main" val="48574664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04092"/>
          </a:xfrm>
        </p:spPr>
        <p:txBody>
          <a:bodyPr>
            <a:normAutofit fontScale="90000"/>
          </a:bodyPr>
          <a:lstStyle/>
          <a:p>
            <a:pPr marL="342900" lvl="0" indent="-342900" algn="ctr">
              <a:spcBef>
                <a:spcPts val="1000"/>
              </a:spcBef>
            </a:pPr>
            <a:r>
              <a:rPr lang="fa-IR" sz="3200" dirty="0">
                <a:solidFill>
                  <a:schemeClr val="accent5">
                    <a:lumMod val="60000"/>
                    <a:lumOff val="40000"/>
                  </a:schemeClr>
                </a:solidFill>
                <a:cs typeface="B Badr" panose="00000400000000000000" pitchFamily="2" charset="-78"/>
              </a:rPr>
              <a:t>با تکنیک سوالات ایده برانگیز بیشتر آشنا شویم</a:t>
            </a:r>
            <a:br>
              <a:rPr lang="fa-IR" sz="3200" dirty="0">
                <a:solidFill>
                  <a:schemeClr val="accent5">
                    <a:lumMod val="60000"/>
                    <a:lumOff val="40000"/>
                  </a:schemeClr>
                </a:solidFill>
                <a:cs typeface="B Badr" panose="00000400000000000000" pitchFamily="2" charset="-78"/>
              </a:rPr>
            </a:br>
            <a:endParaRPr lang="en-US" sz="3200"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3" y="1504097"/>
            <a:ext cx="8912143" cy="3880773"/>
          </a:xfrm>
        </p:spPr>
        <p:txBody>
          <a:bodyPr>
            <a:noAutofit/>
          </a:bodyPr>
          <a:lstStyle/>
          <a:p>
            <a:r>
              <a:rPr lang="fa-IR" sz="2400" dirty="0" smtClean="0">
                <a:solidFill>
                  <a:schemeClr val="tx1"/>
                </a:solidFill>
                <a:cs typeface="B Badr" panose="00000400000000000000" pitchFamily="2" charset="-78"/>
              </a:rPr>
              <a:t>در </a:t>
            </a:r>
            <a:r>
              <a:rPr lang="fa-IR" sz="2400" dirty="0">
                <a:solidFill>
                  <a:schemeClr val="tx1"/>
                </a:solidFill>
                <a:cs typeface="B Badr" panose="00000400000000000000" pitchFamily="2" charset="-78"/>
              </a:rPr>
              <a:t>این تکنیک هفت محور مطرح شده است که به افراد کمک می کند تا از زوایای مختلف یک موضوع و یا مسئله را مورد بررسی قرار دهند. تفکر در هر کدام از محور ها می تواند به خلق ایده های جدیدی کمک کند که در </a:t>
            </a:r>
            <a:r>
              <a:rPr lang="fa-IR" sz="2400" dirty="0" smtClean="0">
                <a:solidFill>
                  <a:schemeClr val="tx1"/>
                </a:solidFill>
                <a:cs typeface="B Badr" panose="00000400000000000000" pitchFamily="2" charset="-78"/>
              </a:rPr>
              <a:t>شرایط </a:t>
            </a:r>
            <a:r>
              <a:rPr lang="fa-IR" sz="2400" dirty="0">
                <a:solidFill>
                  <a:schemeClr val="tx1"/>
                </a:solidFill>
                <a:cs typeface="B Badr" panose="00000400000000000000" pitchFamily="2" charset="-78"/>
              </a:rPr>
              <a:t>معمول دستیابی به آنها ممکن نیست.</a:t>
            </a:r>
          </a:p>
          <a:p>
            <a:r>
              <a:rPr lang="fa-IR" sz="2400" dirty="0">
                <a:solidFill>
                  <a:schemeClr val="tx1"/>
                </a:solidFill>
                <a:cs typeface="B Badr" panose="00000400000000000000" pitchFamily="2" charset="-78"/>
              </a:rPr>
              <a:t>نام دیگر این تکنیک اسکمپر" است که از کنار هم قراردادن حرف </a:t>
            </a:r>
            <a:r>
              <a:rPr lang="fa-IR" sz="2400" dirty="0" smtClean="0">
                <a:solidFill>
                  <a:schemeClr val="tx1"/>
                </a:solidFill>
                <a:cs typeface="B Badr" panose="00000400000000000000" pitchFamily="2" charset="-78"/>
              </a:rPr>
              <a:t>اول لاتین </a:t>
            </a:r>
            <a:r>
              <a:rPr lang="fa-IR" sz="2400" dirty="0">
                <a:solidFill>
                  <a:schemeClr val="tx1"/>
                </a:solidFill>
                <a:cs typeface="B Badr" panose="00000400000000000000" pitchFamily="2" charset="-78"/>
              </a:rPr>
              <a:t>محورهای هفتگانه درست شده است، محورها به شرح زیر </a:t>
            </a:r>
            <a:r>
              <a:rPr lang="fa-IR" sz="2400" dirty="0" smtClean="0">
                <a:solidFill>
                  <a:schemeClr val="tx1"/>
                </a:solidFill>
                <a:cs typeface="B Badr" panose="00000400000000000000" pitchFamily="2" charset="-78"/>
              </a:rPr>
              <a:t>هستند:</a:t>
            </a:r>
            <a:endParaRPr lang="fa-IR" sz="2400" dirty="0">
              <a:solidFill>
                <a:schemeClr val="tx1"/>
              </a:solidFill>
              <a:cs typeface="B Badr" panose="00000400000000000000" pitchFamily="2" charset="-78"/>
            </a:endParaRPr>
          </a:p>
          <a:p>
            <a:r>
              <a:rPr lang="fa-IR" sz="2400" dirty="0">
                <a:solidFill>
                  <a:schemeClr val="tx1"/>
                </a:solidFill>
                <a:cs typeface="B Badr" panose="00000400000000000000" pitchFamily="2" charset="-78"/>
              </a:rPr>
              <a:t>جانشین </a:t>
            </a:r>
            <a:r>
              <a:rPr lang="fa-IR" sz="2400" dirty="0" smtClean="0">
                <a:solidFill>
                  <a:schemeClr val="tx1"/>
                </a:solidFill>
                <a:cs typeface="B Badr" panose="00000400000000000000" pitchFamily="2" charset="-78"/>
              </a:rPr>
              <a:t>کردن: </a:t>
            </a:r>
            <a:r>
              <a:rPr lang="fa-IR" sz="2400" dirty="0">
                <a:solidFill>
                  <a:schemeClr val="tx1"/>
                </a:solidFill>
                <a:cs typeface="B Badr" panose="00000400000000000000" pitchFamily="2" charset="-78"/>
              </a:rPr>
              <a:t>چه چیزی را می توان به جای چیز دیگری به کاربرد؟ مثل هیزم، زغال، گازوئیل و... </a:t>
            </a:r>
            <a:endParaRPr lang="fa-IR" sz="2400" dirty="0" smtClean="0">
              <a:solidFill>
                <a:schemeClr val="tx1"/>
              </a:solidFill>
              <a:cs typeface="B Badr" panose="00000400000000000000" pitchFamily="2" charset="-78"/>
            </a:endParaRPr>
          </a:p>
          <a:p>
            <a:r>
              <a:rPr lang="fa-IR" sz="2400" dirty="0" smtClean="0">
                <a:solidFill>
                  <a:schemeClr val="tx1"/>
                </a:solidFill>
                <a:cs typeface="B Badr" panose="00000400000000000000" pitchFamily="2" charset="-78"/>
              </a:rPr>
              <a:t>ترکیب </a:t>
            </a:r>
            <a:r>
              <a:rPr lang="fa-IR" sz="2400" dirty="0">
                <a:solidFill>
                  <a:schemeClr val="tx1"/>
                </a:solidFill>
                <a:cs typeface="B Badr" panose="00000400000000000000" pitchFamily="2" charset="-78"/>
              </a:rPr>
              <a:t>کردن </a:t>
            </a:r>
            <a:r>
              <a:rPr lang="fa-IR" sz="2400" dirty="0" smtClean="0">
                <a:solidFill>
                  <a:schemeClr val="tx1"/>
                </a:solidFill>
                <a:cs typeface="B Badr" panose="00000400000000000000" pitchFamily="2" charset="-78"/>
              </a:rPr>
              <a:t>:چه </a:t>
            </a:r>
            <a:r>
              <a:rPr lang="fa-IR" sz="2400" dirty="0">
                <a:solidFill>
                  <a:schemeClr val="tx1"/>
                </a:solidFill>
                <a:cs typeface="B Badr" panose="00000400000000000000" pitchFamily="2" charset="-78"/>
              </a:rPr>
              <a:t>چیزی را با چه چیزی می توان ترکیب کرد مثل دستمال کاغذی +عطر </a:t>
            </a:r>
            <a:r>
              <a:rPr lang="fa-IR" sz="2400" dirty="0" smtClean="0">
                <a:solidFill>
                  <a:schemeClr val="tx1"/>
                </a:solidFill>
                <a:cs typeface="B Badr" panose="00000400000000000000" pitchFamily="2" charset="-78"/>
              </a:rPr>
              <a:t>= </a:t>
            </a:r>
            <a:r>
              <a:rPr lang="fa-IR" sz="2400" dirty="0">
                <a:solidFill>
                  <a:schemeClr val="tx1"/>
                </a:solidFill>
                <a:cs typeface="B Badr" panose="00000400000000000000" pitchFamily="2" charset="-78"/>
              </a:rPr>
              <a:t>دستمال </a:t>
            </a:r>
            <a:r>
              <a:rPr lang="fa-IR" sz="2400" dirty="0" smtClean="0">
                <a:solidFill>
                  <a:schemeClr val="tx1"/>
                </a:solidFill>
                <a:cs typeface="B Badr" panose="00000400000000000000" pitchFamily="2" charset="-78"/>
              </a:rPr>
              <a:t>معطر</a:t>
            </a:r>
            <a:endParaRPr lang="fa-IR"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407307219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74431"/>
          </a:xfrm>
        </p:spPr>
        <p:txBody>
          <a:bodyPr/>
          <a:lstStyle/>
          <a:p>
            <a:pPr algn="ctr"/>
            <a:r>
              <a:rPr lang="fa-IR" sz="2900" dirty="0">
                <a:solidFill>
                  <a:srgbClr val="C42F1A">
                    <a:lumMod val="60000"/>
                    <a:lumOff val="40000"/>
                  </a:srgbClr>
                </a:solidFill>
                <a:cs typeface="B Badr" panose="00000400000000000000" pitchFamily="2" charset="-78"/>
              </a:rPr>
              <a:t>با تکنیک سوالات ایده برانگیز بیشتر آشنا شویم</a:t>
            </a:r>
            <a:endParaRPr lang="en-US" dirty="0"/>
          </a:p>
        </p:txBody>
      </p:sp>
      <p:sp>
        <p:nvSpPr>
          <p:cNvPr id="3" name="Content Placeholder 2"/>
          <p:cNvSpPr>
            <a:spLocks noGrp="1"/>
          </p:cNvSpPr>
          <p:nvPr>
            <p:ph idx="1"/>
          </p:nvPr>
        </p:nvSpPr>
        <p:spPr>
          <a:xfrm>
            <a:off x="422031" y="1184031"/>
            <a:ext cx="9636369" cy="3880773"/>
          </a:xfrm>
        </p:spPr>
        <p:txBody>
          <a:bodyPr>
            <a:normAutofit/>
          </a:bodyPr>
          <a:lstStyle/>
          <a:p>
            <a:pPr lvl="0">
              <a:buClr>
                <a:srgbClr val="90C226"/>
              </a:buClr>
            </a:pPr>
            <a:r>
              <a:rPr lang="fa-IR" sz="2400" dirty="0">
                <a:solidFill>
                  <a:schemeClr val="tx1"/>
                </a:solidFill>
                <a:cs typeface="B Badr" panose="00000400000000000000" pitchFamily="2" charset="-78"/>
              </a:rPr>
              <a:t>اقتباس - تطبیق یا </a:t>
            </a:r>
            <a:r>
              <a:rPr lang="fa-IR" sz="2400" dirty="0" smtClean="0">
                <a:solidFill>
                  <a:schemeClr val="tx1"/>
                </a:solidFill>
                <a:cs typeface="B Badr" panose="00000400000000000000" pitchFamily="2" charset="-78"/>
              </a:rPr>
              <a:t>سازگاری: </a:t>
            </a:r>
            <a:r>
              <a:rPr lang="fa-IR" sz="2400" dirty="0">
                <a:solidFill>
                  <a:schemeClr val="tx1"/>
                </a:solidFill>
                <a:cs typeface="B Badr" panose="00000400000000000000" pitchFamily="2" charset="-78"/>
              </a:rPr>
              <a:t>آیا می توان چیز جدیدی را از چیز دیگری اقتباس کرد؟</a:t>
            </a:r>
          </a:p>
          <a:p>
            <a:pPr lvl="0">
              <a:buClr>
                <a:srgbClr val="90C226"/>
              </a:buClr>
            </a:pPr>
            <a:r>
              <a:rPr lang="fa-IR" sz="2400" dirty="0">
                <a:solidFill>
                  <a:schemeClr val="tx1"/>
                </a:solidFill>
                <a:cs typeface="B Badr" panose="00000400000000000000" pitchFamily="2" charset="-78"/>
              </a:rPr>
              <a:t>مثل ساخت هلیکوپتر با اقتباس از بال پرنده</a:t>
            </a:r>
          </a:p>
          <a:p>
            <a:pPr lvl="0">
              <a:buClr>
                <a:srgbClr val="90C226"/>
              </a:buClr>
            </a:pPr>
            <a:r>
              <a:rPr lang="fa-IR" sz="2400" dirty="0">
                <a:solidFill>
                  <a:schemeClr val="tx1"/>
                </a:solidFill>
                <a:cs typeface="B Badr" panose="00000400000000000000" pitchFamily="2" charset="-78"/>
              </a:rPr>
              <a:t>تغییر دادن، اصلاح </a:t>
            </a:r>
            <a:r>
              <a:rPr lang="fa-IR" sz="2400" dirty="0" smtClean="0">
                <a:solidFill>
                  <a:schemeClr val="tx1"/>
                </a:solidFill>
                <a:cs typeface="B Badr" panose="00000400000000000000" pitchFamily="2" charset="-78"/>
              </a:rPr>
              <a:t>کردن: آیا </a:t>
            </a:r>
            <a:r>
              <a:rPr lang="fa-IR" sz="2400" dirty="0">
                <a:solidFill>
                  <a:schemeClr val="tx1"/>
                </a:solidFill>
                <a:cs typeface="B Badr" panose="00000400000000000000" pitchFamily="2" charset="-78"/>
              </a:rPr>
              <a:t>می توان چیزی را </a:t>
            </a:r>
            <a:r>
              <a:rPr lang="fa-IR" sz="2400" dirty="0" smtClean="0">
                <a:solidFill>
                  <a:schemeClr val="tx1"/>
                </a:solidFill>
                <a:cs typeface="B Badr" panose="00000400000000000000" pitchFamily="2" charset="-78"/>
              </a:rPr>
              <a:t>اصلاح </a:t>
            </a:r>
            <a:r>
              <a:rPr lang="fa-IR" sz="2400" dirty="0">
                <a:solidFill>
                  <a:schemeClr val="tx1"/>
                </a:solidFill>
                <a:cs typeface="B Badr" panose="00000400000000000000" pitchFamily="2" charset="-78"/>
              </a:rPr>
              <a:t>کرد و یا تغییر داد؟ </a:t>
            </a:r>
            <a:r>
              <a:rPr lang="fa-IR" sz="2400" dirty="0" smtClean="0">
                <a:solidFill>
                  <a:schemeClr val="tx1"/>
                </a:solidFill>
                <a:cs typeface="B Badr" panose="00000400000000000000" pitchFamily="2" charset="-78"/>
              </a:rPr>
              <a:t>مثل </a:t>
            </a:r>
            <a:r>
              <a:rPr lang="fa-IR" sz="2400" dirty="0">
                <a:solidFill>
                  <a:schemeClr val="tx1"/>
                </a:solidFill>
                <a:cs typeface="B Badr" panose="00000400000000000000" pitchFamily="2" charset="-78"/>
              </a:rPr>
              <a:t>تولید نوشابه خانواده</a:t>
            </a:r>
          </a:p>
          <a:p>
            <a:pPr lvl="0">
              <a:buClr>
                <a:srgbClr val="90C226"/>
              </a:buClr>
            </a:pPr>
            <a:r>
              <a:rPr lang="fa-IR" sz="2400" dirty="0">
                <a:solidFill>
                  <a:schemeClr val="tx1"/>
                </a:solidFill>
                <a:cs typeface="B Badr" panose="00000400000000000000" pitchFamily="2" charset="-78"/>
              </a:rPr>
              <a:t>کاربردهای دیگر </a:t>
            </a:r>
            <a:r>
              <a:rPr lang="fa-IR" sz="2400" dirty="0" smtClean="0">
                <a:solidFill>
                  <a:schemeClr val="tx1"/>
                </a:solidFill>
                <a:cs typeface="B Badr" panose="00000400000000000000" pitchFamily="2" charset="-78"/>
              </a:rPr>
              <a:t>:چه </a:t>
            </a:r>
            <a:r>
              <a:rPr lang="fa-IR" sz="2400" dirty="0">
                <a:solidFill>
                  <a:schemeClr val="tx1"/>
                </a:solidFill>
                <a:cs typeface="B Badr" panose="00000400000000000000" pitchFamily="2" charset="-78"/>
              </a:rPr>
              <a:t>استفاده دیگری از یک وسیله می توانیم داشته باشیم؟ مثل استفاده مجدد از ضایعات پلاستیک </a:t>
            </a:r>
            <a:endParaRPr lang="fa-IR" sz="2400" dirty="0" smtClean="0">
              <a:solidFill>
                <a:schemeClr val="tx1"/>
              </a:solidFill>
              <a:cs typeface="B Badr" panose="00000400000000000000" pitchFamily="2" charset="-78"/>
            </a:endParaRPr>
          </a:p>
          <a:p>
            <a:pPr lvl="0">
              <a:buClr>
                <a:srgbClr val="90C226"/>
              </a:buClr>
            </a:pPr>
            <a:r>
              <a:rPr lang="fa-IR" sz="2400" dirty="0" smtClean="0">
                <a:solidFill>
                  <a:schemeClr val="tx1"/>
                </a:solidFill>
                <a:cs typeface="B Badr" panose="00000400000000000000" pitchFamily="2" charset="-78"/>
              </a:rPr>
              <a:t>حذف </a:t>
            </a:r>
            <a:r>
              <a:rPr lang="fa-IR" sz="2400" dirty="0">
                <a:solidFill>
                  <a:schemeClr val="tx1"/>
                </a:solidFill>
                <a:cs typeface="B Badr" panose="00000400000000000000" pitchFamily="2" charset="-78"/>
              </a:rPr>
              <a:t>یا کاهش - چه چیزی را می توان از یک وسیله حذف کرد؟ مثل حذف سیم از هندزفری موبایل</a:t>
            </a:r>
          </a:p>
          <a:p>
            <a:pPr lvl="0">
              <a:buClr>
                <a:srgbClr val="90C226"/>
              </a:buClr>
            </a:pPr>
            <a:r>
              <a:rPr lang="fa-IR" sz="2400" dirty="0">
                <a:solidFill>
                  <a:schemeClr val="tx1"/>
                </a:solidFill>
                <a:cs typeface="B Badr" panose="00000400000000000000" pitchFamily="2" charset="-78"/>
              </a:rPr>
              <a:t>باز آرایی یا معکوس کردن </a:t>
            </a:r>
            <a:r>
              <a:rPr lang="fa-IR" sz="2400" dirty="0" smtClean="0">
                <a:solidFill>
                  <a:schemeClr val="tx1"/>
                </a:solidFill>
                <a:cs typeface="B Badr" panose="00000400000000000000" pitchFamily="2" charset="-78"/>
              </a:rPr>
              <a:t>:اگر </a:t>
            </a:r>
            <a:r>
              <a:rPr lang="fa-IR" sz="2400" dirty="0">
                <a:solidFill>
                  <a:schemeClr val="tx1"/>
                </a:solidFill>
                <a:cs typeface="B Badr" panose="00000400000000000000" pitchFamily="2" charset="-78"/>
              </a:rPr>
              <a:t>چیزی را معکوس کنیم و یا ترتیب آن را تغییر دهیم، چه می شود؟</a:t>
            </a:r>
          </a:p>
          <a:p>
            <a:pPr lvl="0">
              <a:buClr>
                <a:srgbClr val="90C226"/>
              </a:buClr>
            </a:pPr>
            <a:r>
              <a:rPr lang="fa-IR" sz="2400" dirty="0">
                <a:solidFill>
                  <a:schemeClr val="tx1"/>
                </a:solidFill>
                <a:cs typeface="B Badr" panose="00000400000000000000" pitchFamily="2" charset="-78"/>
              </a:rPr>
              <a:t>مثل تغییر ساعات کار ادارات برای کاهش ترافیک</a:t>
            </a:r>
            <a:endParaRPr lang="en-US" sz="2400" dirty="0">
              <a:solidFill>
                <a:schemeClr val="tx1"/>
              </a:solidFill>
              <a:cs typeface="B Badr" panose="00000400000000000000" pitchFamily="2" charset="-78"/>
            </a:endParaRPr>
          </a:p>
          <a:p>
            <a:endParaRPr lang="en-US" dirty="0"/>
          </a:p>
        </p:txBody>
      </p:sp>
    </p:spTree>
    <p:extLst>
      <p:ext uri="{BB962C8B-B14F-4D97-AF65-F5344CB8AC3E}">
        <p14:creationId xmlns:p14="http://schemas.microsoft.com/office/powerpoint/2010/main" val="353576595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164" y="398585"/>
            <a:ext cx="8596668" cy="562708"/>
          </a:xfrm>
        </p:spPr>
        <p:txBody>
          <a:bodyPr>
            <a:noAutofit/>
          </a:bodyPr>
          <a:lstStyle/>
          <a:p>
            <a:pPr marL="342900" lvl="0" indent="-342900" algn="r">
              <a:spcBef>
                <a:spcPts val="1000"/>
              </a:spcBef>
            </a:pPr>
            <a:r>
              <a:rPr lang="fa-IR" sz="3200" dirty="0">
                <a:solidFill>
                  <a:schemeClr val="accent5">
                    <a:lumMod val="60000"/>
                    <a:lumOff val="40000"/>
                  </a:schemeClr>
                </a:solidFill>
                <a:cs typeface="B Badr" panose="00000400000000000000" pitchFamily="2" charset="-78"/>
              </a:rPr>
              <a:t>کار با گروه </a:t>
            </a:r>
            <a:r>
              <a:rPr lang="fa-IR" sz="3200" dirty="0" smtClean="0">
                <a:solidFill>
                  <a:schemeClr val="accent5">
                    <a:lumMod val="60000"/>
                    <a:lumOff val="40000"/>
                  </a:schemeClr>
                </a:solidFill>
                <a:cs typeface="B Badr" panose="00000400000000000000" pitchFamily="2" charset="-78"/>
              </a:rPr>
              <a:t>                              تکنیک</a:t>
            </a:r>
            <a:r>
              <a:rPr lang="fa-IR" sz="3200" dirty="0">
                <a:solidFill>
                  <a:schemeClr val="accent5">
                    <a:lumMod val="60000"/>
                    <a:lumOff val="40000"/>
                  </a:schemeClr>
                </a:solidFill>
                <a:cs typeface="B Badr" panose="00000400000000000000" pitchFamily="2" charset="-78"/>
              </a:rPr>
              <a:t>: سؤالات ایده برانگیز</a:t>
            </a:r>
          </a:p>
        </p:txBody>
      </p:sp>
      <p:sp>
        <p:nvSpPr>
          <p:cNvPr id="3" name="Content Placeholder 2"/>
          <p:cNvSpPr>
            <a:spLocks noGrp="1"/>
          </p:cNvSpPr>
          <p:nvPr>
            <p:ph idx="1"/>
          </p:nvPr>
        </p:nvSpPr>
        <p:spPr>
          <a:xfrm>
            <a:off x="398586" y="1117235"/>
            <a:ext cx="10187352" cy="3880773"/>
          </a:xfrm>
        </p:spPr>
        <p:txBody>
          <a:bodyPr>
            <a:noAutofit/>
          </a:bodyPr>
          <a:lstStyle/>
          <a:p>
            <a:r>
              <a:rPr lang="fa-IR" sz="2200" dirty="0" smtClean="0">
                <a:solidFill>
                  <a:schemeClr val="tx1"/>
                </a:solidFill>
                <a:cs typeface="B Badr" panose="00000400000000000000" pitchFamily="2" charset="-78"/>
              </a:rPr>
              <a:t>جانشین </a:t>
            </a:r>
            <a:r>
              <a:rPr lang="fa-IR" sz="2200" dirty="0">
                <a:solidFill>
                  <a:schemeClr val="tx1"/>
                </a:solidFill>
                <a:cs typeface="B Badr" panose="00000400000000000000" pitchFamily="2" charset="-78"/>
              </a:rPr>
              <a:t>کردن - چه سؤال یا سؤالاتی را می توان جانشین سؤالات روایت کرد؟ </a:t>
            </a:r>
          </a:p>
          <a:p>
            <a:r>
              <a:rPr lang="fa-IR" sz="2200" dirty="0">
                <a:solidFill>
                  <a:schemeClr val="tx1"/>
                </a:solidFill>
                <a:cs typeface="B Badr" panose="00000400000000000000" pitchFamily="2" charset="-78"/>
              </a:rPr>
              <a:t>ترکیب - کدام سؤال را می توان با سؤالات دیگر ترکیب کرد؟ </a:t>
            </a:r>
            <a:endParaRPr lang="fa-IR" sz="2200" dirty="0" smtClean="0">
              <a:solidFill>
                <a:schemeClr val="tx1"/>
              </a:solidFill>
              <a:cs typeface="B Badr" panose="00000400000000000000" pitchFamily="2" charset="-78"/>
            </a:endParaRPr>
          </a:p>
          <a:p>
            <a:r>
              <a:rPr lang="fa-IR" sz="2200" dirty="0" smtClean="0">
                <a:solidFill>
                  <a:schemeClr val="tx1"/>
                </a:solidFill>
                <a:cs typeface="B Badr" panose="00000400000000000000" pitchFamily="2" charset="-78"/>
              </a:rPr>
              <a:t>اقتباس </a:t>
            </a:r>
            <a:r>
              <a:rPr lang="fa-IR" sz="2200" dirty="0">
                <a:solidFill>
                  <a:schemeClr val="tx1"/>
                </a:solidFill>
                <a:cs typeface="B Badr" panose="00000400000000000000" pitchFamily="2" charset="-78"/>
              </a:rPr>
              <a:t>- آیا می توان از یک سؤال، سؤال دیگری را اقتباس کرد؟ </a:t>
            </a:r>
            <a:endParaRPr lang="fa-IR" sz="2200" dirty="0" smtClean="0">
              <a:solidFill>
                <a:schemeClr val="tx1"/>
              </a:solidFill>
              <a:cs typeface="B Badr" panose="00000400000000000000" pitchFamily="2" charset="-78"/>
            </a:endParaRPr>
          </a:p>
          <a:p>
            <a:r>
              <a:rPr lang="fa-IR" sz="2200" dirty="0" smtClean="0">
                <a:solidFill>
                  <a:schemeClr val="tx1"/>
                </a:solidFill>
                <a:cs typeface="B Badr" panose="00000400000000000000" pitchFamily="2" charset="-78"/>
              </a:rPr>
              <a:t>اصلاح </a:t>
            </a:r>
            <a:r>
              <a:rPr lang="fa-IR" sz="2200" dirty="0">
                <a:solidFill>
                  <a:schemeClr val="tx1"/>
                </a:solidFill>
                <a:cs typeface="B Badr" panose="00000400000000000000" pitchFamily="2" charset="-78"/>
              </a:rPr>
              <a:t>کردن - آیا می توان سؤالی را به صورت کامل تر یا بهتر طرح کرد؟</a:t>
            </a:r>
          </a:p>
          <a:p>
            <a:r>
              <a:rPr lang="fa-IR" sz="2200" dirty="0">
                <a:solidFill>
                  <a:schemeClr val="tx1"/>
                </a:solidFill>
                <a:cs typeface="B Badr" panose="00000400000000000000" pitchFamily="2" charset="-78"/>
              </a:rPr>
              <a:t>کاربرد های دیگر از این سؤالات برای پاسخگویی و یا حل چه مسئله دیگری می توان استفاده کرد؟</a:t>
            </a:r>
          </a:p>
          <a:p>
            <a:r>
              <a:rPr lang="fa-IR" sz="2200" dirty="0">
                <a:solidFill>
                  <a:schemeClr val="tx1"/>
                </a:solidFill>
                <a:cs typeface="B Badr" panose="00000400000000000000" pitchFamily="2" charset="-78"/>
              </a:rPr>
              <a:t>حذف یا کاهش – آیا می توان برخی از سؤالات را حذف کرد؟</a:t>
            </a:r>
          </a:p>
          <a:p>
            <a:r>
              <a:rPr lang="fa-IR" sz="2200" dirty="0">
                <a:solidFill>
                  <a:schemeClr val="tx1"/>
                </a:solidFill>
                <a:cs typeface="B Badr" panose="00000400000000000000" pitchFamily="2" charset="-78"/>
              </a:rPr>
              <a:t>بازارایی - ترتیب سؤالات در پاسخ دادن به آنها مهم است و آیا می توان ترتیب جدیدی برای آنها ارائه کرد</a:t>
            </a:r>
            <a:r>
              <a:rPr lang="fa-IR" sz="2200" dirty="0" smtClean="0">
                <a:solidFill>
                  <a:schemeClr val="tx1"/>
                </a:solidFill>
                <a:cs typeface="B Badr" panose="00000400000000000000" pitchFamily="2" charset="-78"/>
              </a:rPr>
              <a:t>؟</a:t>
            </a:r>
            <a:endParaRPr lang="fa-IR" sz="2200" dirty="0">
              <a:solidFill>
                <a:schemeClr val="tx1"/>
              </a:solidFill>
              <a:cs typeface="B Badr" panose="00000400000000000000" pitchFamily="2" charset="-78"/>
            </a:endParaRPr>
          </a:p>
        </p:txBody>
      </p:sp>
    </p:spTree>
    <p:extLst>
      <p:ext uri="{BB962C8B-B14F-4D97-AF65-F5344CB8AC3E}">
        <p14:creationId xmlns:p14="http://schemas.microsoft.com/office/powerpoint/2010/main" val="281848450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934" y="398585"/>
            <a:ext cx="8596668" cy="703384"/>
          </a:xfrm>
        </p:spPr>
        <p:txBody>
          <a:bodyPr/>
          <a:lstStyle/>
          <a:p>
            <a:pPr algn="r"/>
            <a:r>
              <a:rPr lang="fa-IR" dirty="0" smtClean="0">
                <a:solidFill>
                  <a:schemeClr val="accent5">
                    <a:lumMod val="60000"/>
                    <a:lumOff val="40000"/>
                  </a:schemeClr>
                </a:solidFill>
                <a:cs typeface="B Badr" panose="00000400000000000000" pitchFamily="2" charset="-78"/>
              </a:rPr>
              <a:t>کار با گروه         تکنیک :سوالات ایده برانگیز        </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p:txBody>
          <a:bodyPr/>
          <a:lstStyle/>
          <a:p>
            <a:pPr lvl="0">
              <a:buClr>
                <a:srgbClr val="90C226"/>
              </a:buClr>
            </a:pPr>
            <a:r>
              <a:rPr lang="fa-IR" sz="2400" dirty="0">
                <a:solidFill>
                  <a:prstClr val="black"/>
                </a:solidFill>
                <a:cs typeface="B Badr" panose="00000400000000000000" pitchFamily="2" charset="-78"/>
              </a:rPr>
              <a:t>با توجه به سوالات مطرح شده در روایت این فصل</a:t>
            </a:r>
            <a:r>
              <a:rPr lang="fa-IR" dirty="0">
                <a:solidFill>
                  <a:prstClr val="black"/>
                </a:solidFill>
                <a:cs typeface="B Badr" panose="00000400000000000000" pitchFamily="2" charset="-78"/>
              </a:rPr>
              <a:t>( ص41 کتاب دکتر نوریان)،</a:t>
            </a:r>
          </a:p>
          <a:p>
            <a:pPr lvl="0">
              <a:buClr>
                <a:srgbClr val="90C226"/>
              </a:buClr>
            </a:pPr>
            <a:r>
              <a:rPr lang="fa-IR" sz="2400" dirty="0">
                <a:solidFill>
                  <a:prstClr val="black"/>
                </a:solidFill>
                <a:cs typeface="B Badr" panose="00000400000000000000" pitchFamily="2" charset="-78"/>
              </a:rPr>
              <a:t>1-آیا دبیرستان در دوره های مختلف از کیفیت متفاوتی برخوردار بوده است؟</a:t>
            </a:r>
          </a:p>
          <a:p>
            <a:pPr lvl="0">
              <a:buClr>
                <a:srgbClr val="90C226"/>
              </a:buClr>
            </a:pPr>
            <a:r>
              <a:rPr lang="fa-IR" sz="2400" dirty="0">
                <a:solidFill>
                  <a:prstClr val="black"/>
                </a:solidFill>
                <a:cs typeface="B Badr" panose="00000400000000000000" pitchFamily="2" charset="-78"/>
              </a:rPr>
              <a:t>2-چه عوامل محیطی در اختلاف احتمالی کیفیت عملکرد موثر بوده اند؟</a:t>
            </a:r>
          </a:p>
          <a:p>
            <a:pPr lvl="0">
              <a:buClr>
                <a:srgbClr val="90C226"/>
              </a:buClr>
            </a:pPr>
            <a:r>
              <a:rPr lang="fa-IR" sz="2400" dirty="0">
                <a:solidFill>
                  <a:prstClr val="black"/>
                </a:solidFill>
                <a:cs typeface="B Badr" panose="00000400000000000000" pitchFamily="2" charset="-78"/>
              </a:rPr>
              <a:t>3-چه عوامل درونی در اختلاف احتمالی کیفیت موثر بوده اند؟</a:t>
            </a:r>
          </a:p>
          <a:p>
            <a:pPr marL="0" lvl="0" indent="0">
              <a:buClr>
                <a:srgbClr val="90C226"/>
              </a:buClr>
              <a:buNone/>
            </a:pPr>
            <a:r>
              <a:rPr lang="fa-IR" sz="2400" dirty="0">
                <a:solidFill>
                  <a:prstClr val="black"/>
                </a:solidFill>
                <a:cs typeface="B Badr" panose="00000400000000000000" pitchFamily="2" charset="-78"/>
              </a:rPr>
              <a:t> </a:t>
            </a:r>
          </a:p>
          <a:p>
            <a:pPr lvl="0">
              <a:buClr>
                <a:srgbClr val="90C226"/>
              </a:buClr>
            </a:pPr>
            <a:r>
              <a:rPr lang="fa-IR" sz="2400" dirty="0">
                <a:solidFill>
                  <a:srgbClr val="0070C0"/>
                </a:solidFill>
                <a:cs typeface="B Badr" panose="00000400000000000000" pitchFamily="2" charset="-78"/>
              </a:rPr>
              <a:t>سوالات جدیدی برای این روایت مطرح کنید:</a:t>
            </a:r>
          </a:p>
          <a:p>
            <a:endParaRPr lang="en-US" dirty="0"/>
          </a:p>
        </p:txBody>
      </p:sp>
    </p:spTree>
    <p:extLst>
      <p:ext uri="{BB962C8B-B14F-4D97-AF65-F5344CB8AC3E}">
        <p14:creationId xmlns:p14="http://schemas.microsoft.com/office/powerpoint/2010/main" val="3465061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5">
                    <a:lumMod val="60000"/>
                    <a:lumOff val="40000"/>
                  </a:schemeClr>
                </a:solidFill>
                <a:cs typeface="B Badr" panose="00000400000000000000" pitchFamily="2" charset="-78"/>
              </a:rPr>
              <a:t>یادگیری کلامی</a:t>
            </a:r>
          </a:p>
        </p:txBody>
      </p:sp>
      <p:sp>
        <p:nvSpPr>
          <p:cNvPr id="3" name="Content Placeholder 2"/>
          <p:cNvSpPr>
            <a:spLocks noGrp="1"/>
          </p:cNvSpPr>
          <p:nvPr>
            <p:ph idx="1"/>
          </p:nvPr>
        </p:nvSpPr>
        <p:spPr>
          <a:xfrm>
            <a:off x="492369" y="1504096"/>
            <a:ext cx="9895325" cy="4685689"/>
          </a:xfrm>
        </p:spPr>
        <p:txBody>
          <a:bodyPr>
            <a:normAutofit/>
          </a:bodyPr>
          <a:lstStyle/>
          <a:p>
            <a:r>
              <a:rPr lang="fa-IR" sz="2800" dirty="0">
                <a:solidFill>
                  <a:schemeClr val="tx1"/>
                </a:solidFill>
                <a:cs typeface="B Badr" panose="00000400000000000000" pitchFamily="2" charset="-78"/>
              </a:rPr>
              <a:t>یادگیری کلامی نوعی از یادگیری است که زمانی حاصل می‌شود که محتوای آموخته شده بوسیله فرد شامل واژه‌ها ، هجاهای بی‌معنی ، یا مفاهیم می‌شود. </a:t>
            </a:r>
            <a:r>
              <a:rPr lang="fa-IR" sz="2800" dirty="0" smtClean="0">
                <a:solidFill>
                  <a:schemeClr val="tx1"/>
                </a:solidFill>
                <a:cs typeface="B Badr" panose="00000400000000000000" pitchFamily="2" charset="-78"/>
              </a:rPr>
              <a:t>زمانی که </a:t>
            </a:r>
            <a:r>
              <a:rPr lang="fa-IR" sz="2800" dirty="0">
                <a:solidFill>
                  <a:schemeClr val="tx1"/>
                </a:solidFill>
                <a:cs typeface="B Badr" panose="00000400000000000000" pitchFamily="2" charset="-78"/>
              </a:rPr>
              <a:t>دانش آموزی سعی می‌کند زبان جدیدی را یاد بگیرد و شروع می‌کند به یادگیری کلمات و لغات ، در واقع از یادگیری کلامی بهره می‌برد. همچنین دانش آموزی که سعی می‌کند بخشی از کتاب زیست شناسی را یاد بگیرد، مثل اصطلاحات و مفاهیم مربوط که در آن بخش ارائه شده است در واقع از یادگیری کلامی استفاده کرده است.</a:t>
            </a:r>
          </a:p>
          <a:p>
            <a:endParaRPr lang="fa-IR" sz="2400" dirty="0">
              <a:solidFill>
                <a:schemeClr val="tx1"/>
              </a:solidFill>
              <a:cs typeface="B Badr" panose="00000400000000000000" pitchFamily="2" charset="-78"/>
            </a:endParaRPr>
          </a:p>
          <a:p>
            <a:endParaRPr lang="fa-IR" dirty="0"/>
          </a:p>
        </p:txBody>
      </p:sp>
    </p:spTree>
    <p:extLst>
      <p:ext uri="{BB962C8B-B14F-4D97-AF65-F5344CB8AC3E}">
        <p14:creationId xmlns:p14="http://schemas.microsoft.com/office/powerpoint/2010/main" val="184050445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37846"/>
          </a:xfrm>
        </p:spPr>
        <p:txBody>
          <a:bodyPr/>
          <a:lstStyle/>
          <a:p>
            <a:pPr algn="ctr"/>
            <a:r>
              <a:rPr lang="fa-IR" dirty="0" smtClean="0">
                <a:solidFill>
                  <a:schemeClr val="accent5">
                    <a:lumMod val="60000"/>
                    <a:lumOff val="40000"/>
                  </a:schemeClr>
                </a:solidFill>
                <a:cs typeface="B Badr" panose="00000400000000000000" pitchFamily="2" charset="-78"/>
              </a:rPr>
              <a:t>کار انفرادی</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p:txBody>
          <a:bodyPr>
            <a:normAutofit/>
          </a:bodyPr>
          <a:lstStyle/>
          <a:p>
            <a:r>
              <a:rPr lang="fa-IR" sz="3200" dirty="0" smtClean="0">
                <a:solidFill>
                  <a:schemeClr val="tx1"/>
                </a:solidFill>
                <a:cs typeface="B Badr" panose="00000400000000000000" pitchFamily="2" charset="-78"/>
              </a:rPr>
              <a:t>از کتاب پژوهش روایی دکتر نوریان روایت ششم صفحه 59 را مطالعه نمایید وتکنیک جمع آوری داده را در این روایت مشخص نمایید.</a:t>
            </a:r>
            <a:endParaRPr lang="en-US" sz="3200" dirty="0">
              <a:solidFill>
                <a:schemeClr val="tx1"/>
              </a:solidFill>
              <a:cs typeface="B Badr" panose="00000400000000000000" pitchFamily="2" charset="-78"/>
            </a:endParaRPr>
          </a:p>
        </p:txBody>
      </p:sp>
    </p:spTree>
    <p:extLst>
      <p:ext uri="{BB962C8B-B14F-4D97-AF65-F5344CB8AC3E}">
        <p14:creationId xmlns:p14="http://schemas.microsoft.com/office/powerpoint/2010/main" val="335647879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87231"/>
            <a:ext cx="8596668" cy="1320800"/>
          </a:xfrm>
        </p:spPr>
        <p:txBody>
          <a:bodyPr>
            <a:normAutofit/>
          </a:bodyPr>
          <a:lstStyle/>
          <a:p>
            <a:pPr algn="ctr"/>
            <a:r>
              <a:rPr lang="fa-IR" sz="6600" dirty="0" smtClean="0">
                <a:solidFill>
                  <a:srgbClr val="7030A0"/>
                </a:solidFill>
                <a:cs typeface="B Badr" panose="00000400000000000000" pitchFamily="2" charset="-78"/>
              </a:rPr>
              <a:t>فصل چهارم</a:t>
            </a:r>
            <a:endParaRPr lang="en-US" sz="6600" dirty="0">
              <a:solidFill>
                <a:srgbClr val="7030A0"/>
              </a:solidFill>
              <a:cs typeface="B Badr" panose="00000400000000000000" pitchFamily="2" charset="-78"/>
            </a:endParaRPr>
          </a:p>
        </p:txBody>
      </p:sp>
      <p:sp>
        <p:nvSpPr>
          <p:cNvPr id="3" name="Content Placeholder 2"/>
          <p:cNvSpPr>
            <a:spLocks noGrp="1"/>
          </p:cNvSpPr>
          <p:nvPr>
            <p:ph idx="1"/>
          </p:nvPr>
        </p:nvSpPr>
        <p:spPr>
          <a:xfrm>
            <a:off x="677334" y="2708031"/>
            <a:ext cx="8596668" cy="3333331"/>
          </a:xfrm>
        </p:spPr>
        <p:txBody>
          <a:bodyPr>
            <a:normAutofit/>
          </a:bodyPr>
          <a:lstStyle/>
          <a:p>
            <a:pPr marL="0" indent="0">
              <a:buNone/>
            </a:pPr>
            <a:endParaRPr lang="fa-IR" sz="6000" dirty="0" smtClean="0">
              <a:solidFill>
                <a:srgbClr val="7030A0"/>
              </a:solidFill>
              <a:cs typeface="B Badr" panose="00000400000000000000" pitchFamily="2" charset="-78"/>
            </a:endParaRPr>
          </a:p>
          <a:p>
            <a:pPr marL="0" indent="0">
              <a:buNone/>
            </a:pPr>
            <a:r>
              <a:rPr lang="fa-IR" sz="6000" dirty="0" smtClean="0">
                <a:solidFill>
                  <a:srgbClr val="7030A0"/>
                </a:solidFill>
                <a:cs typeface="B Badr" panose="00000400000000000000" pitchFamily="2" charset="-78"/>
              </a:rPr>
              <a:t>تحلیل داده های روایی و ارزشیابی آن</a:t>
            </a:r>
            <a:endParaRPr lang="en-US" sz="6000" dirty="0">
              <a:solidFill>
                <a:srgbClr val="7030A0"/>
              </a:solidFill>
              <a:cs typeface="B Badr" panose="00000400000000000000" pitchFamily="2" charset="-78"/>
            </a:endParaRPr>
          </a:p>
        </p:txBody>
      </p:sp>
    </p:spTree>
    <p:extLst>
      <p:ext uri="{BB962C8B-B14F-4D97-AF65-F5344CB8AC3E}">
        <p14:creationId xmlns:p14="http://schemas.microsoft.com/office/powerpoint/2010/main" val="269034151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949" y="1175850"/>
            <a:ext cx="8596668" cy="3880773"/>
          </a:xfrm>
        </p:spPr>
        <p:txBody>
          <a:bodyPr>
            <a:normAutofit/>
          </a:bodyPr>
          <a:lstStyle/>
          <a:p>
            <a:r>
              <a:rPr lang="fa-IR" sz="2400" dirty="0">
                <a:cs typeface="B Badr" panose="00000400000000000000" pitchFamily="2" charset="-78"/>
              </a:rPr>
              <a:t>پیش از این گفتیم که پژوهش کیفی، فرایندی استقرایی از جزیی به کلی را طی می کند، فرایندی که در فضایی طبیعی و </a:t>
            </a:r>
            <a:r>
              <a:rPr lang="fa-IR" sz="2400" dirty="0" smtClean="0">
                <a:cs typeface="B Badr" panose="00000400000000000000" pitchFamily="2" charset="-78"/>
              </a:rPr>
              <a:t>غیر آزمایشگاهی </a:t>
            </a:r>
            <a:r>
              <a:rPr lang="fa-IR" sz="2400" dirty="0">
                <a:cs typeface="B Badr" panose="00000400000000000000" pitchFamily="2" charset="-78"/>
              </a:rPr>
              <a:t>صورت می گیرد. در مرحله تحلیل داده ها نیز ما همین فرایند را طی می کنیم. پس از گردآوری داده </a:t>
            </a:r>
            <a:r>
              <a:rPr lang="fa-IR" sz="2400" dirty="0" smtClean="0">
                <a:cs typeface="B Badr" panose="00000400000000000000" pitchFamily="2" charset="-78"/>
              </a:rPr>
              <a:t>ها</a:t>
            </a:r>
            <a:r>
              <a:rPr lang="en-US" sz="2400" dirty="0" smtClean="0">
                <a:cs typeface="B Badr" panose="00000400000000000000" pitchFamily="2" charset="-78"/>
              </a:rPr>
              <a:t> </a:t>
            </a:r>
            <a:r>
              <a:rPr lang="fa-IR" sz="2400" dirty="0" smtClean="0">
                <a:cs typeface="B Badr" panose="00000400000000000000" pitchFamily="2" charset="-78"/>
              </a:rPr>
              <a:t>ما </a:t>
            </a:r>
            <a:r>
              <a:rPr lang="fa-IR" sz="2400" dirty="0">
                <a:cs typeface="B Badr" panose="00000400000000000000" pitchFamily="2" charset="-78"/>
              </a:rPr>
              <a:t>با انبوهی از مصاحبه های پیاده شده، تصاویر، خاطرات، </a:t>
            </a:r>
            <a:r>
              <a:rPr lang="fa-IR" sz="2400" dirty="0" smtClean="0">
                <a:cs typeface="B Badr" panose="00000400000000000000" pitchFamily="2" charset="-78"/>
              </a:rPr>
              <a:t>یادداشت</a:t>
            </a:r>
            <a:r>
              <a:rPr lang="en-US" sz="2400" dirty="0" smtClean="0">
                <a:cs typeface="B Badr" panose="00000400000000000000" pitchFamily="2" charset="-78"/>
              </a:rPr>
              <a:t> </a:t>
            </a:r>
            <a:r>
              <a:rPr lang="fa-IR" sz="2400" dirty="0" smtClean="0">
                <a:cs typeface="B Badr" panose="00000400000000000000" pitchFamily="2" charset="-78"/>
              </a:rPr>
              <a:t>های </a:t>
            </a:r>
            <a:r>
              <a:rPr lang="fa-IR" sz="2400" dirty="0">
                <a:cs typeface="B Badr" panose="00000400000000000000" pitchFamily="2" charset="-78"/>
              </a:rPr>
              <a:t>شخصی و امثال </a:t>
            </a:r>
            <a:r>
              <a:rPr lang="fa-IR" sz="2400" dirty="0" smtClean="0">
                <a:cs typeface="B Badr" panose="00000400000000000000" pitchFamily="2" charset="-78"/>
              </a:rPr>
              <a:t>این</a:t>
            </a:r>
            <a:r>
              <a:rPr lang="en-US" sz="2400" dirty="0" smtClean="0">
                <a:cs typeface="B Badr" panose="00000400000000000000" pitchFamily="2" charset="-78"/>
              </a:rPr>
              <a:t> </a:t>
            </a:r>
            <a:r>
              <a:rPr lang="fa-IR" sz="2400" dirty="0" smtClean="0">
                <a:cs typeface="B Badr" panose="00000400000000000000" pitchFamily="2" charset="-78"/>
              </a:rPr>
              <a:t>ها </a:t>
            </a:r>
            <a:r>
              <a:rPr lang="fa-IR" sz="2400" dirty="0">
                <a:cs typeface="B Badr" panose="00000400000000000000" pitchFamily="2" charset="-78"/>
              </a:rPr>
              <a:t>مواجهیم.</a:t>
            </a:r>
          </a:p>
          <a:p>
            <a:r>
              <a:rPr lang="fa-IR" sz="2400" dirty="0">
                <a:cs typeface="B Badr" panose="00000400000000000000" pitchFamily="2" charset="-78"/>
              </a:rPr>
              <a:t>نخست باید </a:t>
            </a:r>
            <a:r>
              <a:rPr lang="fa-IR" sz="2400">
                <a:cs typeface="B Badr" panose="00000400000000000000" pitchFamily="2" charset="-78"/>
              </a:rPr>
              <a:t>بدانیم </a:t>
            </a:r>
            <a:r>
              <a:rPr lang="fa-IR" sz="2400" smtClean="0">
                <a:cs typeface="B Badr" panose="00000400000000000000" pitchFamily="2" charset="-78"/>
              </a:rPr>
              <a:t>الگویی </a:t>
            </a:r>
            <a:r>
              <a:rPr lang="fa-IR" sz="2400" dirty="0">
                <a:cs typeface="B Badr" panose="00000400000000000000" pitchFamily="2" charset="-78"/>
              </a:rPr>
              <a:t>که بتوان تحلیل کیفی داده ها را به راحتی انجام داد، وجود ندارد، گرچه می توان </a:t>
            </a:r>
            <a:r>
              <a:rPr lang="fa-IR" sz="2400" dirty="0" smtClean="0">
                <a:cs typeface="B Badr" panose="00000400000000000000" pitchFamily="2" charset="-78"/>
              </a:rPr>
              <a:t>راهنمایی</a:t>
            </a:r>
            <a:r>
              <a:rPr lang="en-US" sz="2400" dirty="0" smtClean="0">
                <a:cs typeface="B Badr" panose="00000400000000000000" pitchFamily="2" charset="-78"/>
              </a:rPr>
              <a:t> </a:t>
            </a:r>
            <a:r>
              <a:rPr lang="fa-IR" sz="2400" dirty="0" smtClean="0">
                <a:cs typeface="B Badr" panose="00000400000000000000" pitchFamily="2" charset="-78"/>
              </a:rPr>
              <a:t>هایی </a:t>
            </a:r>
            <a:r>
              <a:rPr lang="fa-IR" sz="2400" dirty="0">
                <a:cs typeface="B Badr" panose="00000400000000000000" pitchFamily="2" charset="-78"/>
              </a:rPr>
              <a:t>کلی به محققان برای تحلیل داده ها ارائه داد، ولی این کار بیش از هر چیز بر خلاقیت محقق متکی است. </a:t>
            </a:r>
          </a:p>
        </p:txBody>
      </p:sp>
    </p:spTree>
    <p:extLst>
      <p:ext uri="{BB962C8B-B14F-4D97-AF65-F5344CB8AC3E}">
        <p14:creationId xmlns:p14="http://schemas.microsoft.com/office/powerpoint/2010/main" val="354846148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226" y="1375143"/>
            <a:ext cx="8596668" cy="3880773"/>
          </a:xfrm>
        </p:spPr>
        <p:txBody>
          <a:bodyPr/>
          <a:lstStyle/>
          <a:p>
            <a:pPr lvl="0">
              <a:buClr>
                <a:srgbClr val="90C226"/>
              </a:buClr>
            </a:pPr>
            <a:r>
              <a:rPr lang="fa-IR" sz="2400" dirty="0">
                <a:solidFill>
                  <a:schemeClr val="tx1"/>
                </a:solidFill>
                <a:cs typeface="B Badr" panose="00000400000000000000" pitchFamily="2" charset="-78"/>
              </a:rPr>
              <a:t>در واقع، تحلیل کیفی داده ها، پیچیده </a:t>
            </a:r>
            <a:r>
              <a:rPr lang="fa-IR" sz="2400" dirty="0" smtClean="0">
                <a:solidFill>
                  <a:schemeClr val="tx1"/>
                </a:solidFill>
                <a:cs typeface="B Badr" panose="00000400000000000000" pitchFamily="2" charset="-78"/>
              </a:rPr>
              <a:t>ترین، </a:t>
            </a:r>
            <a:r>
              <a:rPr lang="fa-IR" sz="2400" dirty="0">
                <a:solidFill>
                  <a:schemeClr val="tx1"/>
                </a:solidFill>
                <a:cs typeface="B Badr" panose="00000400000000000000" pitchFamily="2" charset="-78"/>
              </a:rPr>
              <a:t>دشوارترین و مهم ترین جنبه تحقیق کیفی است </a:t>
            </a:r>
            <a:r>
              <a:rPr lang="fa-IR" sz="2400" dirty="0" smtClean="0">
                <a:solidFill>
                  <a:schemeClr val="tx1"/>
                </a:solidFill>
                <a:cs typeface="B Badr" panose="00000400000000000000" pitchFamily="2" charset="-78"/>
              </a:rPr>
              <a:t>که </a:t>
            </a:r>
            <a:r>
              <a:rPr lang="fa-IR" sz="2400" dirty="0">
                <a:solidFill>
                  <a:schemeClr val="tx1"/>
                </a:solidFill>
                <a:cs typeface="B Badr" panose="00000400000000000000" pitchFamily="2" charset="-78"/>
              </a:rPr>
              <a:t>نیازمند </a:t>
            </a:r>
            <a:r>
              <a:rPr lang="fa-IR" sz="2400" dirty="0" smtClean="0">
                <a:solidFill>
                  <a:schemeClr val="tx1"/>
                </a:solidFill>
                <a:cs typeface="B Badr" panose="00000400000000000000" pitchFamily="2" charset="-78"/>
              </a:rPr>
              <a:t>خبره گی </a:t>
            </a:r>
            <a:r>
              <a:rPr lang="fa-IR" sz="2400" dirty="0">
                <a:solidFill>
                  <a:schemeClr val="tx1"/>
                </a:solidFill>
                <a:cs typeface="B Badr" panose="00000400000000000000" pitchFamily="2" charset="-78"/>
              </a:rPr>
              <a:t>است و شخص واجد </a:t>
            </a:r>
            <a:r>
              <a:rPr lang="fa-IR" sz="2400" dirty="0" smtClean="0">
                <a:solidFill>
                  <a:schemeClr val="tx1"/>
                </a:solidFill>
                <a:cs typeface="B Badr" panose="00000400000000000000" pitchFamily="2" charset="-78"/>
              </a:rPr>
              <a:t>شایستگی، </a:t>
            </a:r>
            <a:r>
              <a:rPr lang="fa-IR" sz="2400" dirty="0">
                <a:solidFill>
                  <a:schemeClr val="tx1"/>
                </a:solidFill>
                <a:cs typeface="B Badr" panose="00000400000000000000" pitchFamily="2" charset="-78"/>
              </a:rPr>
              <a:t>مجاز به انجام آن است.</a:t>
            </a:r>
          </a:p>
          <a:p>
            <a:endParaRPr lang="fa-IR" sz="2400" dirty="0" smtClean="0">
              <a:solidFill>
                <a:schemeClr val="tx1"/>
              </a:solidFill>
              <a:cs typeface="B Badr" panose="00000400000000000000" pitchFamily="2" charset="-78"/>
            </a:endParaRPr>
          </a:p>
          <a:p>
            <a:r>
              <a:rPr lang="fa-IR" sz="2400" dirty="0" smtClean="0">
                <a:solidFill>
                  <a:schemeClr val="tx1"/>
                </a:solidFill>
                <a:cs typeface="B Badr" panose="00000400000000000000" pitchFamily="2" charset="-78"/>
              </a:rPr>
              <a:t>پیش </a:t>
            </a:r>
            <a:r>
              <a:rPr lang="fa-IR" sz="2400" dirty="0">
                <a:solidFill>
                  <a:schemeClr val="tx1"/>
                </a:solidFill>
                <a:cs typeface="B Badr" panose="00000400000000000000" pitchFamily="2" charset="-78"/>
              </a:rPr>
              <a:t>از تحلیل داده ها، شمار فراوانی از داده های خام داریم که فاقد سازمان و ترتیب اند و معنای مشخصی از آنها استنتاج </a:t>
            </a:r>
            <a:r>
              <a:rPr lang="fa-IR" sz="2400" dirty="0" smtClean="0">
                <a:solidFill>
                  <a:schemeClr val="tx1"/>
                </a:solidFill>
                <a:cs typeface="B Badr" panose="00000400000000000000" pitchFamily="2" charset="-78"/>
              </a:rPr>
              <a:t>نمی</a:t>
            </a:r>
            <a:r>
              <a:rPr lang="en-US" sz="2400" dirty="0" smtClean="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شود</a:t>
            </a:r>
            <a:r>
              <a:rPr lang="fa-IR" sz="2400" dirty="0">
                <a:solidFill>
                  <a:schemeClr val="tx1"/>
                </a:solidFill>
                <a:cs typeface="B Badr" panose="00000400000000000000" pitchFamily="2" charset="-78"/>
              </a:rPr>
              <a:t>. با تحلیل داده ها در واقع به داده های خام، معنای مشخصی می بخشیم و از </a:t>
            </a:r>
            <a:r>
              <a:rPr lang="fa-IR" sz="2400" dirty="0" smtClean="0">
                <a:solidFill>
                  <a:schemeClr val="tx1"/>
                </a:solidFill>
                <a:cs typeface="B Badr" panose="00000400000000000000" pitchFamily="2" charset="-78"/>
              </a:rPr>
              <a:t>آن </a:t>
            </a:r>
            <a:r>
              <a:rPr lang="fa-IR" sz="2400" dirty="0">
                <a:solidFill>
                  <a:schemeClr val="tx1"/>
                </a:solidFill>
                <a:cs typeface="B Badr" panose="00000400000000000000" pitchFamily="2" charset="-78"/>
              </a:rPr>
              <a:t>در تفسیر داده ها استفاده می کنیم. به بیان دیگر، تحلیل </a:t>
            </a:r>
            <a:r>
              <a:rPr lang="fa-IR" sz="2400" dirty="0" smtClean="0">
                <a:solidFill>
                  <a:schemeClr val="tx1"/>
                </a:solidFill>
                <a:cs typeface="B Badr" panose="00000400000000000000" pitchFamily="2" charset="-78"/>
              </a:rPr>
              <a:t>داده ها </a:t>
            </a:r>
            <a:r>
              <a:rPr lang="fa-IR" sz="2400" dirty="0">
                <a:solidFill>
                  <a:schemeClr val="tx1"/>
                </a:solidFill>
                <a:cs typeface="B Badr" panose="00000400000000000000" pitchFamily="2" charset="-78"/>
              </a:rPr>
              <a:t>نظم بخشی به آنهاست</a:t>
            </a:r>
            <a:r>
              <a:rPr lang="fa-IR" sz="2400" dirty="0" smtClean="0">
                <a:solidFill>
                  <a:schemeClr val="tx1"/>
                </a:solidFill>
                <a:cs typeface="B Badr" panose="00000400000000000000" pitchFamily="2" charset="-78"/>
              </a:rPr>
              <a:t>.</a:t>
            </a:r>
            <a:endParaRPr lang="en-US" sz="2400" dirty="0" smtClean="0">
              <a:solidFill>
                <a:schemeClr val="tx1"/>
              </a:solidFill>
              <a:cs typeface="B Badr" panose="00000400000000000000" pitchFamily="2" charset="-78"/>
            </a:endParaRPr>
          </a:p>
          <a:p>
            <a:endParaRPr lang="en-US" dirty="0"/>
          </a:p>
        </p:txBody>
      </p:sp>
    </p:spTree>
    <p:extLst>
      <p:ext uri="{BB962C8B-B14F-4D97-AF65-F5344CB8AC3E}">
        <p14:creationId xmlns:p14="http://schemas.microsoft.com/office/powerpoint/2010/main" val="288899675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12277"/>
            <a:ext cx="8596668" cy="2719754"/>
          </a:xfrm>
        </p:spPr>
        <p:txBody>
          <a:bodyPr>
            <a:normAutofit/>
          </a:bodyPr>
          <a:lstStyle/>
          <a:p>
            <a:pPr lvl="0" algn="r"/>
            <a:r>
              <a:rPr lang="fa-IR" sz="2400" dirty="0">
                <a:solidFill>
                  <a:prstClr val="black"/>
                </a:solidFill>
                <a:cs typeface="B Badr" panose="00000400000000000000" pitchFamily="2" charset="-78"/>
              </a:rPr>
              <a:t>معمولاً محققان كيفى از يك روش استقرايى براى تحليل داده هاى خود استفاده مى كنند</a:t>
            </a:r>
            <a:r>
              <a:rPr lang="fa-IR" sz="2400" dirty="0" smtClean="0">
                <a:solidFill>
                  <a:prstClr val="black"/>
                </a:solidFill>
                <a:cs typeface="B Badr" panose="00000400000000000000" pitchFamily="2" charset="-78"/>
              </a:rPr>
              <a:t>، يعنى </a:t>
            </a:r>
            <a:r>
              <a:rPr lang="fa-IR" sz="2400" dirty="0">
                <a:solidFill>
                  <a:prstClr val="black"/>
                </a:solidFill>
                <a:cs typeface="B Badr" panose="00000400000000000000" pitchFamily="2" charset="-78"/>
              </a:rPr>
              <a:t>داده هاى مرتبط با يك موضوع را جمع  آورى مى كنند و پس از گروه بندى آن ها درطبقات معنى دار، تبيين هايى از داده هاى خود ارائه مى دهند. به طور كلى مى توان گفت كه روش هاى مختلفى براى تحليل داده هاى كيفى وجود دارد، ولى جمع آورى داده ها، كدگذارى و گروه بندى داده ها در طبقات معنى دار و تحليل و تفسير داده ها، در اغلب مطالعات كيفى مورد استفاده قرار  مى گيرد. </a:t>
            </a:r>
            <a:br>
              <a:rPr lang="fa-IR" sz="2400" dirty="0">
                <a:solidFill>
                  <a:prstClr val="black"/>
                </a:solidFill>
                <a:cs typeface="B Badr" panose="00000400000000000000" pitchFamily="2" charset="-78"/>
              </a:rPr>
            </a:b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315017671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6831"/>
          </a:xfrm>
        </p:spPr>
        <p:txBody>
          <a:bodyPr>
            <a:normAutofit/>
          </a:bodyPr>
          <a:lstStyle/>
          <a:p>
            <a:pPr algn="ctr"/>
            <a:r>
              <a:rPr lang="fa-IR" sz="3200" dirty="0" smtClean="0">
                <a:solidFill>
                  <a:schemeClr val="accent5">
                    <a:lumMod val="60000"/>
                    <a:lumOff val="40000"/>
                  </a:schemeClr>
                </a:solidFill>
                <a:cs typeface="B Badr" panose="00000400000000000000" pitchFamily="2" charset="-78"/>
              </a:rPr>
              <a:t>فرآیند تحلیل محتوای کیفی دارای 4 مرحله است</a:t>
            </a:r>
            <a:endParaRPr lang="en-US" sz="3200"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515820"/>
            <a:ext cx="8596668" cy="3880773"/>
          </a:xfrm>
        </p:spPr>
        <p:txBody>
          <a:bodyPr>
            <a:normAutofit/>
          </a:bodyPr>
          <a:lstStyle/>
          <a:p>
            <a:r>
              <a:rPr lang="fa-IR" sz="2400" dirty="0" smtClean="0">
                <a:solidFill>
                  <a:schemeClr val="tx1"/>
                </a:solidFill>
                <a:cs typeface="B Badr" panose="00000400000000000000" pitchFamily="2" charset="-78"/>
              </a:rPr>
              <a:t>1- تعیین واحد معنایی</a:t>
            </a:r>
          </a:p>
          <a:p>
            <a:r>
              <a:rPr lang="fa-IR" sz="2400" dirty="0" smtClean="0">
                <a:solidFill>
                  <a:schemeClr val="tx1"/>
                </a:solidFill>
                <a:cs typeface="B Badr" panose="00000400000000000000" pitchFamily="2" charset="-78"/>
              </a:rPr>
              <a:t>2- کدگذاری</a:t>
            </a:r>
          </a:p>
          <a:p>
            <a:r>
              <a:rPr lang="fa-IR" sz="2400" dirty="0" smtClean="0">
                <a:solidFill>
                  <a:schemeClr val="tx1"/>
                </a:solidFill>
                <a:cs typeface="B Badr" panose="00000400000000000000" pitchFamily="2" charset="-78"/>
              </a:rPr>
              <a:t>3-شکل دهی به طبقات </a:t>
            </a:r>
          </a:p>
          <a:p>
            <a:r>
              <a:rPr lang="fa-IR" sz="2400" dirty="0" smtClean="0">
                <a:solidFill>
                  <a:schemeClr val="tx1"/>
                </a:solidFill>
                <a:cs typeface="B Badr" panose="00000400000000000000" pitchFamily="2" charset="-78"/>
              </a:rPr>
              <a:t>4- استنتاج درون مایه ها</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261269846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2000"/>
          </a:xfrm>
        </p:spPr>
        <p:txBody>
          <a:bodyPr>
            <a:normAutofit/>
          </a:bodyPr>
          <a:lstStyle/>
          <a:p>
            <a:pPr algn="ctr"/>
            <a:r>
              <a:rPr lang="fa-IR" sz="4000" dirty="0" smtClean="0">
                <a:solidFill>
                  <a:schemeClr val="accent5">
                    <a:lumMod val="60000"/>
                    <a:lumOff val="40000"/>
                  </a:schemeClr>
                </a:solidFill>
                <a:cs typeface="B Badr" panose="00000400000000000000" pitchFamily="2" charset="-78"/>
              </a:rPr>
              <a:t>فرایند تحلیل داده ها</a:t>
            </a:r>
            <a:endParaRPr lang="en-US" sz="4000"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515820"/>
            <a:ext cx="8596668" cy="3880773"/>
          </a:xfrm>
        </p:spPr>
        <p:txBody>
          <a:bodyPr>
            <a:normAutofit lnSpcReduction="10000"/>
          </a:bodyPr>
          <a:lstStyle/>
          <a:p>
            <a:r>
              <a:rPr lang="fa-IR" sz="2400" dirty="0" smtClean="0">
                <a:solidFill>
                  <a:schemeClr val="tx1"/>
                </a:solidFill>
                <a:cs typeface="B Badr" panose="00000400000000000000" pitchFamily="2" charset="-78"/>
              </a:rPr>
              <a:t>تحلیل داده های پژوهش کیفی و از جمله پژوهش روایی به دوصورت انجام می شود: </a:t>
            </a:r>
          </a:p>
          <a:p>
            <a:pPr marL="0" indent="0">
              <a:buNone/>
            </a:pPr>
            <a:r>
              <a:rPr lang="fa-IR" sz="2400" dirty="0">
                <a:solidFill>
                  <a:schemeClr val="tx1"/>
                </a:solidFill>
                <a:cs typeface="B Badr" panose="00000400000000000000" pitchFamily="2" charset="-78"/>
              </a:rPr>
              <a:t>1</a:t>
            </a:r>
            <a:r>
              <a:rPr lang="fa-IR" sz="2400" dirty="0" smtClean="0">
                <a:solidFill>
                  <a:schemeClr val="tx1"/>
                </a:solidFill>
                <a:cs typeface="B Badr" panose="00000400000000000000" pitchFamily="2" charset="-78"/>
              </a:rPr>
              <a:t>-مشخص کردن تمها یا عناوین اصلی داده ها</a:t>
            </a:r>
          </a:p>
          <a:p>
            <a:pPr marL="0" indent="0">
              <a:buNone/>
            </a:pPr>
            <a:r>
              <a:rPr lang="fa-IR" sz="2400" dirty="0">
                <a:solidFill>
                  <a:schemeClr val="tx1"/>
                </a:solidFill>
                <a:cs typeface="B Badr" panose="00000400000000000000" pitchFamily="2" charset="-78"/>
              </a:rPr>
              <a:t>2</a:t>
            </a:r>
            <a:r>
              <a:rPr lang="fa-IR" sz="2400" dirty="0" smtClean="0">
                <a:solidFill>
                  <a:schemeClr val="tx1"/>
                </a:solidFill>
                <a:cs typeface="B Badr" panose="00000400000000000000" pitchFamily="2" charset="-78"/>
              </a:rPr>
              <a:t>- بیان مطالب در شکل داستان است.</a:t>
            </a:r>
          </a:p>
          <a:p>
            <a:r>
              <a:rPr lang="fa-IR" sz="2400" dirty="0" smtClean="0">
                <a:solidFill>
                  <a:schemeClr val="tx1"/>
                </a:solidFill>
                <a:cs typeface="B Badr" panose="00000400000000000000" pitchFamily="2" charset="-78"/>
              </a:rPr>
              <a:t>در تحلیل روایت می توان به دو روش عمل کرد: </a:t>
            </a:r>
          </a:p>
          <a:p>
            <a:pPr marL="0" indent="0">
              <a:buNone/>
            </a:pPr>
            <a:r>
              <a:rPr lang="fa-IR" sz="2400" dirty="0" smtClean="0">
                <a:solidFill>
                  <a:schemeClr val="tx1"/>
                </a:solidFill>
                <a:cs typeface="B Badr" panose="00000400000000000000" pitchFamily="2" charset="-78"/>
              </a:rPr>
              <a:t>1- مشخص کردن ایده ها، عناوین یا تم هاست. در این روش، داده ها را نظم می بخشیم و پالایش می کنیم. روش کدگذاری و طبقه بندی، شیوه ای است که کار نظم بخشی و طبقه بندی را آسان می کند.</a:t>
            </a:r>
          </a:p>
          <a:p>
            <a:pPr marL="0" indent="0">
              <a:buNone/>
            </a:pPr>
            <a:r>
              <a:rPr lang="fa-IR" sz="2400" dirty="0" smtClean="0">
                <a:solidFill>
                  <a:schemeClr val="tx1"/>
                </a:solidFill>
                <a:cs typeface="B Badr" panose="00000400000000000000" pitchFamily="2" charset="-78"/>
              </a:rPr>
              <a:t>2- </a:t>
            </a:r>
            <a:r>
              <a:rPr lang="fa-IR" sz="2400" dirty="0">
                <a:solidFill>
                  <a:schemeClr val="tx1"/>
                </a:solidFill>
                <a:cs typeface="B Badr" panose="00000400000000000000" pitchFamily="2" charset="-78"/>
              </a:rPr>
              <a:t>استفاده از داستان یا روایت </a:t>
            </a:r>
            <a:r>
              <a:rPr lang="fa-IR" sz="2400" dirty="0" smtClean="0">
                <a:solidFill>
                  <a:schemeClr val="tx1"/>
                </a:solidFill>
                <a:cs typeface="B Badr" panose="00000400000000000000" pitchFamily="2" charset="-78"/>
              </a:rPr>
              <a:t>است. </a:t>
            </a:r>
            <a:r>
              <a:rPr lang="fa-IR" sz="2400" dirty="0">
                <a:solidFill>
                  <a:schemeClr val="tx1"/>
                </a:solidFill>
                <a:cs typeface="B Badr" panose="00000400000000000000" pitchFamily="2" charset="-78"/>
              </a:rPr>
              <a:t>در این تحلیل، از داستان به عنوان روشی ساختارمند برای انتقال اطلاعات استفاده </a:t>
            </a:r>
            <a:r>
              <a:rPr lang="fa-IR" sz="2400" dirty="0" smtClean="0">
                <a:solidFill>
                  <a:schemeClr val="tx1"/>
                </a:solidFill>
                <a:cs typeface="B Badr" panose="00000400000000000000" pitchFamily="2" charset="-78"/>
              </a:rPr>
              <a:t>می شود.</a:t>
            </a:r>
            <a:endParaRPr lang="fa-IR"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347389588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7907"/>
            <a:ext cx="8596668" cy="691662"/>
          </a:xfrm>
        </p:spPr>
        <p:txBody>
          <a:bodyPr>
            <a:normAutofit fontScale="90000"/>
          </a:bodyPr>
          <a:lstStyle/>
          <a:p>
            <a:pPr algn="ctr"/>
            <a:r>
              <a:rPr lang="fa-IR" sz="4000" dirty="0">
                <a:solidFill>
                  <a:schemeClr val="accent5">
                    <a:lumMod val="60000"/>
                    <a:lumOff val="40000"/>
                  </a:schemeClr>
                </a:solidFill>
                <a:cs typeface="B Badr" panose="00000400000000000000" pitchFamily="2" charset="-78"/>
              </a:rPr>
              <a:t>فرایند تحلیل داده ها</a:t>
            </a:r>
            <a:endParaRPr lang="en-US" sz="4000"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560103" y="1304805"/>
            <a:ext cx="8596668" cy="3880773"/>
          </a:xfrm>
        </p:spPr>
        <p:txBody>
          <a:bodyPr>
            <a:noAutofit/>
          </a:bodyPr>
          <a:lstStyle/>
          <a:p>
            <a:pPr lvl="0">
              <a:buClr>
                <a:srgbClr val="90C226"/>
              </a:buClr>
            </a:pPr>
            <a:r>
              <a:rPr lang="fa-IR" sz="2400" dirty="0">
                <a:solidFill>
                  <a:schemeClr val="tx1"/>
                </a:solidFill>
                <a:cs typeface="B Badr" panose="00000400000000000000" pitchFamily="2" charset="-78"/>
              </a:rPr>
              <a:t>البته باید توجه داشت که فرایند تحلیل از اولین گفت و گو با راویان تجربه ها، شروع می شود. وقتی اولین مصاحبه خود را انجام دادید و آن را از ضبط صوت پیاده کردید، باید کار تحلیل را شروع کنید. خطایی بزرگ است اگر پس از پایان یافتن همه مصاحبه ها و جمع آوری داده های لازم، تحلیل آنها را شروع کنیم. کار تحلیل داده ها از آغاز تا پایان پژوهش ادامه دارد.</a:t>
            </a:r>
          </a:p>
          <a:p>
            <a:pPr lvl="0">
              <a:buClr>
                <a:srgbClr val="90C226"/>
              </a:buClr>
            </a:pPr>
            <a:r>
              <a:rPr lang="fa-IR" sz="2400" dirty="0">
                <a:solidFill>
                  <a:schemeClr val="tx1"/>
                </a:solidFill>
                <a:cs typeface="B Badr" panose="00000400000000000000" pitchFamily="2" charset="-78"/>
              </a:rPr>
              <a:t>بهتر آن است که متن های پیاده شده را در پردازشگر </a:t>
            </a:r>
            <a:r>
              <a:rPr lang="en-US" sz="2400" dirty="0">
                <a:solidFill>
                  <a:schemeClr val="tx1"/>
                </a:solidFill>
                <a:cs typeface="B Badr" panose="00000400000000000000" pitchFamily="2" charset="-78"/>
              </a:rPr>
              <a:t>Word </a:t>
            </a:r>
            <a:r>
              <a:rPr lang="fa-IR" sz="2400" dirty="0" smtClean="0">
                <a:solidFill>
                  <a:schemeClr val="tx1"/>
                </a:solidFill>
                <a:cs typeface="B Badr" panose="00000400000000000000" pitchFamily="2" charset="-78"/>
              </a:rPr>
              <a:t> وارد </a:t>
            </a:r>
            <a:r>
              <a:rPr lang="fa-IR" sz="2400" dirty="0">
                <a:solidFill>
                  <a:schemeClr val="tx1"/>
                </a:solidFill>
                <a:cs typeface="B Badr" panose="00000400000000000000" pitchFamily="2" charset="-78"/>
              </a:rPr>
              <a:t>و به موازات پیشرفت کار، تحلیل و تفسیر هم انجام شود</a:t>
            </a:r>
            <a:r>
              <a:rPr lang="fa-IR" sz="2400" dirty="0" smtClean="0">
                <a:solidFill>
                  <a:schemeClr val="tx1"/>
                </a:solidFill>
                <a:cs typeface="B Badr" panose="00000400000000000000" pitchFamily="2" charset="-78"/>
              </a:rPr>
              <a:t>.</a:t>
            </a:r>
            <a:endParaRPr lang="fa-IR"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197570734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272" y="328246"/>
            <a:ext cx="8596668" cy="855785"/>
          </a:xfrm>
        </p:spPr>
        <p:txBody>
          <a:bodyPr>
            <a:normAutofit fontScale="90000"/>
          </a:bodyPr>
          <a:lstStyle/>
          <a:p>
            <a:pPr marL="342900" lvl="0" indent="-342900" algn="ctr">
              <a:spcBef>
                <a:spcPts val="1000"/>
              </a:spcBef>
            </a:pPr>
            <a:r>
              <a:rPr lang="fa-IR" sz="3200" dirty="0" smtClean="0">
                <a:solidFill>
                  <a:schemeClr val="accent5">
                    <a:lumMod val="60000"/>
                    <a:lumOff val="40000"/>
                  </a:schemeClr>
                </a:solidFill>
                <a:cs typeface="B Badr" panose="00000400000000000000" pitchFamily="2" charset="-78"/>
              </a:rPr>
              <a:t>تعیین </a:t>
            </a:r>
            <a:r>
              <a:rPr lang="fa-IR" sz="3200" dirty="0">
                <a:solidFill>
                  <a:schemeClr val="accent5">
                    <a:lumMod val="60000"/>
                    <a:lumOff val="40000"/>
                  </a:schemeClr>
                </a:solidFill>
                <a:cs typeface="B Badr" panose="00000400000000000000" pitchFamily="2" charset="-78"/>
              </a:rPr>
              <a:t>واحدهای معنایی</a:t>
            </a:r>
            <a:r>
              <a:rPr lang="fa-IR" sz="1800" dirty="0">
                <a:solidFill>
                  <a:prstClr val="black">
                    <a:lumMod val="75000"/>
                    <a:lumOff val="25000"/>
                  </a:prstClr>
                </a:solidFill>
              </a:rPr>
              <a:t/>
            </a:r>
            <a:br>
              <a:rPr lang="fa-IR" sz="1800" dirty="0">
                <a:solidFill>
                  <a:prstClr val="black">
                    <a:lumMod val="75000"/>
                    <a:lumOff val="25000"/>
                  </a:prstClr>
                </a:solidFill>
              </a:rPr>
            </a:br>
            <a:endParaRPr lang="en-US" dirty="0"/>
          </a:p>
        </p:txBody>
      </p:sp>
      <p:sp>
        <p:nvSpPr>
          <p:cNvPr id="3" name="Content Placeholder 2"/>
          <p:cNvSpPr>
            <a:spLocks noGrp="1"/>
          </p:cNvSpPr>
          <p:nvPr>
            <p:ph idx="1"/>
          </p:nvPr>
        </p:nvSpPr>
        <p:spPr>
          <a:xfrm>
            <a:off x="489764" y="1035173"/>
            <a:ext cx="8702176" cy="3880773"/>
          </a:xfrm>
        </p:spPr>
        <p:txBody>
          <a:bodyPr/>
          <a:lstStyle/>
          <a:p>
            <a:endParaRPr lang="fa-IR" dirty="0"/>
          </a:p>
          <a:p>
            <a:r>
              <a:rPr lang="fa-IR" sz="2400" dirty="0" smtClean="0">
                <a:solidFill>
                  <a:schemeClr val="tx1"/>
                </a:solidFill>
                <a:cs typeface="B Badr" panose="00000400000000000000" pitchFamily="2" charset="-78"/>
              </a:rPr>
              <a:t>واحدهای </a:t>
            </a:r>
            <a:r>
              <a:rPr lang="fa-IR" sz="2400" dirty="0">
                <a:solidFill>
                  <a:schemeClr val="tx1"/>
                </a:solidFill>
                <a:cs typeface="B Badr" panose="00000400000000000000" pitchFamily="2" charset="-78"/>
              </a:rPr>
              <a:t>معنایی به بخش هایی از داده ها گفته می شود که معنی و مفهوم </a:t>
            </a:r>
            <a:r>
              <a:rPr lang="fa-IR" sz="2400" dirty="0" smtClean="0">
                <a:solidFill>
                  <a:schemeClr val="tx1"/>
                </a:solidFill>
                <a:cs typeface="B Badr" panose="00000400000000000000" pitchFamily="2" charset="-78"/>
              </a:rPr>
              <a:t>خاصی در </a:t>
            </a:r>
            <a:r>
              <a:rPr lang="fa-IR" sz="2400" dirty="0">
                <a:solidFill>
                  <a:schemeClr val="tx1"/>
                </a:solidFill>
                <a:cs typeface="B Badr" panose="00000400000000000000" pitchFamily="2" charset="-78"/>
              </a:rPr>
              <a:t>ارتباط با مسئله تحقیق </a:t>
            </a:r>
            <a:r>
              <a:rPr lang="fa-IR" sz="2400" dirty="0" smtClean="0">
                <a:solidFill>
                  <a:schemeClr val="tx1"/>
                </a:solidFill>
                <a:cs typeface="B Badr" panose="00000400000000000000" pitchFamily="2" charset="-78"/>
              </a:rPr>
              <a:t>دارند. بر </a:t>
            </a:r>
            <a:r>
              <a:rPr lang="fa-IR" sz="2400" dirty="0">
                <a:solidFill>
                  <a:schemeClr val="tx1"/>
                </a:solidFill>
                <a:cs typeface="B Badr" panose="00000400000000000000" pitchFamily="2" charset="-78"/>
              </a:rPr>
              <a:t>اساس این تعریف یک واحد معنایی می تواند </a:t>
            </a:r>
            <a:r>
              <a:rPr lang="fa-IR" sz="2400" dirty="0" smtClean="0">
                <a:solidFill>
                  <a:schemeClr val="tx1"/>
                </a:solidFill>
                <a:cs typeface="B Badr" panose="00000400000000000000" pitchFamily="2" charset="-78"/>
              </a:rPr>
              <a:t>متشکل </a:t>
            </a:r>
            <a:r>
              <a:rPr lang="fa-IR" sz="2400" dirty="0">
                <a:solidFill>
                  <a:schemeClr val="tx1"/>
                </a:solidFill>
                <a:cs typeface="B Badr" panose="00000400000000000000" pitchFamily="2" charset="-78"/>
              </a:rPr>
              <a:t>از یک یا چند کلمه، جمله و یا </a:t>
            </a:r>
            <a:r>
              <a:rPr lang="fa-IR" sz="2400" dirty="0" smtClean="0">
                <a:solidFill>
                  <a:schemeClr val="tx1"/>
                </a:solidFill>
                <a:cs typeface="B Badr" panose="00000400000000000000" pitchFamily="2" charset="-78"/>
              </a:rPr>
              <a:t>پاراگراف </a:t>
            </a:r>
            <a:r>
              <a:rPr lang="fa-IR" sz="2400" dirty="0">
                <a:solidFill>
                  <a:schemeClr val="tx1"/>
                </a:solidFill>
                <a:cs typeface="B Badr" panose="00000400000000000000" pitchFamily="2" charset="-78"/>
              </a:rPr>
              <a:t>باشد که در ارتباط با هم مفهومی را می </a:t>
            </a:r>
            <a:r>
              <a:rPr lang="fa-IR" sz="2400" dirty="0" smtClean="0">
                <a:solidFill>
                  <a:schemeClr val="tx1"/>
                </a:solidFill>
                <a:cs typeface="B Badr" panose="00000400000000000000" pitchFamily="2" charset="-78"/>
              </a:rPr>
              <a:t>رسانند؛ بنابراین </a:t>
            </a:r>
            <a:r>
              <a:rPr lang="fa-IR" sz="2400" dirty="0">
                <a:solidFill>
                  <a:schemeClr val="tx1"/>
                </a:solidFill>
                <a:cs typeface="B Badr" panose="00000400000000000000" pitchFamily="2" charset="-78"/>
              </a:rPr>
              <a:t>واحدهای </a:t>
            </a:r>
            <a:r>
              <a:rPr lang="fa-IR" sz="2400" dirty="0" smtClean="0">
                <a:solidFill>
                  <a:schemeClr val="tx1"/>
                </a:solidFill>
                <a:cs typeface="B Badr" panose="00000400000000000000" pitchFamily="2" charset="-78"/>
              </a:rPr>
              <a:t>معنایی، </a:t>
            </a:r>
            <a:r>
              <a:rPr lang="fa-IR" sz="2400" dirty="0">
                <a:solidFill>
                  <a:schemeClr val="tx1"/>
                </a:solidFill>
                <a:cs typeface="B Badr" panose="00000400000000000000" pitchFamily="2" charset="-78"/>
              </a:rPr>
              <a:t>به معانی گفته می شود که خواننده با ارتباط دادن بین برخی از عناصر در متن (کلمات، جملات و ...) آن را درک می کند. برخی </a:t>
            </a:r>
            <a:r>
              <a:rPr lang="fa-IR" sz="2400" dirty="0" smtClean="0">
                <a:solidFill>
                  <a:schemeClr val="tx1"/>
                </a:solidFill>
                <a:cs typeface="B Badr" panose="00000400000000000000" pitchFamily="2" charset="-78"/>
              </a:rPr>
              <a:t>آن را </a:t>
            </a:r>
            <a:r>
              <a:rPr lang="fa-IR" sz="2400" dirty="0">
                <a:solidFill>
                  <a:schemeClr val="tx1"/>
                </a:solidFill>
                <a:cs typeface="B Badr" panose="00000400000000000000" pitchFamily="2" charset="-78"/>
              </a:rPr>
              <a:t>«صورت فلکی» کلمات و عبارات در متن تعبیر کرده اند، </a:t>
            </a:r>
            <a:r>
              <a:rPr lang="fa-IR" sz="2400" dirty="0" smtClean="0">
                <a:solidFill>
                  <a:schemeClr val="tx1"/>
                </a:solidFill>
                <a:cs typeface="B Badr" panose="00000400000000000000" pitchFamily="2" charset="-78"/>
              </a:rPr>
              <a:t>همان گونه </a:t>
            </a:r>
            <a:r>
              <a:rPr lang="fa-IR" sz="2400" dirty="0">
                <a:solidFill>
                  <a:schemeClr val="tx1"/>
                </a:solidFill>
                <a:cs typeface="B Badr" panose="00000400000000000000" pitchFamily="2" charset="-78"/>
              </a:rPr>
              <a:t>که یک ستاره شناس با استفاده از صورت فلکی ارتباطی ذهنی بین گروهی از ستارگان برقرار می کند، خواننده یک متن نیز با برقراری ارتباط بین چند کلمه، عبارت یک معنای خاصی از آنها برداشت می نماید که آن را واحد معنایی </a:t>
            </a:r>
            <a:r>
              <a:rPr lang="fa-IR" sz="2400" dirty="0" smtClean="0">
                <a:solidFill>
                  <a:schemeClr val="tx1"/>
                </a:solidFill>
                <a:cs typeface="B Badr" panose="00000400000000000000" pitchFamily="2" charset="-78"/>
              </a:rPr>
              <a:t>می گویند</a:t>
            </a:r>
            <a:r>
              <a:rPr lang="fa-IR" sz="2400" dirty="0">
                <a:solidFill>
                  <a:schemeClr val="tx1"/>
                </a:solidFill>
                <a:cs typeface="B Badr" panose="00000400000000000000" pitchFamily="2" charset="-78"/>
              </a:rPr>
              <a:t>.</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319962691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fa-IR" sz="4000" dirty="0">
                <a:solidFill>
                  <a:schemeClr val="accent5">
                    <a:lumMod val="60000"/>
                    <a:lumOff val="40000"/>
                  </a:schemeClr>
                </a:solidFill>
                <a:cs typeface="B Badr" panose="00000400000000000000" pitchFamily="2" charset="-78"/>
              </a:rPr>
              <a:t>کدگذاری</a:t>
            </a:r>
            <a:r>
              <a:rPr lang="en-US" dirty="0"/>
              <a:t/>
            </a:r>
            <a:br>
              <a:rPr lang="en-US" dirty="0"/>
            </a:br>
            <a:endParaRPr lang="en-US" dirty="0"/>
          </a:p>
        </p:txBody>
      </p:sp>
      <p:sp>
        <p:nvSpPr>
          <p:cNvPr id="3" name="Content Placeholder 2"/>
          <p:cNvSpPr>
            <a:spLocks noGrp="1"/>
          </p:cNvSpPr>
          <p:nvPr>
            <p:ph idx="1"/>
          </p:nvPr>
        </p:nvSpPr>
        <p:spPr>
          <a:xfrm>
            <a:off x="771119" y="1621327"/>
            <a:ext cx="8596668" cy="3880773"/>
          </a:xfrm>
        </p:spPr>
        <p:txBody>
          <a:bodyPr/>
          <a:lstStyle/>
          <a:p>
            <a:r>
              <a:rPr lang="fa-IR" sz="2400" dirty="0" smtClean="0">
                <a:solidFill>
                  <a:schemeClr val="tx1"/>
                </a:solidFill>
                <a:cs typeface="B Badr" panose="00000400000000000000" pitchFamily="2" charset="-78"/>
              </a:rPr>
              <a:t>کد </a:t>
            </a:r>
            <a:r>
              <a:rPr lang="fa-IR" sz="2400" dirty="0">
                <a:solidFill>
                  <a:schemeClr val="tx1"/>
                </a:solidFill>
                <a:cs typeface="B Badr" panose="00000400000000000000" pitchFamily="2" charset="-78"/>
              </a:rPr>
              <a:t>در تحقیقات کیفی اغلب به لغت یا عبارت کوتاهی گفته می شود که به صورت نمادین صفت برجسته </a:t>
            </a:r>
            <a:r>
              <a:rPr lang="fa-IR" sz="2400" dirty="0" smtClean="0">
                <a:solidFill>
                  <a:schemeClr val="tx1"/>
                </a:solidFill>
                <a:cs typeface="B Badr" panose="00000400000000000000" pitchFamily="2" charset="-78"/>
              </a:rPr>
              <a:t>یا ممتازی </a:t>
            </a:r>
            <a:r>
              <a:rPr lang="fa-IR" sz="2400" dirty="0">
                <a:solidFill>
                  <a:schemeClr val="tx1"/>
                </a:solidFill>
                <a:cs typeface="B Badr" panose="00000400000000000000" pitchFamily="2" charset="-78"/>
              </a:rPr>
              <a:t>را به بخشی از داده </a:t>
            </a:r>
            <a:r>
              <a:rPr lang="fa-IR" sz="2400" dirty="0" smtClean="0">
                <a:solidFill>
                  <a:schemeClr val="tx1"/>
                </a:solidFill>
                <a:cs typeface="B Badr" panose="00000400000000000000" pitchFamily="2" charset="-78"/>
              </a:rPr>
              <a:t>های مکتوب </a:t>
            </a:r>
            <a:r>
              <a:rPr lang="fa-IR" sz="2400" dirty="0">
                <a:solidFill>
                  <a:schemeClr val="tx1"/>
                </a:solidFill>
                <a:cs typeface="B Badr" panose="00000400000000000000" pitchFamily="2" charset="-78"/>
              </a:rPr>
              <a:t>یا تصویری شما منسوب می کند</a:t>
            </a:r>
            <a:r>
              <a:rPr lang="fa-IR" sz="2400" dirty="0" smtClean="0">
                <a:solidFill>
                  <a:schemeClr val="tx1"/>
                </a:solidFill>
                <a:cs typeface="B Badr" panose="00000400000000000000" pitchFamily="2" charset="-78"/>
              </a:rPr>
              <a:t>. به </a:t>
            </a:r>
            <a:r>
              <a:rPr lang="fa-IR" sz="2400" dirty="0">
                <a:solidFill>
                  <a:schemeClr val="tx1"/>
                </a:solidFill>
                <a:cs typeface="B Badr" panose="00000400000000000000" pitchFamily="2" charset="-78"/>
              </a:rPr>
              <a:t>این معنی که به پدیده ها یا حوادث یا اظهارات نام می دهند . </a:t>
            </a:r>
          </a:p>
          <a:p>
            <a:r>
              <a:rPr lang="fa-IR" sz="2400" dirty="0" smtClean="0">
                <a:solidFill>
                  <a:schemeClr val="tx1"/>
                </a:solidFill>
                <a:cs typeface="B Badr" panose="00000400000000000000" pitchFamily="2" charset="-78"/>
              </a:rPr>
              <a:t>کدها </a:t>
            </a:r>
            <a:r>
              <a:rPr lang="fa-IR" sz="2400" dirty="0">
                <a:solidFill>
                  <a:schemeClr val="tx1"/>
                </a:solidFill>
                <a:cs typeface="B Badr" panose="00000400000000000000" pitchFamily="2" charset="-78"/>
              </a:rPr>
              <a:t>در داده </a:t>
            </a:r>
            <a:r>
              <a:rPr lang="fa-IR" sz="2400" dirty="0" smtClean="0">
                <a:solidFill>
                  <a:schemeClr val="tx1"/>
                </a:solidFill>
                <a:cs typeface="B Badr" panose="00000400000000000000" pitchFamily="2" charset="-78"/>
              </a:rPr>
              <a:t>های کیفی عناصر </a:t>
            </a:r>
            <a:r>
              <a:rPr lang="fa-IR" sz="2400" dirty="0">
                <a:solidFill>
                  <a:schemeClr val="tx1"/>
                </a:solidFill>
                <a:cs typeface="B Badr" panose="00000400000000000000" pitchFamily="2" charset="-78"/>
              </a:rPr>
              <a:t>اصلی تحقیق هستند که وقتی بر اساس شباهت ها و نظام ها (الگوها) با هم دسته بندی می شوند، پدید آمدن طبقه بندی ها و در نتیجه تحلیل ارتباطات بین آن ها را تسهیل می کنند.</a:t>
            </a:r>
          </a:p>
          <a:p>
            <a:pPr lvl="0"/>
            <a:endParaRPr lang="en-US" dirty="0">
              <a:solidFill>
                <a:prstClr val="black">
                  <a:lumMod val="75000"/>
                  <a:lumOff val="25000"/>
                </a:prstClr>
              </a:solidFill>
            </a:endParaRPr>
          </a:p>
          <a:p>
            <a:endParaRPr lang="en-US" dirty="0"/>
          </a:p>
        </p:txBody>
      </p:sp>
    </p:spTree>
    <p:extLst>
      <p:ext uri="{BB962C8B-B14F-4D97-AF65-F5344CB8AC3E}">
        <p14:creationId xmlns:p14="http://schemas.microsoft.com/office/powerpoint/2010/main" val="4220563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719" y="152400"/>
            <a:ext cx="8596668" cy="750277"/>
          </a:xfrm>
        </p:spPr>
        <p:txBody>
          <a:bodyPr/>
          <a:lstStyle/>
          <a:p>
            <a:pPr algn="ctr"/>
            <a:r>
              <a:rPr lang="fa-IR" dirty="0">
                <a:solidFill>
                  <a:schemeClr val="accent5">
                    <a:lumMod val="60000"/>
                    <a:lumOff val="40000"/>
                  </a:schemeClr>
                </a:solidFill>
                <a:cs typeface="B Badr" panose="00000400000000000000" pitchFamily="2" charset="-78"/>
              </a:rPr>
              <a:t>یادگیری حرکتی</a:t>
            </a:r>
          </a:p>
        </p:txBody>
      </p:sp>
      <p:sp>
        <p:nvSpPr>
          <p:cNvPr id="3" name="Content Placeholder 2"/>
          <p:cNvSpPr>
            <a:spLocks noGrp="1"/>
          </p:cNvSpPr>
          <p:nvPr>
            <p:ph idx="1"/>
          </p:nvPr>
        </p:nvSpPr>
        <p:spPr>
          <a:xfrm>
            <a:off x="480646" y="1629507"/>
            <a:ext cx="9319068" cy="4611147"/>
          </a:xfrm>
        </p:spPr>
        <p:txBody>
          <a:bodyPr>
            <a:normAutofit/>
          </a:bodyPr>
          <a:lstStyle/>
          <a:p>
            <a:r>
              <a:rPr lang="fa-IR" sz="2400" dirty="0">
                <a:solidFill>
                  <a:schemeClr val="tx1"/>
                </a:solidFill>
                <a:cs typeface="B Badr" panose="00000400000000000000" pitchFamily="2" charset="-78"/>
              </a:rPr>
              <a:t>یادگیری حرکتی نوعی از یادگیری است و زمانی حاصل می‌شود که محتوای آموخته شده </a:t>
            </a:r>
            <a:r>
              <a:rPr lang="fa-IR" sz="2400" dirty="0" smtClean="0">
                <a:solidFill>
                  <a:schemeClr val="tx1"/>
                </a:solidFill>
                <a:cs typeface="B Badr" panose="00000400000000000000" pitchFamily="2" charset="-78"/>
              </a:rPr>
              <a:t>به وسیله </a:t>
            </a:r>
            <a:r>
              <a:rPr lang="fa-IR" sz="2400" dirty="0">
                <a:solidFill>
                  <a:schemeClr val="tx1"/>
                </a:solidFill>
                <a:cs typeface="B Badr" panose="00000400000000000000" pitchFamily="2" charset="-78"/>
              </a:rPr>
              <a:t>فرد شامل </a:t>
            </a:r>
            <a:r>
              <a:rPr lang="fa-IR" sz="2400" dirty="0" smtClean="0">
                <a:solidFill>
                  <a:schemeClr val="tx1"/>
                </a:solidFill>
                <a:cs typeface="B Badr" panose="00000400000000000000" pitchFamily="2" charset="-78"/>
              </a:rPr>
              <a:t>مهارت های </a:t>
            </a:r>
            <a:r>
              <a:rPr lang="fa-IR" sz="2400" dirty="0">
                <a:solidFill>
                  <a:schemeClr val="tx1"/>
                </a:solidFill>
                <a:cs typeface="B Badr" panose="00000400000000000000" pitchFamily="2" charset="-78"/>
              </a:rPr>
              <a:t>حرکتی است. به عبارتی </a:t>
            </a:r>
            <a:r>
              <a:rPr lang="fa-IR" sz="2400" dirty="0" smtClean="0">
                <a:solidFill>
                  <a:schemeClr val="tx1"/>
                </a:solidFill>
                <a:cs typeface="B Badr" panose="00000400000000000000" pitchFamily="2" charset="-78"/>
              </a:rPr>
              <a:t>زمانی که </a:t>
            </a:r>
            <a:r>
              <a:rPr lang="fa-IR" sz="2400" dirty="0">
                <a:solidFill>
                  <a:schemeClr val="tx1"/>
                </a:solidFill>
                <a:cs typeface="B Badr" panose="00000400000000000000" pitchFamily="2" charset="-78"/>
              </a:rPr>
              <a:t>فرد تلاش می‌کند سلسله‌ای از حرکات را یاد بگیرد تا بتواند مهارتی را به صورت مناسبی انجام دهد از یادگیری حرکتی استفاده کرده است. یادگیری شنا کردن ، پرتاب توپ ، دوچرخه سواری و ... نمونه‌ای از </a:t>
            </a:r>
            <a:r>
              <a:rPr lang="fa-IR" sz="2400" dirty="0" smtClean="0">
                <a:solidFill>
                  <a:schemeClr val="tx1"/>
                </a:solidFill>
                <a:cs typeface="B Badr" panose="00000400000000000000" pitchFamily="2" charset="-78"/>
              </a:rPr>
              <a:t>یادگیری های </a:t>
            </a:r>
            <a:r>
              <a:rPr lang="fa-IR" sz="2400" dirty="0">
                <a:solidFill>
                  <a:schemeClr val="tx1"/>
                </a:solidFill>
                <a:cs typeface="B Badr" panose="00000400000000000000" pitchFamily="2" charset="-78"/>
              </a:rPr>
              <a:t>حرکتی هستند. یادگیری حرکتی می‌تواند طیفی از </a:t>
            </a:r>
            <a:r>
              <a:rPr lang="fa-IR" sz="2400" dirty="0" smtClean="0">
                <a:solidFill>
                  <a:schemeClr val="tx1"/>
                </a:solidFill>
                <a:cs typeface="B Badr" panose="00000400000000000000" pitchFamily="2" charset="-78"/>
              </a:rPr>
              <a:t>یادگیری های </a:t>
            </a:r>
            <a:r>
              <a:rPr lang="fa-IR" sz="2400" dirty="0">
                <a:solidFill>
                  <a:schemeClr val="tx1"/>
                </a:solidFill>
                <a:cs typeface="B Badr" panose="00000400000000000000" pitchFamily="2" charset="-78"/>
              </a:rPr>
              <a:t>حرکتی را </a:t>
            </a:r>
            <a:r>
              <a:rPr lang="fa-IR" sz="2400" dirty="0" smtClean="0">
                <a:solidFill>
                  <a:schemeClr val="tx1"/>
                </a:solidFill>
                <a:cs typeface="B Badr" panose="00000400000000000000" pitchFamily="2" charset="-78"/>
              </a:rPr>
              <a:t>شامل شود.</a:t>
            </a:r>
            <a:endParaRPr lang="fa-IR" dirty="0"/>
          </a:p>
        </p:txBody>
      </p:sp>
    </p:spTree>
    <p:extLst>
      <p:ext uri="{BB962C8B-B14F-4D97-AF65-F5344CB8AC3E}">
        <p14:creationId xmlns:p14="http://schemas.microsoft.com/office/powerpoint/2010/main" val="293410982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a:solidFill>
                  <a:schemeClr val="accent5">
                    <a:lumMod val="60000"/>
                    <a:lumOff val="40000"/>
                  </a:schemeClr>
                </a:solidFill>
                <a:cs typeface="B Badr" panose="00000400000000000000" pitchFamily="2" charset="-78"/>
              </a:rPr>
              <a:t>کدگذاری</a:t>
            </a:r>
            <a:endParaRPr lang="en-US" sz="4000"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560103" y="1270000"/>
            <a:ext cx="8596668" cy="3880773"/>
          </a:xfrm>
        </p:spPr>
        <p:txBody>
          <a:bodyPr>
            <a:normAutofit/>
          </a:bodyPr>
          <a:lstStyle/>
          <a:p>
            <a:r>
              <a:rPr lang="fa-IR" sz="2400" dirty="0" smtClean="0">
                <a:solidFill>
                  <a:schemeClr val="tx1"/>
                </a:solidFill>
                <a:cs typeface="B Badr" panose="00000400000000000000" pitchFamily="2" charset="-78"/>
              </a:rPr>
              <a:t>هدف </a:t>
            </a:r>
            <a:r>
              <a:rPr lang="fa-IR" sz="2400" dirty="0">
                <a:solidFill>
                  <a:schemeClr val="tx1"/>
                </a:solidFill>
                <a:cs typeface="B Badr" panose="00000400000000000000" pitchFamily="2" charset="-78"/>
              </a:rPr>
              <a:t>از کدگذاری، پیدا کردن موضوعات مشابه در متن های پیاده </a:t>
            </a:r>
            <a:r>
              <a:rPr lang="fa-IR" sz="2400" dirty="0" smtClean="0">
                <a:solidFill>
                  <a:schemeClr val="tx1"/>
                </a:solidFill>
                <a:cs typeface="B Badr" panose="00000400000000000000" pitchFamily="2" charset="-78"/>
              </a:rPr>
              <a:t>شده </a:t>
            </a:r>
            <a:r>
              <a:rPr lang="fa-IR" sz="2400" dirty="0">
                <a:solidFill>
                  <a:schemeClr val="tx1"/>
                </a:solidFill>
                <a:cs typeface="B Badr" panose="00000400000000000000" pitchFamily="2" charset="-78"/>
              </a:rPr>
              <a:t>است. هر کد در واقع، دلالت بر مفهومی دارد. این مفهوم از </a:t>
            </a:r>
            <a:r>
              <a:rPr lang="fa-IR" sz="2400" dirty="0" smtClean="0">
                <a:solidFill>
                  <a:schemeClr val="tx1"/>
                </a:solidFill>
                <a:cs typeface="B Badr" panose="00000400000000000000" pitchFamily="2" charset="-78"/>
              </a:rPr>
              <a:t>جمله یا جملاتی </a:t>
            </a:r>
            <a:r>
              <a:rPr lang="fa-IR" sz="2400" dirty="0">
                <a:solidFill>
                  <a:schemeClr val="tx1"/>
                </a:solidFill>
                <a:cs typeface="B Badr" panose="00000400000000000000" pitchFamily="2" charset="-78"/>
              </a:rPr>
              <a:t>استنباط می شود که در متون پیاده شده از مصاحبه </a:t>
            </a:r>
            <a:r>
              <a:rPr lang="fa-IR" sz="2400" dirty="0" smtClean="0">
                <a:solidFill>
                  <a:schemeClr val="tx1"/>
                </a:solidFill>
                <a:cs typeface="B Badr" panose="00000400000000000000" pitchFamily="2" charset="-78"/>
              </a:rPr>
              <a:t>آمده است، </a:t>
            </a:r>
            <a:r>
              <a:rPr lang="fa-IR" sz="2400" dirty="0">
                <a:solidFill>
                  <a:schemeClr val="tx1"/>
                </a:solidFill>
                <a:cs typeface="B Badr" panose="00000400000000000000" pitchFamily="2" charset="-78"/>
              </a:rPr>
              <a:t>یا از دفتر خاطرات یا سایر داده هایی که در اختیار است. </a:t>
            </a:r>
            <a:r>
              <a:rPr lang="fa-IR" sz="2400" dirty="0" smtClean="0">
                <a:solidFill>
                  <a:schemeClr val="tx1"/>
                </a:solidFill>
                <a:cs typeface="B Badr" panose="00000400000000000000" pitchFamily="2" charset="-78"/>
              </a:rPr>
              <a:t>کدگذاری، روندی </a:t>
            </a:r>
            <a:r>
              <a:rPr lang="fa-IR" sz="2400" dirty="0">
                <a:solidFill>
                  <a:schemeClr val="tx1"/>
                </a:solidFill>
                <a:cs typeface="B Badr" panose="00000400000000000000" pitchFamily="2" charset="-78"/>
              </a:rPr>
              <a:t>است که در حین مطالعه متن صورت می گیرد و باید هم </a:t>
            </a:r>
            <a:r>
              <a:rPr lang="fa-IR" sz="2400" dirty="0" smtClean="0">
                <a:solidFill>
                  <a:schemeClr val="tx1"/>
                </a:solidFill>
                <a:cs typeface="B Badr" panose="00000400000000000000" pitchFamily="2" charset="-78"/>
              </a:rPr>
              <a:t>این طور </a:t>
            </a:r>
            <a:r>
              <a:rPr lang="fa-IR" sz="2400" dirty="0">
                <a:solidFill>
                  <a:schemeClr val="tx1"/>
                </a:solidFill>
                <a:cs typeface="B Badr" panose="00000400000000000000" pitchFamily="2" charset="-78"/>
              </a:rPr>
              <a:t>باشد، ولی </a:t>
            </a:r>
            <a:r>
              <a:rPr lang="fa-IR" sz="2400" dirty="0" smtClean="0">
                <a:solidFill>
                  <a:schemeClr val="tx1"/>
                </a:solidFill>
                <a:cs typeface="B Badr" panose="00000400000000000000" pitchFamily="2" charset="-78"/>
              </a:rPr>
              <a:t>پاره ای </a:t>
            </a:r>
            <a:r>
              <a:rPr lang="fa-IR" sz="2400" dirty="0">
                <a:solidFill>
                  <a:schemeClr val="tx1"/>
                </a:solidFill>
                <a:cs typeface="B Badr" panose="00000400000000000000" pitchFamily="2" charset="-78"/>
              </a:rPr>
              <a:t>محققان ابتدا متن را به طور کامل می خوانند و پس از آن، کدگذاری را انجام </a:t>
            </a:r>
            <a:r>
              <a:rPr lang="fa-IR" sz="2400" dirty="0" smtClean="0">
                <a:solidFill>
                  <a:schemeClr val="tx1"/>
                </a:solidFill>
                <a:cs typeface="B Badr" panose="00000400000000000000" pitchFamily="2" charset="-78"/>
              </a:rPr>
              <a:t>می دهند</a:t>
            </a:r>
            <a:r>
              <a:rPr lang="fa-IR" sz="2400" dirty="0">
                <a:solidFill>
                  <a:schemeClr val="tx1"/>
                </a:solidFill>
                <a:cs typeface="B Badr" panose="00000400000000000000" pitchFamily="2" charset="-78"/>
              </a:rPr>
              <a:t>. پاره ای نیز از قبل، کدهایا مفاهیمی مد نظرشان است و حین مطالعه متن، بخش هایی را که با آن کدها تناسب دارد، به عنوان شاهد مثال انتخاب می کنند. البته این روش، معمول نیست و بهتر آن است که از کدهای پیشینی استفاده نشود و در حین مطالعه متن، کدگذاری انجام پذیرد</a:t>
            </a:r>
            <a:r>
              <a:rPr lang="fa-IR" dirty="0"/>
              <a:t>.</a:t>
            </a:r>
            <a:endParaRPr lang="en-US" dirty="0"/>
          </a:p>
        </p:txBody>
      </p:sp>
    </p:spTree>
    <p:extLst>
      <p:ext uri="{BB962C8B-B14F-4D97-AF65-F5344CB8AC3E}">
        <p14:creationId xmlns:p14="http://schemas.microsoft.com/office/powerpoint/2010/main" val="195216801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a:solidFill>
                  <a:schemeClr val="accent5">
                    <a:lumMod val="60000"/>
                    <a:lumOff val="40000"/>
                  </a:schemeClr>
                </a:solidFill>
                <a:cs typeface="B Badr" panose="00000400000000000000" pitchFamily="2" charset="-78"/>
              </a:rPr>
              <a:t>کدگذاری</a:t>
            </a:r>
            <a:endParaRPr lang="en-US" sz="4000"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457205"/>
            <a:ext cx="8689404" cy="3880773"/>
          </a:xfrm>
        </p:spPr>
        <p:txBody>
          <a:bodyPr>
            <a:noAutofit/>
          </a:bodyPr>
          <a:lstStyle/>
          <a:p>
            <a:pPr algn="just"/>
            <a:r>
              <a:rPr lang="fa-IR" sz="2400" dirty="0">
                <a:solidFill>
                  <a:schemeClr val="tx1"/>
                </a:solidFill>
                <a:cs typeface="B Badr" panose="00000400000000000000" pitchFamily="2" charset="-78"/>
              </a:rPr>
              <a:t>خواندن متن یک مصاحبه، کدهای زیادی را در اختیار محقق قرار </a:t>
            </a:r>
            <a:r>
              <a:rPr lang="fa-IR" sz="2400" dirty="0" smtClean="0">
                <a:solidFill>
                  <a:schemeClr val="tx1"/>
                </a:solidFill>
                <a:cs typeface="B Badr" panose="00000400000000000000" pitchFamily="2" charset="-78"/>
              </a:rPr>
              <a:t>می دهد </a:t>
            </a:r>
            <a:r>
              <a:rPr lang="fa-IR" sz="2400" dirty="0">
                <a:solidFill>
                  <a:schemeClr val="tx1"/>
                </a:solidFill>
                <a:cs typeface="B Badr" panose="00000400000000000000" pitchFamily="2" charset="-78"/>
              </a:rPr>
              <a:t>که تعداد آن بسته به تأمل محقق، حجم محتوا یاغنای ذهنی و تئوریک محقق، متفاوت است.</a:t>
            </a:r>
          </a:p>
          <a:p>
            <a:pPr algn="just"/>
            <a:r>
              <a:rPr lang="fa-IR" sz="2400" dirty="0">
                <a:solidFill>
                  <a:schemeClr val="tx1"/>
                </a:solidFill>
                <a:cs typeface="B Badr" panose="00000400000000000000" pitchFamily="2" charset="-78"/>
              </a:rPr>
              <a:t>پس از خواندن متن یک مصاحبه به سراغ متن مصاحبه دیگر می رویم و آن را کدگذاری می کنیم. در حین کدگذاری ممکن است که مفهومی جدید به ذهن ما برسد که در نحوه کدگذاری ما تأثیر گذار باشد. می توان متن دوم را پس از پایان کدگذاری با متن اول مقایسه کرد و به کدهای جدید دست یافت یا در کدگذاری های پیشین، تجدید نظر کرد. پس از این که همه متن های مکتوب را مطالعه و کدگذاری کردید، اکنون می </a:t>
            </a:r>
            <a:r>
              <a:rPr lang="fa-IR" sz="2400" dirty="0" smtClean="0">
                <a:solidFill>
                  <a:schemeClr val="tx1"/>
                </a:solidFill>
                <a:cs typeface="B Badr" panose="00000400000000000000" pitchFamily="2" charset="-78"/>
              </a:rPr>
              <a:t>توانید کدگذاری </a:t>
            </a:r>
            <a:r>
              <a:rPr lang="fa-IR" sz="2400" dirty="0">
                <a:solidFill>
                  <a:schemeClr val="tx1"/>
                </a:solidFill>
                <a:cs typeface="B Badr" panose="00000400000000000000" pitchFamily="2" charset="-78"/>
              </a:rPr>
              <a:t>خود را مرور کنید. در مرور کدگذاری های خود، ممکن است به کدهای مشابه یا اضافی یا بی ارتباط برخورد کنید. در این مرحله می توانید این کدها را حذف کنید، یا احیانا کدها را مجددا نام گذاری کنید. </a:t>
            </a:r>
          </a:p>
        </p:txBody>
      </p:sp>
    </p:spTree>
    <p:extLst>
      <p:ext uri="{BB962C8B-B14F-4D97-AF65-F5344CB8AC3E}">
        <p14:creationId xmlns:p14="http://schemas.microsoft.com/office/powerpoint/2010/main" val="217734165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111262"/>
          </a:xfrm>
        </p:spPr>
        <p:txBody>
          <a:bodyPr>
            <a:normAutofit/>
          </a:bodyPr>
          <a:lstStyle/>
          <a:p>
            <a:pPr algn="r"/>
            <a:r>
              <a:rPr lang="fa-IR" sz="2400" dirty="0">
                <a:solidFill>
                  <a:schemeClr val="tx1"/>
                </a:solidFill>
                <a:cs typeface="B Badr" panose="00000400000000000000" pitchFamily="2" charset="-78"/>
              </a:rPr>
              <a:t>کد مانند نام یک فیلم یا نام یک کتاب که نماینده و در برگیرنده ی محتوا و ماهیت آن است، </a:t>
            </a:r>
            <a:r>
              <a:rPr lang="fa-IR" sz="2400" dirty="0" smtClean="0">
                <a:solidFill>
                  <a:schemeClr val="tx1"/>
                </a:solidFill>
                <a:cs typeface="B Badr" panose="00000400000000000000" pitchFamily="2" charset="-78"/>
              </a:rPr>
              <a:t>گویای</a:t>
            </a:r>
            <a:r>
              <a:rPr lang="fa-IR" sz="2400" dirty="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محتوا </a:t>
            </a:r>
            <a:r>
              <a:rPr lang="fa-IR" sz="2400" dirty="0">
                <a:solidFill>
                  <a:schemeClr val="tx1"/>
                </a:solidFill>
                <a:cs typeface="B Badr" panose="00000400000000000000" pitchFamily="2" charset="-78"/>
              </a:rPr>
              <a:t>و ماهیت اصلی و اساسی یک "داده" است.</a:t>
            </a:r>
            <a:br>
              <a:rPr lang="fa-IR" sz="2400" dirty="0">
                <a:solidFill>
                  <a:schemeClr val="tx1"/>
                </a:solidFill>
                <a:cs typeface="B Badr" panose="00000400000000000000" pitchFamily="2" charset="-78"/>
              </a:rPr>
            </a:br>
            <a:r>
              <a:rPr lang="fa-IR" sz="2400" dirty="0">
                <a:solidFill>
                  <a:schemeClr val="tx1"/>
                </a:solidFill>
                <a:cs typeface="B Badr" panose="00000400000000000000" pitchFamily="2" charset="-78"/>
              </a:rPr>
              <a:t> · مثال: "در همه ی کلاس ها پشت پنجره ها، میله های آهنی موازی و نزدیک به هم وجود داشت. پنجره ها هم از خط میانی دیوار تا سقف ادامه داشتند؛ جوری که بچه های مدرسه نمی شد آن ها را باز کنند یا از پنجره بیرون را ببینند. همه ی زنگ تفریح، معاون مدرسه در حیاط بود و مراقب بچه ها؛ که ندوند، به هم نخورند یا دعوا نکنند و ... ." کد توصیفی که موضوع اصلی این متن را خلاصه می کند، می تواند </a:t>
            </a:r>
            <a:r>
              <a:rPr lang="fa-IR" sz="2400" dirty="0" smtClean="0">
                <a:solidFill>
                  <a:schemeClr val="tx1"/>
                </a:solidFill>
                <a:cs typeface="B Badr" panose="00000400000000000000" pitchFamily="2" charset="-78"/>
              </a:rPr>
              <a:t>کد« .............»  </a:t>
            </a:r>
            <a:r>
              <a:rPr lang="fa-IR" sz="2400" smtClean="0">
                <a:solidFill>
                  <a:schemeClr val="tx1"/>
                </a:solidFill>
                <a:cs typeface="B Badr" panose="00000400000000000000" pitchFamily="2" charset="-78"/>
              </a:rPr>
              <a:t>باشد. </a:t>
            </a:r>
            <a:r>
              <a:rPr lang="fa-IR" sz="2400" smtClean="0">
                <a:solidFill>
                  <a:srgbClr val="FF0000"/>
                </a:solidFill>
                <a:cs typeface="B Badr" panose="00000400000000000000" pitchFamily="2" charset="-78"/>
              </a:rPr>
              <a:t>کد </a:t>
            </a:r>
            <a:r>
              <a:rPr lang="fa-IR" sz="2400" dirty="0" smtClean="0">
                <a:solidFill>
                  <a:srgbClr val="FF0000"/>
                </a:solidFill>
                <a:cs typeface="B Badr" panose="00000400000000000000" pitchFamily="2" charset="-78"/>
              </a:rPr>
              <a:t>حفاظت</a:t>
            </a:r>
            <a:endParaRPr lang="en-US" sz="2400" dirty="0">
              <a:solidFill>
                <a:srgbClr val="FF0000"/>
              </a:solidFill>
              <a:cs typeface="B Badr" panose="00000400000000000000" pitchFamily="2" charset="-78"/>
            </a:endParaRPr>
          </a:p>
        </p:txBody>
      </p:sp>
    </p:spTree>
    <p:extLst>
      <p:ext uri="{BB962C8B-B14F-4D97-AF65-F5344CB8AC3E}">
        <p14:creationId xmlns:p14="http://schemas.microsoft.com/office/powerpoint/2010/main" val="149775374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38" y="609600"/>
            <a:ext cx="11031415" cy="4032738"/>
          </a:xfrm>
        </p:spPr>
        <p:txBody>
          <a:bodyPr>
            <a:normAutofit fontScale="90000"/>
          </a:bodyPr>
          <a:lstStyle/>
          <a:p>
            <a:pPr algn="r"/>
            <a:r>
              <a:rPr lang="fa-IR" dirty="0">
                <a:solidFill>
                  <a:srgbClr val="000000"/>
                </a:solidFill>
                <a:latin typeface="Vazir"/>
              </a:rPr>
              <a:t> </a:t>
            </a:r>
            <a:r>
              <a:rPr lang="fa-IR" sz="2700" dirty="0">
                <a:solidFill>
                  <a:srgbClr val="000000"/>
                </a:solidFill>
                <a:latin typeface="Vazir"/>
                <a:cs typeface="B Badr" panose="00000400000000000000" pitchFamily="2" charset="-78"/>
              </a:rPr>
              <a:t>مثال:  "پسرم دوره ی واقعا سختی را پشت سر گذاشته است، که فکر می کنم از اواخر کلاس پنجم شروع شد </a:t>
            </a:r>
            <a:r>
              <a:rPr lang="fa-IR" sz="2700" dirty="0" smtClean="0">
                <a:solidFill>
                  <a:srgbClr val="000000"/>
                </a:solidFill>
                <a:latin typeface="Vazir"/>
                <a:cs typeface="B Badr" panose="00000400000000000000" pitchFamily="2" charset="-78"/>
              </a:rPr>
              <a:t>و </a:t>
            </a:r>
            <a:r>
              <a:rPr lang="fa-IR" sz="2700" dirty="0">
                <a:solidFill>
                  <a:srgbClr val="000000"/>
                </a:solidFill>
                <a:latin typeface="Vazir"/>
                <a:cs typeface="B Badr" panose="00000400000000000000" pitchFamily="2" charset="-78"/>
              </a:rPr>
              <a:t>تا کلاس اول راهنمایی ادامه داشت" کد اولیه ی </a:t>
            </a:r>
            <a:r>
              <a:rPr lang="fa-IR" sz="2700" dirty="0" smtClean="0">
                <a:solidFill>
                  <a:srgbClr val="000000"/>
                </a:solidFill>
                <a:latin typeface="Vazir"/>
                <a:cs typeface="B Badr" panose="00000400000000000000" pitchFamily="2" charset="-78"/>
              </a:rPr>
              <a:t>«.........."</a:t>
            </a:r>
            <a:r>
              <a:rPr lang="fa-IR" sz="2700" dirty="0">
                <a:solidFill>
                  <a:srgbClr val="000000"/>
                </a:solidFill>
                <a:latin typeface="Vazir"/>
                <a:cs typeface="B Badr" panose="00000400000000000000" pitchFamily="2" charset="-78"/>
              </a:rPr>
              <a:t> </a:t>
            </a:r>
            <a:r>
              <a:rPr lang="fa-IR" sz="2700" dirty="0" smtClean="0">
                <a:solidFill>
                  <a:srgbClr val="FF0000"/>
                </a:solidFill>
                <a:latin typeface="Vazir"/>
                <a:cs typeface="B Badr" panose="00000400000000000000" pitchFamily="2" charset="-78"/>
              </a:rPr>
              <a:t>جهنم دوره راهنمایی</a:t>
            </a:r>
            <a:r>
              <a:rPr lang="fa-IR" sz="2700" dirty="0" smtClean="0">
                <a:solidFill>
                  <a:srgbClr val="000000"/>
                </a:solidFill>
                <a:latin typeface="Vazir"/>
                <a:cs typeface="B Badr" panose="00000400000000000000" pitchFamily="2" charset="-78"/>
              </a:rPr>
              <a:t/>
            </a:r>
            <a:br>
              <a:rPr lang="fa-IR" sz="2700" dirty="0" smtClean="0">
                <a:solidFill>
                  <a:srgbClr val="000000"/>
                </a:solidFill>
                <a:latin typeface="Vazir"/>
                <a:cs typeface="B Badr" panose="00000400000000000000" pitchFamily="2" charset="-78"/>
              </a:rPr>
            </a:br>
            <a:r>
              <a:rPr lang="fa-IR" sz="2700" dirty="0" smtClean="0">
                <a:solidFill>
                  <a:srgbClr val="000000"/>
                </a:solidFill>
                <a:latin typeface="Vazir"/>
                <a:cs typeface="B Badr" panose="00000400000000000000" pitchFamily="2" charset="-78"/>
              </a:rPr>
              <a:t>"</a:t>
            </a:r>
            <a:r>
              <a:rPr lang="fa-IR" sz="2700" dirty="0">
                <a:solidFill>
                  <a:srgbClr val="000000"/>
                </a:solidFill>
                <a:latin typeface="Vazir"/>
                <a:cs typeface="B Badr" panose="00000400000000000000" pitchFamily="2" charset="-78"/>
              </a:rPr>
              <a:t>وقتی بزرگتر شد خیلی مردم دار بود و معلم هایش خیلی او را دوست داشتند." کد اولیه ی </a:t>
            </a:r>
            <a:r>
              <a:rPr lang="fa-IR" sz="2700" dirty="0" smtClean="0">
                <a:solidFill>
                  <a:srgbClr val="000000"/>
                </a:solidFill>
                <a:latin typeface="Vazir"/>
                <a:cs typeface="B Badr" panose="00000400000000000000" pitchFamily="2" charset="-78"/>
              </a:rPr>
              <a:t>«......«</a:t>
            </a:r>
            <a:r>
              <a:rPr lang="fa-IR" sz="2700" dirty="0" smtClean="0">
                <a:solidFill>
                  <a:srgbClr val="FF0000"/>
                </a:solidFill>
                <a:latin typeface="Vazir"/>
                <a:cs typeface="B Badr" panose="00000400000000000000" pitchFamily="2" charset="-78"/>
              </a:rPr>
              <a:t>سوگلی معلم</a:t>
            </a:r>
            <a:r>
              <a:rPr lang="fa-IR" sz="2700" dirty="0">
                <a:solidFill>
                  <a:srgbClr val="000000"/>
                </a:solidFill>
                <a:latin typeface="Vazir"/>
                <a:cs typeface="B Badr" panose="00000400000000000000" pitchFamily="2" charset="-78"/>
              </a:rPr>
              <a:t> </a:t>
            </a:r>
            <a:r>
              <a:rPr lang="fa-IR" sz="2700" dirty="0" smtClean="0">
                <a:solidFill>
                  <a:srgbClr val="000000"/>
                </a:solidFill>
                <a:latin typeface="Vazir"/>
                <a:cs typeface="B Badr" panose="00000400000000000000" pitchFamily="2" charset="-78"/>
              </a:rPr>
              <a:t/>
            </a:r>
            <a:br>
              <a:rPr lang="fa-IR" sz="2700" dirty="0" smtClean="0">
                <a:solidFill>
                  <a:srgbClr val="000000"/>
                </a:solidFill>
                <a:latin typeface="Vazir"/>
                <a:cs typeface="B Badr" panose="00000400000000000000" pitchFamily="2" charset="-78"/>
              </a:rPr>
            </a:br>
            <a:r>
              <a:rPr lang="fa-IR" sz="2700" dirty="0" smtClean="0">
                <a:solidFill>
                  <a:srgbClr val="000000"/>
                </a:solidFill>
                <a:latin typeface="Vazir"/>
                <a:cs typeface="B Badr" panose="00000400000000000000" pitchFamily="2" charset="-78"/>
              </a:rPr>
              <a:t> </a:t>
            </a:r>
            <a:r>
              <a:rPr lang="fa-IR" sz="2700" dirty="0">
                <a:solidFill>
                  <a:srgbClr val="000000"/>
                </a:solidFill>
                <a:latin typeface="Vazir"/>
                <a:cs typeface="B Badr" panose="00000400000000000000" pitchFamily="2" charset="-78"/>
              </a:rPr>
              <a:t>به خصوص دو پسری که او از آن ها تقلید می کرد </a:t>
            </a:r>
            <a:r>
              <a:rPr lang="fa-IR" sz="2700" dirty="0" smtClean="0">
                <a:solidFill>
                  <a:srgbClr val="000000"/>
                </a:solidFill>
                <a:latin typeface="Vazir"/>
                <a:cs typeface="B Badr" panose="00000400000000000000" pitchFamily="2" charset="-78"/>
              </a:rPr>
              <a:t>برایش </a:t>
            </a:r>
            <a:r>
              <a:rPr lang="fa-IR" sz="2700" dirty="0">
                <a:solidFill>
                  <a:srgbClr val="000000"/>
                </a:solidFill>
                <a:latin typeface="Vazir"/>
                <a:cs typeface="B Badr" panose="00000400000000000000" pitchFamily="2" charset="-78"/>
              </a:rPr>
              <a:t>زیاد خوب نبودند."  کد اولیه ی </a:t>
            </a:r>
            <a:r>
              <a:rPr lang="fa-IR" sz="2700" dirty="0" smtClean="0">
                <a:solidFill>
                  <a:srgbClr val="000000"/>
                </a:solidFill>
                <a:latin typeface="Vazir"/>
                <a:cs typeface="B Badr" panose="00000400000000000000" pitchFamily="2" charset="-78"/>
              </a:rPr>
              <a:t>«............" </a:t>
            </a:r>
            <a:r>
              <a:rPr lang="fa-IR" sz="2700" dirty="0" smtClean="0">
                <a:solidFill>
                  <a:srgbClr val="FF0000"/>
                </a:solidFill>
                <a:latin typeface="Vazir"/>
                <a:cs typeface="B Badr" panose="00000400000000000000" pitchFamily="2" charset="-78"/>
              </a:rPr>
              <a:t>تاثیرات بد </a:t>
            </a:r>
            <a:r>
              <a:rPr lang="fa-IR" sz="2700" dirty="0" smtClean="0">
                <a:solidFill>
                  <a:srgbClr val="000000"/>
                </a:solidFill>
                <a:latin typeface="Vazir"/>
                <a:cs typeface="B Badr" panose="00000400000000000000" pitchFamily="2" charset="-78"/>
              </a:rPr>
              <a:t>"</a:t>
            </a:r>
            <a:r>
              <a:rPr lang="fa-IR" sz="2700" dirty="0">
                <a:solidFill>
                  <a:srgbClr val="000000"/>
                </a:solidFill>
                <a:latin typeface="Vazir"/>
                <a:cs typeface="B Badr" panose="00000400000000000000" pitchFamily="2" charset="-78"/>
              </a:rPr>
              <a:t>آنها خیلی از او ایراد می گرفتند، همیشه او را هل می دادند، و من  فکر می کنم او تمام مدت فقط این رفتارها و واکنش ها را لمس و درونی می کرده"  کد اولیه ی  </a:t>
            </a:r>
            <a:r>
              <a:rPr lang="fa-IR" sz="2700" dirty="0" smtClean="0">
                <a:solidFill>
                  <a:srgbClr val="000000"/>
                </a:solidFill>
                <a:latin typeface="Vazir"/>
                <a:cs typeface="B Badr" panose="00000400000000000000" pitchFamily="2" charset="-78"/>
              </a:rPr>
              <a:t>«................«</a:t>
            </a:r>
            <a:r>
              <a:rPr lang="fa-IR" sz="2700" dirty="0" smtClean="0">
                <a:solidFill>
                  <a:srgbClr val="FF0000"/>
                </a:solidFill>
                <a:latin typeface="Vazir"/>
                <a:cs typeface="B Badr" panose="00000400000000000000" pitchFamily="2" charset="-78"/>
              </a:rPr>
              <a:t>احساس وحشت و نگرانی</a:t>
            </a:r>
            <a:r>
              <a:rPr lang="fa-IR" sz="2700" dirty="0">
                <a:solidFill>
                  <a:srgbClr val="FF0000"/>
                </a:solidFill>
                <a:latin typeface="Vazir"/>
                <a:cs typeface="B Badr" panose="00000400000000000000" pitchFamily="2" charset="-78"/>
              </a:rPr>
              <a:t> </a:t>
            </a:r>
            <a:r>
              <a:rPr lang="fa-IR" sz="2700" dirty="0" smtClean="0">
                <a:solidFill>
                  <a:srgbClr val="000000"/>
                </a:solidFill>
                <a:latin typeface="Vazir"/>
                <a:cs typeface="B Badr" panose="00000400000000000000" pitchFamily="2" charset="-78"/>
              </a:rPr>
              <a:t/>
            </a:r>
            <a:br>
              <a:rPr lang="fa-IR" sz="2700" dirty="0" smtClean="0">
                <a:solidFill>
                  <a:srgbClr val="000000"/>
                </a:solidFill>
                <a:latin typeface="Vazir"/>
                <a:cs typeface="B Badr" panose="00000400000000000000" pitchFamily="2" charset="-78"/>
              </a:rPr>
            </a:br>
            <a:r>
              <a:rPr lang="fa-IR" sz="2700" dirty="0" smtClean="0">
                <a:solidFill>
                  <a:srgbClr val="000000"/>
                </a:solidFill>
                <a:latin typeface="Vazir"/>
                <a:cs typeface="B Badr" panose="00000400000000000000" pitchFamily="2" charset="-78"/>
              </a:rPr>
              <a:t>"</a:t>
            </a:r>
            <a:r>
              <a:rPr lang="fa-IR" sz="2700" dirty="0">
                <a:solidFill>
                  <a:srgbClr val="000000"/>
                </a:solidFill>
                <a:latin typeface="Vazir"/>
                <a:cs typeface="B Badr" panose="00000400000000000000" pitchFamily="2" charset="-78"/>
              </a:rPr>
              <a:t>در آن دوره، هر دوی آن ها او را نادیده گرفتند و جمعی که او برای خود ساخته بود، از بین رفت." کد اولیه ی </a:t>
            </a:r>
            <a:r>
              <a:rPr lang="fa-IR" sz="2700" dirty="0" smtClean="0">
                <a:solidFill>
                  <a:srgbClr val="000000"/>
                </a:solidFill>
                <a:latin typeface="Vazir"/>
                <a:cs typeface="B Badr" panose="00000400000000000000" pitchFamily="2" charset="-78"/>
              </a:rPr>
              <a:t>«...................«</a:t>
            </a:r>
            <a:r>
              <a:rPr lang="fa-IR" sz="2700" dirty="0" smtClean="0">
                <a:solidFill>
                  <a:srgbClr val="FF0000"/>
                </a:solidFill>
                <a:latin typeface="Vazir"/>
                <a:cs typeface="B Badr" panose="00000400000000000000" pitchFamily="2" charset="-78"/>
              </a:rPr>
              <a:t>پسر گمشده</a:t>
            </a:r>
            <a:endParaRPr lang="en-US" sz="2700" dirty="0">
              <a:solidFill>
                <a:srgbClr val="FF0000"/>
              </a:solidFill>
              <a:cs typeface="B Badr" panose="00000400000000000000" pitchFamily="2" charset="-78"/>
            </a:endParaRPr>
          </a:p>
        </p:txBody>
      </p:sp>
    </p:spTree>
    <p:extLst>
      <p:ext uri="{BB962C8B-B14F-4D97-AF65-F5344CB8AC3E}">
        <p14:creationId xmlns:p14="http://schemas.microsoft.com/office/powerpoint/2010/main" val="272722689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3938954"/>
          </a:xfrm>
        </p:spPr>
        <p:txBody>
          <a:bodyPr>
            <a:noAutofit/>
          </a:bodyPr>
          <a:lstStyle/>
          <a:p>
            <a:pPr algn="r"/>
            <a:r>
              <a:rPr lang="fa-IR" sz="2400" dirty="0">
                <a:solidFill>
                  <a:schemeClr val="tx1"/>
                </a:solidFill>
                <a:latin typeface="Vazir"/>
                <a:cs typeface="B Badr" panose="00000400000000000000" pitchFamily="2" charset="-78"/>
              </a:rPr>
              <a:t>در یک متن طولانی شما ممکن است از یک کد به صورت تکراری استفاده کنید. این امر طبیعی و البته آگاهانه است؛ طبیعی است زیرا الگوهای تکراری بسیار زیاد و نیز ثابتی در اعمال انسان ها وجود دارد؛ و آگاهانه است زیرا یکی از اساسی ترین اهداف کدگذار کشف این الگوهای تکراری و ثابت در رفتار انسان است که در داده ها وجود دارد، الگوهایی نظیر «شباهت» (وقایعی که به صورت یکسان اتفاق می افتند)؛ «تفاوت» (وقایعی که به صورت های مختلف اتفاق می افتند)؛ «تناوب و تکرار» (وقایعی که اغلب یا به ندرت اتفاق می افتند)؛ «پشت هم آیی» (وقایعی که پشت سر هم و با نظم معینی اتفاق می افتند)؛ «با هم آیی» (وقایعی که در ارتباط با فعالیت ها  یا وقایع دیگر اتفاق می افتند)؛  «علت و معلولی» (اتفاقی که موجبات اتفاق دیگری را فراهم می آورد).</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290677257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5">
                    <a:lumMod val="60000"/>
                    <a:lumOff val="40000"/>
                  </a:schemeClr>
                </a:solidFill>
                <a:cs typeface="B Badr" panose="00000400000000000000" pitchFamily="2" charset="-78"/>
              </a:rPr>
              <a:t>تکلیف انفرادی</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p:txBody>
          <a:bodyPr/>
          <a:lstStyle/>
          <a:p>
            <a:r>
              <a:rPr lang="fa-IR" sz="3200" dirty="0">
                <a:solidFill>
                  <a:prstClr val="black"/>
                </a:solidFill>
                <a:cs typeface="B Badr" panose="00000400000000000000" pitchFamily="2" charset="-78"/>
              </a:rPr>
              <a:t>روایتی که قبلا </a:t>
            </a:r>
            <a:r>
              <a:rPr lang="fa-IR" sz="3200" dirty="0" smtClean="0">
                <a:solidFill>
                  <a:prstClr val="black"/>
                </a:solidFill>
                <a:cs typeface="B Badr" panose="00000400000000000000" pitchFamily="2" charset="-78"/>
              </a:rPr>
              <a:t>از </a:t>
            </a:r>
            <a:r>
              <a:rPr lang="fa-IR" sz="3200" dirty="0">
                <a:solidFill>
                  <a:prstClr val="black"/>
                </a:solidFill>
                <a:cs typeface="B Badr" panose="00000400000000000000" pitchFamily="2" charset="-78"/>
              </a:rPr>
              <a:t>دوران تحصیل خود نوشته اید </a:t>
            </a:r>
            <a:r>
              <a:rPr lang="fa-IR" sz="3200" dirty="0" smtClean="0">
                <a:solidFill>
                  <a:prstClr val="black"/>
                </a:solidFill>
                <a:cs typeface="B Badr" panose="00000400000000000000" pitchFamily="2" charset="-78"/>
              </a:rPr>
              <a:t>را کد گذاری نمایید.</a:t>
            </a:r>
            <a:endParaRPr lang="en-US" dirty="0"/>
          </a:p>
        </p:txBody>
      </p:sp>
    </p:spTree>
    <p:extLst>
      <p:ext uri="{BB962C8B-B14F-4D97-AF65-F5344CB8AC3E}">
        <p14:creationId xmlns:p14="http://schemas.microsoft.com/office/powerpoint/2010/main" val="403578721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dirty="0">
                <a:solidFill>
                  <a:schemeClr val="accent5">
                    <a:lumMod val="60000"/>
                    <a:lumOff val="40000"/>
                  </a:schemeClr>
                </a:solidFill>
                <a:cs typeface="B Badr" panose="00000400000000000000" pitchFamily="2" charset="-78"/>
              </a:rPr>
              <a:t>مقوله بندی</a:t>
            </a:r>
            <a:r>
              <a:rPr lang="fa-IR" dirty="0"/>
              <a:t/>
            </a:r>
            <a:br>
              <a:rPr lang="fa-IR" dirty="0"/>
            </a:br>
            <a:endParaRPr lang="en-US" dirty="0"/>
          </a:p>
        </p:txBody>
      </p:sp>
      <p:sp>
        <p:nvSpPr>
          <p:cNvPr id="3" name="Content Placeholder 2"/>
          <p:cNvSpPr>
            <a:spLocks noGrp="1"/>
          </p:cNvSpPr>
          <p:nvPr>
            <p:ph idx="1"/>
          </p:nvPr>
        </p:nvSpPr>
        <p:spPr/>
        <p:txBody>
          <a:bodyPr>
            <a:normAutofit/>
          </a:bodyPr>
          <a:lstStyle/>
          <a:p>
            <a:r>
              <a:rPr lang="fa-IR" sz="2400" dirty="0" smtClean="0">
                <a:solidFill>
                  <a:schemeClr val="tx1"/>
                </a:solidFill>
                <a:cs typeface="B Badr" panose="00000400000000000000" pitchFamily="2" charset="-78"/>
              </a:rPr>
              <a:t>مقوله </a:t>
            </a:r>
            <a:r>
              <a:rPr lang="fa-IR" sz="2400" dirty="0">
                <a:solidFill>
                  <a:schemeClr val="tx1"/>
                </a:solidFill>
                <a:cs typeface="B Badr" panose="00000400000000000000" pitchFamily="2" charset="-78"/>
              </a:rPr>
              <a:t>بندی به معنای ایجاد ارتباط میان کدهای ظاهرا نامرتبط </a:t>
            </a:r>
            <a:r>
              <a:rPr lang="fa-IR" sz="2400" dirty="0" smtClean="0">
                <a:solidFill>
                  <a:schemeClr val="tx1"/>
                </a:solidFill>
                <a:cs typeface="B Badr" panose="00000400000000000000" pitchFamily="2" charset="-78"/>
              </a:rPr>
              <a:t>بایکدیگر </a:t>
            </a:r>
            <a:r>
              <a:rPr lang="fa-IR" sz="2400" dirty="0">
                <a:solidFill>
                  <a:schemeClr val="tx1"/>
                </a:solidFill>
                <a:cs typeface="B Badr" panose="00000400000000000000" pitchFamily="2" charset="-78"/>
              </a:rPr>
              <a:t>است بر اساس مشابهت و قرابت آنها با یکدیگر. در واقع </a:t>
            </a:r>
            <a:r>
              <a:rPr lang="fa-IR" sz="2400" dirty="0" smtClean="0">
                <a:solidFill>
                  <a:schemeClr val="tx1"/>
                </a:solidFill>
                <a:cs typeface="B Badr" panose="00000400000000000000" pitchFamily="2" charset="-78"/>
              </a:rPr>
              <a:t>محقق </a:t>
            </a:r>
            <a:r>
              <a:rPr lang="fa-IR" sz="2400" dirty="0">
                <a:solidFill>
                  <a:schemeClr val="tx1"/>
                </a:solidFill>
                <a:cs typeface="B Badr" panose="00000400000000000000" pitchFamily="2" charset="-78"/>
              </a:rPr>
              <a:t>الگوهایی را که در داده های خود می بیند در واحد های معنادار </a:t>
            </a:r>
            <a:r>
              <a:rPr lang="fa-IR" sz="2400" dirty="0" smtClean="0">
                <a:solidFill>
                  <a:schemeClr val="tx1"/>
                </a:solidFill>
                <a:cs typeface="B Badr" panose="00000400000000000000" pitchFamily="2" charset="-78"/>
              </a:rPr>
              <a:t>دسته </a:t>
            </a:r>
            <a:r>
              <a:rPr lang="fa-IR" sz="2400" dirty="0">
                <a:solidFill>
                  <a:schemeClr val="tx1"/>
                </a:solidFill>
                <a:cs typeface="B Badr" panose="00000400000000000000" pitchFamily="2" charset="-78"/>
              </a:rPr>
              <a:t>بندی می کند.این تجمیع و گرد هم آوردن، بر اساس مشابهت </a:t>
            </a:r>
            <a:r>
              <a:rPr lang="fa-IR" sz="2400" dirty="0" smtClean="0">
                <a:solidFill>
                  <a:schemeClr val="tx1"/>
                </a:solidFill>
                <a:cs typeface="B Badr" panose="00000400000000000000" pitchFamily="2" charset="-78"/>
              </a:rPr>
              <a:t>بین </a:t>
            </a:r>
            <a:r>
              <a:rPr lang="fa-IR" sz="2400" dirty="0">
                <a:solidFill>
                  <a:schemeClr val="tx1"/>
                </a:solidFill>
                <a:cs typeface="B Badr" panose="00000400000000000000" pitchFamily="2" charset="-78"/>
              </a:rPr>
              <a:t>کدها صورت می گیرد. به بیان دیگر پس از این که کدگذاری به </a:t>
            </a:r>
            <a:r>
              <a:rPr lang="fa-IR" sz="2400" dirty="0" smtClean="0">
                <a:solidFill>
                  <a:schemeClr val="tx1"/>
                </a:solidFill>
                <a:cs typeface="B Badr" panose="00000400000000000000" pitchFamily="2" charset="-78"/>
              </a:rPr>
              <a:t>پایان </a:t>
            </a:r>
            <a:r>
              <a:rPr lang="fa-IR" sz="2400" dirty="0">
                <a:solidFill>
                  <a:schemeClr val="tx1"/>
                </a:solidFill>
                <a:cs typeface="B Badr" panose="00000400000000000000" pitchFamily="2" charset="-78"/>
              </a:rPr>
              <a:t>رسید، ممکن است که شمار زیادی کد ایجاد کرده باشید که بین آنها مشابهت و قرابت وجود دارد. مثلا شما ۸۰ تا ۹۰ کد ایجاد کرده اید که بسیاری از آنها شبیه به هم هستند یا ذیل یک مقوله می توانید آنها را قرار دهید. در این مرحله به کاهش کدها در قالب مقوله اقدام می کنید. </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151869427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a:solidFill>
                  <a:schemeClr val="accent5">
                    <a:lumMod val="60000"/>
                    <a:lumOff val="40000"/>
                  </a:schemeClr>
                </a:solidFill>
                <a:cs typeface="B Badr" panose="00000400000000000000" pitchFamily="2" charset="-78"/>
              </a:rPr>
              <a:t>مقوله بندی</a:t>
            </a:r>
            <a:endParaRPr lang="en-US" sz="4000"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492374"/>
            <a:ext cx="8596668" cy="3880773"/>
          </a:xfrm>
        </p:spPr>
        <p:txBody>
          <a:bodyPr/>
          <a:lstStyle/>
          <a:p>
            <a:r>
              <a:rPr lang="fa-IR" sz="2400" dirty="0">
                <a:solidFill>
                  <a:schemeClr val="tx1"/>
                </a:solidFill>
                <a:cs typeface="B Badr" panose="00000400000000000000" pitchFamily="2" charset="-78"/>
              </a:rPr>
              <a:t>در مقوله بندی، کدهای خود را تلفيق و طبقه بندی های جدید ایجاد می کنید و پس از آن، تم ها یا عناوینی را از این دسته بندی ها استخراج می کنید. در مقوله بندی، روی کدها کار میکنید نه روی داده های خام. گاه چند کد را ادغام می کنید و در ذیل یک مقوله قرار می دهید. با ادغام و حذف کدها، به دسته بندی های منطقی و معقول دست می یابید. این کار، آن قدر ادامه می یابد تا سرانجام، تم هایا عناوین تحقیق حاصل شود.</a:t>
            </a:r>
            <a:endParaRPr lang="en-US" sz="2400" dirty="0">
              <a:solidFill>
                <a:schemeClr val="tx1"/>
              </a:solidFill>
              <a:cs typeface="B Badr" panose="00000400000000000000" pitchFamily="2" charset="-78"/>
            </a:endParaRPr>
          </a:p>
          <a:p>
            <a:endParaRPr lang="en-US" dirty="0"/>
          </a:p>
        </p:txBody>
      </p:sp>
    </p:spTree>
    <p:extLst>
      <p:ext uri="{BB962C8B-B14F-4D97-AF65-F5344CB8AC3E}">
        <p14:creationId xmlns:p14="http://schemas.microsoft.com/office/powerpoint/2010/main" val="33883888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6831"/>
          </a:xfrm>
        </p:spPr>
        <p:txBody>
          <a:bodyPr>
            <a:normAutofit/>
          </a:bodyPr>
          <a:lstStyle/>
          <a:p>
            <a:pPr algn="ctr"/>
            <a:r>
              <a:rPr lang="fa-IR" sz="4000" dirty="0" smtClean="0">
                <a:solidFill>
                  <a:schemeClr val="accent5">
                    <a:lumMod val="60000"/>
                    <a:lumOff val="40000"/>
                  </a:schemeClr>
                </a:solidFill>
                <a:cs typeface="B Badr" panose="00000400000000000000" pitchFamily="2" charset="-78"/>
              </a:rPr>
              <a:t>مقوله بندی</a:t>
            </a:r>
            <a:endParaRPr lang="en-US" sz="4000"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656497"/>
            <a:ext cx="8596668" cy="3880773"/>
          </a:xfrm>
        </p:spPr>
        <p:txBody>
          <a:bodyPr>
            <a:normAutofit/>
          </a:bodyPr>
          <a:lstStyle/>
          <a:p>
            <a:r>
              <a:rPr lang="fa-IR" sz="2400" dirty="0">
                <a:solidFill>
                  <a:schemeClr val="tx1"/>
                </a:solidFill>
                <a:cs typeface="B Badr" panose="00000400000000000000" pitchFamily="2" charset="-78"/>
              </a:rPr>
              <a:t>این کار در رفت و برگشتی که با مرور کدها صورت می گیرد، ممکن است چند بار انجام شود و هر بار طبقه بندی </a:t>
            </a:r>
            <a:r>
              <a:rPr lang="fa-IR" sz="2400" dirty="0" smtClean="0">
                <a:solidFill>
                  <a:schemeClr val="tx1"/>
                </a:solidFill>
                <a:cs typeface="B Badr" panose="00000400000000000000" pitchFamily="2" charset="-78"/>
              </a:rPr>
              <a:t>شما </a:t>
            </a:r>
            <a:r>
              <a:rPr lang="fa-IR" sz="2400" dirty="0">
                <a:solidFill>
                  <a:schemeClr val="tx1"/>
                </a:solidFill>
                <a:cs typeface="B Badr" panose="00000400000000000000" pitchFamily="2" charset="-78"/>
              </a:rPr>
              <a:t>تغییر کند تا سرانجام به چند مقوله که کدها را در طبقات </a:t>
            </a:r>
            <a:r>
              <a:rPr lang="fa-IR" sz="2400" dirty="0" smtClean="0">
                <a:solidFill>
                  <a:schemeClr val="tx1"/>
                </a:solidFill>
                <a:cs typeface="B Badr" panose="00000400000000000000" pitchFamily="2" charset="-78"/>
              </a:rPr>
              <a:t>مختلف</a:t>
            </a:r>
            <a:r>
              <a:rPr lang="en-US" sz="2400" dirty="0" smtClean="0">
                <a:solidFill>
                  <a:schemeClr val="tx1"/>
                </a:solidFill>
                <a:cs typeface="B Badr" panose="00000400000000000000" pitchFamily="2" charset="-78"/>
              </a:rPr>
              <a:t> </a:t>
            </a:r>
            <a:r>
              <a:rPr lang="fa-IR" sz="2400" dirty="0">
                <a:solidFill>
                  <a:schemeClr val="tx1"/>
                </a:solidFill>
                <a:cs typeface="B Badr" panose="00000400000000000000" pitchFamily="2" charset="-78"/>
              </a:rPr>
              <a:t>قرار می دهد، دست یابید. </a:t>
            </a:r>
          </a:p>
          <a:p>
            <a:r>
              <a:rPr lang="fa-IR" sz="2400" dirty="0">
                <a:solidFill>
                  <a:schemeClr val="tx1"/>
                </a:solidFill>
                <a:cs typeface="B Badr" panose="00000400000000000000" pitchFamily="2" charset="-78"/>
              </a:rPr>
              <a:t>نکته مهم آن است که در فرایند کدگذاری، عملیات </a:t>
            </a:r>
            <a:r>
              <a:rPr lang="fa-IR" sz="2400" dirty="0" smtClean="0">
                <a:solidFill>
                  <a:schemeClr val="tx1"/>
                </a:solidFill>
                <a:cs typeface="B Badr" panose="00000400000000000000" pitchFamily="2" charset="-78"/>
              </a:rPr>
              <a:t>تغییر </a:t>
            </a:r>
            <a:r>
              <a:rPr lang="fa-IR" sz="2400" dirty="0">
                <a:solidFill>
                  <a:schemeClr val="tx1"/>
                </a:solidFill>
                <a:cs typeface="B Badr" panose="00000400000000000000" pitchFamily="2" charset="-78"/>
              </a:rPr>
              <a:t>کدها، ادغام و حذف پاره ای از آنها یا اضافه کردن کد جدید و در نهایت، دسته بندی کدها امری طبیعی است؛ چون محقق با توجه به روند خواندن متون و مطالعه متون تخصصی، تفسیر خود را از متن، تغییر می دهد و کدگذاری او به صورتی دیگر انجام می شود</a:t>
            </a:r>
            <a:r>
              <a:rPr lang="fa-IR" sz="2400" dirty="0" smtClean="0">
                <a:solidFill>
                  <a:schemeClr val="tx1"/>
                </a:solidFill>
                <a:cs typeface="B Badr" panose="00000400000000000000" pitchFamily="2" charset="-78"/>
              </a:rPr>
              <a:t>.</a:t>
            </a:r>
            <a:endParaRPr lang="fa-IR"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378980034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5">
                    <a:lumMod val="60000"/>
                    <a:lumOff val="40000"/>
                  </a:schemeClr>
                </a:solidFill>
                <a:cs typeface="B Badr" panose="00000400000000000000" pitchFamily="2" charset="-78"/>
              </a:rPr>
              <a:t>استخراج مفاهیم یا مضامین</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794564" y="1679943"/>
            <a:ext cx="8596668" cy="3880773"/>
          </a:xfrm>
        </p:spPr>
        <p:txBody>
          <a:bodyPr/>
          <a:lstStyle/>
          <a:p>
            <a:r>
              <a:rPr lang="fa-IR" sz="2400" dirty="0">
                <a:solidFill>
                  <a:schemeClr val="tx1"/>
                </a:solidFill>
                <a:cs typeface="B Badr" panose="00000400000000000000" pitchFamily="2" charset="-78"/>
              </a:rPr>
              <a:t>استخراج مفاهیم یا مضامین در این مرحله داده های خام به مفاهیم معنادار بدیل می شود. لیچمن در این مراحل را، </a:t>
            </a:r>
            <a:r>
              <a:rPr lang="en-US" sz="2400" dirty="0">
                <a:solidFill>
                  <a:schemeClr val="tx1"/>
                </a:solidFill>
                <a:cs typeface="B Badr" panose="00000400000000000000" pitchFamily="2" charset="-78"/>
              </a:rPr>
              <a:t>Three Cs </a:t>
            </a:r>
            <a:r>
              <a:rPr lang="fa-IR" sz="2400" dirty="0">
                <a:solidFill>
                  <a:schemeClr val="tx1"/>
                </a:solidFill>
                <a:cs typeface="B Badr" panose="00000400000000000000" pitchFamily="2" charset="-78"/>
              </a:rPr>
              <a:t>نامیده است که شامل مرحله کدگذاری، مقوله بندی و مفاهیم است. مرحله استخراج مفاهیم، مرحله ای چالش تیز است و کارآمدی آن بستگی به غنای فکری و نظری محقق در حوزه موضوعی تحقیق دارد. شما چه از پردازشگرهای ساده ای مانند </a:t>
            </a:r>
            <a:r>
              <a:rPr lang="en-US" sz="2400" dirty="0">
                <a:solidFill>
                  <a:schemeClr val="tx1"/>
                </a:solidFill>
                <a:cs typeface="B Badr" panose="00000400000000000000" pitchFamily="2" charset="-78"/>
              </a:rPr>
              <a:t>Word </a:t>
            </a:r>
            <a:r>
              <a:rPr lang="fa-IR" sz="2400" dirty="0">
                <a:solidFill>
                  <a:schemeClr val="tx1"/>
                </a:solidFill>
                <a:cs typeface="B Badr" panose="00000400000000000000" pitchFamily="2" charset="-78"/>
              </a:rPr>
              <a:t>با نرم افزارهای پیشرفته ای مانند </a:t>
            </a:r>
            <a:r>
              <a:rPr lang="en-US" sz="2400" dirty="0" err="1">
                <a:solidFill>
                  <a:schemeClr val="tx1"/>
                </a:solidFill>
                <a:cs typeface="B Badr" panose="00000400000000000000" pitchFamily="2" charset="-78"/>
              </a:rPr>
              <a:t>NVivo</a:t>
            </a:r>
            <a:r>
              <a:rPr lang="en-US" sz="2400" dirty="0">
                <a:solidFill>
                  <a:schemeClr val="tx1"/>
                </a:solidFill>
                <a:cs typeface="B Badr" panose="00000400000000000000" pitchFamily="2" charset="-78"/>
              </a:rPr>
              <a:t> </a:t>
            </a:r>
            <a:r>
              <a:rPr lang="fa-IR" sz="2400" dirty="0">
                <a:solidFill>
                  <a:schemeClr val="tx1"/>
                </a:solidFill>
                <a:cs typeface="B Badr" panose="00000400000000000000" pitchFamily="2" charset="-78"/>
              </a:rPr>
              <a:t>استفاده کنید، در نهایت شما هستید که باید </a:t>
            </a:r>
            <a:r>
              <a:rPr lang="fa-IR" sz="2400" dirty="0" smtClean="0">
                <a:solidFill>
                  <a:schemeClr val="tx1"/>
                </a:solidFill>
                <a:cs typeface="B Badr" panose="00000400000000000000" pitchFamily="2" charset="-78"/>
              </a:rPr>
              <a:t>کدها</a:t>
            </a:r>
            <a:r>
              <a:rPr lang="fa-IR" sz="2400" dirty="0">
                <a:solidFill>
                  <a:schemeClr val="tx1"/>
                </a:solidFill>
                <a:cs typeface="B Badr" panose="00000400000000000000" pitchFamily="2" charset="-78"/>
              </a:rPr>
              <a:t>، الگوها و مفاهیم را ابداع کنید. </a:t>
            </a:r>
            <a:endParaRPr lang="en-US" sz="2400" dirty="0">
              <a:solidFill>
                <a:schemeClr val="tx1"/>
              </a:solidFill>
              <a:cs typeface="B Badr" panose="00000400000000000000" pitchFamily="2" charset="-78"/>
            </a:endParaRPr>
          </a:p>
          <a:p>
            <a:endParaRPr lang="en-US" dirty="0"/>
          </a:p>
        </p:txBody>
      </p:sp>
    </p:spTree>
    <p:extLst>
      <p:ext uri="{BB962C8B-B14F-4D97-AF65-F5344CB8AC3E}">
        <p14:creationId xmlns:p14="http://schemas.microsoft.com/office/powerpoint/2010/main" val="135036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5">
                    <a:lumMod val="60000"/>
                    <a:lumOff val="40000"/>
                  </a:schemeClr>
                </a:solidFill>
                <a:cs typeface="B Badr" panose="00000400000000000000" pitchFamily="2" charset="-78"/>
              </a:rPr>
              <a:t>یادگیری حرکتی</a:t>
            </a:r>
            <a:endParaRPr lang="en-US" dirty="0"/>
          </a:p>
        </p:txBody>
      </p:sp>
      <p:sp>
        <p:nvSpPr>
          <p:cNvPr id="3" name="Content Placeholder 2"/>
          <p:cNvSpPr>
            <a:spLocks noGrp="1"/>
          </p:cNvSpPr>
          <p:nvPr>
            <p:ph idx="1"/>
          </p:nvPr>
        </p:nvSpPr>
        <p:spPr/>
        <p:txBody>
          <a:bodyPr/>
          <a:lstStyle/>
          <a:p>
            <a:pPr lvl="0">
              <a:buClr>
                <a:srgbClr val="90C226"/>
              </a:buClr>
            </a:pPr>
            <a:r>
              <a:rPr lang="fa-IR" sz="2400" dirty="0" smtClean="0">
                <a:solidFill>
                  <a:prstClr val="black"/>
                </a:solidFill>
                <a:cs typeface="B Badr" panose="00000400000000000000" pitchFamily="2" charset="-78"/>
              </a:rPr>
              <a:t>برخی </a:t>
            </a:r>
            <a:r>
              <a:rPr lang="fa-IR" sz="2400" dirty="0">
                <a:solidFill>
                  <a:prstClr val="black"/>
                </a:solidFill>
                <a:cs typeface="B Badr" panose="00000400000000000000" pitchFamily="2" charset="-78"/>
              </a:rPr>
              <a:t>از این </a:t>
            </a:r>
            <a:r>
              <a:rPr lang="fa-IR" sz="2400" dirty="0" smtClean="0">
                <a:solidFill>
                  <a:prstClr val="black"/>
                </a:solidFill>
                <a:cs typeface="B Badr" panose="00000400000000000000" pitchFamily="2" charset="-78"/>
              </a:rPr>
              <a:t>یادگیری ها </a:t>
            </a:r>
            <a:r>
              <a:rPr lang="fa-IR" sz="2400" dirty="0">
                <a:solidFill>
                  <a:prstClr val="black"/>
                </a:solidFill>
                <a:cs typeface="B Badr" panose="00000400000000000000" pitchFamily="2" charset="-78"/>
              </a:rPr>
              <a:t>ساده و سطحی‌تر هستند، مثل پرتاب یک توپ ، برخی پیچیدگی بیشتری دارند، مثل شنا کردن و برخی از پیچیدگی و ظرافت خیلی بالایی برخوردار هستند، مثل نواختن یک ساز مانند ویولون که مستلزم یادگیری حرکتی به مقدار زیاد است. تمرین در این نوع یادگیری اهمیت فوق‌العاده‌ای دارد. هر چه میزان تمرین فرد در این نوع حرکات بیشتر باشد مهارت او عمیق خواهد بود.</a:t>
            </a:r>
          </a:p>
          <a:p>
            <a:endParaRPr lang="en-US" dirty="0"/>
          </a:p>
        </p:txBody>
      </p:sp>
    </p:spTree>
    <p:extLst>
      <p:ext uri="{BB962C8B-B14F-4D97-AF65-F5344CB8AC3E}">
        <p14:creationId xmlns:p14="http://schemas.microsoft.com/office/powerpoint/2010/main" val="136142346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lgn="ctr">
              <a:spcBef>
                <a:spcPts val="1000"/>
              </a:spcBef>
            </a:pPr>
            <a:r>
              <a:rPr lang="fa-IR" sz="2400" dirty="0">
                <a:solidFill>
                  <a:schemeClr val="tx1"/>
                </a:solidFill>
                <a:cs typeface="B Badr" panose="00000400000000000000" pitchFamily="2" charset="-78"/>
              </a:rPr>
              <a:t>مراحل سه گانه در تحلیل کیفی داده ها را می توان در شکل ۱-۱ ملاحظه کرد.</a:t>
            </a:r>
            <a:r>
              <a:rPr lang="en-US" sz="1800" dirty="0">
                <a:solidFill>
                  <a:prstClr val="black">
                    <a:lumMod val="75000"/>
                    <a:lumOff val="25000"/>
                  </a:prstClr>
                </a:solidFill>
              </a:rPr>
              <a:t/>
            </a:r>
            <a:br>
              <a:rPr lang="en-US" sz="1800" dirty="0">
                <a:solidFill>
                  <a:prstClr val="black">
                    <a:lumMod val="75000"/>
                    <a:lumOff val="25000"/>
                  </a:prstClr>
                </a:solidFill>
              </a:rPr>
            </a:br>
            <a:endParaRPr lang="en-US" dirty="0"/>
          </a:p>
        </p:txBody>
      </p:sp>
      <p:sp>
        <p:nvSpPr>
          <p:cNvPr id="3" name="Content Placeholder 2"/>
          <p:cNvSpPr>
            <a:spLocks noGrp="1"/>
          </p:cNvSpPr>
          <p:nvPr>
            <p:ph idx="1"/>
          </p:nvPr>
        </p:nvSpPr>
        <p:spPr>
          <a:xfrm>
            <a:off x="677334" y="1457204"/>
            <a:ext cx="8596668" cy="3888519"/>
          </a:xfrm>
        </p:spPr>
        <p:style>
          <a:lnRef idx="2">
            <a:schemeClr val="accent6"/>
          </a:lnRef>
          <a:fillRef idx="1">
            <a:schemeClr val="lt1"/>
          </a:fillRef>
          <a:effectRef idx="0">
            <a:schemeClr val="accent6"/>
          </a:effectRef>
          <a:fontRef idx="minor">
            <a:schemeClr val="dk1"/>
          </a:fontRef>
        </p:style>
        <p:txBody>
          <a:bodyPr/>
          <a:lstStyle/>
          <a:p>
            <a:pPr marL="0" indent="0">
              <a:buNone/>
            </a:pPr>
            <a:endParaRPr lang="en-US" dirty="0"/>
          </a:p>
        </p:txBody>
      </p:sp>
      <p:sp>
        <p:nvSpPr>
          <p:cNvPr id="4" name="Oval 3"/>
          <p:cNvSpPr/>
          <p:nvPr/>
        </p:nvSpPr>
        <p:spPr>
          <a:xfrm>
            <a:off x="961292" y="1664677"/>
            <a:ext cx="1899139" cy="8440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داده های خام مصاحبه1</a:t>
            </a:r>
            <a:endParaRPr lang="en-US" dirty="0"/>
          </a:p>
        </p:txBody>
      </p:sp>
      <p:sp>
        <p:nvSpPr>
          <p:cNvPr id="5" name="Oval 4"/>
          <p:cNvSpPr/>
          <p:nvPr/>
        </p:nvSpPr>
        <p:spPr>
          <a:xfrm>
            <a:off x="1055078" y="2832529"/>
            <a:ext cx="1805354" cy="9030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ln w="0"/>
                <a:solidFill>
                  <a:schemeClr val="tx1"/>
                </a:solidFill>
                <a:effectLst>
                  <a:outerShdw blurRad="38100" dist="19050" dir="2700000" algn="tl" rotWithShape="0">
                    <a:schemeClr val="dk1">
                      <a:alpha val="40000"/>
                    </a:schemeClr>
                  </a:outerShdw>
                </a:effectLst>
              </a:rPr>
              <a:t>داده های خام مصاحبه 2</a:t>
            </a:r>
            <a:endParaRPr lang="en-US" dirty="0">
              <a:ln w="0"/>
              <a:solidFill>
                <a:schemeClr val="tx1"/>
              </a:solidFill>
              <a:effectLst>
                <a:outerShdw blurRad="38100" dist="19050" dir="2700000" algn="tl" rotWithShape="0">
                  <a:schemeClr val="dk1">
                    <a:alpha val="40000"/>
                  </a:schemeClr>
                </a:outerShdw>
              </a:effectLst>
            </a:endParaRPr>
          </a:p>
        </p:txBody>
      </p:sp>
      <p:sp>
        <p:nvSpPr>
          <p:cNvPr id="6" name="Oval 5"/>
          <p:cNvSpPr/>
          <p:nvPr/>
        </p:nvSpPr>
        <p:spPr>
          <a:xfrm>
            <a:off x="1055079" y="4096667"/>
            <a:ext cx="1805352" cy="97301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داده های خام مشاهده</a:t>
            </a:r>
            <a:endParaRPr lang="en-US" dirty="0"/>
          </a:p>
        </p:txBody>
      </p:sp>
      <p:cxnSp>
        <p:nvCxnSpPr>
          <p:cNvPr id="13" name="Straight Arrow Connector 12"/>
          <p:cNvCxnSpPr/>
          <p:nvPr/>
        </p:nvCxnSpPr>
        <p:spPr>
          <a:xfrm>
            <a:off x="3188677" y="2031283"/>
            <a:ext cx="750277" cy="47745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a:off x="3036277" y="3284050"/>
            <a:ext cx="996461"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V="1">
            <a:off x="3188677" y="3985846"/>
            <a:ext cx="750277" cy="6799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0" name="Oval 19"/>
          <p:cNvSpPr/>
          <p:nvPr/>
        </p:nvSpPr>
        <p:spPr>
          <a:xfrm>
            <a:off x="4118836" y="2778004"/>
            <a:ext cx="1419539" cy="77531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کد گذاری</a:t>
            </a:r>
            <a:endParaRPr lang="en-US" dirty="0"/>
          </a:p>
        </p:txBody>
      </p:sp>
      <p:sp>
        <p:nvSpPr>
          <p:cNvPr id="21" name="Right Arrow 20"/>
          <p:cNvSpPr/>
          <p:nvPr/>
        </p:nvSpPr>
        <p:spPr>
          <a:xfrm>
            <a:off x="5750820" y="2983340"/>
            <a:ext cx="299462" cy="364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136380" y="2821601"/>
            <a:ext cx="1241085" cy="65692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مقوله بندی</a:t>
            </a:r>
            <a:endParaRPr lang="en-US" dirty="0"/>
          </a:p>
        </p:txBody>
      </p:sp>
      <p:sp>
        <p:nvSpPr>
          <p:cNvPr id="23" name="Right Arrow 22"/>
          <p:cNvSpPr/>
          <p:nvPr/>
        </p:nvSpPr>
        <p:spPr>
          <a:xfrm>
            <a:off x="7463564" y="3047269"/>
            <a:ext cx="304800" cy="300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854462" y="2778004"/>
            <a:ext cx="1068563" cy="72303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تم</a:t>
            </a:r>
            <a:endParaRPr lang="en-US" dirty="0"/>
          </a:p>
        </p:txBody>
      </p:sp>
    </p:spTree>
    <p:extLst>
      <p:ext uri="{BB962C8B-B14F-4D97-AF65-F5344CB8AC3E}">
        <p14:creationId xmlns:p14="http://schemas.microsoft.com/office/powerpoint/2010/main" val="317013379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39968"/>
            <a:ext cx="8596668" cy="808893"/>
          </a:xfrm>
        </p:spPr>
        <p:txBody>
          <a:bodyPr>
            <a:normAutofit/>
          </a:bodyPr>
          <a:lstStyle/>
          <a:p>
            <a:pPr algn="ctr"/>
            <a:r>
              <a:rPr lang="fa-IR" dirty="0">
                <a:solidFill>
                  <a:schemeClr val="accent5">
                    <a:lumMod val="60000"/>
                    <a:lumOff val="40000"/>
                  </a:schemeClr>
                </a:solidFill>
                <a:cs typeface="B Badr" panose="00000400000000000000" pitchFamily="2" charset="-78"/>
              </a:rPr>
              <a:t>مراحل تحلیل روایت</a:t>
            </a:r>
            <a:endParaRPr lang="en-US" dirty="0">
              <a:solidFill>
                <a:schemeClr val="accent5">
                  <a:lumMod val="60000"/>
                  <a:lumOff val="40000"/>
                </a:schemeClr>
              </a:solidFill>
            </a:endParaRPr>
          </a:p>
        </p:txBody>
      </p:sp>
      <p:sp>
        <p:nvSpPr>
          <p:cNvPr id="3" name="Content Placeholder 2"/>
          <p:cNvSpPr>
            <a:spLocks noGrp="1"/>
          </p:cNvSpPr>
          <p:nvPr>
            <p:ph idx="1"/>
          </p:nvPr>
        </p:nvSpPr>
        <p:spPr>
          <a:xfrm>
            <a:off x="85842" y="1550989"/>
            <a:ext cx="9779651" cy="3880773"/>
          </a:xfrm>
        </p:spPr>
        <p:txBody>
          <a:bodyPr>
            <a:normAutofit/>
          </a:bodyPr>
          <a:lstStyle/>
          <a:p>
            <a:r>
              <a:rPr lang="fa-IR" sz="2800" dirty="0" smtClean="0">
                <a:solidFill>
                  <a:schemeClr val="tx1"/>
                </a:solidFill>
                <a:cs typeface="B Badr" panose="00000400000000000000" pitchFamily="2" charset="-78"/>
              </a:rPr>
              <a:t>مرحله </a:t>
            </a:r>
            <a:r>
              <a:rPr lang="fa-IR" sz="2800" dirty="0">
                <a:solidFill>
                  <a:schemeClr val="tx1"/>
                </a:solidFill>
                <a:cs typeface="B Badr" panose="00000400000000000000" pitchFamily="2" charset="-78"/>
              </a:rPr>
              <a:t>اول: کدگذاری اولیه: پیدا کردن ایده های اصلی در روایتها </a:t>
            </a:r>
            <a:endParaRPr lang="en-US" sz="2800" dirty="0" smtClean="0">
              <a:solidFill>
                <a:schemeClr val="tx1"/>
              </a:solidFill>
              <a:cs typeface="B Badr" panose="00000400000000000000" pitchFamily="2" charset="-78"/>
            </a:endParaRPr>
          </a:p>
          <a:p>
            <a:r>
              <a:rPr lang="fa-IR" sz="2800" dirty="0" smtClean="0">
                <a:solidFill>
                  <a:schemeClr val="tx1"/>
                </a:solidFill>
                <a:cs typeface="B Badr" panose="00000400000000000000" pitchFamily="2" charset="-78"/>
              </a:rPr>
              <a:t>مرحله </a:t>
            </a:r>
            <a:r>
              <a:rPr lang="fa-IR" sz="2800" dirty="0">
                <a:solidFill>
                  <a:schemeClr val="tx1"/>
                </a:solidFill>
                <a:cs typeface="B Badr" panose="00000400000000000000" pitchFamily="2" charset="-78"/>
              </a:rPr>
              <a:t>دوم: مرور تاملی کدگذاری </a:t>
            </a:r>
            <a:r>
              <a:rPr lang="fa-IR" sz="2800" dirty="0" smtClean="0">
                <a:solidFill>
                  <a:schemeClr val="tx1"/>
                </a:solidFill>
                <a:cs typeface="B Badr" panose="00000400000000000000" pitchFamily="2" charset="-78"/>
              </a:rPr>
              <a:t>اولیه</a:t>
            </a:r>
            <a:endParaRPr lang="en-US" sz="2800" dirty="0" smtClean="0">
              <a:solidFill>
                <a:schemeClr val="tx1"/>
              </a:solidFill>
              <a:cs typeface="B Badr" panose="00000400000000000000" pitchFamily="2" charset="-78"/>
            </a:endParaRPr>
          </a:p>
          <a:p>
            <a:r>
              <a:rPr lang="fa-IR" sz="2800" dirty="0" smtClean="0">
                <a:solidFill>
                  <a:schemeClr val="tx1"/>
                </a:solidFill>
                <a:cs typeface="B Badr" panose="00000400000000000000" pitchFamily="2" charset="-78"/>
              </a:rPr>
              <a:t> </a:t>
            </a:r>
            <a:r>
              <a:rPr lang="fa-IR" sz="2800" dirty="0">
                <a:solidFill>
                  <a:schemeClr val="tx1"/>
                </a:solidFill>
                <a:cs typeface="B Badr" panose="00000400000000000000" pitchFamily="2" charset="-78"/>
              </a:rPr>
              <a:t>مرحله سوم: مقوله بندی ها: تهیه فهرست اولیه عناوین مقوله ها و مضامین اصلی در کدها </a:t>
            </a:r>
            <a:endParaRPr lang="en-US" sz="2800" dirty="0" smtClean="0">
              <a:solidFill>
                <a:schemeClr val="tx1"/>
              </a:solidFill>
              <a:cs typeface="B Badr" panose="00000400000000000000" pitchFamily="2" charset="-78"/>
            </a:endParaRPr>
          </a:p>
          <a:p>
            <a:r>
              <a:rPr lang="fa-IR" sz="2800" dirty="0" smtClean="0">
                <a:solidFill>
                  <a:schemeClr val="tx1"/>
                </a:solidFill>
                <a:cs typeface="B Badr" panose="00000400000000000000" pitchFamily="2" charset="-78"/>
              </a:rPr>
              <a:t>مرحله چهارم: </a:t>
            </a:r>
            <a:r>
              <a:rPr lang="fa-IR" sz="2800" dirty="0">
                <a:solidFill>
                  <a:schemeClr val="tx1"/>
                </a:solidFill>
                <a:cs typeface="B Badr" panose="00000400000000000000" pitchFamily="2" charset="-78"/>
              </a:rPr>
              <a:t>ویرایش فهرست اولیه مقوله بندی ها با خواندن </a:t>
            </a:r>
            <a:r>
              <a:rPr lang="fa-IR" sz="2800" dirty="0" smtClean="0">
                <a:solidFill>
                  <a:schemeClr val="tx1"/>
                </a:solidFill>
                <a:cs typeface="B Badr" panose="00000400000000000000" pitchFamily="2" charset="-78"/>
              </a:rPr>
              <a:t>مجدد داده ها</a:t>
            </a:r>
            <a:endParaRPr lang="en-US" sz="2800" dirty="0" smtClean="0">
              <a:solidFill>
                <a:schemeClr val="tx1"/>
              </a:solidFill>
              <a:cs typeface="B Badr" panose="00000400000000000000" pitchFamily="2" charset="-78"/>
            </a:endParaRPr>
          </a:p>
          <a:p>
            <a:r>
              <a:rPr lang="fa-IR" sz="2800" dirty="0">
                <a:solidFill>
                  <a:schemeClr val="tx1"/>
                </a:solidFill>
                <a:cs typeface="B Badr" panose="00000400000000000000" pitchFamily="2" charset="-78"/>
              </a:rPr>
              <a:t>مرحله پنجم: ویرایش عناوین مقوله ها و زیرشاخه های آنها</a:t>
            </a:r>
          </a:p>
          <a:p>
            <a:r>
              <a:rPr lang="fa-IR" sz="2800" dirty="0" smtClean="0">
                <a:solidFill>
                  <a:schemeClr val="tx1"/>
                </a:solidFill>
                <a:cs typeface="B Badr" panose="00000400000000000000" pitchFamily="2" charset="-78"/>
              </a:rPr>
              <a:t>مرحله </a:t>
            </a:r>
            <a:r>
              <a:rPr lang="fa-IR" sz="2800" dirty="0">
                <a:solidFill>
                  <a:schemeClr val="tx1"/>
                </a:solidFill>
                <a:cs typeface="B Badr" panose="00000400000000000000" pitchFamily="2" charset="-78"/>
              </a:rPr>
              <a:t>ششم: انتخاب مفاهیم و مضامین بر اساس عناوین مقوله بندی ها</a:t>
            </a:r>
            <a:endParaRPr lang="en-US" sz="2800" dirty="0">
              <a:solidFill>
                <a:schemeClr val="tx1"/>
              </a:solidFill>
              <a:cs typeface="B Badr" panose="00000400000000000000" pitchFamily="2" charset="-78"/>
            </a:endParaRPr>
          </a:p>
        </p:txBody>
      </p:sp>
    </p:spTree>
    <p:extLst>
      <p:ext uri="{BB962C8B-B14F-4D97-AF65-F5344CB8AC3E}">
        <p14:creationId xmlns:p14="http://schemas.microsoft.com/office/powerpoint/2010/main" val="428660120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2338"/>
          </a:xfrm>
        </p:spPr>
        <p:txBody>
          <a:bodyPr>
            <a:normAutofit/>
          </a:bodyPr>
          <a:lstStyle/>
          <a:p>
            <a:pPr algn="ctr"/>
            <a:r>
              <a:rPr lang="fa-IR" dirty="0">
                <a:solidFill>
                  <a:schemeClr val="accent5">
                    <a:lumMod val="60000"/>
                    <a:lumOff val="40000"/>
                  </a:schemeClr>
                </a:solidFill>
                <a:cs typeface="B Badr" panose="00000400000000000000" pitchFamily="2" charset="-78"/>
              </a:rPr>
              <a:t>مرحله </a:t>
            </a:r>
            <a:r>
              <a:rPr lang="fa-IR" dirty="0" smtClean="0">
                <a:solidFill>
                  <a:schemeClr val="accent5">
                    <a:lumMod val="60000"/>
                    <a:lumOff val="40000"/>
                  </a:schemeClr>
                </a:solidFill>
                <a:cs typeface="B Badr" panose="00000400000000000000" pitchFamily="2" charset="-78"/>
              </a:rPr>
              <a:t>اول، </a:t>
            </a:r>
            <a:r>
              <a:rPr lang="fa-IR" dirty="0">
                <a:solidFill>
                  <a:schemeClr val="accent5">
                    <a:lumMod val="60000"/>
                    <a:lumOff val="40000"/>
                  </a:schemeClr>
                </a:solidFill>
                <a:cs typeface="B Badr" panose="00000400000000000000" pitchFamily="2" charset="-78"/>
              </a:rPr>
              <a:t>کدگذاری اولیه:</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3" y="1441938"/>
            <a:ext cx="9345897" cy="3880773"/>
          </a:xfrm>
        </p:spPr>
        <p:txBody>
          <a:bodyPr>
            <a:normAutofit/>
          </a:bodyPr>
          <a:lstStyle/>
          <a:p>
            <a:r>
              <a:rPr lang="fa-IR" sz="2400" dirty="0" smtClean="0">
                <a:solidFill>
                  <a:schemeClr val="tx1"/>
                </a:solidFill>
                <a:cs typeface="B Badr" panose="00000400000000000000" pitchFamily="2" charset="-78"/>
              </a:rPr>
              <a:t>در </a:t>
            </a:r>
            <a:r>
              <a:rPr lang="fa-IR" sz="2400" dirty="0">
                <a:solidFill>
                  <a:schemeClr val="tx1"/>
                </a:solidFill>
                <a:cs typeface="B Badr" panose="00000400000000000000" pitchFamily="2" charset="-78"/>
              </a:rPr>
              <a:t>این مرحله برای تمرین می توان متنی را انتخاب کرد؛ مثلا خاطرات معلم تازه کاری درباره اولین تجربه های معلمی او و سپس آن را کدگذاری کرد. در مرحله کدگذاری می توان از کامپیوتر استفاده کرد. توصیه می شود که حتما متن مصاحبه ها پیاده و تایپ و در فایل های متفاوتی نام گذاری و در پوشهای الکترونیکی قرار گیرد. عموما فایل های مصاحبه در پردازشگر </a:t>
            </a:r>
            <a:r>
              <a:rPr lang="en-US" sz="2400" dirty="0">
                <a:solidFill>
                  <a:schemeClr val="tx1"/>
                </a:solidFill>
                <a:cs typeface="B Badr" panose="00000400000000000000" pitchFamily="2" charset="-78"/>
              </a:rPr>
              <a:t>Word </a:t>
            </a:r>
            <a:r>
              <a:rPr lang="fa-IR" sz="2400" dirty="0">
                <a:solidFill>
                  <a:schemeClr val="tx1"/>
                </a:solidFill>
                <a:cs typeface="B Badr" panose="00000400000000000000" pitchFamily="2" charset="-78"/>
              </a:rPr>
              <a:t>آماده سازی می شوند. پس از مرتب کردن داده ها در پردازشگر </a:t>
            </a:r>
            <a:r>
              <a:rPr lang="en-US" sz="2400" dirty="0">
                <a:solidFill>
                  <a:schemeClr val="tx1"/>
                </a:solidFill>
                <a:cs typeface="B Badr" panose="00000400000000000000" pitchFamily="2" charset="-78"/>
              </a:rPr>
              <a:t>Word </a:t>
            </a:r>
            <a:r>
              <a:rPr lang="fa-IR" sz="2400" dirty="0">
                <a:solidFill>
                  <a:schemeClr val="tx1"/>
                </a:solidFill>
                <a:cs typeface="B Badr" panose="00000400000000000000" pitchFamily="2" charset="-78"/>
              </a:rPr>
              <a:t>می توان به نوار ابزار آن مراجعه و روی </a:t>
            </a:r>
            <a:r>
              <a:rPr lang="en-US" sz="2400" dirty="0">
                <a:solidFill>
                  <a:schemeClr val="tx1"/>
                </a:solidFill>
                <a:cs typeface="B Badr" panose="00000400000000000000" pitchFamily="2" charset="-78"/>
              </a:rPr>
              <a:t>Review </a:t>
            </a:r>
            <a:r>
              <a:rPr lang="fa-IR" sz="2400" dirty="0">
                <a:solidFill>
                  <a:schemeClr val="tx1"/>
                </a:solidFill>
                <a:cs typeface="B Badr" panose="00000400000000000000" pitchFamily="2" charset="-78"/>
              </a:rPr>
              <a:t>کلیک کرد. در این بخش پس از انتخاب </a:t>
            </a:r>
            <a:r>
              <a:rPr lang="en-US" sz="2400" dirty="0">
                <a:solidFill>
                  <a:schemeClr val="tx1"/>
                </a:solidFill>
                <a:cs typeface="B Badr" panose="00000400000000000000" pitchFamily="2" charset="-78"/>
              </a:rPr>
              <a:t>Comment </a:t>
            </a:r>
            <a:r>
              <a:rPr lang="fa-IR" sz="2400" dirty="0">
                <a:solidFill>
                  <a:schemeClr val="tx1"/>
                </a:solidFill>
                <a:cs typeface="B Badr" panose="00000400000000000000" pitchFamily="2" charset="-78"/>
              </a:rPr>
              <a:t>با انتخاب عبارت یا جمله مورد نظر و کلیک کامنت، در سمت راست متن، پنجره ای باز میشود که می توان عنوان کد مورد نظر را در آن نوشت. </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78201520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5">
                    <a:lumMod val="60000"/>
                    <a:lumOff val="40000"/>
                  </a:schemeClr>
                </a:solidFill>
                <a:cs typeface="B Badr" panose="00000400000000000000" pitchFamily="2" charset="-78"/>
              </a:rPr>
              <a:t>تمرین کد گذاری</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16949" y="1712015"/>
            <a:ext cx="8596668" cy="3880773"/>
          </a:xfrm>
        </p:spPr>
        <p:txBody>
          <a:bodyPr>
            <a:normAutofit/>
          </a:bodyPr>
          <a:lstStyle/>
          <a:p>
            <a:r>
              <a:rPr lang="fa-IR" sz="2400" dirty="0">
                <a:solidFill>
                  <a:srgbClr val="002060"/>
                </a:solidFill>
                <a:cs typeface="B Badr" panose="00000400000000000000" pitchFamily="2" charset="-78"/>
              </a:rPr>
              <a:t>بعد از صرف نهار با وجودی که مدیر مجتمع و صاحب خانه به من توصیه کرده بودند، که بچه ها را جمع کنم و برای آنها صحبت کنم. چون چادر مدرسه هنوز آمده </a:t>
            </a:r>
            <a:r>
              <a:rPr lang="fa-IR" sz="2400" dirty="0" smtClean="0">
                <a:solidFill>
                  <a:srgbClr val="002060"/>
                </a:solidFill>
                <a:cs typeface="B Badr" panose="00000400000000000000" pitchFamily="2" charset="-78"/>
              </a:rPr>
              <a:t>نبود </a:t>
            </a:r>
            <a:r>
              <a:rPr lang="fa-IR" sz="2400" dirty="0">
                <a:solidFill>
                  <a:srgbClr val="002060"/>
                </a:solidFill>
                <a:cs typeface="B Badr" panose="00000400000000000000" pitchFamily="2" charset="-78"/>
              </a:rPr>
              <a:t>تا در آن کلاسی به عنوان روز معرفی و آشنایی اولیه برگزار </a:t>
            </a:r>
            <a:r>
              <a:rPr lang="fa-IR" sz="2400" dirty="0" smtClean="0">
                <a:solidFill>
                  <a:srgbClr val="002060"/>
                </a:solidFill>
                <a:cs typeface="B Badr" panose="00000400000000000000" pitchFamily="2" charset="-78"/>
              </a:rPr>
              <a:t>کنم </a:t>
            </a:r>
            <a:r>
              <a:rPr lang="fa-IR" sz="2400" dirty="0">
                <a:solidFill>
                  <a:srgbClr val="002060"/>
                </a:solidFill>
                <a:cs typeface="B Badr" panose="00000400000000000000" pitchFamily="2" charset="-78"/>
              </a:rPr>
              <a:t>من هم به نوعی سر در گم بودم بدون اینکه کلاس درس را برگزار کنم به سمت خانه به راه افتادم البته به آنها گفتم </a:t>
            </a:r>
            <a:r>
              <a:rPr lang="fa-IR" sz="2400" dirty="0" smtClean="0">
                <a:solidFill>
                  <a:srgbClr val="002060"/>
                </a:solidFill>
                <a:cs typeface="B Badr" panose="00000400000000000000" pitchFamily="2" charset="-78"/>
              </a:rPr>
              <a:t>که </a:t>
            </a:r>
            <a:r>
              <a:rPr lang="fa-IR" sz="2400" dirty="0">
                <a:solidFill>
                  <a:srgbClr val="002060"/>
                </a:solidFill>
                <a:cs typeface="B Badr" panose="00000400000000000000" pitchFamily="2" charset="-78"/>
              </a:rPr>
              <a:t>فردا می آیم و حتما کلاس درس را تشکیل </a:t>
            </a:r>
            <a:r>
              <a:rPr lang="fa-IR" sz="2400" dirty="0" smtClean="0">
                <a:solidFill>
                  <a:srgbClr val="002060"/>
                </a:solidFill>
                <a:cs typeface="B Badr" panose="00000400000000000000" pitchFamily="2" charset="-78"/>
              </a:rPr>
              <a:t>می دهم.</a:t>
            </a:r>
            <a:r>
              <a:rPr lang="fa-IR" sz="2400" dirty="0">
                <a:solidFill>
                  <a:schemeClr val="tx1"/>
                </a:solidFill>
                <a:cs typeface="B Badr" panose="00000400000000000000" pitchFamily="2" charset="-78"/>
              </a:rPr>
              <a:t> نام </a:t>
            </a:r>
            <a:r>
              <a:rPr lang="fa-IR" sz="2400" dirty="0" smtClean="0">
                <a:solidFill>
                  <a:schemeClr val="tx1"/>
                </a:solidFill>
                <a:cs typeface="B Badr" panose="00000400000000000000" pitchFamily="2" charset="-78"/>
              </a:rPr>
              <a:t>کد : </a:t>
            </a:r>
            <a:r>
              <a:rPr lang="fa-IR" sz="2400" dirty="0" smtClean="0">
                <a:solidFill>
                  <a:srgbClr val="FF0000"/>
                </a:solidFill>
                <a:cs typeface="B Badr" panose="00000400000000000000" pitchFamily="2" charset="-78"/>
              </a:rPr>
              <a:t>مکان فیزیکی مدرسه</a:t>
            </a:r>
            <a:r>
              <a:rPr lang="fa-IR" sz="2400" dirty="0" smtClean="0">
                <a:solidFill>
                  <a:schemeClr val="tx1"/>
                </a:solidFill>
                <a:cs typeface="B Badr" panose="00000400000000000000" pitchFamily="2" charset="-78"/>
              </a:rPr>
              <a:t>؟</a:t>
            </a:r>
          </a:p>
          <a:p>
            <a:pPr marL="0" indent="0">
              <a:buNone/>
            </a:pPr>
            <a:r>
              <a:rPr lang="fa-IR" sz="2400" dirty="0" smtClean="0">
                <a:solidFill>
                  <a:schemeClr val="tx1"/>
                </a:solidFill>
                <a:cs typeface="B Badr" panose="00000400000000000000" pitchFamily="2" charset="-78"/>
              </a:rPr>
              <a:t> پسر صاحب خانه به وسیله موتورسیکلت من را به جاده آسفالته رساند. </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56755275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5">
                    <a:lumMod val="60000"/>
                    <a:lumOff val="40000"/>
                  </a:schemeClr>
                </a:solidFill>
                <a:cs typeface="B Badr" panose="00000400000000000000" pitchFamily="2" charset="-78"/>
              </a:rPr>
              <a:t>تمرین کد گذاری</a:t>
            </a:r>
            <a:endParaRPr lang="en-US" dirty="0"/>
          </a:p>
        </p:txBody>
      </p:sp>
      <p:sp>
        <p:nvSpPr>
          <p:cNvPr id="3" name="Content Placeholder 2"/>
          <p:cNvSpPr>
            <a:spLocks noGrp="1"/>
          </p:cNvSpPr>
          <p:nvPr>
            <p:ph idx="1"/>
          </p:nvPr>
        </p:nvSpPr>
        <p:spPr>
          <a:xfrm>
            <a:off x="504805" y="1410091"/>
            <a:ext cx="9665737" cy="4542135"/>
          </a:xfrm>
        </p:spPr>
        <p:txBody>
          <a:bodyPr>
            <a:normAutofit/>
          </a:bodyPr>
          <a:lstStyle/>
          <a:p>
            <a:r>
              <a:rPr lang="fa-IR" sz="2400" dirty="0">
                <a:solidFill>
                  <a:srgbClr val="002060"/>
                </a:solidFill>
                <a:cs typeface="B Badr" panose="00000400000000000000" pitchFamily="2" charset="-78"/>
              </a:rPr>
              <a:t>در بین راه که </a:t>
            </a:r>
            <a:r>
              <a:rPr lang="fa-IR" sz="2400" dirty="0" smtClean="0">
                <a:solidFill>
                  <a:srgbClr val="002060"/>
                </a:solidFill>
                <a:cs typeface="B Badr" panose="00000400000000000000" pitchFamily="2" charset="-78"/>
              </a:rPr>
              <a:t>می امدم </a:t>
            </a:r>
            <a:r>
              <a:rPr lang="fa-IR" sz="2400" dirty="0">
                <a:solidFill>
                  <a:srgbClr val="002060"/>
                </a:solidFill>
                <a:cs typeface="B Badr" panose="00000400000000000000" pitchFamily="2" charset="-78"/>
              </a:rPr>
              <a:t>بسیار خوشحال بودم که مردم محل </a:t>
            </a:r>
            <a:r>
              <a:rPr lang="fa-IR" sz="2400" dirty="0" smtClean="0">
                <a:solidFill>
                  <a:srgbClr val="002060"/>
                </a:solidFill>
                <a:cs typeface="B Badr" panose="00000400000000000000" pitchFamily="2" charset="-78"/>
              </a:rPr>
              <a:t>خدمتم </a:t>
            </a:r>
            <a:r>
              <a:rPr lang="fa-IR" sz="2400" dirty="0">
                <a:solidFill>
                  <a:srgbClr val="002060"/>
                </a:solidFill>
                <a:cs typeface="B Badr" panose="00000400000000000000" pitchFamily="2" charset="-78"/>
              </a:rPr>
              <a:t>اینطور مهمان نواز هستند مخصوصا اینکه در گفتگویی که با هم داشتیم در بین حرفهایشان </a:t>
            </a:r>
            <a:r>
              <a:rPr lang="fa-IR" sz="2400" dirty="0" smtClean="0">
                <a:solidFill>
                  <a:srgbClr val="002060"/>
                </a:solidFill>
                <a:cs typeface="B Badr" panose="00000400000000000000" pitchFamily="2" charset="-78"/>
              </a:rPr>
              <a:t>مرتب </a:t>
            </a:r>
            <a:r>
              <a:rPr lang="fa-IR" sz="2400" dirty="0">
                <a:solidFill>
                  <a:srgbClr val="002060"/>
                </a:solidFill>
                <a:cs typeface="B Badr" panose="00000400000000000000" pitchFamily="2" charset="-78"/>
              </a:rPr>
              <a:t>متذکر </a:t>
            </a:r>
            <a:r>
              <a:rPr lang="fa-IR" sz="2400" dirty="0" smtClean="0">
                <a:solidFill>
                  <a:srgbClr val="002060"/>
                </a:solidFill>
                <a:cs typeface="B Badr" panose="00000400000000000000" pitchFamily="2" charset="-78"/>
              </a:rPr>
              <a:t>می شدند </a:t>
            </a:r>
            <a:r>
              <a:rPr lang="fa-IR" sz="2400" dirty="0">
                <a:solidFill>
                  <a:srgbClr val="002060"/>
                </a:solidFill>
                <a:cs typeface="B Badr" panose="00000400000000000000" pitchFamily="2" charset="-78"/>
              </a:rPr>
              <a:t>که من باید از این به بعد این جا را </a:t>
            </a:r>
            <a:r>
              <a:rPr lang="fa-IR" sz="2400" dirty="0" smtClean="0">
                <a:solidFill>
                  <a:srgbClr val="002060"/>
                </a:solidFill>
                <a:cs typeface="B Badr" panose="00000400000000000000" pitchFamily="2" charset="-78"/>
              </a:rPr>
              <a:t>خانه ی خودم </a:t>
            </a:r>
            <a:r>
              <a:rPr lang="fa-IR" sz="2400" dirty="0">
                <a:solidFill>
                  <a:srgbClr val="002060"/>
                </a:solidFill>
                <a:cs typeface="B Badr" panose="00000400000000000000" pitchFamily="2" charset="-78"/>
              </a:rPr>
              <a:t>و آنها را نیز </a:t>
            </a:r>
            <a:r>
              <a:rPr lang="fa-IR" sz="2400" dirty="0" smtClean="0">
                <a:solidFill>
                  <a:srgbClr val="002060"/>
                </a:solidFill>
                <a:cs typeface="B Badr" panose="00000400000000000000" pitchFamily="2" charset="-78"/>
              </a:rPr>
              <a:t>خانواده ي خودم </a:t>
            </a:r>
            <a:r>
              <a:rPr lang="fa-IR" sz="2400" dirty="0">
                <a:solidFill>
                  <a:srgbClr val="002060"/>
                </a:solidFill>
                <a:cs typeface="B Badr" panose="00000400000000000000" pitchFamily="2" charset="-78"/>
              </a:rPr>
              <a:t>بدانم، چرا که حداقل من باید یک سال با آنها زندگی کنم و در ضمن می گفتند که رابطه با معلمان </a:t>
            </a:r>
            <a:r>
              <a:rPr lang="fa-IR" sz="2400" dirty="0" smtClean="0">
                <a:solidFill>
                  <a:srgbClr val="002060"/>
                </a:solidFill>
                <a:cs typeface="B Badr" panose="00000400000000000000" pitchFamily="2" charset="-78"/>
              </a:rPr>
              <a:t>قبلی </a:t>
            </a:r>
            <a:r>
              <a:rPr lang="fa-IR" sz="2400" dirty="0">
                <a:solidFill>
                  <a:srgbClr val="002060"/>
                </a:solidFill>
                <a:cs typeface="B Badr" panose="00000400000000000000" pitchFamily="2" charset="-78"/>
              </a:rPr>
              <a:t>چطور بوده است و چگونه با احترام با آنها برخورد </a:t>
            </a:r>
            <a:r>
              <a:rPr lang="fa-IR" sz="2400" dirty="0" smtClean="0">
                <a:solidFill>
                  <a:srgbClr val="002060"/>
                </a:solidFill>
                <a:cs typeface="B Badr" panose="00000400000000000000" pitchFamily="2" charset="-78"/>
              </a:rPr>
              <a:t>کرده اند. </a:t>
            </a:r>
            <a:r>
              <a:rPr lang="fa-IR" sz="2400" dirty="0" smtClean="0">
                <a:solidFill>
                  <a:schemeClr val="tx1"/>
                </a:solidFill>
                <a:cs typeface="B Badr" panose="00000400000000000000" pitchFamily="2" charset="-78"/>
              </a:rPr>
              <a:t>نام کد؟ </a:t>
            </a:r>
            <a:r>
              <a:rPr lang="fa-IR" sz="2400" dirty="0" smtClean="0">
                <a:solidFill>
                  <a:srgbClr val="FF0000"/>
                </a:solidFill>
                <a:cs typeface="B Badr" panose="00000400000000000000" pitchFamily="2" charset="-78"/>
              </a:rPr>
              <a:t>رابطه مردم با معلم</a:t>
            </a:r>
          </a:p>
          <a:p>
            <a:r>
              <a:rPr lang="fa-IR" sz="2400" dirty="0" smtClean="0">
                <a:solidFill>
                  <a:schemeClr val="tx1"/>
                </a:solidFill>
                <a:cs typeface="B Badr" panose="00000400000000000000" pitchFamily="2" charset="-78"/>
              </a:rPr>
              <a:t>روز </a:t>
            </a:r>
            <a:r>
              <a:rPr lang="fa-IR" sz="2400" dirty="0">
                <a:solidFill>
                  <a:schemeClr val="tx1"/>
                </a:solidFill>
                <a:cs typeface="B Badr" panose="00000400000000000000" pitchFamily="2" charset="-78"/>
              </a:rPr>
              <a:t>دوشنبه 5 مهر من برای برگزاری کلاس درس به روستای مورد نظر رفتم و اما در بین راه مدام در دلم خدا خدا میکردم که چادر مدرسه را </a:t>
            </a:r>
            <a:r>
              <a:rPr lang="fa-IR" sz="2400" dirty="0" smtClean="0">
                <a:solidFill>
                  <a:schemeClr val="tx1"/>
                </a:solidFill>
                <a:cs typeface="B Badr" panose="00000400000000000000" pitchFamily="2" charset="-78"/>
              </a:rPr>
              <a:t>نیاورده </a:t>
            </a:r>
            <a:r>
              <a:rPr lang="fa-IR" sz="2400" dirty="0">
                <a:solidFill>
                  <a:schemeClr val="tx1"/>
                </a:solidFill>
                <a:cs typeface="B Badr" panose="00000400000000000000" pitchFamily="2" charset="-78"/>
              </a:rPr>
              <a:t>باشند تا آن هفته دیگر به آنجا </a:t>
            </a:r>
            <a:r>
              <a:rPr lang="fa-IR" sz="2400" dirty="0" smtClean="0">
                <a:solidFill>
                  <a:schemeClr val="tx1"/>
                </a:solidFill>
                <a:cs typeface="B Badr" panose="00000400000000000000" pitchFamily="2" charset="-78"/>
              </a:rPr>
              <a:t>نروم </a:t>
            </a:r>
            <a:r>
              <a:rPr lang="fa-IR" sz="2400" dirty="0">
                <a:solidFill>
                  <a:schemeClr val="tx1"/>
                </a:solidFill>
                <a:cs typeface="B Badr" panose="00000400000000000000" pitchFamily="2" charset="-78"/>
              </a:rPr>
              <a:t>و امشب به تهران بروم و به درس های </a:t>
            </a:r>
            <a:r>
              <a:rPr lang="fa-IR" sz="2400" dirty="0" smtClean="0">
                <a:solidFill>
                  <a:schemeClr val="tx1"/>
                </a:solidFill>
                <a:cs typeface="B Badr" panose="00000400000000000000" pitchFamily="2" charset="-78"/>
              </a:rPr>
              <a:t>دانشگاه </a:t>
            </a:r>
            <a:r>
              <a:rPr lang="fa-IR" sz="2400" dirty="0">
                <a:solidFill>
                  <a:schemeClr val="tx1"/>
                </a:solidFill>
                <a:cs typeface="B Badr" panose="00000400000000000000" pitchFamily="2" charset="-78"/>
              </a:rPr>
              <a:t>خودم برسم. به محض ورود به روستا یک دختر خانم کوچولو که حدود ده ساله به نظر </a:t>
            </a:r>
            <a:r>
              <a:rPr lang="fa-IR" sz="2400" dirty="0" smtClean="0">
                <a:solidFill>
                  <a:schemeClr val="tx1"/>
                </a:solidFill>
                <a:cs typeface="B Badr" panose="00000400000000000000" pitchFamily="2" charset="-78"/>
              </a:rPr>
              <a:t>می رسید </a:t>
            </a:r>
            <a:r>
              <a:rPr lang="fa-IR" sz="2400" dirty="0">
                <a:solidFill>
                  <a:schemeClr val="tx1"/>
                </a:solidFill>
                <a:cs typeface="B Badr" panose="00000400000000000000" pitchFamily="2" charset="-78"/>
              </a:rPr>
              <a:t>و در حال رفتن به </a:t>
            </a:r>
            <a:r>
              <a:rPr lang="fa-IR" sz="2400" dirty="0" smtClean="0">
                <a:solidFill>
                  <a:schemeClr val="tx1"/>
                </a:solidFill>
                <a:cs typeface="B Badr" panose="00000400000000000000" pitchFamily="2" charset="-78"/>
              </a:rPr>
              <a:t>سوی </a:t>
            </a:r>
            <a:r>
              <a:rPr lang="fa-IR" sz="2400" dirty="0">
                <a:solidFill>
                  <a:schemeClr val="tx1"/>
                </a:solidFill>
                <a:cs typeface="B Badr" panose="00000400000000000000" pitchFamily="2" charset="-78"/>
              </a:rPr>
              <a:t>چادرها بود. تا من را دید جلو آمد و سلام </a:t>
            </a:r>
            <a:r>
              <a:rPr lang="fa-IR" sz="2400" dirty="0" smtClean="0">
                <a:solidFill>
                  <a:schemeClr val="tx1"/>
                </a:solidFill>
                <a:cs typeface="B Badr" panose="00000400000000000000" pitchFamily="2" charset="-78"/>
              </a:rPr>
              <a:t>کرد، بعد </a:t>
            </a:r>
            <a:r>
              <a:rPr lang="fa-IR" sz="2400" dirty="0">
                <a:solidFill>
                  <a:schemeClr val="tx1"/>
                </a:solidFill>
                <a:cs typeface="B Badr" panose="00000400000000000000" pitchFamily="2" charset="-78"/>
              </a:rPr>
              <a:t>از او اهل چادری که روز قبل ظهر مهمان آنها </a:t>
            </a:r>
            <a:r>
              <a:rPr lang="fa-IR" sz="2400" dirty="0" smtClean="0">
                <a:solidFill>
                  <a:schemeClr val="tx1"/>
                </a:solidFill>
                <a:cs typeface="B Badr" panose="00000400000000000000" pitchFamily="2" charset="-78"/>
              </a:rPr>
              <a:t>بودم</a:t>
            </a:r>
            <a:r>
              <a:rPr lang="fa-IR" dirty="0">
                <a:solidFill>
                  <a:prstClr val="black">
                    <a:lumMod val="75000"/>
                    <a:lumOff val="25000"/>
                  </a:prstClr>
                </a:solidFill>
              </a:rPr>
              <a:t> </a:t>
            </a:r>
            <a:r>
              <a:rPr lang="fa-IR" sz="2400" dirty="0">
                <a:solidFill>
                  <a:schemeClr val="tx1"/>
                </a:solidFill>
                <a:cs typeface="B Badr" panose="00000400000000000000" pitchFamily="2" charset="-78"/>
              </a:rPr>
              <a:t>به استقبالم آمدند و خوش آمد گویی کردند </a:t>
            </a:r>
            <a:r>
              <a:rPr lang="fa-IR" sz="2400" dirty="0" smtClean="0">
                <a:solidFill>
                  <a:schemeClr val="tx1"/>
                </a:solidFill>
                <a:cs typeface="B Badr" panose="00000400000000000000" pitchFamily="2" charset="-78"/>
              </a:rPr>
              <a:t>و</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62597505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28" y="359434"/>
            <a:ext cx="8596668" cy="762000"/>
          </a:xfrm>
        </p:spPr>
        <p:txBody>
          <a:bodyPr/>
          <a:lstStyle/>
          <a:p>
            <a:pPr algn="ctr"/>
            <a:r>
              <a:rPr lang="fa-IR" dirty="0">
                <a:solidFill>
                  <a:schemeClr val="accent5">
                    <a:lumMod val="60000"/>
                    <a:lumOff val="40000"/>
                  </a:schemeClr>
                </a:solidFill>
                <a:cs typeface="B Badr" panose="00000400000000000000" pitchFamily="2" charset="-78"/>
              </a:rPr>
              <a:t>تمرین کد گذاری</a:t>
            </a:r>
            <a:endParaRPr lang="en-US" dirty="0"/>
          </a:p>
        </p:txBody>
      </p:sp>
      <p:sp>
        <p:nvSpPr>
          <p:cNvPr id="3" name="Content Placeholder 2"/>
          <p:cNvSpPr>
            <a:spLocks noGrp="1"/>
          </p:cNvSpPr>
          <p:nvPr>
            <p:ph idx="1"/>
          </p:nvPr>
        </p:nvSpPr>
        <p:spPr>
          <a:xfrm>
            <a:off x="754972" y="1121434"/>
            <a:ext cx="9501836" cy="4222959"/>
          </a:xfrm>
        </p:spPr>
        <p:txBody>
          <a:bodyPr>
            <a:noAutofit/>
          </a:bodyPr>
          <a:lstStyle/>
          <a:p>
            <a:r>
              <a:rPr lang="fa-IR" sz="2400" dirty="0" smtClean="0">
                <a:solidFill>
                  <a:schemeClr val="tx1"/>
                </a:solidFill>
                <a:cs typeface="B Badr" panose="00000400000000000000" pitchFamily="2" charset="-78"/>
              </a:rPr>
              <a:t>همچنین </a:t>
            </a:r>
            <a:r>
              <a:rPr lang="fa-IR" sz="2400" dirty="0">
                <a:solidFill>
                  <a:schemeClr val="tx1"/>
                </a:solidFill>
                <a:cs typeface="B Badr" panose="00000400000000000000" pitchFamily="2" charset="-78"/>
              </a:rPr>
              <a:t>گفتند که چادر مدرسه را پس </a:t>
            </a:r>
            <a:r>
              <a:rPr lang="fa-IR" sz="2400" dirty="0" smtClean="0">
                <a:solidFill>
                  <a:schemeClr val="tx1"/>
                </a:solidFill>
                <a:cs typeface="B Badr" panose="00000400000000000000" pitchFamily="2" charset="-78"/>
              </a:rPr>
              <a:t>آورده اند و </a:t>
            </a:r>
            <a:r>
              <a:rPr lang="fa-IR" sz="2400" dirty="0">
                <a:solidFill>
                  <a:schemeClr val="tx1"/>
                </a:solidFill>
                <a:cs typeface="B Badr" panose="00000400000000000000" pitchFamily="2" charset="-78"/>
              </a:rPr>
              <a:t>الان </a:t>
            </a:r>
            <a:r>
              <a:rPr lang="fa-IR" sz="2400" dirty="0" smtClean="0">
                <a:solidFill>
                  <a:schemeClr val="tx1"/>
                </a:solidFill>
                <a:cs typeface="B Badr" panose="00000400000000000000" pitchFamily="2" charset="-78"/>
              </a:rPr>
              <a:t>میتوانم آن </a:t>
            </a:r>
            <a:r>
              <a:rPr lang="fa-IR" sz="2400" dirty="0">
                <a:solidFill>
                  <a:schemeClr val="tx1"/>
                </a:solidFill>
                <a:cs typeface="B Badr" panose="00000400000000000000" pitchFamily="2" charset="-78"/>
              </a:rPr>
              <a:t>را برپا کنم. البته با </a:t>
            </a:r>
            <a:r>
              <a:rPr lang="fa-IR" sz="2400" dirty="0" smtClean="0">
                <a:solidFill>
                  <a:schemeClr val="tx1"/>
                </a:solidFill>
                <a:cs typeface="B Badr" panose="00000400000000000000" pitchFamily="2" charset="-78"/>
              </a:rPr>
              <a:t>حرف های </a:t>
            </a:r>
            <a:r>
              <a:rPr lang="fa-IR" sz="2400" dirty="0">
                <a:solidFill>
                  <a:schemeClr val="tx1"/>
                </a:solidFill>
                <a:cs typeface="B Badr" panose="00000400000000000000" pitchFamily="2" charset="-78"/>
              </a:rPr>
              <a:t>آن ها من در دلم فاتحه جلسه اول درس های دانشگاهم را خواندم و فهمیدم دیگر امکان </a:t>
            </a:r>
            <a:r>
              <a:rPr lang="fa-IR" sz="2400" dirty="0" smtClean="0">
                <a:solidFill>
                  <a:schemeClr val="tx1"/>
                </a:solidFill>
                <a:cs typeface="B Badr" panose="00000400000000000000" pitchFamily="2" charset="-78"/>
              </a:rPr>
              <a:t>رفتن به </a:t>
            </a:r>
            <a:r>
              <a:rPr lang="fa-IR" sz="2400" dirty="0">
                <a:solidFill>
                  <a:schemeClr val="tx1"/>
                </a:solidFill>
                <a:cs typeface="B Badr" panose="00000400000000000000" pitchFamily="2" charset="-78"/>
              </a:rPr>
              <a:t>تهران وجود ندارد چرا که اصلا توجيه خوبی نداشت که من یک روز سر کلاس بروم و روز بعد کلاس را ترک </a:t>
            </a:r>
            <a:r>
              <a:rPr lang="fa-IR" sz="2400" dirty="0" smtClean="0">
                <a:solidFill>
                  <a:schemeClr val="tx1"/>
                </a:solidFill>
                <a:cs typeface="B Badr" panose="00000400000000000000" pitchFamily="2" charset="-78"/>
              </a:rPr>
              <a:t>کنم. </a:t>
            </a:r>
            <a:r>
              <a:rPr lang="fa-IR" sz="2400" dirty="0">
                <a:solidFill>
                  <a:schemeClr val="tx1"/>
                </a:solidFill>
                <a:cs typeface="B Badr" panose="00000400000000000000" pitchFamily="2" charset="-78"/>
              </a:rPr>
              <a:t>سپس مادر راهنما رفت به یکی از مردان همسایه که یک بچه دانش آموز داشت گفت: تا بیاید </a:t>
            </a:r>
            <a:r>
              <a:rPr lang="fa-IR" sz="2400" dirty="0" smtClean="0">
                <a:solidFill>
                  <a:schemeClr val="tx1"/>
                </a:solidFill>
                <a:cs typeface="B Badr" panose="00000400000000000000" pitchFamily="2" charset="-78"/>
              </a:rPr>
              <a:t>چادر </a:t>
            </a:r>
            <a:r>
              <a:rPr lang="fa-IR" sz="2400" dirty="0">
                <a:solidFill>
                  <a:schemeClr val="tx1"/>
                </a:solidFill>
                <a:cs typeface="B Badr" panose="00000400000000000000" pitchFamily="2" charset="-78"/>
              </a:rPr>
              <a:t>مدرسه </a:t>
            </a:r>
            <a:r>
              <a:rPr lang="fa-IR" sz="2400" dirty="0" smtClean="0">
                <a:solidFill>
                  <a:schemeClr val="tx1"/>
                </a:solidFill>
                <a:cs typeface="B Badr" panose="00000400000000000000" pitchFamily="2" charset="-78"/>
              </a:rPr>
              <a:t>را برپا کند. در واقع </a:t>
            </a:r>
            <a:r>
              <a:rPr lang="fa-IR" sz="2400" dirty="0">
                <a:solidFill>
                  <a:schemeClr val="tx1"/>
                </a:solidFill>
                <a:cs typeface="B Badr" panose="00000400000000000000" pitchFamily="2" charset="-78"/>
              </a:rPr>
              <a:t>او پدر سامان بود، او نیز بنده خدا شروع به برپا کردن چادر کرد و من نیز به او کمک کردم البته وصل کردن چارچوب فلزی را </a:t>
            </a:r>
            <a:r>
              <a:rPr lang="fa-IR" sz="2400" dirty="0" smtClean="0">
                <a:solidFill>
                  <a:schemeClr val="tx1"/>
                </a:solidFill>
                <a:cs typeface="B Badr" panose="00000400000000000000" pitchFamily="2" charset="-78"/>
              </a:rPr>
              <a:t>نه </a:t>
            </a:r>
            <a:r>
              <a:rPr lang="fa-IR" sz="2400" dirty="0">
                <a:solidFill>
                  <a:schemeClr val="tx1"/>
                </a:solidFill>
                <a:cs typeface="B Badr" panose="00000400000000000000" pitchFamily="2" charset="-78"/>
              </a:rPr>
              <a:t>من می دانستم نه او (البته او قبلا برپا کرده بود ولی اکنون يادش نمی </a:t>
            </a:r>
            <a:r>
              <a:rPr lang="fa-IR" sz="2400" dirty="0" smtClean="0">
                <a:solidFill>
                  <a:schemeClr val="tx1"/>
                </a:solidFill>
                <a:cs typeface="B Badr" panose="00000400000000000000" pitchFamily="2" charset="-78"/>
              </a:rPr>
              <a:t>آمد) </a:t>
            </a:r>
            <a:r>
              <a:rPr lang="fa-IR" sz="2400" dirty="0">
                <a:solidFill>
                  <a:schemeClr val="tx1"/>
                </a:solidFill>
                <a:cs typeface="B Badr" panose="00000400000000000000" pitchFamily="2" charset="-78"/>
              </a:rPr>
              <a:t>اما همسرش، مادر </a:t>
            </a:r>
            <a:r>
              <a:rPr lang="fa-IR" sz="2400" dirty="0" smtClean="0">
                <a:solidFill>
                  <a:schemeClr val="tx1"/>
                </a:solidFill>
                <a:cs typeface="B Badr" panose="00000400000000000000" pitchFamily="2" charset="-78"/>
              </a:rPr>
              <a:t>سامان </a:t>
            </a:r>
            <a:r>
              <a:rPr lang="fa-IR" sz="2400" dirty="0">
                <a:solidFill>
                  <a:schemeClr val="tx1"/>
                </a:solidFill>
                <a:cs typeface="B Badr" panose="00000400000000000000" pitchFamily="2" charset="-78"/>
              </a:rPr>
              <a:t>آمد و چارچوب فلزی را به هم وصل کرد و ما هم بقیه کارها را انجام دادیم قبل از اینکه شروع به </a:t>
            </a:r>
            <a:r>
              <a:rPr lang="fa-IR" sz="2400" dirty="0" smtClean="0">
                <a:solidFill>
                  <a:schemeClr val="tx1"/>
                </a:solidFill>
                <a:cs typeface="B Badr" panose="00000400000000000000" pitchFamily="2" charset="-78"/>
              </a:rPr>
              <a:t>تدریس </a:t>
            </a:r>
            <a:r>
              <a:rPr lang="fa-IR" sz="2400" dirty="0">
                <a:solidFill>
                  <a:schemeClr val="tx1"/>
                </a:solidFill>
                <a:cs typeface="B Badr" panose="00000400000000000000" pitchFamily="2" charset="-78"/>
              </a:rPr>
              <a:t>کنم، </a:t>
            </a:r>
            <a:r>
              <a:rPr lang="fa-IR" sz="2400" dirty="0" smtClean="0">
                <a:solidFill>
                  <a:srgbClr val="002060"/>
                </a:solidFill>
                <a:cs typeface="B Badr" panose="00000400000000000000" pitchFamily="2" charset="-78"/>
              </a:rPr>
              <a:t>در مورد </a:t>
            </a:r>
            <a:r>
              <a:rPr lang="fa-IR" sz="2400" dirty="0">
                <a:solidFill>
                  <a:srgbClr val="002060"/>
                </a:solidFill>
                <a:cs typeface="B Badr" panose="00000400000000000000" pitchFamily="2" charset="-78"/>
              </a:rPr>
              <a:t>تخته سیاه از بچه ها سوال کردم آنها جواب دادند، که تخته سیاه </a:t>
            </a:r>
            <a:r>
              <a:rPr lang="fa-IR" sz="2400" dirty="0" smtClean="0">
                <a:solidFill>
                  <a:srgbClr val="002060"/>
                </a:solidFill>
                <a:cs typeface="B Badr" panose="00000400000000000000" pitchFamily="2" charset="-78"/>
              </a:rPr>
              <a:t>را در محل </a:t>
            </a:r>
            <a:r>
              <a:rPr lang="fa-IR" sz="2400" dirty="0">
                <a:solidFill>
                  <a:srgbClr val="002060"/>
                </a:solidFill>
                <a:cs typeface="B Badr" panose="00000400000000000000" pitchFamily="2" charset="-78"/>
              </a:rPr>
              <a:t>اسکانشان در جنوب جا گذاشته اند و آن را </a:t>
            </a:r>
            <a:r>
              <a:rPr lang="fa-IR" sz="2400" dirty="0" smtClean="0">
                <a:solidFill>
                  <a:srgbClr val="002060"/>
                </a:solidFill>
                <a:cs typeface="B Badr" panose="00000400000000000000" pitchFamily="2" charset="-78"/>
              </a:rPr>
              <a:t>با خودشان </a:t>
            </a:r>
            <a:r>
              <a:rPr lang="fa-IR" sz="2400" dirty="0">
                <a:solidFill>
                  <a:srgbClr val="002060"/>
                </a:solidFill>
                <a:cs typeface="B Badr" panose="00000400000000000000" pitchFamily="2" charset="-78"/>
              </a:rPr>
              <a:t>نیاورده اند. در اینجا باید بدون تخته سیاه آموزش </a:t>
            </a:r>
            <a:r>
              <a:rPr lang="fa-IR" sz="2400" dirty="0" smtClean="0">
                <a:solidFill>
                  <a:srgbClr val="002060"/>
                </a:solidFill>
                <a:cs typeface="B Badr" panose="00000400000000000000" pitchFamily="2" charset="-78"/>
              </a:rPr>
              <a:t>می دادم. </a:t>
            </a:r>
            <a:r>
              <a:rPr lang="fa-IR" sz="2400" dirty="0" smtClean="0">
                <a:solidFill>
                  <a:schemeClr val="tx1"/>
                </a:solidFill>
                <a:cs typeface="B Badr" panose="00000400000000000000" pitchFamily="2" charset="-78"/>
              </a:rPr>
              <a:t>نام کد؟ </a:t>
            </a:r>
            <a:r>
              <a:rPr lang="fa-IR" sz="2400" dirty="0" smtClean="0">
                <a:solidFill>
                  <a:srgbClr val="FF0000"/>
                </a:solidFill>
                <a:cs typeface="B Badr" panose="00000400000000000000" pitchFamily="2" charset="-78"/>
              </a:rPr>
              <a:t>ابزار تدریس</a:t>
            </a:r>
            <a:endParaRPr lang="en-US" sz="2400" dirty="0">
              <a:solidFill>
                <a:srgbClr val="FF0000"/>
              </a:solidFill>
              <a:cs typeface="B Badr" panose="00000400000000000000" pitchFamily="2" charset="-78"/>
            </a:endParaRPr>
          </a:p>
        </p:txBody>
      </p:sp>
    </p:spTree>
    <p:extLst>
      <p:ext uri="{BB962C8B-B14F-4D97-AF65-F5344CB8AC3E}">
        <p14:creationId xmlns:p14="http://schemas.microsoft.com/office/powerpoint/2010/main" val="28125798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1230"/>
          </a:xfrm>
        </p:spPr>
        <p:txBody>
          <a:bodyPr/>
          <a:lstStyle/>
          <a:p>
            <a:pPr algn="ctr"/>
            <a:r>
              <a:rPr lang="fa-IR" dirty="0">
                <a:solidFill>
                  <a:schemeClr val="accent5">
                    <a:lumMod val="60000"/>
                    <a:lumOff val="40000"/>
                  </a:schemeClr>
                </a:solidFill>
                <a:cs typeface="B Badr" panose="00000400000000000000" pitchFamily="2" charset="-78"/>
              </a:rPr>
              <a:t>تمرین کد گذاری</a:t>
            </a:r>
            <a:endParaRPr lang="en-US" dirty="0"/>
          </a:p>
        </p:txBody>
      </p:sp>
      <p:sp>
        <p:nvSpPr>
          <p:cNvPr id="3" name="Content Placeholder 2"/>
          <p:cNvSpPr>
            <a:spLocks noGrp="1"/>
          </p:cNvSpPr>
          <p:nvPr>
            <p:ph idx="1"/>
          </p:nvPr>
        </p:nvSpPr>
        <p:spPr>
          <a:xfrm>
            <a:off x="427471" y="1418718"/>
            <a:ext cx="9096394" cy="3880773"/>
          </a:xfrm>
        </p:spPr>
        <p:txBody>
          <a:bodyPr>
            <a:normAutofit/>
          </a:bodyPr>
          <a:lstStyle/>
          <a:p>
            <a:r>
              <a:rPr lang="fa-IR" sz="2400" dirty="0">
                <a:solidFill>
                  <a:schemeClr val="tx1"/>
                </a:solidFill>
                <a:cs typeface="B Badr" panose="00000400000000000000" pitchFamily="2" charset="-78"/>
              </a:rPr>
              <a:t>خلاصه بعد از برپا کردن چادر </a:t>
            </a:r>
            <a:r>
              <a:rPr lang="fa-IR" sz="2400" dirty="0" smtClean="0">
                <a:solidFill>
                  <a:schemeClr val="tx1"/>
                </a:solidFill>
                <a:cs typeface="B Badr" panose="00000400000000000000" pitchFamily="2" charset="-78"/>
              </a:rPr>
              <a:t>من </a:t>
            </a:r>
            <a:r>
              <a:rPr lang="fa-IR" sz="2400" dirty="0">
                <a:solidFill>
                  <a:schemeClr val="tx1"/>
                </a:solidFill>
                <a:cs typeface="B Badr" panose="00000400000000000000" pitchFamily="2" charset="-78"/>
              </a:rPr>
              <a:t>جلسه اول </a:t>
            </a:r>
            <a:r>
              <a:rPr lang="fa-IR" sz="2400" dirty="0" smtClean="0">
                <a:solidFill>
                  <a:schemeClr val="tx1"/>
                </a:solidFill>
                <a:cs typeface="B Badr" panose="00000400000000000000" pitchFamily="2" charset="-78"/>
              </a:rPr>
              <a:t>کلاس را </a:t>
            </a:r>
            <a:r>
              <a:rPr lang="fa-IR" sz="2400" dirty="0">
                <a:solidFill>
                  <a:schemeClr val="tx1"/>
                </a:solidFill>
                <a:cs typeface="B Badr" panose="00000400000000000000" pitchFamily="2" charset="-78"/>
              </a:rPr>
              <a:t>بعد از آشنا شدن با دانش آموزان و معرفی خودم، آغاز کردم. در روز اول کلاس فقط سه </a:t>
            </a:r>
            <a:r>
              <a:rPr lang="fa-IR" sz="2400" dirty="0" smtClean="0">
                <a:solidFill>
                  <a:schemeClr val="tx1"/>
                </a:solidFill>
                <a:cs typeface="B Badr" panose="00000400000000000000" pitchFamily="2" charset="-78"/>
              </a:rPr>
              <a:t>شاگرد </a:t>
            </a:r>
            <a:r>
              <a:rPr lang="fa-IR" sz="2400" dirty="0">
                <a:solidFill>
                  <a:schemeClr val="tx1"/>
                </a:solidFill>
                <a:cs typeface="B Badr" panose="00000400000000000000" pitchFamily="2" charset="-78"/>
              </a:rPr>
              <a:t>داشتم؛ </a:t>
            </a:r>
            <a:r>
              <a:rPr lang="fa-IR" sz="2400" dirty="0" smtClean="0">
                <a:solidFill>
                  <a:schemeClr val="tx1"/>
                </a:solidFill>
                <a:cs typeface="B Badr" panose="00000400000000000000" pitchFamily="2" charset="-78"/>
              </a:rPr>
              <a:t>دو </a:t>
            </a:r>
            <a:r>
              <a:rPr lang="fa-IR" sz="2400" dirty="0">
                <a:solidFill>
                  <a:schemeClr val="tx1"/>
                </a:solidFill>
                <a:cs typeface="B Badr" panose="00000400000000000000" pitchFamily="2" charset="-78"/>
              </a:rPr>
              <a:t>خواهر و برادر به نام مریم و احمد که به ترتیب مريم چهارم ابتدایی و احمد دوم </a:t>
            </a:r>
            <a:r>
              <a:rPr lang="fa-IR" sz="2400" dirty="0" smtClean="0">
                <a:solidFill>
                  <a:schemeClr val="tx1"/>
                </a:solidFill>
                <a:cs typeface="B Badr" panose="00000400000000000000" pitchFamily="2" charset="-78"/>
              </a:rPr>
              <a:t>ابتدایی </a:t>
            </a:r>
            <a:r>
              <a:rPr lang="fa-IR" sz="2400" dirty="0">
                <a:solidFill>
                  <a:schemeClr val="tx1"/>
                </a:solidFill>
                <a:cs typeface="B Badr" panose="00000400000000000000" pitchFamily="2" charset="-78"/>
              </a:rPr>
              <a:t>و یک </a:t>
            </a:r>
            <a:r>
              <a:rPr lang="fa-IR" sz="2400" dirty="0" smtClean="0">
                <a:solidFill>
                  <a:schemeClr val="tx1"/>
                </a:solidFill>
                <a:cs typeface="B Badr" panose="00000400000000000000" pitchFamily="2" charset="-78"/>
              </a:rPr>
              <a:t>شاگرد دیگر </a:t>
            </a:r>
            <a:r>
              <a:rPr lang="fa-IR" sz="2400" dirty="0">
                <a:solidFill>
                  <a:schemeClr val="tx1"/>
                </a:solidFill>
                <a:cs typeface="B Badr" panose="00000400000000000000" pitchFamily="2" charset="-78"/>
              </a:rPr>
              <a:t>هم سامان نام </a:t>
            </a:r>
            <a:r>
              <a:rPr lang="fa-IR" sz="2400" dirty="0" smtClean="0">
                <a:solidFill>
                  <a:schemeClr val="tx1"/>
                </a:solidFill>
                <a:cs typeface="B Badr" panose="00000400000000000000" pitchFamily="2" charset="-78"/>
              </a:rPr>
              <a:t>داشت که پدر </a:t>
            </a:r>
            <a:r>
              <a:rPr lang="fa-IR" sz="2400" dirty="0">
                <a:solidFill>
                  <a:schemeClr val="tx1"/>
                </a:solidFill>
                <a:cs typeface="B Badr" panose="00000400000000000000" pitchFamily="2" charset="-78"/>
              </a:rPr>
              <a:t>و مادرش چادر مدرسه را برپا کردند کلاس چهارم ابتدایی بود من آن روز </a:t>
            </a:r>
            <a:r>
              <a:rPr lang="fa-IR" sz="2400" dirty="0" smtClean="0">
                <a:solidFill>
                  <a:schemeClr val="tx1"/>
                </a:solidFill>
                <a:cs typeface="B Badr" panose="00000400000000000000" pitchFamily="2" charset="-78"/>
              </a:rPr>
              <a:t>به دوپایه </a:t>
            </a:r>
            <a:r>
              <a:rPr lang="fa-IR" sz="2400" dirty="0">
                <a:solidFill>
                  <a:schemeClr val="tx1"/>
                </a:solidFill>
                <a:cs typeface="B Badr" panose="00000400000000000000" pitchFamily="2" charset="-78"/>
              </a:rPr>
              <a:t>یک </a:t>
            </a:r>
            <a:r>
              <a:rPr lang="fa-IR" sz="2400" dirty="0" smtClean="0">
                <a:solidFill>
                  <a:schemeClr val="tx1"/>
                </a:solidFill>
                <a:cs typeface="B Badr" panose="00000400000000000000" pitchFamily="2" charset="-78"/>
              </a:rPr>
              <a:t>درس </a:t>
            </a:r>
            <a:r>
              <a:rPr lang="fa-IR" sz="2400" dirty="0">
                <a:solidFill>
                  <a:schemeClr val="tx1"/>
                </a:solidFill>
                <a:cs typeface="B Badr" panose="00000400000000000000" pitchFamily="2" charset="-78"/>
              </a:rPr>
              <a:t>فارسی را </a:t>
            </a:r>
            <a:r>
              <a:rPr lang="fa-IR" sz="2400" dirty="0" smtClean="0">
                <a:solidFill>
                  <a:schemeClr val="tx1"/>
                </a:solidFill>
                <a:cs typeface="B Badr" panose="00000400000000000000" pitchFamily="2" charset="-78"/>
              </a:rPr>
              <a:t>تدریس </a:t>
            </a:r>
            <a:r>
              <a:rPr lang="fa-IR" sz="2400" dirty="0">
                <a:solidFill>
                  <a:schemeClr val="tx1"/>
                </a:solidFill>
                <a:cs typeface="B Badr" panose="00000400000000000000" pitchFamily="2" charset="-78"/>
              </a:rPr>
              <a:t>کردم و متوجه شدم که احمد در خواندن مشکلات زیادی دارد به نحوی که حتی نمی تواند حروف الفبا را </a:t>
            </a:r>
            <a:r>
              <a:rPr lang="fa-IR" sz="2400" dirty="0" smtClean="0">
                <a:solidFill>
                  <a:schemeClr val="tx1"/>
                </a:solidFill>
                <a:cs typeface="B Badr" panose="00000400000000000000" pitchFamily="2" charset="-78"/>
              </a:rPr>
              <a:t>بفهمد، </a:t>
            </a:r>
            <a:r>
              <a:rPr lang="fa-IR" sz="2400" dirty="0" smtClean="0">
                <a:solidFill>
                  <a:srgbClr val="002060"/>
                </a:solidFill>
                <a:cs typeface="B Badr" panose="00000400000000000000" pitchFamily="2" charset="-78"/>
              </a:rPr>
              <a:t>هنگامی که </a:t>
            </a:r>
            <a:r>
              <a:rPr lang="fa-IR" sz="2400" dirty="0">
                <a:solidFill>
                  <a:srgbClr val="002060"/>
                </a:solidFill>
                <a:cs typeface="B Badr" panose="00000400000000000000" pitchFamily="2" charset="-78"/>
              </a:rPr>
              <a:t>به او </a:t>
            </a:r>
            <a:r>
              <a:rPr lang="fa-IR" sz="2400" dirty="0" smtClean="0">
                <a:solidFill>
                  <a:srgbClr val="002060"/>
                </a:solidFill>
                <a:cs typeface="B Badr" panose="00000400000000000000" pitchFamily="2" charset="-78"/>
              </a:rPr>
              <a:t>یاد می دادم </a:t>
            </a:r>
            <a:r>
              <a:rPr lang="fa-IR" sz="2400" dirty="0">
                <a:solidFill>
                  <a:srgbClr val="002060"/>
                </a:solidFill>
                <a:cs typeface="B Badr" panose="00000400000000000000" pitchFamily="2" charset="-78"/>
              </a:rPr>
              <a:t>کلمات و الفبا را چطور بخواند و پیوسته </a:t>
            </a:r>
            <a:r>
              <a:rPr lang="fa-IR" sz="2400" dirty="0" smtClean="0">
                <a:solidFill>
                  <a:srgbClr val="002060"/>
                </a:solidFill>
                <a:cs typeface="B Badr" panose="00000400000000000000" pitchFamily="2" charset="-78"/>
              </a:rPr>
              <a:t>دستش را کنار صورتش </a:t>
            </a:r>
            <a:r>
              <a:rPr lang="fa-IR" sz="2400" dirty="0">
                <a:solidFill>
                  <a:srgbClr val="002060"/>
                </a:solidFill>
                <a:cs typeface="B Badr" panose="00000400000000000000" pitchFamily="2" charset="-78"/>
              </a:rPr>
              <a:t>می گرفت </a:t>
            </a:r>
            <a:r>
              <a:rPr lang="fa-IR" sz="2400" dirty="0" smtClean="0">
                <a:solidFill>
                  <a:srgbClr val="002060"/>
                </a:solidFill>
                <a:cs typeface="B Badr" panose="00000400000000000000" pitchFamily="2" charset="-78"/>
              </a:rPr>
              <a:t>انگار </a:t>
            </a:r>
            <a:r>
              <a:rPr lang="fa-IR" sz="2400" dirty="0">
                <a:solidFill>
                  <a:srgbClr val="002060"/>
                </a:solidFill>
                <a:cs typeface="B Badr" panose="00000400000000000000" pitchFamily="2" charset="-78"/>
              </a:rPr>
              <a:t>که </a:t>
            </a:r>
            <a:r>
              <a:rPr lang="fa-IR" sz="2400" dirty="0" smtClean="0">
                <a:solidFill>
                  <a:srgbClr val="002060"/>
                </a:solidFill>
                <a:cs typeface="B Badr" panose="00000400000000000000" pitchFamily="2" charset="-78"/>
              </a:rPr>
              <a:t>می ترسید </a:t>
            </a:r>
            <a:r>
              <a:rPr lang="fa-IR" sz="2400" dirty="0">
                <a:solidFill>
                  <a:srgbClr val="002060"/>
                </a:solidFill>
                <a:cs typeface="B Badr" panose="00000400000000000000" pitchFamily="2" charset="-78"/>
              </a:rPr>
              <a:t>به صورتش سیلی بزنم (در حالی که من پیوسته با عبارات عزیزم و </a:t>
            </a:r>
            <a:r>
              <a:rPr lang="fa-IR" sz="2400" dirty="0" smtClean="0">
                <a:solidFill>
                  <a:srgbClr val="002060"/>
                </a:solidFill>
                <a:cs typeface="B Badr" panose="00000400000000000000" pitchFamily="2" charset="-78"/>
              </a:rPr>
              <a:t>آفرين </a:t>
            </a:r>
            <a:r>
              <a:rPr lang="fa-IR" sz="2400" dirty="0">
                <a:solidFill>
                  <a:srgbClr val="002060"/>
                </a:solidFill>
                <a:cs typeface="B Badr" panose="00000400000000000000" pitchFamily="2" charset="-78"/>
              </a:rPr>
              <a:t>او را تشویق </a:t>
            </a:r>
            <a:r>
              <a:rPr lang="fa-IR" sz="2400" dirty="0" smtClean="0">
                <a:solidFill>
                  <a:srgbClr val="002060"/>
                </a:solidFill>
                <a:cs typeface="B Badr" panose="00000400000000000000" pitchFamily="2" charset="-78"/>
              </a:rPr>
              <a:t>می کردم.</a:t>
            </a:r>
            <a:r>
              <a:rPr lang="fa-IR" sz="2400" dirty="0" smtClean="0">
                <a:solidFill>
                  <a:srgbClr val="7030A0"/>
                </a:solidFill>
                <a:cs typeface="B Badr" panose="00000400000000000000" pitchFamily="2" charset="-78"/>
              </a:rPr>
              <a:t>)</a:t>
            </a:r>
            <a:r>
              <a:rPr lang="fa-IR" sz="2400" dirty="0" smtClean="0">
                <a:solidFill>
                  <a:srgbClr val="002060"/>
                </a:solidFill>
                <a:cs typeface="B Badr" panose="00000400000000000000" pitchFamily="2" charset="-78"/>
              </a:rPr>
              <a:t> </a:t>
            </a:r>
            <a:r>
              <a:rPr lang="fa-IR" sz="2400" dirty="0" smtClean="0">
                <a:solidFill>
                  <a:schemeClr val="tx1"/>
                </a:solidFill>
                <a:cs typeface="B Badr" panose="00000400000000000000" pitchFamily="2" charset="-78"/>
              </a:rPr>
              <a:t>نام کد؟</a:t>
            </a:r>
            <a:r>
              <a:rPr lang="fa-IR" sz="2400" dirty="0" smtClean="0">
                <a:solidFill>
                  <a:srgbClr val="FF0000"/>
                </a:solidFill>
                <a:cs typeface="B Badr" panose="00000400000000000000" pitchFamily="2" charset="-78"/>
              </a:rPr>
              <a:t> ترس از تنبیه</a:t>
            </a:r>
            <a:endParaRPr lang="en-US" sz="2400" dirty="0">
              <a:solidFill>
                <a:srgbClr val="FF0000"/>
              </a:solidFill>
              <a:cs typeface="B Badr" panose="00000400000000000000" pitchFamily="2" charset="-78"/>
            </a:endParaRPr>
          </a:p>
        </p:txBody>
      </p:sp>
    </p:spTree>
    <p:extLst>
      <p:ext uri="{BB962C8B-B14F-4D97-AF65-F5344CB8AC3E}">
        <p14:creationId xmlns:p14="http://schemas.microsoft.com/office/powerpoint/2010/main" val="185902250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25902"/>
          </a:xfrm>
        </p:spPr>
        <p:txBody>
          <a:bodyPr/>
          <a:lstStyle/>
          <a:p>
            <a:pPr algn="ctr"/>
            <a:r>
              <a:rPr lang="fa-IR" dirty="0">
                <a:solidFill>
                  <a:schemeClr val="accent5">
                    <a:lumMod val="60000"/>
                    <a:lumOff val="40000"/>
                  </a:schemeClr>
                </a:solidFill>
                <a:cs typeface="B Badr" panose="00000400000000000000" pitchFamily="2" charset="-78"/>
              </a:rPr>
              <a:t>تمرین کد گذاری</a:t>
            </a:r>
            <a:endParaRPr lang="en-US" dirty="0"/>
          </a:p>
        </p:txBody>
      </p:sp>
      <p:sp>
        <p:nvSpPr>
          <p:cNvPr id="3" name="Content Placeholder 2"/>
          <p:cNvSpPr>
            <a:spLocks noGrp="1"/>
          </p:cNvSpPr>
          <p:nvPr>
            <p:ph idx="1"/>
          </p:nvPr>
        </p:nvSpPr>
        <p:spPr>
          <a:xfrm>
            <a:off x="677334" y="1535502"/>
            <a:ext cx="8596668" cy="3880773"/>
          </a:xfrm>
        </p:spPr>
        <p:txBody>
          <a:bodyPr>
            <a:normAutofit/>
          </a:bodyPr>
          <a:lstStyle/>
          <a:p>
            <a:r>
              <a:rPr lang="fa-IR" sz="2400" dirty="0">
                <a:cs typeface="B Badr" panose="00000400000000000000" pitchFamily="2" charset="-78"/>
              </a:rPr>
              <a:t>زنگ تفریح </a:t>
            </a:r>
            <a:r>
              <a:rPr lang="fa-IR" sz="2400" dirty="0" smtClean="0">
                <a:cs typeface="B Badr" panose="00000400000000000000" pitchFamily="2" charset="-78"/>
              </a:rPr>
              <a:t>شد؛ </a:t>
            </a:r>
            <a:r>
              <a:rPr lang="fa-IR" sz="2400" dirty="0">
                <a:cs typeface="B Badr" panose="00000400000000000000" pitchFamily="2" charset="-78"/>
              </a:rPr>
              <a:t>سيما سامان و برادر کوچک احمد که پنج سال </a:t>
            </a:r>
            <a:r>
              <a:rPr lang="fa-IR" sz="2400" dirty="0" smtClean="0">
                <a:cs typeface="B Badr" panose="00000400000000000000" pitchFamily="2" charset="-78"/>
              </a:rPr>
              <a:t>داشت </a:t>
            </a:r>
            <a:r>
              <a:rPr lang="fa-IR" sz="2400" dirty="0">
                <a:cs typeface="B Badr" panose="00000400000000000000" pitchFamily="2" charset="-78"/>
              </a:rPr>
              <a:t>به نام پیمان شروع به </a:t>
            </a:r>
            <a:r>
              <a:rPr lang="fa-IR" sz="2400" dirty="0" smtClean="0">
                <a:cs typeface="B Badr" panose="00000400000000000000" pitchFamily="2" charset="-78"/>
              </a:rPr>
              <a:t>بازی </a:t>
            </a:r>
            <a:r>
              <a:rPr lang="fa-IR" sz="2400" dirty="0">
                <a:cs typeface="B Badr" panose="00000400000000000000" pitchFamily="2" charset="-78"/>
              </a:rPr>
              <a:t>کردند، </a:t>
            </a:r>
            <a:r>
              <a:rPr lang="fa-IR" sz="2400" dirty="0">
                <a:solidFill>
                  <a:srgbClr val="7030A0"/>
                </a:solidFill>
                <a:cs typeface="B Badr" panose="00000400000000000000" pitchFamily="2" charset="-78"/>
              </a:rPr>
              <a:t>یک بازی محلی که با سنگ انجام میشود (دال پر آن) </a:t>
            </a:r>
            <a:r>
              <a:rPr lang="fa-IR" sz="2400" dirty="0" smtClean="0">
                <a:solidFill>
                  <a:srgbClr val="7030A0"/>
                </a:solidFill>
                <a:cs typeface="B Badr" panose="00000400000000000000" pitchFamily="2" charset="-78"/>
              </a:rPr>
              <a:t> </a:t>
            </a:r>
            <a:r>
              <a:rPr lang="fa-IR" sz="2400" dirty="0" smtClean="0">
                <a:solidFill>
                  <a:schemeClr val="tx1"/>
                </a:solidFill>
                <a:cs typeface="B Badr" panose="00000400000000000000" pitchFamily="2" charset="-78"/>
              </a:rPr>
              <a:t>نام کد؟</a:t>
            </a:r>
            <a:r>
              <a:rPr lang="fa-IR" sz="2400" dirty="0" smtClean="0">
                <a:solidFill>
                  <a:srgbClr val="FF0000"/>
                </a:solidFill>
                <a:cs typeface="B Badr" panose="00000400000000000000" pitchFamily="2" charset="-78"/>
              </a:rPr>
              <a:t> بازی کودکان </a:t>
            </a:r>
            <a:r>
              <a:rPr lang="fa-IR" sz="2400" dirty="0" smtClean="0">
                <a:cs typeface="B Badr" panose="00000400000000000000" pitchFamily="2" charset="-78"/>
              </a:rPr>
              <a:t>و </a:t>
            </a:r>
            <a:r>
              <a:rPr lang="fa-IR" sz="2400" dirty="0">
                <a:cs typeface="B Badr" panose="00000400000000000000" pitchFamily="2" charset="-78"/>
              </a:rPr>
              <a:t>من به مریم گفتم بیاید کنار من، بعد از او سوال کردم که معلم سال گذشته چطور با احمد رفتار </a:t>
            </a:r>
            <a:r>
              <a:rPr lang="fa-IR" sz="2400" dirty="0" smtClean="0">
                <a:cs typeface="B Badr" panose="00000400000000000000" pitchFamily="2" charset="-78"/>
              </a:rPr>
              <a:t>کرده است</a:t>
            </a:r>
            <a:r>
              <a:rPr lang="fa-IR" sz="2400" dirty="0">
                <a:cs typeface="B Badr" panose="00000400000000000000" pitchFamily="2" charset="-78"/>
              </a:rPr>
              <a:t>. </a:t>
            </a:r>
            <a:r>
              <a:rPr lang="fa-IR" sz="2400" dirty="0">
                <a:solidFill>
                  <a:srgbClr val="7030A0"/>
                </a:solidFill>
                <a:cs typeface="B Badr" panose="00000400000000000000" pitchFamily="2" charset="-78"/>
              </a:rPr>
              <a:t>اول گفت معلم خوبی بوده بعد من گفتم آیا احمد را کتک زده </a:t>
            </a:r>
            <a:r>
              <a:rPr lang="fa-IR" sz="2400" dirty="0" smtClean="0">
                <a:solidFill>
                  <a:srgbClr val="7030A0"/>
                </a:solidFill>
                <a:cs typeface="B Badr" panose="00000400000000000000" pitchFamily="2" charset="-78"/>
              </a:rPr>
              <a:t>است؟ </a:t>
            </a:r>
            <a:r>
              <a:rPr lang="fa-IR" sz="2400" dirty="0">
                <a:solidFill>
                  <a:srgbClr val="7030A0"/>
                </a:solidFill>
                <a:cs typeface="B Badr" panose="00000400000000000000" pitchFamily="2" charset="-78"/>
              </a:rPr>
              <a:t>مریم گفت بله به حدی که احمد دیگر مدرسه نیامده و هر وقت که احمد </a:t>
            </a:r>
            <a:r>
              <a:rPr lang="fa-IR" sz="2400" dirty="0" smtClean="0">
                <a:solidFill>
                  <a:srgbClr val="7030A0"/>
                </a:solidFill>
                <a:cs typeface="B Badr" panose="00000400000000000000" pitchFamily="2" charset="-78"/>
              </a:rPr>
              <a:t>معلم </a:t>
            </a:r>
            <a:r>
              <a:rPr lang="fa-IR" sz="2400" dirty="0">
                <a:solidFill>
                  <a:srgbClr val="7030A0"/>
                </a:solidFill>
                <a:cs typeface="B Badr" panose="00000400000000000000" pitchFamily="2" charset="-78"/>
              </a:rPr>
              <a:t>را </a:t>
            </a:r>
            <a:r>
              <a:rPr lang="fa-IR" sz="2400" dirty="0" smtClean="0">
                <a:solidFill>
                  <a:srgbClr val="7030A0"/>
                </a:solidFill>
                <a:cs typeface="B Badr" panose="00000400000000000000" pitchFamily="2" charset="-78"/>
              </a:rPr>
              <a:t>می دید </a:t>
            </a:r>
            <a:r>
              <a:rPr lang="fa-IR" sz="2400" dirty="0">
                <a:solidFill>
                  <a:srgbClr val="7030A0"/>
                </a:solidFill>
                <a:cs typeface="B Badr" panose="00000400000000000000" pitchFamily="2" charset="-78"/>
              </a:rPr>
              <a:t>فرار </a:t>
            </a:r>
            <a:r>
              <a:rPr lang="fa-IR" sz="2400" dirty="0" smtClean="0">
                <a:solidFill>
                  <a:srgbClr val="7030A0"/>
                </a:solidFill>
                <a:cs typeface="B Badr" panose="00000400000000000000" pitchFamily="2" charset="-78"/>
              </a:rPr>
              <a:t>می کرد. </a:t>
            </a:r>
            <a:r>
              <a:rPr lang="fa-IR" sz="2400" dirty="0" smtClean="0">
                <a:solidFill>
                  <a:schemeClr val="tx1"/>
                </a:solidFill>
                <a:cs typeface="B Badr" panose="00000400000000000000" pitchFamily="2" charset="-78"/>
              </a:rPr>
              <a:t>نام کد؟ </a:t>
            </a:r>
            <a:r>
              <a:rPr lang="fa-IR" sz="2400" dirty="0" smtClean="0">
                <a:solidFill>
                  <a:srgbClr val="FF0000"/>
                </a:solidFill>
                <a:cs typeface="B Badr" panose="00000400000000000000" pitchFamily="2" charset="-78"/>
              </a:rPr>
              <a:t>اثر تنبیه</a:t>
            </a:r>
            <a:endParaRPr lang="en-US" sz="2400" dirty="0">
              <a:solidFill>
                <a:srgbClr val="FF0000"/>
              </a:solidFill>
              <a:cs typeface="B Badr" panose="00000400000000000000" pitchFamily="2" charset="-78"/>
            </a:endParaRPr>
          </a:p>
        </p:txBody>
      </p:sp>
    </p:spTree>
    <p:extLst>
      <p:ext uri="{BB962C8B-B14F-4D97-AF65-F5344CB8AC3E}">
        <p14:creationId xmlns:p14="http://schemas.microsoft.com/office/powerpoint/2010/main" val="202576052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4747"/>
          </a:xfrm>
        </p:spPr>
        <p:txBody>
          <a:bodyPr/>
          <a:lstStyle/>
          <a:p>
            <a:pPr algn="ctr"/>
            <a:r>
              <a:rPr lang="fa-IR" dirty="0">
                <a:solidFill>
                  <a:schemeClr val="accent5">
                    <a:lumMod val="60000"/>
                    <a:lumOff val="40000"/>
                  </a:schemeClr>
                </a:solidFill>
                <a:cs typeface="B Badr" panose="00000400000000000000" pitchFamily="2" charset="-78"/>
              </a:rPr>
              <a:t>مرحله دوم. مرور تاملی کدگذاری اولیه</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487729"/>
            <a:ext cx="8596668" cy="3880773"/>
          </a:xfrm>
        </p:spPr>
        <p:txBody>
          <a:bodyPr>
            <a:normAutofit/>
          </a:bodyPr>
          <a:lstStyle/>
          <a:p>
            <a:r>
              <a:rPr lang="fa-IR" sz="2400" dirty="0" smtClean="0">
                <a:cs typeface="B Badr" panose="00000400000000000000" pitchFamily="2" charset="-78"/>
              </a:rPr>
              <a:t>در </a:t>
            </a:r>
            <a:r>
              <a:rPr lang="fa-IR" sz="2400" dirty="0">
                <a:cs typeface="B Badr" panose="00000400000000000000" pitchFamily="2" charset="-78"/>
              </a:rPr>
              <a:t>مرحله کدگذاری اولیه معمولا کدهای زیادی را انتخاب می کنیم. پاره ای از آنها اضافی است و می توانیم آنها را حذف یا تغییر عنوان دهیم، بهتر است در کدگذاری، به واحد جمله یا عبارت توجه داشته باشید. یک کلمه به تنهایی گویای یک کد نیست. توجه داشته باشید که جریان حذف، تغییر یا ویرایش کدها جریانی است که تا انتهای پژوهش ادامه دارد. برای انجام بهتر این کار، می توانید جدولی بکشید و </a:t>
            </a:r>
            <a:r>
              <a:rPr lang="fa-IR" sz="2400">
                <a:cs typeface="B Badr" panose="00000400000000000000" pitchFamily="2" charset="-78"/>
              </a:rPr>
              <a:t>در </a:t>
            </a:r>
            <a:r>
              <a:rPr lang="fa-IR" sz="2400" smtClean="0">
                <a:cs typeface="B Badr" panose="00000400000000000000" pitchFamily="2" charset="-78"/>
              </a:rPr>
              <a:t>یک </a:t>
            </a:r>
            <a:r>
              <a:rPr lang="fa-IR" sz="2400" dirty="0">
                <a:cs typeface="B Badr" panose="00000400000000000000" pitchFamily="2" charset="-78"/>
              </a:rPr>
              <a:t>طرف جدول، نام کد مورد نظر را بنویسید و در ستون دیگر، متنی را که کدگذاری شده است، قرار دهید. این کار به شما امکان مقایسه بهتر و انتخاب کدهای مناسب تر را می دهد.</a:t>
            </a:r>
            <a:endParaRPr lang="en-US" sz="2400" dirty="0">
              <a:cs typeface="B Badr" panose="00000400000000000000" pitchFamily="2" charset="-78"/>
            </a:endParaRPr>
          </a:p>
        </p:txBody>
      </p:sp>
    </p:spTree>
    <p:extLst>
      <p:ext uri="{BB962C8B-B14F-4D97-AF65-F5344CB8AC3E}">
        <p14:creationId xmlns:p14="http://schemas.microsoft.com/office/powerpoint/2010/main" val="32285394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609" y="370937"/>
            <a:ext cx="8596668" cy="5486399"/>
          </a:xfrm>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42216731"/>
              </p:ext>
            </p:extLst>
          </p:nvPr>
        </p:nvGraphicFramePr>
        <p:xfrm>
          <a:off x="905771" y="370937"/>
          <a:ext cx="8523505" cy="5050831"/>
        </p:xfrm>
        <a:graphic>
          <a:graphicData uri="http://schemas.openxmlformats.org/drawingml/2006/table">
            <a:tbl>
              <a:tblPr firstRow="1" bandRow="1">
                <a:tableStyleId>{5C22544A-7EE6-4342-B048-85BDC9FD1C3A}</a:tableStyleId>
              </a:tblPr>
              <a:tblGrid>
                <a:gridCol w="1347073"/>
                <a:gridCol w="7176432"/>
              </a:tblGrid>
              <a:tr h="370840">
                <a:tc>
                  <a:txBody>
                    <a:bodyPr/>
                    <a:lstStyle/>
                    <a:p>
                      <a:pPr algn="ctr"/>
                      <a:r>
                        <a:rPr lang="fa-IR" sz="2800" dirty="0" smtClean="0">
                          <a:cs typeface="B Badr" panose="00000400000000000000" pitchFamily="2" charset="-78"/>
                        </a:rPr>
                        <a:t>نام کد</a:t>
                      </a:r>
                      <a:endParaRPr lang="en-US" sz="2800" dirty="0">
                        <a:cs typeface="B Badr" panose="00000400000000000000" pitchFamily="2" charset="-78"/>
                      </a:endParaRPr>
                    </a:p>
                  </a:txBody>
                  <a:tcPr/>
                </a:tc>
                <a:tc>
                  <a:txBody>
                    <a:bodyPr/>
                    <a:lstStyle/>
                    <a:p>
                      <a:pPr algn="ctr"/>
                      <a:r>
                        <a:rPr lang="fa-IR" sz="2800" dirty="0" smtClean="0">
                          <a:cs typeface="B Badr" panose="00000400000000000000" pitchFamily="2" charset="-78"/>
                        </a:rPr>
                        <a:t>متن</a:t>
                      </a:r>
                      <a:endParaRPr lang="en-US" sz="2800" dirty="0">
                        <a:cs typeface="B Badr" panose="00000400000000000000" pitchFamily="2" charset="-78"/>
                      </a:endParaRPr>
                    </a:p>
                  </a:txBody>
                  <a:tcPr/>
                </a:tc>
              </a:tr>
              <a:tr h="1074053">
                <a:tc>
                  <a:txBody>
                    <a:bodyPr/>
                    <a:lstStyle/>
                    <a:p>
                      <a:r>
                        <a:rPr lang="fa-IR" sz="2000" dirty="0" smtClean="0">
                          <a:solidFill>
                            <a:schemeClr val="tx1"/>
                          </a:solidFill>
                          <a:cs typeface="B Badr" panose="00000400000000000000" pitchFamily="2" charset="-78"/>
                        </a:rPr>
                        <a:t>تلقی  والدین از معلم و تنبیه</a:t>
                      </a:r>
                      <a:endParaRPr lang="en-US" sz="2000" dirty="0">
                        <a:solidFill>
                          <a:schemeClr val="tx1"/>
                        </a:solidFill>
                        <a:cs typeface="B Badr" panose="00000400000000000000" pitchFamily="2" charset="-78"/>
                      </a:endParaRPr>
                    </a:p>
                  </a:txBody>
                  <a:tcPr/>
                </a:tc>
                <a:tc>
                  <a:txBody>
                    <a:bodyPr/>
                    <a:lstStyle/>
                    <a:p>
                      <a:r>
                        <a:rPr lang="fa-IR" sz="2000" dirty="0" smtClean="0">
                          <a:solidFill>
                            <a:schemeClr val="tx1"/>
                          </a:solidFill>
                          <a:cs typeface="B Badr" panose="00000400000000000000" pitchFamily="2" charset="-78"/>
                        </a:rPr>
                        <a:t>پدر شيما به من گفت سعی کن با آن ها طوری رفتار کنی که آن ها از تو بترسند وگرنه فردا نمیتوانی کنترلشان کنی، انگار که زیاد از تو حساب نمی برند.( البته از روی دلسوزی به من گفت تا دچار مشکل نشوم) گفت زنگ تفریح آن ها را قطع کن تا این جوری به جان هم نیفتند. </a:t>
                      </a:r>
                      <a:endParaRPr lang="en-US" sz="2000" dirty="0">
                        <a:solidFill>
                          <a:schemeClr val="tx1"/>
                        </a:solidFill>
                        <a:cs typeface="B Badr" panose="00000400000000000000" pitchFamily="2" charset="-78"/>
                      </a:endParaRPr>
                    </a:p>
                  </a:txBody>
                  <a:tcPr/>
                </a:tc>
              </a:tr>
              <a:tr h="1009290">
                <a:tc>
                  <a:txBody>
                    <a:bodyPr/>
                    <a:lstStyle/>
                    <a:p>
                      <a:r>
                        <a:rPr lang="fa-IR" sz="2000" dirty="0" smtClean="0">
                          <a:solidFill>
                            <a:schemeClr val="tx1"/>
                          </a:solidFill>
                          <a:cs typeface="B Badr" panose="00000400000000000000" pitchFamily="2" charset="-78"/>
                        </a:rPr>
                        <a:t>احساس بی کفایتی معلم به خاطر تنبیه نکردن کودکان</a:t>
                      </a:r>
                      <a:endParaRPr lang="en-US" sz="2000" dirty="0">
                        <a:solidFill>
                          <a:schemeClr val="tx1"/>
                        </a:solidFill>
                        <a:cs typeface="B Badr" panose="00000400000000000000" pitchFamily="2" charset="-78"/>
                      </a:endParaRPr>
                    </a:p>
                  </a:txBody>
                  <a:tcPr/>
                </a:tc>
                <a:tc>
                  <a:txBody>
                    <a:bodyPr/>
                    <a:lstStyle/>
                    <a:p>
                      <a:r>
                        <a:rPr lang="fa-IR" sz="2000" dirty="0" smtClean="0">
                          <a:solidFill>
                            <a:schemeClr val="tx1"/>
                          </a:solidFill>
                          <a:cs typeface="B Badr" panose="00000400000000000000" pitchFamily="2" charset="-78"/>
                        </a:rPr>
                        <a:t>در ضمن اضافه کردم که به علت بی ادبی شما همین مانده که به من برچسب بی عرضه بزنند از این به بعد هر کس شلوغی کند درست و حسابی کتکش میزنم.</a:t>
                      </a:r>
                      <a:endParaRPr lang="en-US" sz="2000" dirty="0">
                        <a:solidFill>
                          <a:schemeClr val="tx1"/>
                        </a:solidFill>
                        <a:cs typeface="B Badr" panose="00000400000000000000" pitchFamily="2" charset="-78"/>
                      </a:endParaRPr>
                    </a:p>
                  </a:txBody>
                  <a:tcPr/>
                </a:tc>
              </a:tr>
              <a:tr h="2147978">
                <a:tc>
                  <a:txBody>
                    <a:bodyPr/>
                    <a:lstStyle/>
                    <a:p>
                      <a:endParaRPr lang="fa-IR" sz="2000" dirty="0" smtClean="0">
                        <a:cs typeface="B Badr" panose="00000400000000000000" pitchFamily="2" charset="-78"/>
                      </a:endParaRPr>
                    </a:p>
                    <a:p>
                      <a:endParaRPr lang="fa-IR" sz="2000" dirty="0" smtClean="0">
                        <a:cs typeface="B Badr" panose="00000400000000000000" pitchFamily="2" charset="-78"/>
                      </a:endParaRPr>
                    </a:p>
                    <a:p>
                      <a:r>
                        <a:rPr lang="fa-IR" sz="2000" dirty="0" smtClean="0">
                          <a:cs typeface="B Badr" panose="00000400000000000000" pitchFamily="2" charset="-78"/>
                        </a:rPr>
                        <a:t>نقش های دیگر معلم در بین عشایر</a:t>
                      </a:r>
                      <a:endParaRPr lang="en-US" sz="2000" dirty="0">
                        <a:cs typeface="B Badr" panose="00000400000000000000" pitchFamily="2" charset="-78"/>
                      </a:endParaRPr>
                    </a:p>
                  </a:txBody>
                  <a:tcPr/>
                </a:tc>
                <a:tc>
                  <a:txBody>
                    <a:bodyPr/>
                    <a:lstStyle/>
                    <a:p>
                      <a:r>
                        <a:rPr lang="fa-IR" sz="2000" dirty="0" smtClean="0">
                          <a:cs typeface="B Badr" panose="00000400000000000000" pitchFamily="2" charset="-78"/>
                        </a:rPr>
                        <a:t>از آن جا که امروز عید قربان بود مادر بزرگ آرش یک قربانی داشت با توجه به مفاتیح الجنانی که ساعت قبل راهنما برای من آورده بود( تا صیغه ی این قربانی را بخوانم )رفتم وصیغه</a:t>
                      </a:r>
                      <a:r>
                        <a:rPr lang="fa-IR" sz="2000" baseline="0" dirty="0" smtClean="0">
                          <a:cs typeface="B Badr" panose="00000400000000000000" pitchFamily="2" charset="-78"/>
                        </a:rPr>
                        <a:t> ی </a:t>
                      </a:r>
                      <a:r>
                        <a:rPr lang="fa-IR" sz="2000" dirty="0" smtClean="0">
                          <a:cs typeface="B Badr" panose="00000400000000000000" pitchFamily="2" charset="-78"/>
                        </a:rPr>
                        <a:t>قربانی را برای ذبح کردن خواندم</a:t>
                      </a:r>
                      <a:r>
                        <a:rPr lang="fa-IR" sz="2000" baseline="0" dirty="0" smtClean="0">
                          <a:cs typeface="B Badr" panose="00000400000000000000" pitchFamily="2" charset="-78"/>
                        </a:rPr>
                        <a:t> .</a:t>
                      </a:r>
                      <a:r>
                        <a:rPr lang="fa-IR" sz="2000" dirty="0" smtClean="0">
                          <a:cs typeface="B Badr" panose="00000400000000000000" pitchFamily="2" charset="-78"/>
                        </a:rPr>
                        <a:t>البته به صرف شام هم دعوت شدم (قربانی یک بره بود). چیز جالب در ذبح کردن قربانی این بود که من منتظر بودم بچه ها را دور کنند تا نبینند ولی این کار نشد بچه ها هم اصلا نترسیدند، فاطیما خواهر نیما که با یک کاسه به بره آب می داد با صدای قشنگ خود همه اش می گفت نکنید گناه دارد، نه کوچیکه</a:t>
                      </a:r>
                      <a:endParaRPr lang="en-US" sz="2000" dirty="0">
                        <a:cs typeface="B Badr" panose="00000400000000000000" pitchFamily="2" charset="-78"/>
                      </a:endParaRPr>
                    </a:p>
                  </a:txBody>
                  <a:tcPr/>
                </a:tc>
              </a:tr>
            </a:tbl>
          </a:graphicData>
        </a:graphic>
      </p:graphicFrame>
    </p:spTree>
    <p:extLst>
      <p:ext uri="{BB962C8B-B14F-4D97-AF65-F5344CB8AC3E}">
        <p14:creationId xmlns:p14="http://schemas.microsoft.com/office/powerpoint/2010/main" val="3284161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1015"/>
            <a:ext cx="8596668" cy="633047"/>
          </a:xfrm>
        </p:spPr>
        <p:txBody>
          <a:bodyPr>
            <a:normAutofit fontScale="90000"/>
          </a:bodyPr>
          <a:lstStyle/>
          <a:p>
            <a:pPr algn="ctr"/>
            <a:r>
              <a:rPr lang="fa-IR" dirty="0">
                <a:solidFill>
                  <a:schemeClr val="accent5">
                    <a:lumMod val="60000"/>
                    <a:lumOff val="40000"/>
                  </a:schemeClr>
                </a:solidFill>
                <a:cs typeface="B Badr" panose="00000400000000000000" pitchFamily="2" charset="-78"/>
              </a:rPr>
              <a:t>یادگیری مشاهده‌ای</a:t>
            </a:r>
          </a:p>
        </p:txBody>
      </p:sp>
      <p:sp>
        <p:nvSpPr>
          <p:cNvPr id="3" name="Content Placeholder 2"/>
          <p:cNvSpPr>
            <a:spLocks noGrp="1"/>
          </p:cNvSpPr>
          <p:nvPr>
            <p:ph idx="1"/>
          </p:nvPr>
        </p:nvSpPr>
        <p:spPr>
          <a:xfrm>
            <a:off x="175845" y="1688124"/>
            <a:ext cx="9964616" cy="4173415"/>
          </a:xfrm>
        </p:spPr>
        <p:txBody>
          <a:bodyPr>
            <a:noAutofit/>
          </a:bodyPr>
          <a:lstStyle/>
          <a:p>
            <a:r>
              <a:rPr lang="fa-IR" sz="2400" dirty="0" smtClean="0">
                <a:solidFill>
                  <a:schemeClr val="tx1"/>
                </a:solidFill>
                <a:cs typeface="B Badr" panose="00000400000000000000" pitchFamily="2" charset="-78"/>
              </a:rPr>
              <a:t>یادگیری </a:t>
            </a:r>
            <a:r>
              <a:rPr lang="fa-IR" sz="2400" dirty="0">
                <a:solidFill>
                  <a:schemeClr val="tx1"/>
                </a:solidFill>
                <a:cs typeface="B Badr" panose="00000400000000000000" pitchFamily="2" charset="-78"/>
              </a:rPr>
              <a:t>که از طریق آن موجود زنده‌ای از رفتار موجود زنده دیگر </a:t>
            </a:r>
            <a:r>
              <a:rPr lang="fa-IR" sz="2400" dirty="0" smtClean="0">
                <a:solidFill>
                  <a:schemeClr val="tx1"/>
                </a:solidFill>
                <a:cs typeface="B Badr" panose="00000400000000000000" pitchFamily="2" charset="-78"/>
              </a:rPr>
              <a:t>تقلید </a:t>
            </a:r>
            <a:r>
              <a:rPr lang="fa-IR" sz="2400" dirty="0">
                <a:solidFill>
                  <a:schemeClr val="tx1"/>
                </a:solidFill>
                <a:cs typeface="B Badr" panose="00000400000000000000" pitchFamily="2" charset="-78"/>
              </a:rPr>
              <a:t>می‌کند، سرمشق می‌گیرد یا ادای آن را درآورد. به این نوع یادگیری سرمشق گیری و یادگیری اجتماعی نیز می‌گویند. کودکی را تصور کنید که رفتارهای مادر را در هنگام آشپزی یا کار خانه داری مشاهده می‌کند. مدتی بعد در </a:t>
            </a:r>
            <a:r>
              <a:rPr lang="fa-IR" sz="2400" dirty="0" smtClean="0">
                <a:solidFill>
                  <a:schemeClr val="tx1"/>
                </a:solidFill>
                <a:cs typeface="B Badr" panose="00000400000000000000" pitchFamily="2" charset="-78"/>
              </a:rPr>
              <a:t>بازی های </a:t>
            </a:r>
            <a:r>
              <a:rPr lang="fa-IR" sz="2400" dirty="0">
                <a:solidFill>
                  <a:schemeClr val="tx1"/>
                </a:solidFill>
                <a:cs typeface="B Badr" panose="00000400000000000000" pitchFamily="2" charset="-78"/>
              </a:rPr>
              <a:t>خود همان کارهایی را که از </a:t>
            </a:r>
            <a:r>
              <a:rPr lang="fa-IR" sz="2400" dirty="0" smtClean="0">
                <a:solidFill>
                  <a:schemeClr val="tx1"/>
                </a:solidFill>
                <a:cs typeface="B Badr" panose="00000400000000000000" pitchFamily="2" charset="-78"/>
              </a:rPr>
              <a:t>مادر خود </a:t>
            </a:r>
            <a:r>
              <a:rPr lang="fa-IR" sz="2400" dirty="0">
                <a:solidFill>
                  <a:schemeClr val="tx1"/>
                </a:solidFill>
                <a:cs typeface="B Badr" panose="00000400000000000000" pitchFamily="2" charset="-78"/>
              </a:rPr>
              <a:t>مشاهده کرده انجام می‌دهد. بیشتر </a:t>
            </a:r>
            <a:r>
              <a:rPr lang="fa-IR" sz="2400" dirty="0" smtClean="0">
                <a:solidFill>
                  <a:schemeClr val="tx1"/>
                </a:solidFill>
                <a:cs typeface="B Badr" panose="00000400000000000000" pitchFamily="2" charset="-78"/>
              </a:rPr>
              <a:t>یادگیری های </a:t>
            </a:r>
            <a:r>
              <a:rPr lang="fa-IR" sz="2400" dirty="0">
                <a:solidFill>
                  <a:schemeClr val="tx1"/>
                </a:solidFill>
                <a:cs typeface="B Badr" panose="00000400000000000000" pitchFamily="2" charset="-78"/>
              </a:rPr>
              <a:t>کودکان مشاهده‌ای است</a:t>
            </a:r>
            <a:r>
              <a:rPr lang="fa-IR" sz="2400" dirty="0" smtClean="0">
                <a:solidFill>
                  <a:schemeClr val="tx1"/>
                </a:solidFill>
                <a:cs typeface="B Badr" panose="00000400000000000000" pitchFamily="2" charset="-78"/>
              </a:rPr>
              <a:t>.</a:t>
            </a:r>
            <a:endParaRPr lang="fa-IR" sz="2400" dirty="0">
              <a:solidFill>
                <a:schemeClr val="tx1"/>
              </a:solidFill>
              <a:cs typeface="B Badr" panose="00000400000000000000" pitchFamily="2" charset="-78"/>
            </a:endParaRPr>
          </a:p>
          <a:p>
            <a:endParaRPr lang="fa-IR"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30425529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126966"/>
          </a:xfrm>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78226359"/>
              </p:ext>
            </p:extLst>
          </p:nvPr>
        </p:nvGraphicFramePr>
        <p:xfrm>
          <a:off x="902227" y="609600"/>
          <a:ext cx="8371775" cy="4386799"/>
        </p:xfrm>
        <a:graphic>
          <a:graphicData uri="http://schemas.openxmlformats.org/drawingml/2006/table">
            <a:tbl>
              <a:tblPr firstRow="1" bandRow="1">
                <a:tableStyleId>{5C22544A-7EE6-4342-B048-85BDC9FD1C3A}</a:tableStyleId>
              </a:tblPr>
              <a:tblGrid>
                <a:gridCol w="1151467"/>
                <a:gridCol w="7220308"/>
              </a:tblGrid>
              <a:tr h="406391">
                <a:tc>
                  <a:txBody>
                    <a:bodyPr/>
                    <a:lstStyle/>
                    <a:p>
                      <a:pPr algn="ctr"/>
                      <a:r>
                        <a:rPr lang="fa-IR" sz="2400" dirty="0" smtClean="0">
                          <a:cs typeface="B Badr" panose="00000400000000000000" pitchFamily="2" charset="-78"/>
                        </a:rPr>
                        <a:t>نام کد</a:t>
                      </a:r>
                      <a:endParaRPr lang="en-US" sz="2400" dirty="0">
                        <a:cs typeface="B Badr" panose="00000400000000000000" pitchFamily="2" charset="-78"/>
                      </a:endParaRPr>
                    </a:p>
                  </a:txBody>
                  <a:tcPr/>
                </a:tc>
                <a:tc>
                  <a:txBody>
                    <a:bodyPr/>
                    <a:lstStyle/>
                    <a:p>
                      <a:pPr algn="ctr"/>
                      <a:r>
                        <a:rPr lang="fa-IR" sz="2400" dirty="0" smtClean="0">
                          <a:cs typeface="B Badr" panose="00000400000000000000" pitchFamily="2" charset="-78"/>
                        </a:rPr>
                        <a:t>متن</a:t>
                      </a:r>
                      <a:endParaRPr lang="en-US" sz="2400" dirty="0">
                        <a:cs typeface="B Badr" panose="00000400000000000000" pitchFamily="2" charset="-78"/>
                      </a:endParaRPr>
                    </a:p>
                  </a:txBody>
                  <a:tcPr/>
                </a:tc>
              </a:tr>
              <a:tr h="1543775">
                <a:tc>
                  <a:txBody>
                    <a:bodyPr/>
                    <a:lstStyle/>
                    <a:p>
                      <a:r>
                        <a:rPr lang="fa-IR" sz="2000" dirty="0" smtClean="0">
                          <a:cs typeface="B Badr" panose="00000400000000000000" pitchFamily="2" charset="-78"/>
                        </a:rPr>
                        <a:t>نزاع دائمی بین بچه</a:t>
                      </a:r>
                      <a:r>
                        <a:rPr lang="fa-IR" sz="2000" baseline="0" dirty="0" smtClean="0">
                          <a:cs typeface="B Badr" panose="00000400000000000000" pitchFamily="2" charset="-78"/>
                        </a:rPr>
                        <a:t> ها در زنگ تفریح</a:t>
                      </a:r>
                      <a:endParaRPr lang="en-US" sz="2000" dirty="0">
                        <a:cs typeface="B Badr" panose="00000400000000000000" pitchFamily="2" charset="-78"/>
                      </a:endParaRPr>
                    </a:p>
                  </a:txBody>
                  <a:tcPr/>
                </a:tc>
                <a:tc>
                  <a:txBody>
                    <a:bodyPr/>
                    <a:lstStyle/>
                    <a:p>
                      <a:r>
                        <a:rPr lang="fa-IR" sz="2000" dirty="0" smtClean="0">
                          <a:cs typeface="B Badr" panose="00000400000000000000" pitchFamily="2" charset="-78"/>
                        </a:rPr>
                        <a:t>همه با هم گفتند با هم برویم بیرون بهتر است این که زنگ تفریح نیست. بعد من گفتم زنگ تفریح، بازی کردن و ورزش کردن حق شماست ولی چون هر روز دعوا می کنید خانواده هایتان از من می خواهند، و من هم این طور راحت تر هستم تا رفتارتان درست نشود وضع همین طور باقی خواهد ماند. بعد گفتم دیروز زنگ ورزش که خودم بالای سر شما بودم مشکلی پیش نیامد ولی چرا زنگ تفریح فوری دعوا کردید پس باید نتیجه کارتان را تحمل کنید.</a:t>
                      </a:r>
                      <a:endParaRPr lang="en-US" sz="2000" dirty="0">
                        <a:cs typeface="B Badr" panose="00000400000000000000" pitchFamily="2" charset="-78"/>
                      </a:endParaRPr>
                    </a:p>
                  </a:txBody>
                  <a:tcPr/>
                </a:tc>
              </a:tr>
              <a:tr h="2314159">
                <a:tc>
                  <a:txBody>
                    <a:bodyPr/>
                    <a:lstStyle/>
                    <a:p>
                      <a:endParaRPr lang="fa-IR" sz="2000" smtClean="0">
                        <a:cs typeface="B Badr" panose="00000400000000000000" pitchFamily="2" charset="-78"/>
                      </a:endParaRPr>
                    </a:p>
                    <a:p>
                      <a:r>
                        <a:rPr lang="fa-IR" sz="2000" smtClean="0">
                          <a:cs typeface="B Badr" panose="00000400000000000000" pitchFamily="2" charset="-78"/>
                        </a:rPr>
                        <a:t>روابط </a:t>
                      </a:r>
                      <a:r>
                        <a:rPr lang="fa-IR" sz="2000" dirty="0" smtClean="0">
                          <a:cs typeface="B Badr" panose="00000400000000000000" pitchFamily="2" charset="-78"/>
                        </a:rPr>
                        <a:t>خصمانه بچه ها با یکدیگر</a:t>
                      </a:r>
                      <a:endParaRPr lang="en-US" sz="2000" dirty="0">
                        <a:cs typeface="B Badr" panose="00000400000000000000" pitchFamily="2" charset="-78"/>
                      </a:endParaRPr>
                    </a:p>
                  </a:txBody>
                  <a:tcPr/>
                </a:tc>
                <a:tc>
                  <a:txBody>
                    <a:bodyPr/>
                    <a:lstStyle/>
                    <a:p>
                      <a:r>
                        <a:rPr lang="fa-IR" sz="2000" dirty="0" smtClean="0">
                          <a:cs typeface="B Badr" panose="00000400000000000000" pitchFamily="2" charset="-78"/>
                        </a:rPr>
                        <a:t>از ماجراهای دیگر امروز این که وقتی به مریم گفت بیا مراقب ریاضی نوشتن آرش و بچه های کلاس اول باش. در نهایت ناباوری گفت من هیچ وقت این کار را انجام نمی دهم (هنوز کینه روز قبل در دلش بود</a:t>
                      </a:r>
                      <a:r>
                        <a:rPr lang="en-US" sz="2000" dirty="0" smtClean="0">
                          <a:cs typeface="B Badr" panose="00000400000000000000" pitchFamily="2" charset="-78"/>
                        </a:rPr>
                        <a:t>(</a:t>
                      </a:r>
                      <a:r>
                        <a:rPr lang="fa-IR" sz="2000" dirty="0" smtClean="0">
                          <a:cs typeface="B Badr" panose="00000400000000000000" pitchFamily="2" charset="-78"/>
                        </a:rPr>
                        <a:t> من هم به او گفتم این کار خوبی نیست که آدم این قدر کینه ای باشد (هر چند که اصلا برای من خیلی سخت است قبول کنم یک بچه با این سن و سال کینه ای باشد) در جوابم فقط گفت نباید به اینها چیزی یاد داد.</a:t>
                      </a:r>
                      <a:endParaRPr lang="en-US" sz="2000" dirty="0">
                        <a:cs typeface="B Badr" panose="00000400000000000000" pitchFamily="2" charset="-78"/>
                      </a:endParaRPr>
                    </a:p>
                  </a:txBody>
                  <a:tcPr/>
                </a:tc>
              </a:tr>
            </a:tbl>
          </a:graphicData>
        </a:graphic>
      </p:graphicFrame>
    </p:spTree>
    <p:extLst>
      <p:ext uri="{BB962C8B-B14F-4D97-AF65-F5344CB8AC3E}">
        <p14:creationId xmlns:p14="http://schemas.microsoft.com/office/powerpoint/2010/main" val="21579282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213230"/>
          </a:xfrm>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9165766"/>
              </p:ext>
            </p:extLst>
          </p:nvPr>
        </p:nvGraphicFramePr>
        <p:xfrm>
          <a:off x="1000663" y="799382"/>
          <a:ext cx="7996688" cy="3677376"/>
        </p:xfrm>
        <a:graphic>
          <a:graphicData uri="http://schemas.openxmlformats.org/drawingml/2006/table">
            <a:tbl>
              <a:tblPr firstRow="1" bandRow="1">
                <a:tableStyleId>{5C22544A-7EE6-4342-B048-85BDC9FD1C3A}</a:tableStyleId>
              </a:tblPr>
              <a:tblGrid>
                <a:gridCol w="1362974"/>
                <a:gridCol w="6633714"/>
              </a:tblGrid>
              <a:tr h="446496">
                <a:tc>
                  <a:txBody>
                    <a:bodyPr/>
                    <a:lstStyle/>
                    <a:p>
                      <a:pPr algn="ctr"/>
                      <a:r>
                        <a:rPr lang="fa-IR" dirty="0" smtClean="0"/>
                        <a:t>نام کد</a:t>
                      </a:r>
                      <a:endParaRPr lang="en-US" dirty="0"/>
                    </a:p>
                  </a:txBody>
                  <a:tcPr/>
                </a:tc>
                <a:tc>
                  <a:txBody>
                    <a:bodyPr/>
                    <a:lstStyle/>
                    <a:p>
                      <a:pPr algn="ctr"/>
                      <a:r>
                        <a:rPr lang="fa-IR" dirty="0" smtClean="0"/>
                        <a:t>متن</a:t>
                      </a:r>
                      <a:endParaRPr lang="en-US" dirty="0"/>
                    </a:p>
                  </a:txBody>
                  <a:tcPr/>
                </a:tc>
              </a:tr>
              <a:tr h="1096642">
                <a:tc>
                  <a:txBody>
                    <a:bodyPr/>
                    <a:lstStyle/>
                    <a:p>
                      <a:pPr rtl="1"/>
                      <a:endParaRPr lang="en-US" sz="2000" dirty="0">
                        <a:cs typeface="B Badr" panose="00000400000000000000" pitchFamily="2" charset="-78"/>
                      </a:endParaRPr>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sz="2000" dirty="0" smtClean="0">
                          <a:solidFill>
                            <a:schemeClr val="tx1"/>
                          </a:solidFill>
                          <a:cs typeface="B Badr" panose="00000400000000000000" pitchFamily="2" charset="-78"/>
                        </a:rPr>
                        <a:t>به نظر من معلمينی که به این جور جاها می آیند باید کتاب های مربوط به کودکان هم مطالعه داشته باشند تا بتوانند این نقص کمبود تلویزیون و داستان را برای دانش آموزان داشته باشند یعنی برای دانش آموزان داستانی را تعریف کنند.</a:t>
                      </a:r>
                      <a:endParaRPr lang="en-US" sz="2000" dirty="0" smtClean="0">
                        <a:solidFill>
                          <a:schemeClr val="tx1"/>
                        </a:solidFill>
                        <a:cs typeface="B Badr" panose="00000400000000000000" pitchFamily="2" charset="-78"/>
                      </a:endParaRPr>
                    </a:p>
                    <a:p>
                      <a:pPr rtl="1"/>
                      <a:endParaRPr lang="en-US" sz="2000" dirty="0">
                        <a:cs typeface="B Badr" panose="00000400000000000000" pitchFamily="2" charset="-78"/>
                      </a:endParaRPr>
                    </a:p>
                  </a:txBody>
                  <a:tcPr/>
                </a:tc>
              </a:tr>
              <a:tr h="1370994">
                <a:tc>
                  <a:txBody>
                    <a:bodyPr/>
                    <a:lstStyle/>
                    <a:p>
                      <a:endParaRPr lang="en-US" sz="2000" dirty="0">
                        <a:cs typeface="B Badr" panose="00000400000000000000" pitchFamily="2" charset="-78"/>
                      </a:endParaRPr>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sz="2000" dirty="0" smtClean="0">
                          <a:cs typeface="B Badr" panose="00000400000000000000" pitchFamily="2" charset="-78"/>
                        </a:rPr>
                        <a:t>ساعت ۱۰و</a:t>
                      </a:r>
                      <a:r>
                        <a:rPr lang="fa-IR" sz="2000" baseline="0" dirty="0" smtClean="0">
                          <a:cs typeface="B Badr" panose="00000400000000000000" pitchFamily="2" charset="-78"/>
                        </a:rPr>
                        <a:t> نیم </a:t>
                      </a:r>
                      <a:r>
                        <a:rPr lang="fa-IR" sz="2000" dirty="0" smtClean="0">
                          <a:cs typeface="B Badr" panose="00000400000000000000" pitchFamily="2" charset="-78"/>
                        </a:rPr>
                        <a:t>شده بود و من تا دوباره به خانه برگشتم حدود ساعت یازده و نیم شد و از آن جا که با فاصله ای که بین خانه ما و پشتكوه بود به این ترتیب که یک ساعت تا خرم اباد یک و نیم ساعت تا پا علم دو ساعت تا محل اسکان ایل، (بدون احتساب وقت برای خوردن ناهار و جمع کردن وسایل و معطلی برای حرکت ماشین) و این که به بچه ها قول داده بودم برای آن ها وسیله ببرم، تصمیم گرفتم فردا صبح به آن جا بروم.</a:t>
                      </a:r>
                      <a:endParaRPr lang="en-US" sz="2000" dirty="0" smtClean="0">
                        <a:cs typeface="B Badr" panose="00000400000000000000" pitchFamily="2" charset="-78"/>
                      </a:endParaRPr>
                    </a:p>
                    <a:p>
                      <a:endParaRPr lang="en-US" sz="2000" dirty="0">
                        <a:cs typeface="B Badr" panose="00000400000000000000" pitchFamily="2" charset="-78"/>
                      </a:endParaRPr>
                    </a:p>
                  </a:txBody>
                  <a:tcPr/>
                </a:tc>
              </a:tr>
            </a:tbl>
          </a:graphicData>
        </a:graphic>
      </p:graphicFrame>
    </p:spTree>
    <p:extLst>
      <p:ext uri="{BB962C8B-B14F-4D97-AF65-F5344CB8AC3E}">
        <p14:creationId xmlns:p14="http://schemas.microsoft.com/office/powerpoint/2010/main" val="22651201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06831373"/>
              </p:ext>
            </p:extLst>
          </p:nvPr>
        </p:nvGraphicFramePr>
        <p:xfrm>
          <a:off x="159748" y="609600"/>
          <a:ext cx="9406946" cy="4846320"/>
        </p:xfrm>
        <a:graphic>
          <a:graphicData uri="http://schemas.openxmlformats.org/drawingml/2006/table">
            <a:tbl>
              <a:tblPr firstRow="1" bandRow="1">
                <a:tableStyleId>{5C22544A-7EE6-4342-B048-85BDC9FD1C3A}</a:tableStyleId>
              </a:tblPr>
              <a:tblGrid>
                <a:gridCol w="1190893"/>
                <a:gridCol w="8216053"/>
              </a:tblGrid>
              <a:tr h="370840">
                <a:tc>
                  <a:txBody>
                    <a:bodyPr/>
                    <a:lstStyle/>
                    <a:p>
                      <a:pPr algn="ctr"/>
                      <a:r>
                        <a:rPr lang="fa-IR" sz="2000" dirty="0" smtClean="0">
                          <a:cs typeface="B Badr" panose="00000400000000000000" pitchFamily="2" charset="-78"/>
                        </a:rPr>
                        <a:t>نام کد</a:t>
                      </a:r>
                      <a:endParaRPr lang="en-US" sz="2000" dirty="0">
                        <a:cs typeface="B Badr" panose="00000400000000000000" pitchFamily="2" charset="-78"/>
                      </a:endParaRPr>
                    </a:p>
                  </a:txBody>
                  <a:tcPr/>
                </a:tc>
                <a:tc>
                  <a:txBody>
                    <a:bodyPr/>
                    <a:lstStyle/>
                    <a:p>
                      <a:pPr algn="ctr"/>
                      <a:r>
                        <a:rPr lang="fa-IR" sz="2000" dirty="0" smtClean="0">
                          <a:cs typeface="B Badr" panose="00000400000000000000" pitchFamily="2" charset="-78"/>
                        </a:rPr>
                        <a:t>متن</a:t>
                      </a:r>
                      <a:endParaRPr lang="en-US" sz="2000" dirty="0">
                        <a:cs typeface="B Badr" panose="00000400000000000000" pitchFamily="2" charset="-78"/>
                      </a:endParaRPr>
                    </a:p>
                  </a:txBody>
                  <a:tcPr/>
                </a:tc>
              </a:tr>
              <a:tr h="1540551">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endParaRPr lang="en-US" sz="2000" dirty="0" smtClean="0">
                        <a:cs typeface="B Badr" panose="00000400000000000000" pitchFamily="2" charset="-78"/>
                      </a:endParaRPr>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sz="2000" dirty="0" smtClean="0">
                          <a:cs typeface="B Badr" panose="00000400000000000000" pitchFamily="2" charset="-78"/>
                        </a:rPr>
                        <a:t>در جواب بچه ها گفتم خودتان می دانید که من هر روز یکی، دو ساعت بیشتر از وقت موظفي درس می دهم ولی باوجود این به علت زیاد بودن پایه های تحصیلی (پنج پایه با احتساب پیش دبستانی ها) و شلوغ بودن همه آنها این که من هر روز باید زمانی را برای ساکت کردن دانش آموزان سپری کنم) و تنبلی کردن خودشان کلی باید به امور حاشیه ای بپردازم، البته با وجود آن که سعی می کردم ناراحتی خودم را نشان ندهم ولی وقتی که داشتم</a:t>
                      </a:r>
                      <a:r>
                        <a:rPr lang="fa-IR" sz="2000" baseline="0" dirty="0" smtClean="0">
                          <a:cs typeface="B Badr" panose="00000400000000000000" pitchFamily="2" charset="-78"/>
                        </a:rPr>
                        <a:t> </a:t>
                      </a:r>
                      <a:r>
                        <a:rPr lang="fa-IR" sz="2000" dirty="0" smtClean="0">
                          <a:cs typeface="B Badr" panose="00000400000000000000" pitchFamily="2" charset="-78"/>
                        </a:rPr>
                        <a:t>به بچه ها درس می دادم و امیر داشت بازی گوشی می کرد احساس کردم برای لحظه ای روی سر امیر پیش از حد داد می زنم (به عبارتی دق دل خودم را روی سر او خالی می کنم).</a:t>
                      </a:r>
                      <a:endParaRPr lang="en-US" sz="2000" dirty="0" smtClean="0">
                        <a:cs typeface="B Badr" panose="00000400000000000000" pitchFamily="2" charset="-78"/>
                      </a:endParaRPr>
                    </a:p>
                  </a:txBody>
                  <a:tcPr/>
                </a:tc>
              </a:tr>
              <a:tr h="1440611">
                <a:tc>
                  <a:txBody>
                    <a:bodyPr/>
                    <a:lstStyle/>
                    <a:p>
                      <a:endParaRPr lang="en-US" sz="2000" dirty="0">
                        <a:cs typeface="B Badr" panose="00000400000000000000" pitchFamily="2" charset="-78"/>
                      </a:endParaRPr>
                    </a:p>
                  </a:txBody>
                  <a:tcPr/>
                </a:tc>
                <a:tc>
                  <a:txBody>
                    <a:bodyPr/>
                    <a:lstStyle/>
                    <a:p>
                      <a:r>
                        <a:rPr lang="fa-IR" sz="2000" dirty="0" smtClean="0">
                          <a:cs typeface="B Badr" panose="00000400000000000000" pitchFamily="2" charset="-78"/>
                        </a:rPr>
                        <a:t>نکته جالب دیگری که در طول این یکی دو روز متوجه شده ام این که، با بررسی که بین نقاشی بچه ها در روزهای قبل و بعد از آوردن موتور برق انجام داده ام به این نتیجه رسیده ام. دانش آموزان به نقاشی خانه ها بعد از اوردن موتور در مقایسه با زمان قبل از آن لامپ و نور برق را اضافه کرده اند. و اغلب نقاشی خانه با لامپ نورانی بیشتر می کشند. البته باید اشاره کنم آوردن کانکس مدرسه و نصب</a:t>
                      </a:r>
                      <a:r>
                        <a:rPr lang="fa-IR" sz="2000" baseline="0" dirty="0" smtClean="0">
                          <a:cs typeface="B Badr" panose="00000400000000000000" pitchFamily="2" charset="-78"/>
                        </a:rPr>
                        <a:t> </a:t>
                      </a:r>
                      <a:r>
                        <a:rPr lang="fa-IR" sz="2000" dirty="0" smtClean="0">
                          <a:cs typeface="B Badr" panose="00000400000000000000" pitchFamily="2" charset="-78"/>
                        </a:rPr>
                        <a:t>پرچم بر بالای آن نیز برای مدتی علاقه دانش آموزان را برای ترسیم آن به سمت خودش جلب کرده بود ولی چون ترکیب رنگ پرچم را اغلب فراموش می کردند أغلب اجازه می گرفتند تا بروند بیرون و به رنگ پرچم نگاه کنند تا آن را درست نقاشی کنند.</a:t>
                      </a:r>
                      <a:endParaRPr lang="en-US" sz="2000" dirty="0" smtClean="0">
                        <a:cs typeface="B Badr" panose="00000400000000000000" pitchFamily="2" charset="-78"/>
                      </a:endParaRPr>
                    </a:p>
                    <a:p>
                      <a:endParaRPr lang="en-US" sz="2000" dirty="0">
                        <a:cs typeface="B Badr" panose="00000400000000000000" pitchFamily="2" charset="-78"/>
                      </a:endParaRPr>
                    </a:p>
                  </a:txBody>
                  <a:tcPr/>
                </a:tc>
              </a:tr>
            </a:tbl>
          </a:graphicData>
        </a:graphic>
      </p:graphicFrame>
    </p:spTree>
    <p:extLst>
      <p:ext uri="{BB962C8B-B14F-4D97-AF65-F5344CB8AC3E}">
        <p14:creationId xmlns:p14="http://schemas.microsoft.com/office/powerpoint/2010/main" val="154685459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15440527"/>
              </p:ext>
            </p:extLst>
          </p:nvPr>
        </p:nvGraphicFramePr>
        <p:xfrm>
          <a:off x="677334" y="609600"/>
          <a:ext cx="8596668" cy="3583445"/>
        </p:xfrm>
        <a:graphic>
          <a:graphicData uri="http://schemas.openxmlformats.org/drawingml/2006/table">
            <a:tbl>
              <a:tblPr firstRow="1" bandRow="1">
                <a:tableStyleId>{5C22544A-7EE6-4342-B048-85BDC9FD1C3A}</a:tableStyleId>
              </a:tblPr>
              <a:tblGrid>
                <a:gridCol w="1246711"/>
                <a:gridCol w="7349957"/>
              </a:tblGrid>
              <a:tr h="507489">
                <a:tc>
                  <a:txBody>
                    <a:bodyPr/>
                    <a:lstStyle/>
                    <a:p>
                      <a:pPr algn="ctr"/>
                      <a:r>
                        <a:rPr lang="fa-IR" sz="2000" dirty="0" smtClean="0">
                          <a:cs typeface="B Badr" panose="00000400000000000000" pitchFamily="2" charset="-78"/>
                        </a:rPr>
                        <a:t>نام کد</a:t>
                      </a:r>
                      <a:endParaRPr lang="en-US" sz="2000" dirty="0">
                        <a:cs typeface="B Badr" panose="00000400000000000000" pitchFamily="2" charset="-78"/>
                      </a:endParaRPr>
                    </a:p>
                  </a:txBody>
                  <a:tcPr/>
                </a:tc>
                <a:tc>
                  <a:txBody>
                    <a:bodyPr/>
                    <a:lstStyle/>
                    <a:p>
                      <a:pPr algn="ctr"/>
                      <a:r>
                        <a:rPr lang="fa-IR" sz="2000" dirty="0" smtClean="0">
                          <a:cs typeface="B Badr" panose="00000400000000000000" pitchFamily="2" charset="-78"/>
                        </a:rPr>
                        <a:t>متن</a:t>
                      </a:r>
                      <a:endParaRPr lang="en-US" sz="2000" dirty="0">
                        <a:cs typeface="B Badr" panose="00000400000000000000" pitchFamily="2" charset="-78"/>
                      </a:endParaRPr>
                    </a:p>
                  </a:txBody>
                  <a:tcPr/>
                </a:tc>
              </a:tr>
              <a:tr h="1257252">
                <a:tc>
                  <a:txBody>
                    <a:bodyPr/>
                    <a:lstStyle/>
                    <a:p>
                      <a:endParaRPr lang="en-US" sz="1800" dirty="0" smtClean="0">
                        <a:cs typeface="B Badr" panose="00000400000000000000" pitchFamily="2" charset="-78"/>
                      </a:endParaRPr>
                    </a:p>
                  </a:txBody>
                  <a:tcPr/>
                </a:tc>
                <a:tc>
                  <a:txBody>
                    <a:bodyPr/>
                    <a:lstStyle/>
                    <a:p>
                      <a:r>
                        <a:rPr lang="fa-IR" sz="1800" dirty="0" smtClean="0">
                          <a:cs typeface="B Badr" panose="00000400000000000000" pitchFamily="2" charset="-78"/>
                        </a:rPr>
                        <a:t>آنجا که بودم از فرصت استفاده کردم و با یکی دوتا از معلمان قدیمی و راهنما در مورد مشکلات در روش د که چطور باید با قضيه مشق شب که نباید به دانش آموزان زیاد داده شود، ولی والدین خواهان مقدار زیاد آن هستند کنار بیایم صحبت کردم و نتیجه اش این شد که مقدار مشق شب را کمی زیاد کنم.</a:t>
                      </a:r>
                      <a:endParaRPr lang="en-US" sz="1800" dirty="0" smtClean="0">
                        <a:cs typeface="B Badr" panose="00000400000000000000" pitchFamily="2" charset="-78"/>
                      </a:endParaRPr>
                    </a:p>
                  </a:txBody>
                  <a:tcPr/>
                </a:tc>
              </a:tr>
              <a:tr h="1818704">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endParaRPr lang="en-US" sz="2000" dirty="0" smtClean="0">
                        <a:cs typeface="B Badr" panose="00000400000000000000" pitchFamily="2" charset="-78"/>
                      </a:endParaRPr>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sz="2000" dirty="0" smtClean="0">
                          <a:cs typeface="B Badr" panose="00000400000000000000" pitchFamily="2" charset="-78"/>
                        </a:rPr>
                        <a:t>در حین برگشتن چون مسیر برگشت</a:t>
                      </a:r>
                      <a:r>
                        <a:rPr lang="fa-IR" sz="2000" baseline="0" dirty="0" smtClean="0">
                          <a:cs typeface="B Badr" panose="00000400000000000000" pitchFamily="2" charset="-78"/>
                        </a:rPr>
                        <a:t> از </a:t>
                      </a:r>
                      <a:r>
                        <a:rPr lang="fa-IR" sz="2000" dirty="0" smtClean="0">
                          <a:cs typeface="B Badr" panose="00000400000000000000" pitchFamily="2" charset="-78"/>
                        </a:rPr>
                        <a:t>مجتمع به مدرسه مسیر چندان مناسبی برای رفت و آمد ماشین نمی باشد و مسیر را پیاده طی کردم تا خوشبختانه ماشینی از را رسید و من را سوار کرد جالب است</a:t>
                      </a:r>
                      <a:r>
                        <a:rPr lang="fa-IR" sz="2000" baseline="0" dirty="0" smtClean="0">
                          <a:cs typeface="B Badr" panose="00000400000000000000" pitchFamily="2" charset="-78"/>
                        </a:rPr>
                        <a:t> اشاره کنم هرگاه ماشینی در بین راه من را سوار می کندراننده بی درنگ می پرسد کی هستی؟و کجا می روی؟تا من می گویم معلم ؛فوری جلوی ماشین جای برایم فراهم می شود.</a:t>
                      </a:r>
                      <a:endParaRPr lang="en-US" sz="2000" dirty="0" smtClean="0">
                        <a:cs typeface="B Badr" panose="00000400000000000000" pitchFamily="2" charset="-78"/>
                      </a:endParaRPr>
                    </a:p>
                  </a:txBody>
                  <a:tcPr/>
                </a:tc>
              </a:tr>
            </a:tbl>
          </a:graphicData>
        </a:graphic>
      </p:graphicFrame>
    </p:spTree>
    <p:extLst>
      <p:ext uri="{BB962C8B-B14F-4D97-AF65-F5344CB8AC3E}">
        <p14:creationId xmlns:p14="http://schemas.microsoft.com/office/powerpoint/2010/main" val="324820031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5">
                    <a:lumMod val="60000"/>
                    <a:lumOff val="40000"/>
                  </a:schemeClr>
                </a:solidFill>
                <a:cs typeface="B Badr" panose="00000400000000000000" pitchFamily="2" charset="-78"/>
              </a:rPr>
              <a:t>تکلیف انفرادی</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930400"/>
            <a:ext cx="8596668" cy="3880773"/>
          </a:xfrm>
        </p:spPr>
        <p:txBody>
          <a:bodyPr>
            <a:normAutofit/>
          </a:bodyPr>
          <a:lstStyle/>
          <a:p>
            <a:r>
              <a:rPr lang="fa-IR" sz="2800" dirty="0" smtClean="0">
                <a:solidFill>
                  <a:schemeClr val="tx1"/>
                </a:solidFill>
                <a:cs typeface="B Badr" panose="00000400000000000000" pitchFamily="2" charset="-78"/>
              </a:rPr>
              <a:t>روایت صفحه 15 کتاب دکتر عطاران را مطالعه و سپس کد گذاری نمایید.</a:t>
            </a:r>
            <a:endParaRPr lang="en-US" sz="2800" dirty="0">
              <a:solidFill>
                <a:schemeClr val="tx1"/>
              </a:solidFill>
              <a:cs typeface="B Badr" panose="00000400000000000000" pitchFamily="2" charset="-78"/>
            </a:endParaRPr>
          </a:p>
        </p:txBody>
      </p:sp>
    </p:spTree>
    <p:extLst>
      <p:ext uri="{BB962C8B-B14F-4D97-AF65-F5344CB8AC3E}">
        <p14:creationId xmlns:p14="http://schemas.microsoft.com/office/powerpoint/2010/main" val="219325383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4143"/>
          </a:xfrm>
        </p:spPr>
        <p:txBody>
          <a:bodyPr/>
          <a:lstStyle/>
          <a:p>
            <a:pPr algn="ctr"/>
            <a:r>
              <a:rPr lang="fa-IR" dirty="0">
                <a:solidFill>
                  <a:schemeClr val="accent4">
                    <a:lumMod val="60000"/>
                    <a:lumOff val="40000"/>
                  </a:schemeClr>
                </a:solidFill>
                <a:cs typeface="B Badr" panose="00000400000000000000" pitchFamily="2" charset="-78"/>
              </a:rPr>
              <a:t>مرحله سوم. مقوله </a:t>
            </a:r>
            <a:r>
              <a:rPr lang="fa-IR" dirty="0" smtClean="0">
                <a:solidFill>
                  <a:schemeClr val="accent4">
                    <a:lumMod val="60000"/>
                    <a:lumOff val="40000"/>
                  </a:schemeClr>
                </a:solidFill>
                <a:cs typeface="B Badr" panose="00000400000000000000" pitchFamily="2" charset="-78"/>
              </a:rPr>
              <a:t>بندی</a:t>
            </a:r>
            <a:endParaRPr lang="en-US" dirty="0">
              <a:solidFill>
                <a:schemeClr val="accent4">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3" y="1651630"/>
            <a:ext cx="9036009" cy="2230257"/>
          </a:xfrm>
        </p:spPr>
        <p:txBody>
          <a:bodyPr/>
          <a:lstStyle/>
          <a:p>
            <a:r>
              <a:rPr lang="fa-IR" sz="2400" dirty="0" smtClean="0">
                <a:cs typeface="B Badr" panose="00000400000000000000" pitchFamily="2" charset="-78"/>
              </a:rPr>
              <a:t>تدوین </a:t>
            </a:r>
            <a:r>
              <a:rPr lang="fa-IR" sz="2400" dirty="0">
                <a:cs typeface="B Badr" panose="00000400000000000000" pitchFamily="2" charset="-78"/>
              </a:rPr>
              <a:t>سیاهه مقدماتی عناوین مقوله </a:t>
            </a:r>
            <a:r>
              <a:rPr lang="fa-IR" sz="2400" dirty="0" smtClean="0">
                <a:cs typeface="B Badr" panose="00000400000000000000" pitchFamily="2" charset="-78"/>
              </a:rPr>
              <a:t>ها</a:t>
            </a:r>
            <a:r>
              <a:rPr lang="en-US" sz="2400" dirty="0" smtClean="0">
                <a:cs typeface="B Badr" panose="00000400000000000000" pitchFamily="2" charset="-78"/>
              </a:rPr>
              <a:t>:</a:t>
            </a:r>
            <a:r>
              <a:rPr lang="fa-IR" sz="2400" dirty="0" smtClean="0">
                <a:cs typeface="B Badr" panose="00000400000000000000" pitchFamily="2" charset="-78"/>
              </a:rPr>
              <a:t> </a:t>
            </a:r>
            <a:r>
              <a:rPr lang="fa-IR" sz="2400" dirty="0">
                <a:cs typeface="B Badr" panose="00000400000000000000" pitchFamily="2" charset="-78"/>
              </a:rPr>
              <a:t>پس از ویرایش کدها، آنها را مقوله بندی کنید. </a:t>
            </a:r>
            <a:r>
              <a:rPr lang="fa-IR" sz="2400" dirty="0">
                <a:solidFill>
                  <a:srgbClr val="F7ABD8"/>
                </a:solidFill>
                <a:cs typeface="B Badr" panose="00000400000000000000" pitchFamily="2" charset="-78"/>
              </a:rPr>
              <a:t>یکی از انواع مقوله بندی، اصلی و فرعی کردن کدهاست. </a:t>
            </a:r>
            <a:r>
              <a:rPr lang="fa-IR" sz="2400" dirty="0">
                <a:cs typeface="B Badr" panose="00000400000000000000" pitchFamily="2" charset="-78"/>
              </a:rPr>
              <a:t>چند فهرست و سیاهه از مقوله ها به دست خواهد آمد. در اقدام به اینکار، در ذیل هر مقوله، سیاهه ای از کدها قرار می گیرد</a:t>
            </a:r>
            <a:r>
              <a:rPr lang="fa-IR" sz="2400" dirty="0" smtClean="0">
                <a:cs typeface="B Badr" panose="00000400000000000000" pitchFamily="2" charset="-78"/>
              </a:rPr>
              <a:t>.</a:t>
            </a:r>
          </a:p>
          <a:p>
            <a:pPr marL="0" indent="0">
              <a:buNone/>
            </a:pPr>
            <a:r>
              <a:rPr lang="fa-IR" sz="2400" dirty="0" smtClean="0">
                <a:cs typeface="B Badr" panose="00000400000000000000" pitchFamily="2" charset="-78"/>
              </a:rPr>
              <a:t>در این مرحله کدهای تکراری حذف می شوند و اولین دسته بندی و طبقه بندی کدها انجام می شود.</a:t>
            </a:r>
            <a:endParaRPr lang="en-US" sz="2400" dirty="0">
              <a:cs typeface="B Badr" panose="00000400000000000000" pitchFamily="2" charset="-78"/>
            </a:endParaRPr>
          </a:p>
        </p:txBody>
      </p:sp>
    </p:spTree>
    <p:extLst>
      <p:ext uri="{BB962C8B-B14F-4D97-AF65-F5344CB8AC3E}">
        <p14:creationId xmlns:p14="http://schemas.microsoft.com/office/powerpoint/2010/main" val="362353412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190" y="212785"/>
            <a:ext cx="8596668" cy="503207"/>
          </a:xfrm>
        </p:spPr>
        <p:txBody>
          <a:bodyPr>
            <a:normAutofit fontScale="90000"/>
          </a:bodyPr>
          <a:lstStyle/>
          <a:p>
            <a:pPr algn="ctr"/>
            <a:r>
              <a:rPr lang="fa-IR" sz="2800" dirty="0" smtClean="0">
                <a:solidFill>
                  <a:schemeClr val="accent5">
                    <a:lumMod val="60000"/>
                    <a:lumOff val="40000"/>
                  </a:schemeClr>
                </a:solidFill>
                <a:cs typeface="B Badr" panose="00000400000000000000" pitchFamily="2" charset="-78"/>
              </a:rPr>
              <a:t>تولید مقوله ها از کدهای حاصل از پژوهش</a:t>
            </a:r>
            <a:endParaRPr lang="en-US" sz="2800" dirty="0">
              <a:solidFill>
                <a:schemeClr val="accent5">
                  <a:lumMod val="60000"/>
                  <a:lumOff val="40000"/>
                </a:schemeClr>
              </a:solidFill>
              <a:cs typeface="B Badr" panose="00000400000000000000"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363733"/>
              </p:ext>
            </p:extLst>
          </p:nvPr>
        </p:nvGraphicFramePr>
        <p:xfrm>
          <a:off x="194254" y="655607"/>
          <a:ext cx="9821014" cy="5486400"/>
        </p:xfrm>
        <a:graphic>
          <a:graphicData uri="http://schemas.openxmlformats.org/drawingml/2006/table">
            <a:tbl>
              <a:tblPr firstRow="1" bandRow="1">
                <a:tableStyleId>{5C22544A-7EE6-4342-B048-85BDC9FD1C3A}</a:tableStyleId>
              </a:tblPr>
              <a:tblGrid>
                <a:gridCol w="2971640"/>
                <a:gridCol w="6849374"/>
              </a:tblGrid>
              <a:tr h="370840">
                <a:tc>
                  <a:txBody>
                    <a:bodyPr/>
                    <a:lstStyle/>
                    <a:p>
                      <a:pPr algn="ctr"/>
                      <a:r>
                        <a:rPr lang="fa-IR" sz="2400" dirty="0" smtClean="0">
                          <a:cs typeface="B Badr" panose="00000400000000000000" pitchFamily="2" charset="-78"/>
                        </a:rPr>
                        <a:t>مقوله ها</a:t>
                      </a:r>
                      <a:endParaRPr lang="en-US" sz="2400" dirty="0">
                        <a:cs typeface="B Badr" panose="00000400000000000000" pitchFamily="2" charset="-78"/>
                      </a:endParaRPr>
                    </a:p>
                  </a:txBody>
                  <a:tcPr/>
                </a:tc>
                <a:tc>
                  <a:txBody>
                    <a:bodyPr/>
                    <a:lstStyle/>
                    <a:p>
                      <a:pPr algn="ctr"/>
                      <a:r>
                        <a:rPr lang="fa-IR" sz="2400" dirty="0" smtClean="0">
                          <a:cs typeface="B Badr" panose="00000400000000000000" pitchFamily="2" charset="-78"/>
                        </a:rPr>
                        <a:t>کدهای اولیه</a:t>
                      </a:r>
                      <a:endParaRPr lang="en-US" sz="2400" dirty="0">
                        <a:cs typeface="B Badr" panose="00000400000000000000" pitchFamily="2" charset="-78"/>
                      </a:endParaRPr>
                    </a:p>
                  </a:txBody>
                  <a:tcPr/>
                </a:tc>
              </a:tr>
              <a:tr h="370840">
                <a:tc>
                  <a:txBody>
                    <a:bodyPr/>
                    <a:lstStyle/>
                    <a:p>
                      <a:r>
                        <a:rPr lang="fa-IR" sz="2400" dirty="0" smtClean="0">
                          <a:cs typeface="B Badr" panose="00000400000000000000" pitchFamily="2" charset="-78"/>
                        </a:rPr>
                        <a:t>تنبیه</a:t>
                      </a:r>
                      <a:endParaRPr lang="en-US" sz="2400" dirty="0">
                        <a:cs typeface="B Badr" panose="00000400000000000000" pitchFamily="2" charset="-78"/>
                      </a:endParaRPr>
                    </a:p>
                  </a:txBody>
                  <a:tcPr/>
                </a:tc>
                <a:tc>
                  <a:txBody>
                    <a:bodyPr/>
                    <a:lstStyle/>
                    <a:p>
                      <a:r>
                        <a:rPr lang="fa-IR" sz="2400" dirty="0" smtClean="0">
                          <a:cs typeface="B Badr" panose="00000400000000000000" pitchFamily="2" charset="-78"/>
                        </a:rPr>
                        <a:t>تلقی والدین از معلم وتنبیه</a:t>
                      </a:r>
                      <a:endParaRPr lang="en-US" sz="2400" dirty="0">
                        <a:cs typeface="B Badr" panose="00000400000000000000" pitchFamily="2" charset="-78"/>
                      </a:endParaRPr>
                    </a:p>
                  </a:txBody>
                  <a:tcPr/>
                </a:tc>
              </a:tr>
              <a:tr h="370840">
                <a:tc>
                  <a:txBody>
                    <a:bodyPr/>
                    <a:lstStyle/>
                    <a:p>
                      <a:r>
                        <a:rPr lang="fa-IR" sz="2400" dirty="0" smtClean="0">
                          <a:cs typeface="B Badr" panose="00000400000000000000" pitchFamily="2" charset="-78"/>
                        </a:rPr>
                        <a:t>تنبیه</a:t>
                      </a:r>
                      <a:endParaRPr lang="en-US" sz="2400" dirty="0">
                        <a:cs typeface="B Badr" panose="00000400000000000000" pitchFamily="2" charset="-78"/>
                      </a:endParaRPr>
                    </a:p>
                  </a:txBody>
                  <a:tcPr/>
                </a:tc>
                <a:tc>
                  <a:txBody>
                    <a:bodyPr/>
                    <a:lstStyle/>
                    <a:p>
                      <a:r>
                        <a:rPr lang="fa-IR" sz="2400" dirty="0" smtClean="0">
                          <a:cs typeface="B Badr" panose="00000400000000000000" pitchFamily="2" charset="-78"/>
                        </a:rPr>
                        <a:t>احساس بی کفایتی معلم به خاطر تنبیه نکردن کودکان</a:t>
                      </a:r>
                      <a:endParaRPr lang="en-US" sz="2400" dirty="0">
                        <a:cs typeface="B Badr" panose="00000400000000000000" pitchFamily="2" charset="-78"/>
                      </a:endParaRPr>
                    </a:p>
                  </a:txBody>
                  <a:tcPr/>
                </a:tc>
              </a:tr>
              <a:tr h="370840">
                <a:tc>
                  <a:txBody>
                    <a:bodyPr/>
                    <a:lstStyle/>
                    <a:p>
                      <a:r>
                        <a:rPr lang="fa-IR" sz="2400" dirty="0" smtClean="0">
                          <a:cs typeface="B Badr" panose="00000400000000000000" pitchFamily="2" charset="-78"/>
                        </a:rPr>
                        <a:t>جایگاه معلم در نزد عشایر</a:t>
                      </a:r>
                      <a:endParaRPr lang="en-US" sz="2400" dirty="0">
                        <a:cs typeface="B Badr" panose="00000400000000000000" pitchFamily="2" charset="-78"/>
                      </a:endParaRPr>
                    </a:p>
                  </a:txBody>
                  <a:tcPr/>
                </a:tc>
                <a:tc>
                  <a:txBody>
                    <a:bodyPr/>
                    <a:lstStyle/>
                    <a:p>
                      <a:r>
                        <a:rPr lang="fa-IR" sz="2400" dirty="0" smtClean="0">
                          <a:cs typeface="B Badr" panose="00000400000000000000" pitchFamily="2" charset="-78"/>
                        </a:rPr>
                        <a:t>نقش های دیگر معلم در بین عشایر</a:t>
                      </a:r>
                      <a:endParaRPr lang="en-US" sz="2400" dirty="0">
                        <a:cs typeface="B Badr" panose="00000400000000000000" pitchFamily="2" charset="-78"/>
                      </a:endParaRPr>
                    </a:p>
                  </a:txBody>
                  <a:tcPr/>
                </a:tc>
              </a:tr>
              <a:tr h="370840">
                <a:tc>
                  <a:txBody>
                    <a:bodyPr/>
                    <a:lstStyle/>
                    <a:p>
                      <a:r>
                        <a:rPr lang="fa-IR" sz="2400" dirty="0" smtClean="0">
                          <a:cs typeface="B Badr" panose="00000400000000000000" pitchFamily="2" charset="-78"/>
                        </a:rPr>
                        <a:t>وضعیت دانش آموز</a:t>
                      </a:r>
                      <a:endParaRPr lang="en-US" sz="2400" dirty="0">
                        <a:cs typeface="B Badr" panose="00000400000000000000" pitchFamily="2" charset="-78"/>
                      </a:endParaRPr>
                    </a:p>
                  </a:txBody>
                  <a:tcPr/>
                </a:tc>
                <a:tc>
                  <a:txBody>
                    <a:bodyPr/>
                    <a:lstStyle/>
                    <a:p>
                      <a:r>
                        <a:rPr lang="fa-IR" sz="2400" dirty="0" smtClean="0">
                          <a:cs typeface="B Badr" panose="00000400000000000000" pitchFamily="2" charset="-78"/>
                        </a:rPr>
                        <a:t>نزاع دائمی بین بچه ها در زنگ تفریح</a:t>
                      </a:r>
                      <a:endParaRPr lang="en-US" sz="2400" dirty="0">
                        <a:cs typeface="B Badr" panose="00000400000000000000" pitchFamily="2" charset="-78"/>
                      </a:endParaRPr>
                    </a:p>
                  </a:txBody>
                  <a:tcPr/>
                </a:tc>
              </a:tr>
              <a:tr h="370840">
                <a:tc>
                  <a:txBody>
                    <a:bodyPr/>
                    <a:lstStyle/>
                    <a:p>
                      <a:r>
                        <a:rPr lang="fa-IR" sz="2400" dirty="0" smtClean="0">
                          <a:cs typeface="B Badr" panose="00000400000000000000" pitchFamily="2" charset="-78"/>
                        </a:rPr>
                        <a:t>وضعیت دانش آموز</a:t>
                      </a:r>
                      <a:endParaRPr lang="en-US" sz="2400" dirty="0">
                        <a:cs typeface="B Badr" panose="00000400000000000000" pitchFamily="2" charset="-78"/>
                      </a:endParaRPr>
                    </a:p>
                  </a:txBody>
                  <a:tcPr/>
                </a:tc>
                <a:tc>
                  <a:txBody>
                    <a:bodyPr/>
                    <a:lstStyle/>
                    <a:p>
                      <a:r>
                        <a:rPr lang="fa-IR" sz="2400" dirty="0" smtClean="0">
                          <a:cs typeface="B Badr" panose="00000400000000000000" pitchFamily="2" charset="-78"/>
                        </a:rPr>
                        <a:t>روابط خصمانه بچه ها با یکدیگر</a:t>
                      </a:r>
                      <a:endParaRPr lang="en-US" sz="2400" dirty="0">
                        <a:cs typeface="B Badr" panose="00000400000000000000" pitchFamily="2" charset="-78"/>
                      </a:endParaRPr>
                    </a:p>
                  </a:txBody>
                  <a:tcPr/>
                </a:tc>
              </a:tr>
              <a:tr h="370840">
                <a:tc>
                  <a:txBody>
                    <a:bodyPr/>
                    <a:lstStyle/>
                    <a:p>
                      <a:r>
                        <a:rPr lang="fa-IR" sz="2400" dirty="0" smtClean="0">
                          <a:cs typeface="B Badr" panose="00000400000000000000" pitchFamily="2" charset="-78"/>
                        </a:rPr>
                        <a:t>فرهنگ عشایر</a:t>
                      </a:r>
                      <a:endParaRPr lang="en-US" sz="2400" dirty="0">
                        <a:cs typeface="B Badr" panose="00000400000000000000" pitchFamily="2" charset="-78"/>
                      </a:endParaRPr>
                    </a:p>
                  </a:txBody>
                  <a:tcPr/>
                </a:tc>
                <a:tc>
                  <a:txBody>
                    <a:bodyPr/>
                    <a:lstStyle/>
                    <a:p>
                      <a:r>
                        <a:rPr lang="fa-IR" sz="2400" dirty="0" smtClean="0">
                          <a:cs typeface="B Badr" panose="00000400000000000000" pitchFamily="2" charset="-78"/>
                        </a:rPr>
                        <a:t>فقدان رسانه در میان عشایر و تاثیر گذاری رسانه های دیگر مانند کتاب</a:t>
                      </a:r>
                      <a:endParaRPr lang="en-US" sz="2400" dirty="0">
                        <a:cs typeface="B Badr" panose="00000400000000000000" pitchFamily="2" charset="-78"/>
                      </a:endParaRPr>
                    </a:p>
                  </a:txBody>
                  <a:tcPr/>
                </a:tc>
              </a:tr>
              <a:tr h="370840">
                <a:tc>
                  <a:txBody>
                    <a:bodyPr/>
                    <a:lstStyle/>
                    <a:p>
                      <a:r>
                        <a:rPr lang="fa-IR" sz="2400" dirty="0" smtClean="0">
                          <a:cs typeface="B Badr" panose="00000400000000000000" pitchFamily="2" charset="-78"/>
                        </a:rPr>
                        <a:t>وضعیت یادگیری دانش آموزان</a:t>
                      </a:r>
                      <a:endParaRPr lang="en-US" sz="2400" dirty="0">
                        <a:cs typeface="B Badr" panose="00000400000000000000" pitchFamily="2" charset="-78"/>
                      </a:endParaRPr>
                    </a:p>
                  </a:txBody>
                  <a:tcPr/>
                </a:tc>
                <a:tc>
                  <a:txBody>
                    <a:bodyPr/>
                    <a:lstStyle/>
                    <a:p>
                      <a:r>
                        <a:rPr lang="fa-IR" sz="2400" dirty="0" smtClean="0">
                          <a:cs typeface="B Badr" panose="00000400000000000000" pitchFamily="2" charset="-78"/>
                        </a:rPr>
                        <a:t>مدت</a:t>
                      </a:r>
                      <a:r>
                        <a:rPr lang="fa-IR" sz="2400" baseline="0" dirty="0" smtClean="0">
                          <a:cs typeface="B Badr" panose="00000400000000000000" pitchFamily="2" charset="-78"/>
                        </a:rPr>
                        <a:t> رفت و آمد به مدرسه</a:t>
                      </a:r>
                      <a:endParaRPr lang="en-US" sz="2400" dirty="0">
                        <a:cs typeface="B Badr" panose="00000400000000000000" pitchFamily="2" charset="-78"/>
                      </a:endParaRPr>
                    </a:p>
                  </a:txBody>
                  <a:tcPr/>
                </a:tc>
              </a:tr>
              <a:tr h="370840">
                <a:tc>
                  <a:txBody>
                    <a:bodyPr/>
                    <a:lstStyle/>
                    <a:p>
                      <a:r>
                        <a:rPr lang="fa-IR" sz="2400" dirty="0" smtClean="0">
                          <a:cs typeface="B Badr" panose="00000400000000000000" pitchFamily="2" charset="-78"/>
                        </a:rPr>
                        <a:t>رابطه معلم با دانش آموزان</a:t>
                      </a:r>
                      <a:endParaRPr lang="en-US" sz="2400" dirty="0">
                        <a:cs typeface="B Badr" panose="00000400000000000000" pitchFamily="2" charset="-78"/>
                      </a:endParaRPr>
                    </a:p>
                  </a:txBody>
                  <a:tcPr/>
                </a:tc>
                <a:tc>
                  <a:txBody>
                    <a:bodyPr/>
                    <a:lstStyle/>
                    <a:p>
                      <a:r>
                        <a:rPr lang="fa-IR" sz="2400" dirty="0" smtClean="0">
                          <a:cs typeface="B Badr" panose="00000400000000000000" pitchFamily="2" charset="-78"/>
                        </a:rPr>
                        <a:t>صرف وقت زیاد برای کنترل بچه ها</a:t>
                      </a:r>
                      <a:endParaRPr lang="en-US" sz="2400" dirty="0">
                        <a:cs typeface="B Badr" panose="00000400000000000000" pitchFamily="2" charset="-78"/>
                      </a:endParaRPr>
                    </a:p>
                  </a:txBody>
                  <a:tcPr/>
                </a:tc>
              </a:tr>
              <a:tr h="370840">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sz="2400" dirty="0" smtClean="0">
                          <a:cs typeface="B Badr" panose="00000400000000000000" pitchFamily="2" charset="-78"/>
                        </a:rPr>
                        <a:t>وضعیت یادگیری دانش آموزان</a:t>
                      </a:r>
                      <a:endParaRPr lang="en-US" sz="2400" dirty="0" smtClean="0">
                        <a:cs typeface="B Badr" panose="00000400000000000000" pitchFamily="2" charset="-78"/>
                      </a:endParaRPr>
                    </a:p>
                  </a:txBody>
                  <a:tcPr/>
                </a:tc>
                <a:tc>
                  <a:txBody>
                    <a:bodyPr/>
                    <a:lstStyle/>
                    <a:p>
                      <a:r>
                        <a:rPr lang="fa-IR" sz="2400" dirty="0" smtClean="0">
                          <a:cs typeface="B Badr" panose="00000400000000000000" pitchFamily="2" charset="-78"/>
                        </a:rPr>
                        <a:t>تاثیر محیط در نقاشی بچه ها</a:t>
                      </a:r>
                      <a:endParaRPr lang="en-US" sz="2400" dirty="0">
                        <a:cs typeface="B Badr" panose="00000400000000000000" pitchFamily="2" charset="-78"/>
                      </a:endParaRPr>
                    </a:p>
                  </a:txBody>
                  <a:tcPr/>
                </a:tc>
              </a:tr>
              <a:tr h="370840">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sz="2400" dirty="0" smtClean="0">
                          <a:cs typeface="B Badr" panose="00000400000000000000" pitchFamily="2" charset="-78"/>
                        </a:rPr>
                        <a:t>وضعیت یادگیری دانش آموزان</a:t>
                      </a:r>
                      <a:endParaRPr lang="en-US" sz="2400" dirty="0" smtClean="0">
                        <a:cs typeface="B Badr" panose="00000400000000000000" pitchFamily="2" charset="-78"/>
                      </a:endParaRPr>
                    </a:p>
                  </a:txBody>
                  <a:tcPr/>
                </a:tc>
                <a:tc>
                  <a:txBody>
                    <a:bodyPr/>
                    <a:lstStyle/>
                    <a:p>
                      <a:r>
                        <a:rPr lang="fa-IR" sz="2400" dirty="0" smtClean="0">
                          <a:cs typeface="B Badr" panose="00000400000000000000" pitchFamily="2" charset="-78"/>
                        </a:rPr>
                        <a:t>افزودن مشق بچه ها با فشار والدین</a:t>
                      </a:r>
                      <a:endParaRPr lang="en-US" sz="2400" dirty="0">
                        <a:cs typeface="B Badr" panose="00000400000000000000" pitchFamily="2" charset="-78"/>
                      </a:endParaRPr>
                    </a:p>
                  </a:txBody>
                  <a:tcPr/>
                </a:tc>
              </a:tr>
              <a:tr h="370840">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sz="2400" dirty="0" smtClean="0">
                          <a:cs typeface="B Badr" panose="00000400000000000000" pitchFamily="2" charset="-78"/>
                        </a:rPr>
                        <a:t>جایگاه معلم در نزد عشایر</a:t>
                      </a:r>
                      <a:endParaRPr lang="en-US" sz="2400" dirty="0" smtClean="0">
                        <a:cs typeface="B Badr" panose="00000400000000000000" pitchFamily="2" charset="-78"/>
                      </a:endParaRPr>
                    </a:p>
                  </a:txBody>
                  <a:tcPr/>
                </a:tc>
                <a:tc>
                  <a:txBody>
                    <a:bodyPr/>
                    <a:lstStyle/>
                    <a:p>
                      <a:r>
                        <a:rPr lang="fa-IR" sz="2400" dirty="0" smtClean="0">
                          <a:cs typeface="B Badr" panose="00000400000000000000" pitchFamily="2" charset="-78"/>
                        </a:rPr>
                        <a:t>احترام به معلم در بین همه افراد</a:t>
                      </a:r>
                      <a:endParaRPr lang="en-US" sz="2400" dirty="0">
                        <a:cs typeface="B Badr" panose="00000400000000000000" pitchFamily="2" charset="-78"/>
                      </a:endParaRPr>
                    </a:p>
                  </a:txBody>
                  <a:tcPr/>
                </a:tc>
              </a:tr>
            </a:tbl>
          </a:graphicData>
        </a:graphic>
      </p:graphicFrame>
    </p:spTree>
    <p:extLst>
      <p:ext uri="{BB962C8B-B14F-4D97-AF65-F5344CB8AC3E}">
        <p14:creationId xmlns:p14="http://schemas.microsoft.com/office/powerpoint/2010/main" val="44193198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6340"/>
          </a:xfrm>
        </p:spPr>
        <p:txBody>
          <a:bodyPr>
            <a:noAutofit/>
          </a:bodyPr>
          <a:lstStyle/>
          <a:p>
            <a:pPr algn="ctr"/>
            <a:r>
              <a:rPr lang="fa-IR" sz="3200" dirty="0">
                <a:solidFill>
                  <a:schemeClr val="accent5">
                    <a:lumMod val="60000"/>
                    <a:lumOff val="40000"/>
                  </a:schemeClr>
                </a:solidFill>
                <a:ea typeface="+mn-ea"/>
                <a:cs typeface="B Badr" panose="00000400000000000000" pitchFamily="2" charset="-78"/>
              </a:rPr>
              <a:t>مرحله چهارم </a:t>
            </a:r>
            <a:r>
              <a:rPr lang="fa-IR" sz="3200" dirty="0" smtClean="0">
                <a:solidFill>
                  <a:schemeClr val="accent5">
                    <a:lumMod val="60000"/>
                    <a:lumOff val="40000"/>
                  </a:schemeClr>
                </a:solidFill>
                <a:ea typeface="+mn-ea"/>
                <a:cs typeface="B Badr" panose="00000400000000000000" pitchFamily="2" charset="-78"/>
              </a:rPr>
              <a:t>:ویرایش </a:t>
            </a:r>
            <a:r>
              <a:rPr lang="fa-IR" sz="3200" dirty="0">
                <a:solidFill>
                  <a:schemeClr val="accent5">
                    <a:lumMod val="60000"/>
                    <a:lumOff val="40000"/>
                  </a:schemeClr>
                </a:solidFill>
                <a:ea typeface="+mn-ea"/>
                <a:cs typeface="B Badr" panose="00000400000000000000" pitchFamily="2" charset="-78"/>
              </a:rPr>
              <a:t>سیاهه اوليه مقوله بندی ها</a:t>
            </a:r>
            <a:endParaRPr lang="en-US" sz="3200"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409916" y="1530861"/>
            <a:ext cx="8596668" cy="3880773"/>
          </a:xfrm>
        </p:spPr>
        <p:txBody>
          <a:bodyPr>
            <a:normAutofit/>
          </a:bodyPr>
          <a:lstStyle/>
          <a:p>
            <a:r>
              <a:rPr lang="fa-IR" sz="2400" dirty="0" smtClean="0">
                <a:solidFill>
                  <a:schemeClr val="tx1"/>
                </a:solidFill>
                <a:cs typeface="B Badr" panose="00000400000000000000" pitchFamily="2" charset="-78"/>
              </a:rPr>
              <a:t>در </a:t>
            </a:r>
            <a:r>
              <a:rPr lang="fa-IR" sz="2400" dirty="0">
                <a:solidFill>
                  <a:schemeClr val="tx1"/>
                </a:solidFill>
                <a:cs typeface="B Badr" panose="00000400000000000000" pitchFamily="2" charset="-78"/>
              </a:rPr>
              <a:t>این مرحله، فرایند تعامل با متن و تامل در آن ادامه می یابد. برخی از عناوین دسته بندی ها را ممکن است تغییر دهید. پاره ای از دسته بندی ها را ممکن است تلفیق کنید. برخی عناوین جدید تولید کنید و پاره ای از دسته بندی ها را ممکن است حذف کنید.</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8012391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0845"/>
          </a:xfrm>
        </p:spPr>
        <p:txBody>
          <a:bodyPr>
            <a:normAutofit/>
          </a:bodyPr>
          <a:lstStyle/>
          <a:p>
            <a:pPr algn="ctr"/>
            <a:r>
              <a:rPr lang="fa-IR" sz="2800" dirty="0">
                <a:solidFill>
                  <a:schemeClr val="accent5">
                    <a:lumMod val="60000"/>
                    <a:lumOff val="40000"/>
                  </a:schemeClr>
                </a:solidFill>
                <a:ea typeface="+mn-ea"/>
                <a:cs typeface="B Badr" panose="00000400000000000000" pitchFamily="2" charset="-78"/>
              </a:rPr>
              <a:t>مرحله پنجم. ویرایش مقوله ها و مقوله بندی ها </a:t>
            </a:r>
            <a:endParaRPr lang="en-US" sz="2800"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3" y="1099539"/>
            <a:ext cx="9096395" cy="3880773"/>
          </a:xfrm>
        </p:spPr>
        <p:txBody>
          <a:bodyPr/>
          <a:lstStyle/>
          <a:p>
            <a:r>
              <a:rPr lang="fa-IR" sz="2400" dirty="0" smtClean="0">
                <a:cs typeface="B Badr" panose="00000400000000000000" pitchFamily="2" charset="-78"/>
              </a:rPr>
              <a:t>عناوین </a:t>
            </a:r>
            <a:r>
              <a:rPr lang="fa-IR" sz="2400" dirty="0">
                <a:cs typeface="B Badr" panose="00000400000000000000" pitchFamily="2" charset="-78"/>
              </a:rPr>
              <a:t>مقوله بندی ها مجددا بررسی می شود و </a:t>
            </a:r>
            <a:r>
              <a:rPr lang="fa-IR" sz="2400" dirty="0" smtClean="0">
                <a:cs typeface="B Badr" panose="00000400000000000000" pitchFamily="2" charset="-78"/>
              </a:rPr>
              <a:t>حذف تغییرهای </a:t>
            </a:r>
            <a:r>
              <a:rPr lang="fa-IR" sz="2400" dirty="0">
                <a:cs typeface="B Badr" panose="00000400000000000000" pitchFamily="2" charset="-78"/>
              </a:rPr>
              <a:t>لازم انجام می شود. معمولا این کار </a:t>
            </a:r>
            <a:r>
              <a:rPr lang="fa-IR" sz="2400" dirty="0" smtClean="0">
                <a:cs typeface="B Badr" panose="00000400000000000000" pitchFamily="2" charset="-78"/>
              </a:rPr>
              <a:t>بر </a:t>
            </a:r>
            <a:r>
              <a:rPr lang="fa-IR" sz="2400" dirty="0">
                <a:cs typeface="B Badr" panose="00000400000000000000" pitchFamily="2" charset="-78"/>
              </a:rPr>
              <a:t>حسب اهمیت مقوله بندی ها از نظر محقق انجام می شود. آنچه که در این جا </a:t>
            </a:r>
            <a:r>
              <a:rPr lang="fa-IR" sz="2400" dirty="0" smtClean="0">
                <a:cs typeface="B Badr" panose="00000400000000000000" pitchFamily="2" charset="-78"/>
              </a:rPr>
              <a:t>معیار </a:t>
            </a:r>
            <a:r>
              <a:rPr lang="fa-IR" sz="2400" dirty="0">
                <a:cs typeface="B Badr" panose="00000400000000000000" pitchFamily="2" charset="-78"/>
              </a:rPr>
              <a:t>است، توانایی عناوین و مضامین برای تفسیر داده هاست. در هر </a:t>
            </a:r>
            <a:r>
              <a:rPr lang="fa-IR" sz="2400" dirty="0" smtClean="0">
                <a:cs typeface="B Badr" panose="00000400000000000000" pitchFamily="2" charset="-78"/>
              </a:rPr>
              <a:t>حال </a:t>
            </a:r>
            <a:r>
              <a:rPr lang="fa-IR" sz="2400" dirty="0">
                <a:cs typeface="B Badr" panose="00000400000000000000" pitchFamily="2" charset="-78"/>
              </a:rPr>
              <a:t>مقوله بندی ها به معیار محقق بستگی دارد. شما اگر کتابخانه ای داشته باشید و بخواهید ترتیبی برای کتاب </a:t>
            </a:r>
            <a:r>
              <a:rPr lang="fa-IR" sz="2400" dirty="0" smtClean="0">
                <a:cs typeface="B Badr" panose="00000400000000000000" pitchFamily="2" charset="-78"/>
              </a:rPr>
              <a:t>هاد</a:t>
            </a:r>
            <a:r>
              <a:rPr lang="fa-IR" sz="2400" dirty="0">
                <a:cs typeface="B Badr" panose="00000400000000000000" pitchFamily="2" charset="-78"/>
              </a:rPr>
              <a:t>ر</a:t>
            </a:r>
            <a:r>
              <a:rPr lang="fa-IR" sz="2400" dirty="0" smtClean="0">
                <a:cs typeface="B Badr" panose="00000400000000000000" pitchFamily="2" charset="-78"/>
              </a:rPr>
              <a:t> </a:t>
            </a:r>
            <a:r>
              <a:rPr lang="fa-IR" sz="2400" dirty="0">
                <a:cs typeface="B Badr" panose="00000400000000000000" pitchFamily="2" charset="-78"/>
              </a:rPr>
              <a:t>نظر بگیرید. این کار را با معیارهای متفاوتی بر حسب اندازه، </a:t>
            </a:r>
            <a:r>
              <a:rPr lang="fa-IR" sz="2400" dirty="0" smtClean="0">
                <a:cs typeface="B Badr" panose="00000400000000000000" pitchFamily="2" charset="-78"/>
              </a:rPr>
              <a:t>موضوع، تاریخ </a:t>
            </a:r>
            <a:r>
              <a:rPr lang="fa-IR" sz="2400" dirty="0">
                <a:cs typeface="B Badr" panose="00000400000000000000" pitchFamily="2" charset="-78"/>
              </a:rPr>
              <a:t>انتشار آنها و سایر معیارهایی که به ذهن می آید </a:t>
            </a:r>
            <a:r>
              <a:rPr lang="fa-IR" sz="2400" dirty="0" smtClean="0">
                <a:cs typeface="B Badr" panose="00000400000000000000" pitchFamily="2" charset="-78"/>
              </a:rPr>
              <a:t>می </a:t>
            </a:r>
            <a:r>
              <a:rPr lang="fa-IR" sz="2400" dirty="0">
                <a:cs typeface="B Badr" panose="00000400000000000000" pitchFamily="2" charset="-78"/>
              </a:rPr>
              <a:t>توانید انجام دهید</a:t>
            </a:r>
            <a:r>
              <a:rPr lang="fa-IR" sz="2400" dirty="0" smtClean="0">
                <a:cs typeface="B Badr" panose="00000400000000000000" pitchFamily="2" charset="-78"/>
              </a:rPr>
              <a:t>. </a:t>
            </a:r>
            <a:r>
              <a:rPr lang="fa-IR" sz="2400" dirty="0">
                <a:cs typeface="B Badr" panose="00000400000000000000" pitchFamily="2" charset="-78"/>
              </a:rPr>
              <a:t>در هر صورت، این مقوله بندی به حسب مفید </a:t>
            </a:r>
            <a:r>
              <a:rPr lang="fa-IR" sz="2400" dirty="0" smtClean="0">
                <a:cs typeface="B Badr" panose="00000400000000000000" pitchFamily="2" charset="-78"/>
              </a:rPr>
              <a:t>بودن آن انجام </a:t>
            </a:r>
            <a:r>
              <a:rPr lang="fa-IR" sz="2400" dirty="0">
                <a:cs typeface="B Badr" panose="00000400000000000000" pitchFamily="2" charset="-78"/>
              </a:rPr>
              <a:t>می شود و کارآمدی خود را در سهولت دسترسی شما به کتاب های مورد نظرتان نشان می دهد. تحقیق کیفی هم معیاری در مقوله بندی داده ها دارد که مهمترین آنها کمک این نوع مقوله بندی به فهم و تفسیر داده هاست.</a:t>
            </a:r>
            <a:endParaRPr lang="en-US" sz="2400" dirty="0">
              <a:cs typeface="B Badr" panose="00000400000000000000" pitchFamily="2" charset="-78"/>
            </a:endParaRPr>
          </a:p>
        </p:txBody>
      </p:sp>
    </p:spTree>
    <p:extLst>
      <p:ext uri="{BB962C8B-B14F-4D97-AF65-F5344CB8AC3E}">
        <p14:creationId xmlns:p14="http://schemas.microsoft.com/office/powerpoint/2010/main" val="44157756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2385"/>
          </a:xfrm>
        </p:spPr>
        <p:txBody>
          <a:bodyPr>
            <a:normAutofit/>
          </a:bodyPr>
          <a:lstStyle/>
          <a:p>
            <a:pPr algn="ctr"/>
            <a:r>
              <a:rPr lang="fa-IR" sz="3200" dirty="0">
                <a:solidFill>
                  <a:schemeClr val="accent5">
                    <a:lumMod val="60000"/>
                    <a:lumOff val="40000"/>
                  </a:schemeClr>
                </a:solidFill>
                <a:cs typeface="B Badr" panose="00000400000000000000" pitchFamily="2" charset="-78"/>
              </a:rPr>
              <a:t>مرحله </a:t>
            </a:r>
            <a:r>
              <a:rPr lang="fa-IR" sz="3200" dirty="0" smtClean="0">
                <a:solidFill>
                  <a:schemeClr val="accent5">
                    <a:lumMod val="60000"/>
                    <a:lumOff val="40000"/>
                  </a:schemeClr>
                </a:solidFill>
                <a:cs typeface="B Badr" panose="00000400000000000000" pitchFamily="2" charset="-78"/>
              </a:rPr>
              <a:t>ششم: </a:t>
            </a:r>
            <a:r>
              <a:rPr lang="fa-IR" sz="3200" dirty="0">
                <a:solidFill>
                  <a:schemeClr val="accent5">
                    <a:lumMod val="60000"/>
                    <a:lumOff val="40000"/>
                  </a:schemeClr>
                </a:solidFill>
                <a:cs typeface="B Badr" panose="00000400000000000000" pitchFamily="2" charset="-78"/>
              </a:rPr>
              <a:t>ابداع مفاهیم بر اساس مقوله بندی کدها</a:t>
            </a:r>
            <a:endParaRPr lang="en-US" sz="3200"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849862" y="1634377"/>
            <a:ext cx="8596668" cy="3880773"/>
          </a:xfrm>
        </p:spPr>
        <p:txBody>
          <a:bodyPr>
            <a:normAutofit/>
          </a:bodyPr>
          <a:lstStyle/>
          <a:p>
            <a:r>
              <a:rPr lang="fa-IR" sz="2400" dirty="0">
                <a:cs typeface="B Badr" panose="00000400000000000000" pitchFamily="2" charset="-78"/>
              </a:rPr>
              <a:t>مرحله آخر فرایند تحلیل داده ها، تعیین مضامین و ساخت مفاهیم است. قاعده مشخصی برای تعیین میزان مفاهیم وجود ندارد. </a:t>
            </a:r>
            <a:r>
              <a:rPr lang="fa-IR" sz="2400" dirty="0">
                <a:solidFill>
                  <a:schemeClr val="accent2">
                    <a:lumMod val="75000"/>
                  </a:schemeClr>
                </a:solidFill>
                <a:cs typeface="B Badr" panose="00000400000000000000" pitchFamily="2" charset="-78"/>
              </a:rPr>
              <a:t>مفاهیم بیشتر، دلیل بر قوت تحقيق نیست،</a:t>
            </a:r>
            <a:r>
              <a:rPr lang="fa-IR" sz="2400" dirty="0">
                <a:cs typeface="B Badr" panose="00000400000000000000" pitchFamily="2" charset="-78"/>
              </a:rPr>
              <a:t> همان طور که قلت آنها نیز دال بر استحکام تحقیق نمی باشد. مهم آن است که این مفاهیم با شواهدی مستحکم در داده ها و نیز توانایی تفسیرگری، قوت خود را نشان دهند. وظیفه اصلی محقق, تعهد به داده های حاصل از میدان و خلاقیت او برای گزارش است. در خلق مفاهیم، توجه به جنبه های زبانی و فرهنگی حائز توجه است و آنچه حاصل می شود به وضوح </a:t>
            </a:r>
            <a:r>
              <a:rPr lang="fa-IR" sz="2400">
                <a:cs typeface="B Badr" panose="00000400000000000000" pitchFamily="2" charset="-78"/>
              </a:rPr>
              <a:t>نشان </a:t>
            </a:r>
            <a:r>
              <a:rPr lang="fa-IR" sz="2400" smtClean="0">
                <a:cs typeface="B Badr" panose="00000400000000000000" pitchFamily="2" charset="-78"/>
              </a:rPr>
              <a:t>می دهد </a:t>
            </a:r>
            <a:r>
              <a:rPr lang="fa-IR" sz="2400" dirty="0">
                <a:cs typeface="B Badr" panose="00000400000000000000" pitchFamily="2" charset="-78"/>
              </a:rPr>
              <a:t>که تمرکز اصلی محقق بر چه موارد با جنبه هایی بوده است.</a:t>
            </a:r>
            <a:endParaRPr lang="en-US" sz="2400" dirty="0">
              <a:cs typeface="B Badr" panose="00000400000000000000" pitchFamily="2" charset="-78"/>
            </a:endParaRPr>
          </a:p>
        </p:txBody>
      </p:sp>
    </p:spTree>
    <p:extLst>
      <p:ext uri="{BB962C8B-B14F-4D97-AF65-F5344CB8AC3E}">
        <p14:creationId xmlns:p14="http://schemas.microsoft.com/office/powerpoint/2010/main" val="1824739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5">
                    <a:lumMod val="60000"/>
                    <a:lumOff val="40000"/>
                  </a:schemeClr>
                </a:solidFill>
                <a:cs typeface="B Badr" panose="00000400000000000000" pitchFamily="2" charset="-78"/>
              </a:rPr>
              <a:t>یادگیری مشاهده‌ای</a:t>
            </a:r>
            <a:endParaRPr lang="en-US" dirty="0"/>
          </a:p>
        </p:txBody>
      </p:sp>
      <p:sp>
        <p:nvSpPr>
          <p:cNvPr id="3" name="Content Placeholder 2"/>
          <p:cNvSpPr>
            <a:spLocks noGrp="1"/>
          </p:cNvSpPr>
          <p:nvPr>
            <p:ph idx="1"/>
          </p:nvPr>
        </p:nvSpPr>
        <p:spPr/>
        <p:txBody>
          <a:bodyPr/>
          <a:lstStyle/>
          <a:p>
            <a:pPr lvl="0">
              <a:buClr>
                <a:srgbClr val="90C226"/>
              </a:buClr>
            </a:pPr>
            <a:r>
              <a:rPr lang="fa-IR" sz="2400" dirty="0">
                <a:solidFill>
                  <a:prstClr val="black"/>
                </a:solidFill>
                <a:cs typeface="B Badr" panose="00000400000000000000" pitchFamily="2" charset="-78"/>
              </a:rPr>
              <a:t>در واقع </a:t>
            </a:r>
            <a:r>
              <a:rPr lang="fa-IR" sz="2400" dirty="0" smtClean="0">
                <a:solidFill>
                  <a:prstClr val="black"/>
                </a:solidFill>
                <a:cs typeface="B Badr" panose="00000400000000000000" pitchFamily="2" charset="-78"/>
              </a:rPr>
              <a:t>آن ها </a:t>
            </a:r>
            <a:r>
              <a:rPr lang="fa-IR" sz="2400" dirty="0">
                <a:solidFill>
                  <a:prstClr val="black"/>
                </a:solidFill>
                <a:cs typeface="B Badr" panose="00000400000000000000" pitchFamily="2" charset="-78"/>
              </a:rPr>
              <a:t>بطور مرتب در تقلید از رفتارها و حرکاتی هستند که مشاهده می‌کنند. آلبرت بندورا روان شناس و همکارانش نقش بسیار عمده ای در تثبیت مفهوم یادگیری مشاهده داشته‌اند. آنان در یک مجموعه از </a:t>
            </a:r>
            <a:r>
              <a:rPr lang="fa-IR" sz="2400" dirty="0" smtClean="0">
                <a:solidFill>
                  <a:prstClr val="black"/>
                </a:solidFill>
                <a:cs typeface="B Badr" panose="00000400000000000000" pitchFamily="2" charset="-78"/>
              </a:rPr>
              <a:t>آزمایش های </a:t>
            </a:r>
            <a:r>
              <a:rPr lang="fa-IR" sz="2400" dirty="0">
                <a:solidFill>
                  <a:prstClr val="black"/>
                </a:solidFill>
                <a:cs typeface="B Badr" panose="00000400000000000000" pitchFamily="2" charset="-78"/>
              </a:rPr>
              <a:t>خود به نحو متقاعد کننده‌ای اثبات کردند که کودکان گاهی از رفتار پرخاشگرانه یک سرمشق بزرگسال تقلید می‌کنند. این مسیر تحقیق موجب شده است که نگرانی در مورد تاخیر تماشای رفتار پرخاشگرانه بزرگسالان سرمشق در تلویزیون بر اعمال کودکان مورد توجه قرار گیرد.</a:t>
            </a:r>
          </a:p>
          <a:p>
            <a:endParaRPr lang="en-US" dirty="0"/>
          </a:p>
        </p:txBody>
      </p:sp>
    </p:spTree>
    <p:extLst>
      <p:ext uri="{BB962C8B-B14F-4D97-AF65-F5344CB8AC3E}">
        <p14:creationId xmlns:p14="http://schemas.microsoft.com/office/powerpoint/2010/main" val="310924964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26123"/>
          </a:xfrm>
        </p:spPr>
        <p:txBody>
          <a:bodyPr/>
          <a:lstStyle/>
          <a:p>
            <a:pPr algn="ctr"/>
            <a:r>
              <a:rPr lang="fa-IR" dirty="0" smtClean="0">
                <a:solidFill>
                  <a:schemeClr val="accent5">
                    <a:lumMod val="60000"/>
                    <a:lumOff val="40000"/>
                  </a:schemeClr>
                </a:solidFill>
                <a:cs typeface="B Badr" panose="00000400000000000000" pitchFamily="2" charset="-78"/>
              </a:rPr>
              <a:t>تکلیف انفرادی</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797174"/>
            <a:ext cx="8596668" cy="3880773"/>
          </a:xfrm>
        </p:spPr>
        <p:txBody>
          <a:bodyPr>
            <a:normAutofit/>
          </a:bodyPr>
          <a:lstStyle/>
          <a:p>
            <a:r>
              <a:rPr lang="fa-IR" sz="2800" dirty="0" smtClean="0">
                <a:cs typeface="B Badr" panose="00000400000000000000" pitchFamily="2" charset="-78"/>
              </a:rPr>
              <a:t>روایت یکی از معلمان را که شنیده اید را کدگذاری ،مقوله بندی و به مضامین دست یابید.</a:t>
            </a:r>
            <a:endParaRPr lang="en-US" sz="2800" dirty="0">
              <a:cs typeface="B Badr" panose="00000400000000000000" pitchFamily="2" charset="-78"/>
            </a:endParaRPr>
          </a:p>
        </p:txBody>
      </p:sp>
    </p:spTree>
    <p:extLst>
      <p:ext uri="{BB962C8B-B14F-4D97-AF65-F5344CB8AC3E}">
        <p14:creationId xmlns:p14="http://schemas.microsoft.com/office/powerpoint/2010/main" val="283641373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8483"/>
          </a:xfrm>
        </p:spPr>
        <p:txBody>
          <a:bodyPr>
            <a:normAutofit/>
          </a:bodyPr>
          <a:lstStyle/>
          <a:p>
            <a:pPr algn="ctr"/>
            <a:r>
              <a:rPr lang="fa-IR" sz="3200" dirty="0">
                <a:solidFill>
                  <a:schemeClr val="accent5">
                    <a:lumMod val="60000"/>
                    <a:lumOff val="40000"/>
                  </a:schemeClr>
                </a:solidFill>
                <a:ea typeface="+mn-ea"/>
                <a:cs typeface="B Badr" panose="00000400000000000000" pitchFamily="2" charset="-78"/>
              </a:rPr>
              <a:t>نگارش گزارش تحقیق روایی</a:t>
            </a:r>
            <a:endParaRPr lang="en-US" sz="3200"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366959"/>
            <a:ext cx="8596668" cy="3880773"/>
          </a:xfrm>
        </p:spPr>
        <p:txBody>
          <a:bodyPr>
            <a:normAutofit/>
          </a:bodyPr>
          <a:lstStyle/>
          <a:p>
            <a:r>
              <a:rPr lang="fa-IR" sz="2400" dirty="0" smtClean="0">
                <a:solidFill>
                  <a:schemeClr val="tx1"/>
                </a:solidFill>
                <a:cs typeface="B Badr" panose="00000400000000000000" pitchFamily="2" charset="-78"/>
              </a:rPr>
              <a:t>پس </a:t>
            </a:r>
            <a:r>
              <a:rPr lang="fa-IR" sz="2400" dirty="0">
                <a:solidFill>
                  <a:schemeClr val="tx1"/>
                </a:solidFill>
                <a:cs typeface="B Badr" panose="00000400000000000000" pitchFamily="2" charset="-78"/>
              </a:rPr>
              <a:t>از آن که تجربه های راویان را تحلیل کردید، در چارچوب معناداری، آن را بازگویی کنید. این چارچوب می تواند شامل گردآوری </a:t>
            </a:r>
            <a:r>
              <a:rPr lang="fa-IR" sz="2400" dirty="0" smtClean="0">
                <a:solidFill>
                  <a:schemeClr val="tx1"/>
                </a:solidFill>
                <a:cs typeface="B Badr" panose="00000400000000000000" pitchFamily="2" charset="-78"/>
              </a:rPr>
              <a:t>داستان</a:t>
            </a:r>
            <a:r>
              <a:rPr lang="en-US" sz="2400" smtClean="0">
                <a:solidFill>
                  <a:schemeClr val="tx1"/>
                </a:solidFill>
                <a:cs typeface="B Badr" panose="00000400000000000000" pitchFamily="2" charset="-78"/>
              </a:rPr>
              <a:t> </a:t>
            </a:r>
            <a:r>
              <a:rPr lang="fa-IR" sz="2400" smtClean="0">
                <a:solidFill>
                  <a:schemeClr val="tx1"/>
                </a:solidFill>
                <a:cs typeface="B Badr" panose="00000400000000000000" pitchFamily="2" charset="-78"/>
              </a:rPr>
              <a:t>ها</a:t>
            </a:r>
            <a:r>
              <a:rPr lang="fa-IR" sz="2400" dirty="0">
                <a:solidFill>
                  <a:schemeClr val="tx1"/>
                </a:solidFill>
                <a:cs typeface="B Badr" panose="00000400000000000000" pitchFamily="2" charset="-78"/>
              </a:rPr>
              <a:t>، و تحلیل آنها بر اساس عناصر کلیدی روایت باشد. عناصری مانند زمان، مکان، پیرنگ و صحنه داستان. سپس داستان ها را به گونه ای بازگویی کنید که در چارچوبی زمانمند و متوالی قرار گیرند. راوی خود وقتی روایت می کند، گاه توالی زمان را لحاظ نمی کند و از گوشه و کنار، روایت هایش را بدون لحاظ توالی آنها بیان می کند. </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227717771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5">
                    <a:lumMod val="60000"/>
                    <a:lumOff val="40000"/>
                  </a:schemeClr>
                </a:solidFill>
                <a:cs typeface="B Badr" panose="00000400000000000000" pitchFamily="2" charset="-78"/>
              </a:rPr>
              <a:t>نگارش گزارش تحقیق روایی</a:t>
            </a:r>
            <a:endParaRPr lang="en-US" dirty="0"/>
          </a:p>
        </p:txBody>
      </p:sp>
      <p:sp>
        <p:nvSpPr>
          <p:cNvPr id="3" name="Content Placeholder 2"/>
          <p:cNvSpPr>
            <a:spLocks noGrp="1"/>
          </p:cNvSpPr>
          <p:nvPr>
            <p:ph idx="1"/>
          </p:nvPr>
        </p:nvSpPr>
        <p:spPr/>
        <p:txBody>
          <a:bodyPr>
            <a:normAutofit/>
          </a:bodyPr>
          <a:lstStyle/>
          <a:p>
            <a:r>
              <a:rPr lang="fa-IR" sz="2400" dirty="0">
                <a:solidFill>
                  <a:schemeClr val="tx1"/>
                </a:solidFill>
                <a:cs typeface="B Badr" panose="00000400000000000000" pitchFamily="2" charset="-78"/>
              </a:rPr>
              <a:t>ما در واقع با بازگویی روایت و تاکید بر توالى اجزاء روایت، تحقیق روایی را از انواع دیگر تحقیقات متمایز می کنیم. </a:t>
            </a:r>
            <a:endParaRPr lang="en-US" sz="2400" dirty="0">
              <a:solidFill>
                <a:schemeClr val="tx1"/>
              </a:solidFill>
              <a:cs typeface="B Badr" panose="00000400000000000000" pitchFamily="2" charset="-78"/>
            </a:endParaRPr>
          </a:p>
          <a:p>
            <a:r>
              <a:rPr lang="fa-IR" sz="2400" dirty="0" smtClean="0">
                <a:solidFill>
                  <a:schemeClr val="tx1"/>
                </a:solidFill>
                <a:cs typeface="B Badr" panose="00000400000000000000" pitchFamily="2" charset="-78"/>
              </a:rPr>
              <a:t>در </a:t>
            </a:r>
            <a:r>
              <a:rPr lang="fa-IR" sz="2400" dirty="0">
                <a:solidFill>
                  <a:schemeClr val="tx1"/>
                </a:solidFill>
                <a:cs typeface="B Badr" panose="00000400000000000000" pitchFamily="2" charset="-78"/>
              </a:rPr>
              <a:t>این بازگویی، روایت، واجد نقطه شروع، میانه و سرانجامی می شود. مانند داستان های رمان. </a:t>
            </a:r>
            <a:r>
              <a:rPr lang="fa-IR" sz="2400" dirty="0" smtClean="0">
                <a:solidFill>
                  <a:schemeClr val="tx1"/>
                </a:solidFill>
                <a:cs typeface="B Badr" panose="00000400000000000000" pitchFamily="2" charset="-78"/>
              </a:rPr>
              <a:t>محقق </a:t>
            </a:r>
            <a:r>
              <a:rPr lang="fa-IR" sz="2400" dirty="0">
                <a:solidFill>
                  <a:schemeClr val="tx1"/>
                </a:solidFill>
                <a:cs typeface="B Badr" panose="00000400000000000000" pitchFamily="2" charset="-78"/>
              </a:rPr>
              <a:t>علاوه بر مراعات توالی </a:t>
            </a:r>
            <a:r>
              <a:rPr lang="fa-IR" sz="2400" dirty="0" smtClean="0">
                <a:solidFill>
                  <a:schemeClr val="tx1"/>
                </a:solidFill>
                <a:cs typeface="B Badr" panose="00000400000000000000" pitchFamily="2" charset="-78"/>
              </a:rPr>
              <a:t>زمانی </a:t>
            </a:r>
            <a:r>
              <a:rPr lang="fa-IR" sz="2400" dirty="0">
                <a:solidFill>
                  <a:schemeClr val="tx1"/>
                </a:solidFill>
                <a:cs typeface="B Badr" panose="00000400000000000000" pitchFamily="2" charset="-78"/>
              </a:rPr>
              <a:t>تجربه ها، مضامین و تم هایی را بیان می کند که از داستان، استنتاج میشود. این مضامین، معنی داستان را به تفصیل بیان می کنند. به این سان، داده های کیفی، خود توصیفی از داستان و مضامینی است که از آن به دست می آیند.</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348280747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5">
                    <a:lumMod val="60000"/>
                    <a:lumOff val="40000"/>
                  </a:schemeClr>
                </a:solidFill>
                <a:cs typeface="B Badr" panose="00000400000000000000" pitchFamily="2" charset="-78"/>
              </a:rPr>
              <a:t>نگارش گزارش تحقیق روایی</a:t>
            </a:r>
            <a:endParaRPr lang="en-US" dirty="0"/>
          </a:p>
        </p:txBody>
      </p:sp>
      <p:sp>
        <p:nvSpPr>
          <p:cNvPr id="3" name="Content Placeholder 2"/>
          <p:cNvSpPr>
            <a:spLocks noGrp="1"/>
          </p:cNvSpPr>
          <p:nvPr>
            <p:ph idx="1"/>
          </p:nvPr>
        </p:nvSpPr>
        <p:spPr>
          <a:xfrm>
            <a:off x="556564" y="1625751"/>
            <a:ext cx="8596668" cy="3880773"/>
          </a:xfrm>
        </p:spPr>
        <p:txBody>
          <a:bodyPr>
            <a:normAutofit/>
          </a:bodyPr>
          <a:lstStyle/>
          <a:p>
            <a:r>
              <a:rPr lang="fa-IR" sz="2400" dirty="0" smtClean="0">
                <a:solidFill>
                  <a:schemeClr val="tx1"/>
                </a:solidFill>
                <a:cs typeface="B Badr" panose="00000400000000000000" pitchFamily="2" charset="-78"/>
              </a:rPr>
              <a:t>کلندینین </a:t>
            </a:r>
            <a:r>
              <a:rPr lang="fa-IR" sz="2400" dirty="0">
                <a:solidFill>
                  <a:schemeClr val="tx1"/>
                </a:solidFill>
                <a:cs typeface="B Badr" panose="00000400000000000000" pitchFamily="2" charset="-78"/>
              </a:rPr>
              <a:t>(۲۰۱۳) معتقد است در هنگام نگارش متن نهایی گزارش تحقیق، باید به </a:t>
            </a:r>
            <a:r>
              <a:rPr lang="fa-IR" sz="2400" dirty="0">
                <a:solidFill>
                  <a:srgbClr val="00B0F0"/>
                </a:solidFill>
                <a:cs typeface="B Badr" panose="00000400000000000000" pitchFamily="2" charset="-78"/>
              </a:rPr>
              <a:t>سه بعد </a:t>
            </a:r>
            <a:r>
              <a:rPr lang="fa-IR" sz="2400" dirty="0">
                <a:solidFill>
                  <a:schemeClr val="tx1"/>
                </a:solidFill>
                <a:cs typeface="B Badr" panose="00000400000000000000" pitchFamily="2" charset="-78"/>
              </a:rPr>
              <a:t>پژوهش روایی یعنی ابعاد </a:t>
            </a:r>
            <a:r>
              <a:rPr lang="fa-IR" sz="2400" dirty="0">
                <a:solidFill>
                  <a:srgbClr val="00B0F0"/>
                </a:solidFill>
                <a:cs typeface="B Badr" panose="00000400000000000000" pitchFamily="2" charset="-78"/>
              </a:rPr>
              <a:t>اجتماعی</a:t>
            </a:r>
            <a:r>
              <a:rPr lang="fa-IR" sz="2400" dirty="0">
                <a:solidFill>
                  <a:schemeClr val="tx1"/>
                </a:solidFill>
                <a:cs typeface="B Badr" panose="00000400000000000000" pitchFamily="2" charset="-78"/>
              </a:rPr>
              <a:t>، </a:t>
            </a:r>
            <a:r>
              <a:rPr lang="fa-IR" sz="2400" dirty="0">
                <a:solidFill>
                  <a:srgbClr val="00B0F0"/>
                </a:solidFill>
                <a:cs typeface="B Badr" panose="00000400000000000000" pitchFamily="2" charset="-78"/>
              </a:rPr>
              <a:t>مکانی </a:t>
            </a:r>
            <a:r>
              <a:rPr lang="fa-IR" sz="2400" dirty="0">
                <a:solidFill>
                  <a:schemeClr val="tx1"/>
                </a:solidFill>
                <a:cs typeface="B Badr" panose="00000400000000000000" pitchFamily="2" charset="-78"/>
              </a:rPr>
              <a:t>و</a:t>
            </a:r>
            <a:r>
              <a:rPr lang="fa-IR" sz="2400" dirty="0">
                <a:solidFill>
                  <a:srgbClr val="00B0F0"/>
                </a:solidFill>
                <a:cs typeface="B Badr" panose="00000400000000000000" pitchFamily="2" charset="-78"/>
              </a:rPr>
              <a:t> زمانی </a:t>
            </a:r>
            <a:r>
              <a:rPr lang="fa-IR" sz="2400" dirty="0">
                <a:solidFill>
                  <a:schemeClr val="tx1"/>
                </a:solidFill>
                <a:cs typeface="B Badr" panose="00000400000000000000" pitchFamily="2" charset="-78"/>
              </a:rPr>
              <a:t>تحقیق توجه کنیم. </a:t>
            </a:r>
            <a:r>
              <a:rPr lang="fa-IR" sz="2400" dirty="0" smtClean="0">
                <a:solidFill>
                  <a:schemeClr val="tx1"/>
                </a:solidFill>
                <a:cs typeface="B Badr" panose="00000400000000000000" pitchFamily="2" charset="-78"/>
              </a:rPr>
              <a:t>این </a:t>
            </a:r>
            <a:r>
              <a:rPr lang="fa-IR" sz="2400" dirty="0">
                <a:solidFill>
                  <a:schemeClr val="tx1"/>
                </a:solidFill>
                <a:cs typeface="B Badr" panose="00000400000000000000" pitchFamily="2" charset="-78"/>
              </a:rPr>
              <a:t>سه جنبه باهم در آمیخته </a:t>
            </a:r>
            <a:r>
              <a:rPr lang="fa-IR" sz="2400" dirty="0" smtClean="0">
                <a:solidFill>
                  <a:schemeClr val="tx1"/>
                </a:solidFill>
                <a:cs typeface="B Badr" panose="00000400000000000000" pitchFamily="2" charset="-78"/>
              </a:rPr>
              <a:t>اند. </a:t>
            </a:r>
            <a:r>
              <a:rPr lang="fa-IR" sz="2400" dirty="0">
                <a:solidFill>
                  <a:schemeClr val="tx1"/>
                </a:solidFill>
                <a:cs typeface="B Badr" panose="00000400000000000000" pitchFamily="2" charset="-78"/>
              </a:rPr>
              <a:t>ما نمی توانیم تجربه شخص درباره مکان را بدون توجه به زمان تحلیل کنیم. در نهایت باید مخاطب تحقیق </a:t>
            </a:r>
            <a:r>
              <a:rPr lang="fa-IR" sz="2400" dirty="0" smtClean="0">
                <a:solidFill>
                  <a:schemeClr val="tx1"/>
                </a:solidFill>
                <a:cs typeface="B Badr" panose="00000400000000000000" pitchFamily="2" charset="-78"/>
              </a:rPr>
              <a:t>خود را </a:t>
            </a:r>
            <a:r>
              <a:rPr lang="fa-IR" sz="2400" dirty="0">
                <a:solidFill>
                  <a:schemeClr val="tx1"/>
                </a:solidFill>
                <a:cs typeface="B Badr" panose="00000400000000000000" pitchFamily="2" charset="-78"/>
              </a:rPr>
              <a:t>کسانی بدانیم که احیانا از صحنه تحقيق ما کاملا دور است و روایت ما، صحنه تحقیق را برای او روایت می کند. </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238669386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346" y="946030"/>
            <a:ext cx="8596668" cy="3815751"/>
          </a:xfrm>
        </p:spPr>
        <p:txBody>
          <a:bodyPr>
            <a:noAutofit/>
          </a:bodyPr>
          <a:lstStyle/>
          <a:p>
            <a:pPr algn="r"/>
            <a:r>
              <a:rPr lang="fa-IR" sz="2400" dirty="0">
                <a:solidFill>
                  <a:schemeClr val="tx1"/>
                </a:solidFill>
                <a:cs typeface="B Badr" panose="00000400000000000000" pitchFamily="2" charset="-78"/>
              </a:rPr>
              <a:t>در پژوهش روایی، محقق باید به طور مداوم به مشارکت کننده تحقیق، توجه داشته باشد و با او ارتباط نزدیک انسانی برقرار کند و در رسیدن به نتیجه نباید شتاب کند. موقعی که ما در فضای سه بعدی تحقیق روایی همراه با مشارکت کنندگان خود زندگی می کنیم، یعنی در مکان و زمان معین و جامعه مشخصی با مشارکت کنندگان در تحقیق ارتباط داریم، می پذیریم که نه محققان و نه مشارکت کنندگان از درون تحقیق، بدون تغییر، بیرون نمی آیند. حتی۔ اگر زندگی ما در میان تحقیق باشد، وقتی که ما با یکدیگر تحقیق را شروع می کنیم و آن را در پایان تحقیق و آماده شدن متن، رها می </a:t>
            </a:r>
            <a:r>
              <a:rPr lang="fa-IR" sz="2400" dirty="0" smtClean="0">
                <a:solidFill>
                  <a:schemeClr val="tx1"/>
                </a:solidFill>
                <a:cs typeface="B Badr" panose="00000400000000000000" pitchFamily="2" charset="-78"/>
              </a:rPr>
              <a:t>کنیم؛آن </a:t>
            </a:r>
            <a:r>
              <a:rPr lang="fa-IR" sz="2400" dirty="0">
                <a:solidFill>
                  <a:schemeClr val="tx1"/>
                </a:solidFill>
                <a:cs typeface="B Badr" panose="00000400000000000000" pitchFamily="2" charset="-78"/>
              </a:rPr>
              <a:t>هنگام، فضای ارتباطی داستان های گفته شده و باز گوشده، حال و هوای ما را تغییر داده است </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367014554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5">
                    <a:lumMod val="60000"/>
                    <a:lumOff val="40000"/>
                  </a:schemeClr>
                </a:solidFill>
                <a:cs typeface="B Badr" panose="00000400000000000000" pitchFamily="2" charset="-78"/>
              </a:rPr>
              <a:t>اعتبار پژوهش روایی</a:t>
            </a:r>
            <a:r>
              <a:rPr lang="fa-IR" dirty="0"/>
              <a:t/>
            </a:r>
            <a:br>
              <a:rPr lang="fa-IR" dirty="0"/>
            </a:br>
            <a:endParaRPr lang="en-US" dirty="0"/>
          </a:p>
        </p:txBody>
      </p:sp>
      <p:sp>
        <p:nvSpPr>
          <p:cNvPr id="3" name="Content Placeholder 2"/>
          <p:cNvSpPr>
            <a:spLocks noGrp="1"/>
          </p:cNvSpPr>
          <p:nvPr>
            <p:ph idx="1"/>
          </p:nvPr>
        </p:nvSpPr>
        <p:spPr>
          <a:xfrm>
            <a:off x="677334" y="1599873"/>
            <a:ext cx="8596668" cy="3880773"/>
          </a:xfrm>
        </p:spPr>
        <p:txBody>
          <a:bodyPr>
            <a:normAutofit/>
          </a:bodyPr>
          <a:lstStyle/>
          <a:p>
            <a:r>
              <a:rPr lang="fa-IR" sz="2400" dirty="0" smtClean="0">
                <a:solidFill>
                  <a:schemeClr val="tx1"/>
                </a:solidFill>
                <a:cs typeface="B Badr" panose="00000400000000000000" pitchFamily="2" charset="-78"/>
              </a:rPr>
              <a:t>اعتبار </a:t>
            </a:r>
            <a:r>
              <a:rPr lang="fa-IR" sz="2400" dirty="0">
                <a:solidFill>
                  <a:schemeClr val="tx1"/>
                </a:solidFill>
                <a:cs typeface="B Badr" panose="00000400000000000000" pitchFamily="2" charset="-78"/>
              </a:rPr>
              <a:t>پژوهش دارای </a:t>
            </a:r>
            <a:r>
              <a:rPr lang="fa-IR" sz="2400" u="sng" dirty="0">
                <a:solidFill>
                  <a:schemeClr val="tx1"/>
                </a:solidFill>
                <a:cs typeface="B Badr" panose="00000400000000000000" pitchFamily="2" charset="-78"/>
              </a:rPr>
              <a:t>دو جنبه </a:t>
            </a:r>
            <a:r>
              <a:rPr lang="fa-IR" sz="2400" dirty="0">
                <a:solidFill>
                  <a:schemeClr val="tx1"/>
                </a:solidFill>
                <a:cs typeface="B Badr" panose="00000400000000000000" pitchFamily="2" charset="-78"/>
              </a:rPr>
              <a:t>مهم است. </a:t>
            </a:r>
            <a:endParaRPr lang="fa-IR" sz="2400" dirty="0" smtClean="0">
              <a:solidFill>
                <a:schemeClr val="tx1"/>
              </a:solidFill>
              <a:cs typeface="B Badr" panose="00000400000000000000" pitchFamily="2" charset="-78"/>
            </a:endParaRPr>
          </a:p>
          <a:p>
            <a:r>
              <a:rPr lang="fa-IR" sz="2400" dirty="0" smtClean="0">
                <a:solidFill>
                  <a:schemeClr val="tx1"/>
                </a:solidFill>
                <a:cs typeface="B Badr" panose="00000400000000000000" pitchFamily="2" charset="-78"/>
              </a:rPr>
              <a:t>جنبه </a:t>
            </a:r>
            <a:r>
              <a:rPr lang="fa-IR" sz="2400" dirty="0">
                <a:solidFill>
                  <a:schemeClr val="tx1"/>
                </a:solidFill>
                <a:cs typeface="B Badr" panose="00000400000000000000" pitchFamily="2" charset="-78"/>
              </a:rPr>
              <a:t>اول آن، «</a:t>
            </a:r>
            <a:r>
              <a:rPr lang="fa-IR" sz="2400" dirty="0">
                <a:solidFill>
                  <a:srgbClr val="00B0F0"/>
                </a:solidFill>
                <a:cs typeface="B Badr" panose="00000400000000000000" pitchFamily="2" charset="-78"/>
              </a:rPr>
              <a:t>اعتبار درونی</a:t>
            </a:r>
            <a:r>
              <a:rPr lang="fa-IR" sz="2400" dirty="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a:t>
            </a:r>
            <a:r>
              <a:rPr lang="fa-IR" sz="2400" dirty="0">
                <a:solidFill>
                  <a:schemeClr val="tx1"/>
                </a:solidFill>
                <a:cs typeface="B Badr" panose="00000400000000000000" pitchFamily="2" charset="-78"/>
              </a:rPr>
              <a:t> نشان میدهد که پژوهش تا چه میزان دارای روایی و پایایی است </a:t>
            </a:r>
            <a:endParaRPr lang="fa-IR" sz="2400" dirty="0" smtClean="0">
              <a:solidFill>
                <a:schemeClr val="tx1"/>
              </a:solidFill>
              <a:cs typeface="B Badr" panose="00000400000000000000" pitchFamily="2" charset="-78"/>
            </a:endParaRPr>
          </a:p>
          <a:p>
            <a:r>
              <a:rPr lang="fa-IR" sz="2400" dirty="0" smtClean="0">
                <a:solidFill>
                  <a:schemeClr val="tx1"/>
                </a:solidFill>
                <a:cs typeface="B Badr" panose="00000400000000000000" pitchFamily="2" charset="-78"/>
              </a:rPr>
              <a:t>جنبه </a:t>
            </a:r>
            <a:r>
              <a:rPr lang="fa-IR" sz="2400" dirty="0">
                <a:solidFill>
                  <a:schemeClr val="tx1"/>
                </a:solidFill>
                <a:cs typeface="B Badr" panose="00000400000000000000" pitchFamily="2" charset="-78"/>
              </a:rPr>
              <a:t>دوم آن «</a:t>
            </a:r>
            <a:r>
              <a:rPr lang="fa-IR" sz="2400" dirty="0">
                <a:solidFill>
                  <a:srgbClr val="00B0F0"/>
                </a:solidFill>
                <a:cs typeface="B Badr" panose="00000400000000000000" pitchFamily="2" charset="-78"/>
              </a:rPr>
              <a:t>اعتبار بیرونی</a:t>
            </a:r>
            <a:r>
              <a:rPr lang="fa-IR" sz="2400" dirty="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a:t>
            </a:r>
            <a:r>
              <a:rPr lang="fa-IR" sz="2400" dirty="0">
                <a:solidFill>
                  <a:schemeClr val="tx1"/>
                </a:solidFill>
                <a:cs typeface="B Badr" panose="00000400000000000000" pitchFamily="2" charset="-78"/>
              </a:rPr>
              <a:t> نشان میدهد که پژوهش تا چه میزان می تواند در موقعیتهای دیگر، مورد استفاده قرار گیرد.</a:t>
            </a:r>
            <a:r>
              <a:rPr lang="fa-IR" sz="2400" dirty="0" smtClean="0">
                <a:solidFill>
                  <a:schemeClr val="tx1"/>
                </a:solidFill>
                <a:cs typeface="B Badr" panose="00000400000000000000" pitchFamily="2" charset="-78"/>
              </a:rPr>
              <a:t>. </a:t>
            </a:r>
          </a:p>
          <a:p>
            <a:r>
              <a:rPr lang="fa-IR" sz="2400" dirty="0" smtClean="0">
                <a:solidFill>
                  <a:schemeClr val="tx1"/>
                </a:solidFill>
                <a:cs typeface="B Badr" panose="00000400000000000000" pitchFamily="2" charset="-78"/>
              </a:rPr>
              <a:t>این </a:t>
            </a:r>
            <a:r>
              <a:rPr lang="fa-IR" sz="2400" dirty="0">
                <a:solidFill>
                  <a:schemeClr val="tx1"/>
                </a:solidFill>
                <a:cs typeface="B Badr" panose="00000400000000000000" pitchFamily="2" charset="-78"/>
              </a:rPr>
              <a:t>مهم است که اعتبار بیرونی وابسته به اعتبار درونی است و اعتبار درونی شرط لازم برای وجود اعتبار بیرونی است.</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213276575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4143"/>
          </a:xfrm>
        </p:spPr>
        <p:txBody>
          <a:bodyPr/>
          <a:lstStyle/>
          <a:p>
            <a:pPr algn="ctr"/>
            <a:r>
              <a:rPr lang="fa-IR" dirty="0">
                <a:solidFill>
                  <a:schemeClr val="accent5">
                    <a:lumMod val="60000"/>
                    <a:lumOff val="40000"/>
                  </a:schemeClr>
                </a:solidFill>
                <a:cs typeface="B Badr" panose="00000400000000000000" pitchFamily="2" charset="-78"/>
              </a:rPr>
              <a:t>روایی</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349706"/>
            <a:ext cx="8596668" cy="3880773"/>
          </a:xfrm>
        </p:spPr>
        <p:txBody>
          <a:bodyPr>
            <a:normAutofit/>
          </a:bodyPr>
          <a:lstStyle/>
          <a:p>
            <a:r>
              <a:rPr lang="fa-IR" sz="2400" dirty="0" smtClean="0">
                <a:solidFill>
                  <a:schemeClr val="tx1"/>
                </a:solidFill>
                <a:cs typeface="B Badr" panose="00000400000000000000" pitchFamily="2" charset="-78"/>
              </a:rPr>
              <a:t>پس </a:t>
            </a:r>
            <a:r>
              <a:rPr lang="fa-IR" sz="2400" dirty="0">
                <a:solidFill>
                  <a:schemeClr val="tx1"/>
                </a:solidFill>
                <a:cs typeface="B Badr" panose="00000400000000000000" pitchFamily="2" charset="-78"/>
              </a:rPr>
              <a:t>از انجام تحقیق روایی، و انتشار گزارش آن، نخستین پرسشی </a:t>
            </a:r>
            <a:r>
              <a:rPr lang="fa-IR" sz="2400" dirty="0" smtClean="0">
                <a:solidFill>
                  <a:schemeClr val="tx1"/>
                </a:solidFill>
                <a:cs typeface="B Badr" panose="00000400000000000000" pitchFamily="2" charset="-78"/>
              </a:rPr>
              <a:t>که </a:t>
            </a:r>
            <a:r>
              <a:rPr lang="fa-IR" sz="2400" dirty="0">
                <a:solidFill>
                  <a:schemeClr val="tx1"/>
                </a:solidFill>
                <a:cs typeface="B Badr" panose="00000400000000000000" pitchFamily="2" charset="-78"/>
              </a:rPr>
              <a:t>محقق در برابر آن قرار می گیرد، اعتبار پژوهش اوست. </a:t>
            </a:r>
            <a:r>
              <a:rPr lang="fa-IR" sz="2400" dirty="0" smtClean="0">
                <a:solidFill>
                  <a:schemeClr val="tx1"/>
                </a:solidFill>
                <a:cs typeface="B Badr" panose="00000400000000000000" pitchFamily="2" charset="-78"/>
              </a:rPr>
              <a:t>در فرهنگ </a:t>
            </a:r>
            <a:r>
              <a:rPr lang="fa-IR" sz="2400" dirty="0">
                <a:solidFill>
                  <a:schemeClr val="tx1"/>
                </a:solidFill>
                <a:cs typeface="B Badr" panose="00000400000000000000" pitchFamily="2" charset="-78"/>
              </a:rPr>
              <a:t>لغت ریشه </a:t>
            </a:r>
            <a:r>
              <a:rPr lang="fa-IR" sz="2400" dirty="0" smtClean="0">
                <a:solidFill>
                  <a:schemeClr val="tx1"/>
                </a:solidFill>
                <a:cs typeface="B Badr" panose="00000400000000000000" pitchFamily="2" charset="-78"/>
              </a:rPr>
              <a:t>کلمه لاتین </a:t>
            </a:r>
            <a:r>
              <a:rPr lang="en-US" sz="2400" dirty="0" err="1" smtClean="0">
                <a:solidFill>
                  <a:schemeClr val="tx1"/>
                </a:solidFill>
                <a:cs typeface="B Badr" panose="00000400000000000000" pitchFamily="2" charset="-78"/>
              </a:rPr>
              <a:t>Validus</a:t>
            </a:r>
            <a:r>
              <a:rPr lang="en-US" sz="2400" dirty="0" smtClean="0">
                <a:solidFill>
                  <a:schemeClr val="tx1"/>
                </a:solidFill>
                <a:cs typeface="B Badr" panose="00000400000000000000" pitchFamily="2" charset="-78"/>
              </a:rPr>
              <a:t> </a:t>
            </a:r>
            <a:r>
              <a:rPr lang="fa-IR" sz="2400" dirty="0">
                <a:solidFill>
                  <a:schemeClr val="tx1"/>
                </a:solidFill>
                <a:cs typeface="B Badr" panose="00000400000000000000" pitchFamily="2" charset="-78"/>
              </a:rPr>
              <a:t>به معنای قوی، قدرتمند و تأثیرگذار آمده است. بنابه تعریف، چیزی دارای اعتبار است که شاهد یا دلایل کافی برای باور کردن آن، وجود داشته باشد.</a:t>
            </a:r>
          </a:p>
          <a:p>
            <a:r>
              <a:rPr lang="fa-IR" sz="2400" dirty="0">
                <a:solidFill>
                  <a:schemeClr val="tx1"/>
                </a:solidFill>
                <a:cs typeface="B Badr" panose="00000400000000000000" pitchFamily="2" charset="-78"/>
              </a:rPr>
              <a:t>به طور کلی تحقیق کیفی که پژوهش روایی در قلمرو آن قرار دارد </a:t>
            </a:r>
            <a:r>
              <a:rPr lang="fa-IR" sz="2400" dirty="0" smtClean="0">
                <a:solidFill>
                  <a:schemeClr val="tx1"/>
                </a:solidFill>
                <a:cs typeface="B Badr" panose="00000400000000000000" pitchFamily="2" charset="-78"/>
              </a:rPr>
              <a:t>. </a:t>
            </a:r>
            <a:r>
              <a:rPr lang="fa-IR" sz="2400" dirty="0">
                <a:solidFill>
                  <a:schemeClr val="tx1"/>
                </a:solidFill>
                <a:cs typeface="B Badr" panose="00000400000000000000" pitchFamily="2" charset="-78"/>
              </a:rPr>
              <a:t>در سنجش اعتبار خود استراتژی های خاصی دارد. استراتژی هایی که بر جهان نگری ها و پرسش های گوناگون </a:t>
            </a:r>
            <a:r>
              <a:rPr lang="fa-IR" sz="2400" dirty="0" smtClean="0">
                <a:solidFill>
                  <a:schemeClr val="tx1"/>
                </a:solidFill>
                <a:cs typeface="B Badr" panose="00000400000000000000" pitchFamily="2" charset="-78"/>
              </a:rPr>
              <a:t>متجانس </a:t>
            </a:r>
            <a:r>
              <a:rPr lang="fa-IR" sz="2400" dirty="0">
                <a:solidFill>
                  <a:schemeClr val="tx1"/>
                </a:solidFill>
                <a:cs typeface="B Badr" panose="00000400000000000000" pitchFamily="2" charset="-78"/>
              </a:rPr>
              <a:t>با مفروضات فلسفی این دیدگاه استوار است. </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12021366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2181"/>
            <a:ext cx="8596668" cy="718868"/>
          </a:xfrm>
        </p:spPr>
        <p:txBody>
          <a:bodyPr/>
          <a:lstStyle/>
          <a:p>
            <a:pPr algn="ctr"/>
            <a:r>
              <a:rPr lang="fa-IR" dirty="0">
                <a:solidFill>
                  <a:schemeClr val="accent5">
                    <a:lumMod val="60000"/>
                    <a:lumOff val="40000"/>
                  </a:schemeClr>
                </a:solidFill>
                <a:cs typeface="B Badr" panose="00000400000000000000" pitchFamily="2" charset="-78"/>
              </a:rPr>
              <a:t>روایی</a:t>
            </a:r>
            <a:endParaRPr lang="en-US" dirty="0"/>
          </a:p>
        </p:txBody>
      </p:sp>
      <p:sp>
        <p:nvSpPr>
          <p:cNvPr id="3" name="Content Placeholder 2"/>
          <p:cNvSpPr>
            <a:spLocks noGrp="1"/>
          </p:cNvSpPr>
          <p:nvPr>
            <p:ph idx="1"/>
          </p:nvPr>
        </p:nvSpPr>
        <p:spPr>
          <a:xfrm>
            <a:off x="530685" y="1155939"/>
            <a:ext cx="8596668" cy="3647860"/>
          </a:xfrm>
        </p:spPr>
        <p:txBody>
          <a:bodyPr>
            <a:normAutofit/>
          </a:bodyPr>
          <a:lstStyle/>
          <a:p>
            <a:r>
              <a:rPr lang="fa-IR" sz="2400" dirty="0">
                <a:solidFill>
                  <a:schemeClr val="tx1"/>
                </a:solidFill>
                <a:cs typeface="B Badr" panose="00000400000000000000" pitchFamily="2" charset="-78"/>
              </a:rPr>
              <a:t>منظور از روایی آن است که آیا ما واقعا آن چه که می گوییم درباره پدیده صدق می کند</a:t>
            </a:r>
            <a:r>
              <a:rPr lang="fa-IR" sz="2400" dirty="0" smtClean="0">
                <a:solidFill>
                  <a:schemeClr val="tx1"/>
                </a:solidFill>
                <a:cs typeface="B Badr" panose="00000400000000000000" pitchFamily="2" charset="-78"/>
              </a:rPr>
              <a:t>؟</a:t>
            </a:r>
          </a:p>
          <a:p>
            <a:pPr marL="0" indent="0">
              <a:buNone/>
            </a:pPr>
            <a:r>
              <a:rPr lang="fa-IR" sz="2400" dirty="0">
                <a:solidFill>
                  <a:schemeClr val="tx1"/>
                </a:solidFill>
                <a:cs typeface="B Badr" panose="00000400000000000000" pitchFamily="2" charset="-78"/>
              </a:rPr>
              <a:t>بیان آراء محقق و مفروضات او درباره پدیده مورد تحقیق به روایی تحقیق کمک می کند</a:t>
            </a:r>
            <a:r>
              <a:rPr lang="fa-IR" sz="2400" dirty="0" smtClean="0">
                <a:solidFill>
                  <a:schemeClr val="tx1"/>
                </a:solidFill>
                <a:cs typeface="B Badr" panose="00000400000000000000" pitchFamily="2" charset="-78"/>
              </a:rPr>
              <a:t>.</a:t>
            </a:r>
            <a:endParaRPr lang="en-US" sz="2400" dirty="0" smtClean="0">
              <a:solidFill>
                <a:schemeClr val="tx1"/>
              </a:solidFill>
              <a:cs typeface="B Badr" panose="00000400000000000000" pitchFamily="2" charset="-78"/>
            </a:endParaRPr>
          </a:p>
          <a:p>
            <a:pPr marL="0" indent="0">
              <a:buNone/>
            </a:pPr>
            <a:r>
              <a:rPr lang="fa-IR" sz="2400" dirty="0" smtClean="0">
                <a:solidFill>
                  <a:schemeClr val="tx1"/>
                </a:solidFill>
                <a:cs typeface="B Badr" panose="00000400000000000000" pitchFamily="2" charset="-78"/>
              </a:rPr>
              <a:t> همچنین</a:t>
            </a:r>
            <a:r>
              <a:rPr lang="fa-IR" sz="2400" dirty="0">
                <a:solidFill>
                  <a:schemeClr val="tx1"/>
                </a:solidFill>
                <a:cs typeface="B Badr" panose="00000400000000000000" pitchFamily="2" charset="-78"/>
              </a:rPr>
              <a:t>، تحقیق باید در ظرف زمانی مناسبی انجام شود تا مطالعه عمیق پدیده، ممکن شود و روایی آن تامین گردد. </a:t>
            </a:r>
            <a:endParaRPr lang="fa-IR" sz="2400" dirty="0" smtClean="0">
              <a:solidFill>
                <a:schemeClr val="tx1"/>
              </a:solidFill>
              <a:cs typeface="B Badr" panose="00000400000000000000" pitchFamily="2" charset="-78"/>
            </a:endParaRPr>
          </a:p>
        </p:txBody>
      </p:sp>
    </p:spTree>
    <p:extLst>
      <p:ext uri="{BB962C8B-B14F-4D97-AF65-F5344CB8AC3E}">
        <p14:creationId xmlns:p14="http://schemas.microsoft.com/office/powerpoint/2010/main" val="268088316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0242"/>
          </a:xfrm>
        </p:spPr>
        <p:txBody>
          <a:bodyPr>
            <a:normAutofit fontScale="90000"/>
          </a:bodyPr>
          <a:lstStyle/>
          <a:p>
            <a:pPr marL="342900" lvl="0" indent="-342900" algn="ctr">
              <a:spcBef>
                <a:spcPts val="1000"/>
              </a:spcBef>
            </a:pPr>
            <a:r>
              <a:rPr lang="fa-IR" sz="3100" dirty="0" smtClean="0">
                <a:solidFill>
                  <a:schemeClr val="accent5">
                    <a:lumMod val="60000"/>
                    <a:lumOff val="40000"/>
                  </a:schemeClr>
                </a:solidFill>
                <a:ea typeface="+mn-ea"/>
                <a:cs typeface="B Badr" panose="00000400000000000000" pitchFamily="2" charset="-78"/>
              </a:rPr>
              <a:t>روشهای سنجش روایی </a:t>
            </a:r>
            <a:r>
              <a:rPr lang="fa-IR" sz="3100" dirty="0">
                <a:solidFill>
                  <a:schemeClr val="accent5">
                    <a:lumMod val="60000"/>
                    <a:lumOff val="40000"/>
                  </a:schemeClr>
                </a:solidFill>
                <a:ea typeface="+mn-ea"/>
                <a:cs typeface="B Badr" panose="00000400000000000000" pitchFamily="2" charset="-78"/>
              </a:rPr>
              <a:t>تحقیقات </a:t>
            </a:r>
            <a:r>
              <a:rPr lang="fa-IR" sz="3100" dirty="0" smtClean="0">
                <a:solidFill>
                  <a:schemeClr val="accent5">
                    <a:lumMod val="60000"/>
                    <a:lumOff val="40000"/>
                  </a:schemeClr>
                </a:solidFill>
                <a:ea typeface="+mn-ea"/>
                <a:cs typeface="B Badr" panose="00000400000000000000" pitchFamily="2" charset="-78"/>
              </a:rPr>
              <a:t>کیفی</a:t>
            </a:r>
            <a:r>
              <a:rPr lang="fa-IR" sz="1800" dirty="0">
                <a:solidFill>
                  <a:srgbClr val="E76618"/>
                </a:solidFill>
                <a:ea typeface="+mn-ea"/>
              </a:rPr>
              <a:t/>
            </a:r>
            <a:br>
              <a:rPr lang="fa-IR" sz="1800" dirty="0">
                <a:solidFill>
                  <a:srgbClr val="E76618"/>
                </a:solidFill>
                <a:ea typeface="+mn-ea"/>
              </a:rPr>
            </a:br>
            <a:endParaRPr lang="en-US" dirty="0"/>
          </a:p>
        </p:txBody>
      </p:sp>
      <p:sp>
        <p:nvSpPr>
          <p:cNvPr id="3" name="Content Placeholder 2"/>
          <p:cNvSpPr>
            <a:spLocks noGrp="1"/>
          </p:cNvSpPr>
          <p:nvPr>
            <p:ph idx="1"/>
          </p:nvPr>
        </p:nvSpPr>
        <p:spPr>
          <a:xfrm>
            <a:off x="677333" y="1319842"/>
            <a:ext cx="8854855" cy="3880773"/>
          </a:xfrm>
        </p:spPr>
        <p:txBody>
          <a:bodyPr>
            <a:normAutofit/>
          </a:bodyPr>
          <a:lstStyle/>
          <a:p>
            <a:pPr lvl="0">
              <a:buClr>
                <a:srgbClr val="90C226"/>
              </a:buClr>
            </a:pPr>
            <a:r>
              <a:rPr lang="fa-IR" sz="2400" dirty="0">
                <a:solidFill>
                  <a:prstClr val="black">
                    <a:lumMod val="75000"/>
                    <a:lumOff val="25000"/>
                  </a:prstClr>
                </a:solidFill>
                <a:cs typeface="B Badr" panose="00000400000000000000" pitchFamily="2" charset="-78"/>
              </a:rPr>
              <a:t>١. </a:t>
            </a:r>
            <a:r>
              <a:rPr lang="fa-IR" sz="2400" dirty="0">
                <a:solidFill>
                  <a:srgbClr val="E76618"/>
                </a:solidFill>
                <a:cs typeface="B Badr" panose="00000400000000000000" pitchFamily="2" charset="-78"/>
              </a:rPr>
              <a:t>مثلث سازی</a:t>
            </a:r>
            <a:r>
              <a:rPr lang="fa-IR" sz="2400" dirty="0">
                <a:solidFill>
                  <a:schemeClr val="tx1"/>
                </a:solidFill>
                <a:cs typeface="B Badr" panose="00000400000000000000" pitchFamily="2" charset="-78"/>
              </a:rPr>
              <a:t>: یعنی از روشی به جز روش هایی که تحقیق پیموده، روایی را بسنجیم. مثلا اگر مصاحبه می کنیم از طریق مشاهده با تحلیل اسناد، یافته های خود را بازبینی کنیم.</a:t>
            </a:r>
          </a:p>
          <a:p>
            <a:pPr lvl="0">
              <a:buClr>
                <a:srgbClr val="90C226"/>
              </a:buClr>
            </a:pPr>
            <a:r>
              <a:rPr lang="fa-IR" sz="2400" dirty="0">
                <a:solidFill>
                  <a:prstClr val="black">
                    <a:lumMod val="75000"/>
                    <a:lumOff val="25000"/>
                  </a:prstClr>
                </a:solidFill>
                <a:cs typeface="B Badr" panose="00000400000000000000" pitchFamily="2" charset="-78"/>
              </a:rPr>
              <a:t>۲. </a:t>
            </a:r>
            <a:r>
              <a:rPr lang="fa-IR" sz="2400" dirty="0">
                <a:solidFill>
                  <a:srgbClr val="E76618"/>
                </a:solidFill>
                <a:cs typeface="B Badr" panose="00000400000000000000" pitchFamily="2" charset="-78"/>
              </a:rPr>
              <a:t>بازبینی تحقیق به وسیله مشارکت کنندگان در تحقیق</a:t>
            </a:r>
            <a:r>
              <a:rPr lang="fa-IR" sz="2400" dirty="0">
                <a:solidFill>
                  <a:schemeClr val="tx1"/>
                </a:solidFill>
                <a:cs typeface="B Badr" panose="00000400000000000000" pitchFamily="2" charset="-78"/>
              </a:rPr>
              <a:t>: می توان نتایج تحقیق را به مشارکت کنندگان در تحقیق داد تا </a:t>
            </a:r>
            <a:r>
              <a:rPr lang="fa-IR" sz="2400" dirty="0" smtClean="0">
                <a:solidFill>
                  <a:schemeClr val="tx1"/>
                </a:solidFill>
                <a:cs typeface="B Badr" panose="00000400000000000000" pitchFamily="2" charset="-78"/>
              </a:rPr>
              <a:t>آنها </a:t>
            </a:r>
            <a:r>
              <a:rPr lang="fa-IR" sz="2400" dirty="0">
                <a:solidFill>
                  <a:schemeClr val="tx1"/>
                </a:solidFill>
                <a:cs typeface="B Badr" panose="00000400000000000000" pitchFamily="2" charset="-78"/>
              </a:rPr>
              <a:t>نظر خود را ارائه کنند.</a:t>
            </a:r>
          </a:p>
          <a:p>
            <a:pPr lvl="0">
              <a:buClr>
                <a:srgbClr val="90C226"/>
              </a:buClr>
            </a:pPr>
            <a:r>
              <a:rPr lang="fa-IR" sz="2400" dirty="0">
                <a:solidFill>
                  <a:prstClr val="black">
                    <a:lumMod val="75000"/>
                    <a:lumOff val="25000"/>
                  </a:prstClr>
                </a:solidFill>
                <a:cs typeface="B Badr" panose="00000400000000000000" pitchFamily="2" charset="-78"/>
              </a:rPr>
              <a:t>٣. </a:t>
            </a:r>
            <a:r>
              <a:rPr lang="fa-IR" sz="2400" dirty="0">
                <a:solidFill>
                  <a:srgbClr val="E76618"/>
                </a:solidFill>
                <a:cs typeface="B Badr" panose="00000400000000000000" pitchFamily="2" charset="-78"/>
              </a:rPr>
              <a:t>داوری گروهی</a:t>
            </a:r>
            <a:r>
              <a:rPr lang="fa-IR" sz="2400" dirty="0">
                <a:solidFill>
                  <a:schemeClr val="tx1"/>
                </a:solidFill>
                <a:cs typeface="B Badr" panose="00000400000000000000" pitchFamily="2" charset="-78"/>
              </a:rPr>
              <a:t>: داوری گروهی به معنای آن است که نتایج تحقیق را گروهی از اشخاص دارای مشروعیت علمی در آن حوزه، تایید کنند. در پایان نامه ها و رساله های دانشجویی معمولا داوری گروهی مرجعی است که روایی کار را ارزیابی و تایید می کند.</a:t>
            </a:r>
            <a:endParaRPr lang="en-US" sz="2400" dirty="0">
              <a:solidFill>
                <a:schemeClr val="tx1"/>
              </a:solidFill>
              <a:cs typeface="B Badr" panose="00000400000000000000" pitchFamily="2" charset="-78"/>
            </a:endParaRPr>
          </a:p>
          <a:p>
            <a:r>
              <a:rPr lang="fa-IR" sz="2400" dirty="0">
                <a:cs typeface="B Badr" panose="00000400000000000000" pitchFamily="2" charset="-78"/>
              </a:rPr>
              <a:t>۴. </a:t>
            </a:r>
            <a:r>
              <a:rPr lang="fa-IR" sz="2400" dirty="0">
                <a:solidFill>
                  <a:schemeClr val="accent4"/>
                </a:solidFill>
                <a:cs typeface="B Badr" panose="00000400000000000000" pitchFamily="2" charset="-78"/>
              </a:rPr>
              <a:t>تحلیل مورد </a:t>
            </a:r>
            <a:r>
              <a:rPr lang="fa-IR" sz="2400" dirty="0" smtClean="0">
                <a:solidFill>
                  <a:schemeClr val="accent4"/>
                </a:solidFill>
                <a:cs typeface="B Badr" panose="00000400000000000000" pitchFamily="2" charset="-78"/>
              </a:rPr>
              <a:t>منفی </a:t>
            </a:r>
            <a:r>
              <a:rPr lang="fa-IR" sz="2400" dirty="0" smtClean="0">
                <a:solidFill>
                  <a:schemeClr val="tx1"/>
                </a:solidFill>
                <a:cs typeface="B Badr" panose="00000400000000000000" pitchFamily="2" charset="-78"/>
              </a:rPr>
              <a:t>: </a:t>
            </a:r>
            <a:r>
              <a:rPr lang="fa-IR" sz="2400" dirty="0">
                <a:solidFill>
                  <a:schemeClr val="tx1"/>
                </a:solidFill>
                <a:cs typeface="B Badr" panose="00000400000000000000" pitchFamily="2" charset="-78"/>
              </a:rPr>
              <a:t>پیدا کردن مواردی </a:t>
            </a:r>
            <a:r>
              <a:rPr lang="fa-IR" sz="2400" dirty="0" smtClean="0">
                <a:solidFill>
                  <a:schemeClr val="tx1"/>
                </a:solidFill>
                <a:cs typeface="B Badr" panose="00000400000000000000" pitchFamily="2" charset="-78"/>
              </a:rPr>
              <a:t>که یافته </a:t>
            </a:r>
            <a:r>
              <a:rPr lang="fa-IR" sz="2400" dirty="0">
                <a:solidFill>
                  <a:schemeClr val="tx1"/>
                </a:solidFill>
                <a:cs typeface="B Badr" panose="00000400000000000000" pitchFamily="2" charset="-78"/>
              </a:rPr>
              <a:t>های ما را نقض می کنند یا به چالش می کشند می تواند تایید کننده فقدان روایی و نبود چنین </a:t>
            </a:r>
            <a:r>
              <a:rPr lang="fa-IR" sz="2400" dirty="0" smtClean="0">
                <a:solidFill>
                  <a:schemeClr val="tx1"/>
                </a:solidFill>
                <a:cs typeface="B Badr" panose="00000400000000000000" pitchFamily="2" charset="-78"/>
              </a:rPr>
              <a:t>مواردی </a:t>
            </a:r>
            <a:r>
              <a:rPr lang="fa-IR" sz="2400" dirty="0">
                <a:solidFill>
                  <a:schemeClr val="tx1"/>
                </a:solidFill>
                <a:cs typeface="B Badr" panose="00000400000000000000" pitchFamily="2" charset="-78"/>
              </a:rPr>
              <a:t>به منزله روایی تحقیق است.</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58669692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1011"/>
          </a:xfrm>
        </p:spPr>
        <p:txBody>
          <a:bodyPr/>
          <a:lstStyle/>
          <a:p>
            <a:pPr algn="ctr"/>
            <a:r>
              <a:rPr lang="fa-IR" dirty="0">
                <a:solidFill>
                  <a:schemeClr val="accent5">
                    <a:lumMod val="60000"/>
                    <a:lumOff val="40000"/>
                  </a:schemeClr>
                </a:solidFill>
                <a:cs typeface="B Badr" panose="00000400000000000000" pitchFamily="2" charset="-78"/>
              </a:rPr>
              <a:t>پایایی</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565367"/>
            <a:ext cx="8596668" cy="3880773"/>
          </a:xfrm>
        </p:spPr>
        <p:txBody>
          <a:bodyPr>
            <a:normAutofit/>
          </a:bodyPr>
          <a:lstStyle/>
          <a:p>
            <a:r>
              <a:rPr lang="fa-IR" sz="2400" dirty="0">
                <a:solidFill>
                  <a:schemeClr val="tx1"/>
                </a:solidFill>
                <a:cs typeface="B Badr" panose="00000400000000000000" pitchFamily="2" charset="-78"/>
              </a:rPr>
              <a:t>اگر با دماسنج، نقطه جوش، صد درجه باشد و در هر دفعه </a:t>
            </a:r>
            <a:r>
              <a:rPr lang="fa-IR" sz="2400" dirty="0" smtClean="0">
                <a:solidFill>
                  <a:schemeClr val="tx1"/>
                </a:solidFill>
                <a:cs typeface="B Badr" panose="00000400000000000000" pitchFamily="2" charset="-78"/>
              </a:rPr>
              <a:t>سنجش</a:t>
            </a:r>
            <a:r>
              <a:rPr lang="en-US" sz="2400" dirty="0" smtClean="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نقطه </a:t>
            </a:r>
            <a:r>
              <a:rPr lang="fa-IR" sz="2400" dirty="0">
                <a:solidFill>
                  <a:schemeClr val="tx1"/>
                </a:solidFill>
                <a:cs typeface="B Badr" panose="00000400000000000000" pitchFamily="2" charset="-78"/>
              </a:rPr>
              <a:t>جوش، همین درجه نشان داده شود، آن دماسنج قابل اعتماد است. به همین قیاس، هر تحقيق در صورت تکرار اگر به همان نتایج پیشین برسد دارای پایایی است.</a:t>
            </a:r>
          </a:p>
          <a:p>
            <a:r>
              <a:rPr lang="fa-IR" sz="2400" dirty="0">
                <a:solidFill>
                  <a:schemeClr val="tx1"/>
                </a:solidFill>
                <a:cs typeface="B Badr" panose="00000400000000000000" pitchFamily="2" charset="-78"/>
              </a:rPr>
              <a:t>در تحقیقات کیفی به دلیل ماهیت متغیر رفتارهای انسانی نمی توان از پایایی به این معنا صحبت کرد. </a:t>
            </a:r>
            <a:r>
              <a:rPr lang="fa-IR" sz="2400" dirty="0" smtClean="0">
                <a:solidFill>
                  <a:schemeClr val="tx1"/>
                </a:solidFill>
                <a:cs typeface="B Badr" panose="00000400000000000000" pitchFamily="2" charset="-78"/>
              </a:rPr>
              <a:t>مفهوم </a:t>
            </a:r>
            <a:r>
              <a:rPr lang="fa-IR" sz="2400" dirty="0">
                <a:solidFill>
                  <a:schemeClr val="tx1"/>
                </a:solidFill>
                <a:cs typeface="B Badr" panose="00000400000000000000" pitchFamily="2" charset="-78"/>
              </a:rPr>
              <a:t>پایایی در تحقیقات کیفی را به معنای سازگاری یا اتكاپذیری تعریف می کنند؛ به این معنا که نتایج تحقیق، به نظر دیگران هم دارای </a:t>
            </a:r>
            <a:r>
              <a:rPr lang="fa-IR" sz="2400" dirty="0" smtClean="0">
                <a:solidFill>
                  <a:schemeClr val="tx1"/>
                </a:solidFill>
                <a:cs typeface="B Badr" panose="00000400000000000000" pitchFamily="2" charset="-78"/>
              </a:rPr>
              <a:t>معناست </a:t>
            </a:r>
            <a:r>
              <a:rPr lang="fa-IR" sz="2400" dirty="0">
                <a:solidFill>
                  <a:schemeClr val="tx1"/>
                </a:solidFill>
                <a:cs typeface="B Badr" panose="00000400000000000000" pitchFamily="2" charset="-78"/>
              </a:rPr>
              <a:t>و هماهنگ و قابل اعتماد و اتکاست.</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3901006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118" y="164123"/>
            <a:ext cx="8596668" cy="703385"/>
          </a:xfrm>
        </p:spPr>
        <p:txBody>
          <a:bodyPr/>
          <a:lstStyle/>
          <a:p>
            <a:pPr algn="ctr"/>
            <a:r>
              <a:rPr lang="fa-IR" dirty="0">
                <a:solidFill>
                  <a:schemeClr val="accent5">
                    <a:lumMod val="60000"/>
                    <a:lumOff val="40000"/>
                  </a:schemeClr>
                </a:solidFill>
                <a:cs typeface="B Badr" panose="00000400000000000000" pitchFamily="2" charset="-78"/>
              </a:rPr>
              <a:t>یادگیری اجتنابی</a:t>
            </a:r>
          </a:p>
        </p:txBody>
      </p:sp>
      <p:sp>
        <p:nvSpPr>
          <p:cNvPr id="3" name="Content Placeholder 2"/>
          <p:cNvSpPr>
            <a:spLocks noGrp="1"/>
          </p:cNvSpPr>
          <p:nvPr>
            <p:ph idx="1"/>
          </p:nvPr>
        </p:nvSpPr>
        <p:spPr>
          <a:xfrm>
            <a:off x="293076" y="1715367"/>
            <a:ext cx="9917724" cy="4431503"/>
          </a:xfrm>
        </p:spPr>
        <p:txBody>
          <a:bodyPr>
            <a:normAutofit/>
          </a:bodyPr>
          <a:lstStyle/>
          <a:p>
            <a:r>
              <a:rPr lang="fa-IR" sz="2400" dirty="0" smtClean="0">
                <a:solidFill>
                  <a:schemeClr val="tx1"/>
                </a:solidFill>
                <a:cs typeface="B Badr" panose="00000400000000000000" pitchFamily="2" charset="-78"/>
              </a:rPr>
              <a:t>زمانی </a:t>
            </a:r>
            <a:r>
              <a:rPr lang="fa-IR" sz="2400" dirty="0">
                <a:solidFill>
                  <a:schemeClr val="tx1"/>
                </a:solidFill>
                <a:cs typeface="B Badr" panose="00000400000000000000" pitchFamily="2" charset="-78"/>
              </a:rPr>
              <a:t>اتفاق می‌افتد که یک موجود زنده این توانایی را پیدا می‌کند که با استفاده از نشانه یا علامتی خاص از تماس با محرکی زیان‌آور اجتناب کند. به عبارتی فرد سعی می‌کند ار </a:t>
            </a:r>
            <a:r>
              <a:rPr lang="fa-IR" sz="2400" dirty="0" smtClean="0">
                <a:solidFill>
                  <a:schemeClr val="tx1"/>
                </a:solidFill>
                <a:cs typeface="B Badr" panose="00000400000000000000" pitchFamily="2" charset="-78"/>
              </a:rPr>
              <a:t>موقعیت هایی </a:t>
            </a:r>
            <a:r>
              <a:rPr lang="fa-IR" sz="2400" dirty="0">
                <a:solidFill>
                  <a:schemeClr val="tx1"/>
                </a:solidFill>
                <a:cs typeface="B Badr" panose="00000400000000000000" pitchFamily="2" charset="-78"/>
              </a:rPr>
              <a:t>که برایش آزار دهنده هستند اجتناب و دوری کند. تصور کنید که کودکی </a:t>
            </a:r>
            <a:r>
              <a:rPr lang="fa-IR" sz="2400" dirty="0" smtClean="0">
                <a:solidFill>
                  <a:schemeClr val="tx1"/>
                </a:solidFill>
                <a:cs typeface="B Badr" panose="00000400000000000000" pitchFamily="2" charset="-78"/>
              </a:rPr>
              <a:t>یک بار </a:t>
            </a:r>
            <a:r>
              <a:rPr lang="fa-IR" sz="2400" dirty="0">
                <a:solidFill>
                  <a:schemeClr val="tx1"/>
                </a:solidFill>
                <a:cs typeface="B Badr" panose="00000400000000000000" pitchFamily="2" charset="-78"/>
              </a:rPr>
              <a:t>با دست زدن به یک بخاری دست خود را می‌سوزاند و از آن پس از نزدیک شدن به بخاری خودداری می‌کند. این کار کودک نشانه‌ای از یادگیری اجتنابی است. این نوع یادگیری در بررسی علل مربوط به برخی روان </a:t>
            </a:r>
            <a:r>
              <a:rPr lang="fa-IR" sz="2400" dirty="0" smtClean="0">
                <a:solidFill>
                  <a:schemeClr val="tx1"/>
                </a:solidFill>
                <a:cs typeface="B Badr" panose="00000400000000000000" pitchFamily="2" charset="-78"/>
              </a:rPr>
              <a:t>رنجوری ها </a:t>
            </a:r>
            <a:r>
              <a:rPr lang="fa-IR" sz="2400" dirty="0">
                <a:solidFill>
                  <a:schemeClr val="tx1"/>
                </a:solidFill>
                <a:cs typeface="B Badr" panose="00000400000000000000" pitchFamily="2" charset="-78"/>
              </a:rPr>
              <a:t>مثل انواع اضطراب مورد توجه است</a:t>
            </a:r>
            <a:r>
              <a:rPr lang="fa-IR" sz="2400" dirty="0" smtClean="0">
                <a:solidFill>
                  <a:schemeClr val="tx1"/>
                </a:solidFill>
                <a:cs typeface="B Badr" panose="00000400000000000000" pitchFamily="2" charset="-78"/>
              </a:rPr>
              <a:t>.</a:t>
            </a:r>
            <a:endParaRPr lang="fa-IR" sz="2400" dirty="0">
              <a:solidFill>
                <a:schemeClr val="tx1"/>
              </a:solidFill>
              <a:cs typeface="B Badr" panose="00000400000000000000" pitchFamily="2" charset="-78"/>
            </a:endParaRPr>
          </a:p>
          <a:p>
            <a:endParaRPr lang="fa-IR" dirty="0"/>
          </a:p>
        </p:txBody>
      </p:sp>
    </p:spTree>
    <p:extLst>
      <p:ext uri="{BB962C8B-B14F-4D97-AF65-F5344CB8AC3E}">
        <p14:creationId xmlns:p14="http://schemas.microsoft.com/office/powerpoint/2010/main" val="307343984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47140"/>
          </a:xfrm>
        </p:spPr>
        <p:txBody>
          <a:bodyPr/>
          <a:lstStyle/>
          <a:p>
            <a:pPr algn="ctr"/>
            <a:r>
              <a:rPr lang="fa-IR" dirty="0">
                <a:solidFill>
                  <a:schemeClr val="accent5">
                    <a:lumMod val="60000"/>
                    <a:lumOff val="40000"/>
                  </a:schemeClr>
                </a:solidFill>
                <a:cs typeface="B Badr" panose="00000400000000000000" pitchFamily="2" charset="-78"/>
              </a:rPr>
              <a:t>اعتبار بیرونی یا تعمیم پذیری</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444421" y="1556740"/>
            <a:ext cx="8596668" cy="3880773"/>
          </a:xfrm>
        </p:spPr>
        <p:txBody>
          <a:bodyPr>
            <a:normAutofit/>
          </a:bodyPr>
          <a:lstStyle/>
          <a:p>
            <a:r>
              <a:rPr lang="fa-IR" sz="2400" dirty="0">
                <a:solidFill>
                  <a:schemeClr val="tx1"/>
                </a:solidFill>
                <a:cs typeface="B Badr" panose="00000400000000000000" pitchFamily="2" charset="-78"/>
              </a:rPr>
              <a:t>تعمیم پذیری در تحقیقات کیفی به معنی تعمیم دهی وابسته به زمینه است و نه تعمیم دهی به معنای </a:t>
            </a:r>
            <a:r>
              <a:rPr lang="fa-IR" sz="2400" dirty="0" smtClean="0">
                <a:solidFill>
                  <a:schemeClr val="tx1"/>
                </a:solidFill>
                <a:cs typeface="B Badr" panose="00000400000000000000" pitchFamily="2" charset="-78"/>
              </a:rPr>
              <a:t>کمی آن .</a:t>
            </a:r>
            <a:endParaRPr lang="fa-IR" sz="2400" dirty="0">
              <a:solidFill>
                <a:schemeClr val="tx1"/>
              </a:solidFill>
              <a:cs typeface="B Badr" panose="00000400000000000000" pitchFamily="2" charset="-78"/>
            </a:endParaRPr>
          </a:p>
          <a:p>
            <a:r>
              <a:rPr lang="fa-IR" sz="2400" dirty="0">
                <a:solidFill>
                  <a:schemeClr val="tx1"/>
                </a:solidFill>
                <a:cs typeface="B Badr" panose="00000400000000000000" pitchFamily="2" charset="-78"/>
              </a:rPr>
              <a:t>درباره تعمیم </a:t>
            </a:r>
            <a:r>
              <a:rPr lang="fa-IR" sz="2400" dirty="0" smtClean="0">
                <a:solidFill>
                  <a:schemeClr val="tx1"/>
                </a:solidFill>
                <a:cs typeface="B Badr" panose="00000400000000000000" pitchFamily="2" charset="-78"/>
              </a:rPr>
              <a:t>پذیری </a:t>
            </a:r>
            <a:r>
              <a:rPr lang="fa-IR" sz="2400" dirty="0">
                <a:solidFill>
                  <a:schemeClr val="tx1"/>
                </a:solidFill>
                <a:cs typeface="B Badr" panose="00000400000000000000" pitchFamily="2" charset="-78"/>
              </a:rPr>
              <a:t>و میزان آن، خوانندگان تحقیق هم داوران خوبی هستند. خواننده می تواند دریابد که چه چیزی در این تحقیق هست که من می توانم در موقعیت خودم به کار بگیرم و کدام یک قابلیت کاربرد ندارد. از این گونه داوری، در پزشکی و حقوق استفاده می شود. یک پزشک می تواند با در نظر گرفتن موردی که مطالعه کرده است، درباره مورد جدید تصمیم بگیرد که تا چه میزان می توان از نوع درمان در مورد قبلی، در مورد تازه استفاده کرد.</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17382340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5">
                    <a:lumMod val="60000"/>
                    <a:lumOff val="40000"/>
                  </a:schemeClr>
                </a:solidFill>
                <a:cs typeface="B Badr" panose="00000400000000000000" pitchFamily="2" charset="-78"/>
              </a:rPr>
              <a:t>اعتبار بیرونی یا تعمیم پذیری</a:t>
            </a:r>
            <a:endParaRPr lang="en-US" dirty="0"/>
          </a:p>
        </p:txBody>
      </p:sp>
      <p:sp>
        <p:nvSpPr>
          <p:cNvPr id="3" name="Content Placeholder 2"/>
          <p:cNvSpPr>
            <a:spLocks noGrp="1"/>
          </p:cNvSpPr>
          <p:nvPr>
            <p:ph idx="1"/>
          </p:nvPr>
        </p:nvSpPr>
        <p:spPr>
          <a:xfrm>
            <a:off x="677334" y="1573993"/>
            <a:ext cx="8596668" cy="3880773"/>
          </a:xfrm>
        </p:spPr>
        <p:txBody>
          <a:bodyPr>
            <a:normAutofit/>
          </a:bodyPr>
          <a:lstStyle/>
          <a:p>
            <a:r>
              <a:rPr lang="fa-IR" sz="2400" dirty="0">
                <a:solidFill>
                  <a:schemeClr val="tx1"/>
                </a:solidFill>
                <a:cs typeface="B Badr" panose="00000400000000000000" pitchFamily="2" charset="-78"/>
              </a:rPr>
              <a:t>فراهم آوردن توصیف غنی و انبوه، راهبرد دیگری است که میزان تعمیم پذیری را افزایش </a:t>
            </a:r>
            <a:r>
              <a:rPr lang="fa-IR" sz="2400" dirty="0" smtClean="0">
                <a:solidFill>
                  <a:schemeClr val="tx1"/>
                </a:solidFill>
                <a:cs typeface="B Badr" panose="00000400000000000000" pitchFamily="2" charset="-78"/>
              </a:rPr>
              <a:t>می دهد</a:t>
            </a:r>
            <a:r>
              <a:rPr lang="fa-IR" sz="2400" dirty="0">
                <a:solidFill>
                  <a:schemeClr val="tx1"/>
                </a:solidFill>
                <a:cs typeface="B Badr" panose="00000400000000000000" pitchFamily="2" charset="-78"/>
              </a:rPr>
              <a:t>. این کار، مستلزم بانک اطلاعاتی مناسب است؛ یعنی توصیف تفصیلی و غنی، همچنین، اطلاعاتی که خواننده را قادر به درک میزان قرابت و شباهت موقعیت ها می کند و خواننده با مطالعه این موارد می تواند بهتر درباره تعمیم، تصمیم بگیرد.</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5655780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1615"/>
          </a:xfrm>
        </p:spPr>
        <p:txBody>
          <a:bodyPr>
            <a:normAutofit fontScale="90000"/>
          </a:bodyPr>
          <a:lstStyle/>
          <a:p>
            <a:pPr algn="ctr"/>
            <a:r>
              <a:rPr lang="fa-IR" dirty="0">
                <a:solidFill>
                  <a:schemeClr val="accent5">
                    <a:lumMod val="60000"/>
                    <a:lumOff val="40000"/>
                  </a:schemeClr>
                </a:solidFill>
                <a:latin typeface="A  Mitra_1 (MRT)"/>
                <a:cs typeface="B Badr" panose="00000400000000000000" pitchFamily="2" charset="-78"/>
              </a:rPr>
              <a:t> نقش پژوهشگر</a:t>
            </a:r>
            <a:br>
              <a:rPr lang="fa-IR" dirty="0">
                <a:solidFill>
                  <a:schemeClr val="accent5">
                    <a:lumMod val="60000"/>
                    <a:lumOff val="40000"/>
                  </a:schemeClr>
                </a:solidFill>
                <a:latin typeface="A  Mitra_1 (MRT)"/>
                <a:cs typeface="B Badr" panose="00000400000000000000" pitchFamily="2" charset="-78"/>
              </a:rPr>
            </a:br>
            <a:endParaRPr lang="en-US" dirty="0">
              <a:solidFill>
                <a:schemeClr val="accent5">
                  <a:lumMod val="60000"/>
                  <a:lumOff val="40000"/>
                </a:schemeClr>
              </a:solidFill>
              <a:latin typeface="A  Mitra_1 (MRT)"/>
              <a:cs typeface="B Badr" panose="00000400000000000000" pitchFamily="2" charset="-78"/>
            </a:endParaRPr>
          </a:p>
        </p:txBody>
      </p:sp>
      <p:sp>
        <p:nvSpPr>
          <p:cNvPr id="3" name="Content Placeholder 2"/>
          <p:cNvSpPr>
            <a:spLocks noGrp="1"/>
          </p:cNvSpPr>
          <p:nvPr>
            <p:ph idx="1"/>
          </p:nvPr>
        </p:nvSpPr>
        <p:spPr>
          <a:xfrm>
            <a:off x="677334" y="1599872"/>
            <a:ext cx="8596668" cy="3880773"/>
          </a:xfrm>
        </p:spPr>
        <p:txBody>
          <a:bodyPr/>
          <a:lstStyle/>
          <a:p>
            <a:r>
              <a:rPr lang="fa-IR" sz="2400" b="1" dirty="0" smtClean="0">
                <a:solidFill>
                  <a:srgbClr val="00B0F0"/>
                </a:solidFill>
                <a:cs typeface="B Badr" panose="00000400000000000000" pitchFamily="2" charset="-78"/>
              </a:rPr>
              <a:t>مشخص </a:t>
            </a:r>
            <a:r>
              <a:rPr lang="fa-IR" sz="2400" b="1" dirty="0">
                <a:solidFill>
                  <a:srgbClr val="00B0F0"/>
                </a:solidFill>
                <a:cs typeface="B Badr" panose="00000400000000000000" pitchFamily="2" charset="-78"/>
              </a:rPr>
              <a:t>کردن </a:t>
            </a:r>
            <a:r>
              <a:rPr lang="fa-IR" sz="2400" b="1" dirty="0" smtClean="0">
                <a:solidFill>
                  <a:srgbClr val="00B0F0"/>
                </a:solidFill>
                <a:cs typeface="B Badr" panose="00000400000000000000" pitchFamily="2" charset="-78"/>
              </a:rPr>
              <a:t>ارتباط:</a:t>
            </a:r>
            <a:endParaRPr lang="fa-IR" sz="2400" b="1" dirty="0">
              <a:solidFill>
                <a:srgbClr val="00B0F0"/>
              </a:solidFill>
              <a:cs typeface="B Badr" panose="00000400000000000000" pitchFamily="2" charset="-78"/>
            </a:endParaRPr>
          </a:p>
          <a:p>
            <a:pPr marL="0" indent="0">
              <a:buNone/>
            </a:pPr>
            <a:r>
              <a:rPr lang="fa-IR" sz="2400" dirty="0">
                <a:solidFill>
                  <a:schemeClr val="tx1"/>
                </a:solidFill>
                <a:cs typeface="B Badr" panose="00000400000000000000" pitchFamily="2" charset="-78"/>
              </a:rPr>
              <a:t>حضور پژوهشگر در تحقیق کیفی مهم است و نحوه ارتباط او با راوی تحقیق در پژوهش روایی بسیار اهمیت دارد. </a:t>
            </a:r>
            <a:r>
              <a:rPr lang="fa-IR" sz="2400" dirty="0" smtClean="0">
                <a:solidFill>
                  <a:schemeClr val="tx1"/>
                </a:solidFill>
                <a:cs typeface="B Badr" panose="00000400000000000000" pitchFamily="2" charset="-78"/>
              </a:rPr>
              <a:t>تحقیق </a:t>
            </a:r>
            <a:r>
              <a:rPr lang="fa-IR" sz="2400" dirty="0">
                <a:solidFill>
                  <a:schemeClr val="tx1"/>
                </a:solidFill>
                <a:cs typeface="B Badr" panose="00000400000000000000" pitchFamily="2" charset="-78"/>
              </a:rPr>
              <a:t>روایی، مانند تحقیقات کمی نیست که در آن اثری از محقق نباشد و محقق برای حفظ عینیت، اثرخود </a:t>
            </a:r>
            <a:r>
              <a:rPr lang="fa-IR" sz="2400" dirty="0" smtClean="0">
                <a:solidFill>
                  <a:schemeClr val="tx1"/>
                </a:solidFill>
                <a:cs typeface="B Badr" panose="00000400000000000000" pitchFamily="2" charset="-78"/>
              </a:rPr>
              <a:t>را از تحقیق محو </a:t>
            </a:r>
            <a:r>
              <a:rPr lang="fa-IR" sz="2400" dirty="0">
                <a:solidFill>
                  <a:schemeClr val="tx1"/>
                </a:solidFill>
                <a:cs typeface="B Badr" panose="00000400000000000000" pitchFamily="2" charset="-78"/>
              </a:rPr>
              <a:t>کند. </a:t>
            </a:r>
            <a:endParaRPr lang="fa-IR" sz="2400" dirty="0" smtClean="0">
              <a:solidFill>
                <a:schemeClr val="tx1"/>
              </a:solidFill>
              <a:cs typeface="B Badr" panose="00000400000000000000" pitchFamily="2" charset="-78"/>
            </a:endParaRPr>
          </a:p>
          <a:p>
            <a:pPr marL="0" indent="0">
              <a:buNone/>
            </a:pPr>
            <a:r>
              <a:rPr lang="fa-IR" sz="2400" dirty="0" smtClean="0">
                <a:solidFill>
                  <a:schemeClr val="tx1"/>
                </a:solidFill>
                <a:cs typeface="B Badr" panose="00000400000000000000" pitchFamily="2" charset="-78"/>
              </a:rPr>
              <a:t>در </a:t>
            </a:r>
            <a:r>
              <a:rPr lang="fa-IR" sz="2400" dirty="0">
                <a:solidFill>
                  <a:schemeClr val="tx1"/>
                </a:solidFill>
                <a:cs typeface="B Badr" panose="00000400000000000000" pitchFamily="2" charset="-78"/>
              </a:rPr>
              <a:t>تحقیقات کیفی از جمله تحقیق روایی حضور پررنگ و برجسته محقق ضروری است و این در گزارش تحقیق باید مشهود </a:t>
            </a:r>
            <a:r>
              <a:rPr lang="fa-IR" sz="2400" dirty="0" smtClean="0">
                <a:solidFill>
                  <a:schemeClr val="tx1"/>
                </a:solidFill>
                <a:cs typeface="B Badr" panose="00000400000000000000" pitchFamily="2" charset="-78"/>
              </a:rPr>
              <a:t>باشد.</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170881966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477" y="566468"/>
            <a:ext cx="8596668" cy="1320800"/>
          </a:xfrm>
        </p:spPr>
        <p:txBody>
          <a:bodyPr/>
          <a:lstStyle/>
          <a:p>
            <a:pPr algn="ctr"/>
            <a:r>
              <a:rPr lang="fa-IR" dirty="0">
                <a:solidFill>
                  <a:schemeClr val="accent5">
                    <a:lumMod val="60000"/>
                    <a:lumOff val="40000"/>
                  </a:schemeClr>
                </a:solidFill>
                <a:latin typeface="A  Mitra_1 (MRT)"/>
                <a:cs typeface="B Badr" panose="00000400000000000000" pitchFamily="2" charset="-78"/>
              </a:rPr>
              <a:t>نقش پژوهشگر</a:t>
            </a:r>
            <a:endParaRPr lang="en-US" dirty="0"/>
          </a:p>
        </p:txBody>
      </p:sp>
      <p:sp>
        <p:nvSpPr>
          <p:cNvPr id="3" name="Content Placeholder 2"/>
          <p:cNvSpPr>
            <a:spLocks noGrp="1"/>
          </p:cNvSpPr>
          <p:nvPr>
            <p:ph idx="1"/>
          </p:nvPr>
        </p:nvSpPr>
        <p:spPr/>
        <p:txBody>
          <a:bodyPr>
            <a:normAutofit/>
          </a:bodyPr>
          <a:lstStyle/>
          <a:p>
            <a:r>
              <a:rPr lang="fa-IR" sz="2400" b="1" dirty="0">
                <a:solidFill>
                  <a:srgbClr val="00B0F0"/>
                </a:solidFill>
                <a:cs typeface="B Badr" panose="00000400000000000000" pitchFamily="2" charset="-78"/>
              </a:rPr>
              <a:t>موضوع پژوهش و اهمیت آن </a:t>
            </a:r>
            <a:endParaRPr lang="fa-IR" sz="2400" b="1" dirty="0" smtClean="0">
              <a:solidFill>
                <a:srgbClr val="00B0F0"/>
              </a:solidFill>
              <a:cs typeface="B Badr" panose="00000400000000000000" pitchFamily="2" charset="-78"/>
            </a:endParaRPr>
          </a:p>
          <a:p>
            <a:pPr marL="0" indent="0">
              <a:buNone/>
            </a:pPr>
            <a:r>
              <a:rPr lang="fa-IR" sz="2400" dirty="0" smtClean="0">
                <a:cs typeface="B Badr" panose="00000400000000000000" pitchFamily="2" charset="-78"/>
              </a:rPr>
              <a:t>گزارش </a:t>
            </a:r>
            <a:r>
              <a:rPr lang="fa-IR" sz="2400" dirty="0">
                <a:cs typeface="B Badr" panose="00000400000000000000" pitchFamily="2" charset="-78"/>
              </a:rPr>
              <a:t>تحقیق باید خواننده را متقاعد کند که کار مهمی انجام شده است و کار پژوهشی فراتر از یک گزارش ساده یا داستان است</a:t>
            </a:r>
            <a:r>
              <a:rPr lang="fa-IR" sz="2400" dirty="0" smtClean="0">
                <a:cs typeface="B Badr" panose="00000400000000000000" pitchFamily="2" charset="-78"/>
              </a:rPr>
              <a:t>.</a:t>
            </a:r>
            <a:endParaRPr lang="en-US" sz="2400" dirty="0">
              <a:cs typeface="B Badr" panose="00000400000000000000" pitchFamily="2" charset="-78"/>
            </a:endParaRPr>
          </a:p>
        </p:txBody>
      </p:sp>
    </p:spTree>
    <p:extLst>
      <p:ext uri="{BB962C8B-B14F-4D97-AF65-F5344CB8AC3E}">
        <p14:creationId xmlns:p14="http://schemas.microsoft.com/office/powerpoint/2010/main" val="60320377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5">
                    <a:lumMod val="60000"/>
                    <a:lumOff val="40000"/>
                  </a:schemeClr>
                </a:solidFill>
                <a:latin typeface="A  Mitra_1 (MRT)"/>
                <a:cs typeface="B Badr" panose="00000400000000000000" pitchFamily="2" charset="-78"/>
              </a:rPr>
              <a:t>نقش پژوهشگر</a:t>
            </a:r>
            <a:endParaRPr lang="en-US" dirty="0"/>
          </a:p>
        </p:txBody>
      </p:sp>
      <p:sp>
        <p:nvSpPr>
          <p:cNvPr id="3" name="Content Placeholder 2"/>
          <p:cNvSpPr>
            <a:spLocks noGrp="1"/>
          </p:cNvSpPr>
          <p:nvPr>
            <p:ph idx="1"/>
          </p:nvPr>
        </p:nvSpPr>
        <p:spPr>
          <a:xfrm>
            <a:off x="547937" y="1530860"/>
            <a:ext cx="8596668" cy="3880773"/>
          </a:xfrm>
        </p:spPr>
        <p:txBody>
          <a:bodyPr>
            <a:normAutofit/>
          </a:bodyPr>
          <a:lstStyle/>
          <a:p>
            <a:r>
              <a:rPr lang="fa-IR" sz="2400" b="1" dirty="0" smtClean="0">
                <a:solidFill>
                  <a:srgbClr val="00B0F0"/>
                </a:solidFill>
                <a:cs typeface="B Badr" panose="00000400000000000000" pitchFamily="2" charset="-78"/>
              </a:rPr>
              <a:t>تفصیلی بودن گزارش: </a:t>
            </a:r>
          </a:p>
          <a:p>
            <a:pPr marL="0" indent="0">
              <a:buNone/>
            </a:pPr>
            <a:r>
              <a:rPr lang="fa-IR" sz="2400" dirty="0" smtClean="0">
                <a:solidFill>
                  <a:schemeClr val="tx1"/>
                </a:solidFill>
                <a:cs typeface="B Badr" panose="00000400000000000000" pitchFamily="2" charset="-78"/>
              </a:rPr>
              <a:t>آیا می توان علت انجام تحقیق را دریافت؟ آیا روش گردآوری داده ها مشخص است یا معیار انتخاب نمونه پژوهش، معلوم است؟ آیا مشخص است محقق چرا پژوهش روایی را انتخاب کرده است؟ آیا توضیحات،جامع و گویاست؟</a:t>
            </a:r>
          </a:p>
          <a:p>
            <a:pPr marL="0" indent="0">
              <a:buNone/>
            </a:pPr>
            <a:r>
              <a:rPr lang="fa-IR" sz="2400" dirty="0" smtClean="0">
                <a:solidFill>
                  <a:schemeClr val="tx1"/>
                </a:solidFill>
                <a:cs typeface="B Badr" panose="00000400000000000000" pitchFamily="2" charset="-78"/>
              </a:rPr>
              <a:t>نکاتی </a:t>
            </a:r>
            <a:r>
              <a:rPr lang="fa-IR" sz="2400" dirty="0">
                <a:solidFill>
                  <a:schemeClr val="tx1"/>
                </a:solidFill>
                <a:cs typeface="B Badr" panose="00000400000000000000" pitchFamily="2" charset="-78"/>
              </a:rPr>
              <a:t>دیگر هم درباره گزارش تحقيق مطرح </a:t>
            </a:r>
            <a:r>
              <a:rPr lang="fa-IR" sz="2400" dirty="0" smtClean="0">
                <a:solidFill>
                  <a:schemeClr val="tx1"/>
                </a:solidFill>
                <a:cs typeface="B Badr" panose="00000400000000000000" pitchFamily="2" charset="-78"/>
              </a:rPr>
              <a:t>می شود از جمله: </a:t>
            </a:r>
            <a:r>
              <a:rPr lang="fa-IR" sz="2400" dirty="0">
                <a:solidFill>
                  <a:schemeClr val="tx1"/>
                </a:solidFill>
                <a:cs typeface="B Badr" panose="00000400000000000000" pitchFamily="2" charset="-78"/>
              </a:rPr>
              <a:t>گیرا بودن شروع گزارش و جذب مخاطب، انسجام مطالب، بیان جزییات کامل، بیان افکار نویسنده، استفاده از سخنان دیگران در طرح ایده های جدید و ارائه مفاهیم جدید در پژوهش</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244763410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76687"/>
            <a:ext cx="8596668" cy="675736"/>
          </a:xfrm>
        </p:spPr>
        <p:txBody>
          <a:bodyPr>
            <a:normAutofit/>
          </a:bodyPr>
          <a:lstStyle/>
          <a:p>
            <a:pPr algn="ctr"/>
            <a:r>
              <a:rPr lang="fa-IR" sz="2800" dirty="0" smtClean="0">
                <a:solidFill>
                  <a:schemeClr val="accent5">
                    <a:lumMod val="60000"/>
                    <a:lumOff val="40000"/>
                  </a:schemeClr>
                </a:solidFill>
                <a:cs typeface="B Badr" panose="00000400000000000000" pitchFamily="2" charset="-78"/>
              </a:rPr>
              <a:t>نکاتی که به اعتبار تحقیق روایی کمک می کند</a:t>
            </a:r>
            <a:endParaRPr lang="en-US" sz="2800"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409915" y="1159924"/>
            <a:ext cx="8596668" cy="3880773"/>
          </a:xfrm>
        </p:spPr>
        <p:txBody>
          <a:bodyPr/>
          <a:lstStyle/>
          <a:p>
            <a:r>
              <a:rPr lang="fa-IR" dirty="0" smtClean="0"/>
              <a:t> </a:t>
            </a:r>
            <a:r>
              <a:rPr lang="fa-IR" sz="2400" dirty="0">
                <a:solidFill>
                  <a:schemeClr val="tx1"/>
                </a:solidFill>
                <a:cs typeface="B Badr" panose="00000400000000000000" pitchFamily="2" charset="-78"/>
              </a:rPr>
              <a:t>داستان ها در باره یک نفر است (یا دو و سه نفر</a:t>
            </a:r>
            <a:r>
              <a:rPr lang="fa-IR" sz="2400" dirty="0" smtClean="0">
                <a:solidFill>
                  <a:schemeClr val="tx1"/>
                </a:solidFill>
                <a:cs typeface="B Badr" panose="00000400000000000000" pitchFamily="2" charset="-78"/>
              </a:rPr>
              <a:t>).</a:t>
            </a:r>
          </a:p>
          <a:p>
            <a:r>
              <a:rPr lang="fa-IR" sz="2400" dirty="0" smtClean="0">
                <a:solidFill>
                  <a:schemeClr val="tx1"/>
                </a:solidFill>
                <a:cs typeface="B Badr" panose="00000400000000000000" pitchFamily="2" charset="-78"/>
              </a:rPr>
              <a:t> داستان ها</a:t>
            </a:r>
            <a:r>
              <a:rPr lang="fa-IR" sz="2400" dirty="0">
                <a:solidFill>
                  <a:schemeClr val="tx1"/>
                </a:solidFill>
                <a:cs typeface="B Badr" panose="00000400000000000000" pitchFamily="2" charset="-78"/>
              </a:rPr>
              <a:t>، از مسائل معنادار زندگی فرد فراهم آمده است. </a:t>
            </a:r>
            <a:endParaRPr lang="fa-IR" sz="2400" dirty="0" smtClean="0">
              <a:solidFill>
                <a:schemeClr val="tx1"/>
              </a:solidFill>
              <a:cs typeface="B Badr" panose="00000400000000000000" pitchFamily="2" charset="-78"/>
            </a:endParaRPr>
          </a:p>
          <a:p>
            <a:r>
              <a:rPr lang="fa-IR" sz="2400" dirty="0" smtClean="0">
                <a:solidFill>
                  <a:schemeClr val="tx1"/>
                </a:solidFill>
                <a:cs typeface="B Badr" panose="00000400000000000000" pitchFamily="2" charset="-78"/>
              </a:rPr>
              <a:t> </a:t>
            </a:r>
            <a:r>
              <a:rPr lang="fa-IR" sz="2400" dirty="0">
                <a:solidFill>
                  <a:schemeClr val="tx1"/>
                </a:solidFill>
                <a:cs typeface="B Badr" panose="00000400000000000000" pitchFamily="2" charset="-78"/>
              </a:rPr>
              <a:t>ابعاد مختلف داستان در تسلسل و ترتیب زمانی بسط یافته اند. </a:t>
            </a:r>
            <a:endParaRPr lang="fa-IR" sz="2400" dirty="0" smtClean="0">
              <a:solidFill>
                <a:schemeClr val="tx1"/>
              </a:solidFill>
              <a:cs typeface="B Badr" panose="00000400000000000000" pitchFamily="2" charset="-78"/>
            </a:endParaRPr>
          </a:p>
          <a:p>
            <a:r>
              <a:rPr lang="fa-IR" sz="2400" dirty="0" smtClean="0">
                <a:solidFill>
                  <a:schemeClr val="tx1"/>
                </a:solidFill>
                <a:cs typeface="B Badr" panose="00000400000000000000" pitchFamily="2" charset="-78"/>
              </a:rPr>
              <a:t> </a:t>
            </a:r>
            <a:r>
              <a:rPr lang="fa-IR" sz="2400" dirty="0">
                <a:solidFill>
                  <a:schemeClr val="tx1"/>
                </a:solidFill>
                <a:cs typeface="B Badr" panose="00000400000000000000" pitchFamily="2" charset="-78"/>
              </a:rPr>
              <a:t>داستان محقق، بازگویی روایت مشارکت کننده تحقیق است. </a:t>
            </a:r>
            <a:endParaRPr lang="fa-IR" sz="2400" dirty="0" smtClean="0">
              <a:solidFill>
                <a:schemeClr val="tx1"/>
              </a:solidFill>
              <a:cs typeface="B Badr" panose="00000400000000000000" pitchFamily="2" charset="-78"/>
            </a:endParaRPr>
          </a:p>
          <a:p>
            <a:r>
              <a:rPr lang="fa-IR" sz="2400" dirty="0" smtClean="0">
                <a:solidFill>
                  <a:schemeClr val="tx1"/>
                </a:solidFill>
                <a:cs typeface="B Badr" panose="00000400000000000000" pitchFamily="2" charset="-78"/>
              </a:rPr>
              <a:t> </a:t>
            </a:r>
            <a:r>
              <a:rPr lang="fa-IR" sz="2400" dirty="0">
                <a:solidFill>
                  <a:schemeClr val="tx1"/>
                </a:solidFill>
                <a:cs typeface="B Badr" panose="00000400000000000000" pitchFamily="2" charset="-78"/>
              </a:rPr>
              <a:t>داستان، به </a:t>
            </a:r>
            <a:r>
              <a:rPr lang="fa-IR" sz="2400" dirty="0" smtClean="0">
                <a:solidFill>
                  <a:schemeClr val="tx1"/>
                </a:solidFill>
                <a:cs typeface="B Badr" panose="00000400000000000000" pitchFamily="2" charset="-78"/>
              </a:rPr>
              <a:t>گونه ای </a:t>
            </a:r>
            <a:r>
              <a:rPr lang="fa-IR" sz="2400" dirty="0">
                <a:solidFill>
                  <a:schemeClr val="tx1"/>
                </a:solidFill>
                <a:cs typeface="B Badr" panose="00000400000000000000" pitchFamily="2" charset="-78"/>
              </a:rPr>
              <a:t>مجاب کننده و به شیوه ادبی بیان شده است.</a:t>
            </a:r>
          </a:p>
          <a:p>
            <a:r>
              <a:rPr lang="fa-IR" sz="2400" dirty="0" smtClean="0">
                <a:solidFill>
                  <a:schemeClr val="tx1"/>
                </a:solidFill>
                <a:cs typeface="B Badr" panose="00000400000000000000" pitchFamily="2" charset="-78"/>
              </a:rPr>
              <a:t>روایت</a:t>
            </a:r>
            <a:r>
              <a:rPr lang="fa-IR" sz="2400" dirty="0">
                <a:solidFill>
                  <a:schemeClr val="tx1"/>
                </a:solidFill>
                <a:cs typeface="B Badr" panose="00000400000000000000" pitchFamily="2" charset="-78"/>
              </a:rPr>
              <a:t>، مضامین منتج از داستان را گزارش می کند تا تحلیلی گسترده تر را بیان کند. </a:t>
            </a:r>
            <a:endParaRPr lang="fa-IR" sz="2400" dirty="0" smtClean="0">
              <a:solidFill>
                <a:schemeClr val="tx1"/>
              </a:solidFill>
              <a:cs typeface="B Badr" panose="00000400000000000000" pitchFamily="2" charset="-78"/>
            </a:endParaRPr>
          </a:p>
          <a:p>
            <a:r>
              <a:rPr lang="fa-IR" sz="2400" dirty="0" smtClean="0">
                <a:solidFill>
                  <a:schemeClr val="tx1"/>
                </a:solidFill>
                <a:cs typeface="B Badr" panose="00000400000000000000" pitchFamily="2" charset="-78"/>
              </a:rPr>
              <a:t>محقق</a:t>
            </a:r>
            <a:r>
              <a:rPr lang="fa-IR" sz="2400" dirty="0">
                <a:solidFill>
                  <a:schemeClr val="tx1"/>
                </a:solidFill>
                <a:cs typeface="B Badr" panose="00000400000000000000" pitchFamily="2" charset="-78"/>
              </a:rPr>
              <a:t>، در جریان داستان به نحوی فکورانه قرار می گیرد.</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242912376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82770"/>
          </a:xfrm>
        </p:spPr>
        <p:txBody>
          <a:bodyPr/>
          <a:lstStyle/>
          <a:p>
            <a:pPr algn="ctr"/>
            <a:r>
              <a:rPr lang="fa-IR" dirty="0">
                <a:solidFill>
                  <a:schemeClr val="accent5">
                    <a:lumMod val="60000"/>
                    <a:lumOff val="40000"/>
                  </a:schemeClr>
                </a:solidFill>
                <a:cs typeface="B Badr" panose="00000400000000000000" pitchFamily="2" charset="-78"/>
              </a:rPr>
              <a:t> ملاحظات اخلاقی در پژوهش روایی</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401464"/>
            <a:ext cx="8596668" cy="3880773"/>
          </a:xfrm>
        </p:spPr>
        <p:txBody>
          <a:bodyPr>
            <a:normAutofit/>
          </a:bodyPr>
          <a:lstStyle/>
          <a:p>
            <a:r>
              <a:rPr lang="fa-IR" sz="2400" dirty="0">
                <a:solidFill>
                  <a:schemeClr val="tx1"/>
                </a:solidFill>
                <a:cs typeface="B Badr" panose="00000400000000000000" pitchFamily="2" charset="-78"/>
              </a:rPr>
              <a:t>هنگامی که محقق روایی، یافته های خود را به صورت روایتی بازخوانی شده، ارائه می کند، نخستین سؤال این است که چه کسی مالک روایت </a:t>
            </a:r>
            <a:r>
              <a:rPr lang="fa-IR" sz="2400" dirty="0" smtClean="0">
                <a:solidFill>
                  <a:schemeClr val="tx1"/>
                </a:solidFill>
                <a:cs typeface="B Badr" panose="00000400000000000000" pitchFamily="2" charset="-78"/>
              </a:rPr>
              <a:t>است</a:t>
            </a:r>
            <a:r>
              <a:rPr lang="fa-IR" sz="2400" dirty="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 این </a:t>
            </a:r>
            <a:r>
              <a:rPr lang="fa-IR" sz="2400" dirty="0">
                <a:solidFill>
                  <a:schemeClr val="tx1"/>
                </a:solidFill>
                <a:cs typeface="B Badr" panose="00000400000000000000" pitchFamily="2" charset="-78"/>
              </a:rPr>
              <a:t>پرسش، سؤالی است که سال ها مردم نگاران با سؤالی مشابه آن درگیر بوده اند. مردم نگاران، سؤالاتی از این قبیل را باید جواب می دادند: آیا محققان باید تفسیر خود را در اختیار مشارکت کنندگان در تحقیق قرار دهند؟ در این صورت، محقق به واکنش های مشارکت کنندگان تحقیق، چگونه باید پاسخ دهد؟ سؤال هایی از این قبیل بسیار پیچیده اند؛ چون تحلیل روایی مستلزم بازنمایی مجدد روایت کسی است، بازنمایی دیگری که بیم ناهنجار نشان دادن راوی نخست در آن می رود، به خصوص در مواردی که راوی به مشکلاتی در زندگی اش اشاره می کند.</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191413244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51781"/>
          </a:xfrm>
        </p:spPr>
        <p:txBody>
          <a:bodyPr/>
          <a:lstStyle/>
          <a:p>
            <a:pPr algn="ctr"/>
            <a:r>
              <a:rPr lang="fa-IR" dirty="0">
                <a:solidFill>
                  <a:schemeClr val="accent5">
                    <a:lumMod val="60000"/>
                    <a:lumOff val="40000"/>
                  </a:schemeClr>
                </a:solidFill>
                <a:cs typeface="B Badr" panose="00000400000000000000" pitchFamily="2" charset="-78"/>
              </a:rPr>
              <a:t>ملاحظات اخلاقی در پژوهش روایی</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504806" y="1561381"/>
            <a:ext cx="8596668" cy="3880773"/>
          </a:xfrm>
        </p:spPr>
        <p:txBody>
          <a:bodyPr>
            <a:normAutofit/>
          </a:bodyPr>
          <a:lstStyle/>
          <a:p>
            <a:r>
              <a:rPr lang="fa-IR" sz="2400" dirty="0">
                <a:solidFill>
                  <a:schemeClr val="tx1"/>
                </a:solidFill>
                <a:cs typeface="B Badr" panose="00000400000000000000" pitchFamily="2" charset="-78"/>
              </a:rPr>
              <a:t>به هر روی به نظر می رسد که باید در قالب قواعد اخلاق یا هنجارهای متعارف جامعه، </a:t>
            </a:r>
            <a:r>
              <a:rPr lang="fa-IR" sz="2400" dirty="0">
                <a:solidFill>
                  <a:srgbClr val="00B0F0"/>
                </a:solidFill>
                <a:cs typeface="B Badr" panose="00000400000000000000" pitchFamily="2" charset="-78"/>
              </a:rPr>
              <a:t>اجازه مشارکت کننده</a:t>
            </a:r>
            <a:r>
              <a:rPr lang="fa-IR" sz="2400" dirty="0">
                <a:solidFill>
                  <a:schemeClr val="tx1"/>
                </a:solidFill>
                <a:cs typeface="B Badr" panose="00000400000000000000" pitchFamily="2" charset="-78"/>
              </a:rPr>
              <a:t> در تحقیق که ممکن است از بازنمایی ما خرسند نباشد</a:t>
            </a:r>
            <a:r>
              <a:rPr lang="fa-IR" sz="2400" dirty="0">
                <a:solidFill>
                  <a:srgbClr val="00B0F0"/>
                </a:solidFill>
                <a:cs typeface="B Badr" panose="00000400000000000000" pitchFamily="2" charset="-78"/>
              </a:rPr>
              <a:t>. در انتشار روایت او گرفته شود. </a:t>
            </a:r>
          </a:p>
          <a:p>
            <a:r>
              <a:rPr lang="fa-IR" sz="2400" dirty="0">
                <a:solidFill>
                  <a:schemeClr val="tx1"/>
                </a:solidFill>
                <a:cs typeface="B Badr" panose="00000400000000000000" pitchFamily="2" charset="-78"/>
              </a:rPr>
              <a:t>نکته دیگر، </a:t>
            </a:r>
            <a:r>
              <a:rPr lang="fa-IR" sz="2400" dirty="0">
                <a:solidFill>
                  <a:srgbClr val="00B0F0"/>
                </a:solidFill>
                <a:cs typeface="B Badr" panose="00000400000000000000" pitchFamily="2" charset="-78"/>
              </a:rPr>
              <a:t>صحت و سقم روایت راوی </a:t>
            </a:r>
            <a:r>
              <a:rPr lang="fa-IR" sz="2400" dirty="0">
                <a:solidFill>
                  <a:schemeClr val="tx1"/>
                </a:solidFill>
                <a:cs typeface="B Badr" panose="00000400000000000000" pitchFamily="2" charset="-78"/>
              </a:rPr>
              <a:t>است. محقق باید از این بابت احساس اطمینان کند. گاه راوی، داستان را به گونه ای بیان می کند که </a:t>
            </a:r>
            <a:r>
              <a:rPr lang="fa-IR" sz="2400" dirty="0" smtClean="0">
                <a:solidFill>
                  <a:schemeClr val="tx1"/>
                </a:solidFill>
                <a:cs typeface="B Badr" panose="00000400000000000000" pitchFamily="2" charset="-78"/>
              </a:rPr>
              <a:t>چهره ای </a:t>
            </a:r>
            <a:r>
              <a:rPr lang="fa-IR" sz="2400" dirty="0">
                <a:solidFill>
                  <a:schemeClr val="tx1"/>
                </a:solidFill>
                <a:cs typeface="B Badr" panose="00000400000000000000" pitchFamily="2" charset="-78"/>
              </a:rPr>
              <a:t>مثبت از او نشان دهد. با ترکیب داده ها از منابع مختلف (مانند، اسناد، نامه ها، مشاهدات و امثال اینها) می توان از این امر اطمینان حاصل کرد. </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40420798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5">
                    <a:lumMod val="60000"/>
                    <a:lumOff val="40000"/>
                  </a:schemeClr>
                </a:solidFill>
                <a:cs typeface="B Badr" panose="00000400000000000000" pitchFamily="2" charset="-78"/>
              </a:rPr>
              <a:t>ملاحظات اخلاقی در پژوهش روایی</a:t>
            </a:r>
            <a:endParaRPr lang="en-US" dirty="0"/>
          </a:p>
        </p:txBody>
      </p:sp>
      <p:sp>
        <p:nvSpPr>
          <p:cNvPr id="3" name="Content Placeholder 2"/>
          <p:cNvSpPr>
            <a:spLocks noGrp="1"/>
          </p:cNvSpPr>
          <p:nvPr>
            <p:ph idx="1"/>
          </p:nvPr>
        </p:nvSpPr>
        <p:spPr>
          <a:xfrm>
            <a:off x="677334" y="1582619"/>
            <a:ext cx="8689404" cy="3880773"/>
          </a:xfrm>
        </p:spPr>
        <p:txBody>
          <a:bodyPr>
            <a:normAutofit/>
          </a:bodyPr>
          <a:lstStyle/>
          <a:p>
            <a:r>
              <a:rPr lang="fa-IR" sz="2400" dirty="0" smtClean="0">
                <a:solidFill>
                  <a:schemeClr val="tx1"/>
                </a:solidFill>
                <a:cs typeface="B Badr" panose="00000400000000000000" pitchFamily="2" charset="-78"/>
              </a:rPr>
              <a:t>محقق </a:t>
            </a:r>
            <a:r>
              <a:rPr lang="fa-IR" sz="2400" dirty="0">
                <a:solidFill>
                  <a:schemeClr val="tx1"/>
                </a:solidFill>
                <a:cs typeface="B Badr" panose="00000400000000000000" pitchFamily="2" charset="-78"/>
              </a:rPr>
              <a:t>در طول تحقیق، گردآوری داده ها، تحلیل و انتشار گزارش تحقیق </a:t>
            </a:r>
            <a:r>
              <a:rPr lang="fa-IR" sz="2400" dirty="0" smtClean="0">
                <a:solidFill>
                  <a:schemeClr val="tx1"/>
                </a:solidFill>
                <a:cs typeface="B Badr" panose="00000400000000000000" pitchFamily="2" charset="-78"/>
              </a:rPr>
              <a:t>با مسائل قابل توجهی مواجه </a:t>
            </a:r>
            <a:r>
              <a:rPr lang="fa-IR" sz="2400" dirty="0">
                <a:solidFill>
                  <a:schemeClr val="tx1"/>
                </a:solidFill>
                <a:cs typeface="B Badr" panose="00000400000000000000" pitchFamily="2" charset="-78"/>
              </a:rPr>
              <a:t>است. مسائلی مانند گمنام ماندن اطلاع رسان </a:t>
            </a:r>
            <a:r>
              <a:rPr lang="fa-IR" sz="2400" dirty="0" smtClean="0">
                <a:solidFill>
                  <a:schemeClr val="tx1"/>
                </a:solidFill>
                <a:cs typeface="B Badr" panose="00000400000000000000" pitchFamily="2" charset="-78"/>
              </a:rPr>
              <a:t>ها به اسناد </a:t>
            </a:r>
            <a:r>
              <a:rPr lang="fa-IR" sz="2400" dirty="0">
                <a:solidFill>
                  <a:schemeClr val="tx1"/>
                </a:solidFill>
                <a:cs typeface="B Badr" panose="00000400000000000000" pitchFamily="2" charset="-78"/>
              </a:rPr>
              <a:t>شماره </a:t>
            </a:r>
            <a:r>
              <a:rPr lang="fa-IR" sz="2400" dirty="0" smtClean="0">
                <a:solidFill>
                  <a:schemeClr val="tx1"/>
                </a:solidFill>
                <a:cs typeface="B Badr" panose="00000400000000000000" pitchFamily="2" charset="-78"/>
              </a:rPr>
              <a:t>یا نام </a:t>
            </a:r>
            <a:r>
              <a:rPr lang="fa-IR" sz="2400" dirty="0">
                <a:solidFill>
                  <a:schemeClr val="tx1"/>
                </a:solidFill>
                <a:cs typeface="B Badr" panose="00000400000000000000" pitchFamily="2" charset="-78"/>
              </a:rPr>
              <a:t>مستعار به </a:t>
            </a:r>
            <a:r>
              <a:rPr lang="fa-IR" sz="2400" dirty="0" smtClean="0">
                <a:solidFill>
                  <a:schemeClr val="tx1"/>
                </a:solidFill>
                <a:cs typeface="B Badr" panose="00000400000000000000" pitchFamily="2" charset="-78"/>
              </a:rPr>
              <a:t>آنها. </a:t>
            </a:r>
            <a:r>
              <a:rPr lang="fa-IR" sz="2400" dirty="0">
                <a:solidFill>
                  <a:schemeClr val="tx1"/>
                </a:solidFill>
                <a:cs typeface="B Badr" panose="00000400000000000000" pitchFamily="2" charset="-78"/>
              </a:rPr>
              <a:t>محقق باید در هنگام روایت </a:t>
            </a:r>
            <a:r>
              <a:rPr lang="fa-IR" sz="2400" dirty="0" smtClean="0">
                <a:solidFill>
                  <a:schemeClr val="tx1"/>
                </a:solidFill>
                <a:cs typeface="B Badr" panose="00000400000000000000" pitchFamily="2" charset="-78"/>
              </a:rPr>
              <a:t>،تصویری </a:t>
            </a:r>
            <a:r>
              <a:rPr lang="fa-IR" sz="2400" dirty="0">
                <a:solidFill>
                  <a:schemeClr val="tx1"/>
                </a:solidFill>
                <a:cs typeface="B Badr" panose="00000400000000000000" pitchFamily="2" charset="-78"/>
              </a:rPr>
              <a:t>ترکیبی ارائه کند و نه تصویری فردی. علاوه بر آن برای این که حمایت مشارکت کنندگان جلب شود، محقق روایی باید مقصد </a:t>
            </a:r>
            <a:r>
              <a:rPr lang="fa-IR" sz="2400" dirty="0" smtClean="0">
                <a:solidFill>
                  <a:schemeClr val="tx1"/>
                </a:solidFill>
                <a:cs typeface="B Badr" panose="00000400000000000000" pitchFamily="2" charset="-78"/>
              </a:rPr>
              <a:t>تحقیق </a:t>
            </a:r>
            <a:r>
              <a:rPr lang="fa-IR" sz="2400" dirty="0">
                <a:solidFill>
                  <a:schemeClr val="tx1"/>
                </a:solidFill>
                <a:cs typeface="B Badr" panose="00000400000000000000" pitchFamily="2" charset="-78"/>
              </a:rPr>
              <a:t>را به روشنی بیان کند و مرتکب خدعه و دروغ نشود. </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16719252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97" y="609600"/>
            <a:ext cx="8596668" cy="855785"/>
          </a:xfrm>
        </p:spPr>
        <p:txBody>
          <a:bodyPr/>
          <a:lstStyle/>
          <a:p>
            <a:pPr algn="r"/>
            <a:r>
              <a:rPr lang="fa-IR" dirty="0" smtClean="0">
                <a:solidFill>
                  <a:schemeClr val="accent5">
                    <a:lumMod val="60000"/>
                    <a:lumOff val="40000"/>
                  </a:schemeClr>
                </a:solidFill>
                <a:cs typeface="B Badr" panose="00000400000000000000" pitchFamily="2" charset="-78"/>
              </a:rPr>
              <a:t>کار انفرادی         تکنیک تحلیل محتوا</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465385"/>
            <a:ext cx="8596668" cy="3880773"/>
          </a:xfrm>
        </p:spPr>
        <p:txBody>
          <a:bodyPr>
            <a:normAutofit/>
          </a:bodyPr>
          <a:lstStyle/>
          <a:p>
            <a:r>
              <a:rPr lang="fa-IR" sz="2800" dirty="0" smtClean="0">
                <a:solidFill>
                  <a:schemeClr val="tx1"/>
                </a:solidFill>
                <a:cs typeface="B Badr" panose="00000400000000000000" pitchFamily="2" charset="-78"/>
              </a:rPr>
              <a:t>یک روایت کوتاه انتخاب کنید. با کمک روش تحلیل کیفی آن را تحلیل کنید، برای این منظور باید واحدهای معنایی را تعیین ، بعد آنها را کدگذاری ،سپس طبقه بندی و در آخر درون مایه هایی از طبقات استخراج نمایید.</a:t>
            </a:r>
            <a:endParaRPr lang="en-US" sz="2800" dirty="0">
              <a:solidFill>
                <a:schemeClr val="tx1"/>
              </a:solidFill>
              <a:cs typeface="B Badr" panose="00000400000000000000" pitchFamily="2" charset="-78"/>
            </a:endParaRPr>
          </a:p>
        </p:txBody>
      </p:sp>
    </p:spTree>
    <p:extLst>
      <p:ext uri="{BB962C8B-B14F-4D97-AF65-F5344CB8AC3E}">
        <p14:creationId xmlns:p14="http://schemas.microsoft.com/office/powerpoint/2010/main" val="546825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C42F1A">
                    <a:lumMod val="60000"/>
                    <a:lumOff val="40000"/>
                  </a:srgbClr>
                </a:solidFill>
                <a:cs typeface="B Badr" panose="00000400000000000000" pitchFamily="2" charset="-78"/>
              </a:rPr>
              <a:t>یادگیری اجتنابی</a:t>
            </a:r>
            <a:endParaRPr lang="en-US" dirty="0"/>
          </a:p>
        </p:txBody>
      </p:sp>
      <p:sp>
        <p:nvSpPr>
          <p:cNvPr id="3" name="Content Placeholder 2"/>
          <p:cNvSpPr>
            <a:spLocks noGrp="1"/>
          </p:cNvSpPr>
          <p:nvPr>
            <p:ph idx="1"/>
          </p:nvPr>
        </p:nvSpPr>
        <p:spPr/>
        <p:txBody>
          <a:bodyPr/>
          <a:lstStyle/>
          <a:p>
            <a:pPr lvl="0">
              <a:buClr>
                <a:srgbClr val="90C226"/>
              </a:buClr>
            </a:pPr>
            <a:r>
              <a:rPr lang="fa-IR" sz="2400" dirty="0">
                <a:solidFill>
                  <a:prstClr val="black"/>
                </a:solidFill>
                <a:cs typeface="B Badr" panose="00000400000000000000" pitchFamily="2" charset="-78"/>
              </a:rPr>
              <a:t>به عنوان مثال خوبی اجتماعی که نوعی ترس و اضطراب مربوط به قرار گرفتن در </a:t>
            </a:r>
            <a:r>
              <a:rPr lang="fa-IR" sz="2400" dirty="0" smtClean="0">
                <a:solidFill>
                  <a:prstClr val="black"/>
                </a:solidFill>
                <a:cs typeface="B Badr" panose="00000400000000000000" pitchFamily="2" charset="-78"/>
              </a:rPr>
              <a:t>محیط های </a:t>
            </a:r>
            <a:r>
              <a:rPr lang="fa-IR" sz="2400" dirty="0">
                <a:solidFill>
                  <a:prstClr val="black"/>
                </a:solidFill>
                <a:cs typeface="B Badr" panose="00000400000000000000" pitchFamily="2" charset="-78"/>
              </a:rPr>
              <a:t>شلوغ و گروههاست، با یادگیری اجتنابی ارتباط دارد. </a:t>
            </a:r>
            <a:r>
              <a:rPr lang="fa-IR" sz="2400" dirty="0" smtClean="0">
                <a:solidFill>
                  <a:prstClr val="black"/>
                </a:solidFill>
                <a:cs typeface="B Badr" panose="00000400000000000000" pitchFamily="2" charset="-78"/>
              </a:rPr>
              <a:t>به طوری </a:t>
            </a:r>
            <a:r>
              <a:rPr lang="fa-IR" sz="2400" dirty="0">
                <a:solidFill>
                  <a:prstClr val="black"/>
                </a:solidFill>
                <a:cs typeface="B Badr" panose="00000400000000000000" pitchFamily="2" charset="-78"/>
              </a:rPr>
              <a:t>که فرد سعی می‌کند از </a:t>
            </a:r>
            <a:r>
              <a:rPr lang="fa-IR" sz="2400" dirty="0" smtClean="0">
                <a:solidFill>
                  <a:prstClr val="black"/>
                </a:solidFill>
                <a:cs typeface="B Badr" panose="00000400000000000000" pitchFamily="2" charset="-78"/>
              </a:rPr>
              <a:t>محیط های </a:t>
            </a:r>
            <a:r>
              <a:rPr lang="fa-IR" sz="2400" dirty="0">
                <a:solidFill>
                  <a:prstClr val="black"/>
                </a:solidFill>
                <a:cs typeface="B Badr" panose="00000400000000000000" pitchFamily="2" charset="-78"/>
              </a:rPr>
              <a:t>پرجمعیت که برای او آزار دهنده هستند، دوری کند و این افراد به هیچ وجه حاضر نیستند در چنین جلساتی شرکت داشته باشند. هر چند این ترس و اضطراب و اجتناب نیز درجاتی متفاوت در افراد مختلف دارد</a:t>
            </a:r>
            <a:r>
              <a:rPr lang="fa-IR" dirty="0">
                <a:solidFill>
                  <a:prstClr val="black">
                    <a:lumMod val="75000"/>
                    <a:lumOff val="25000"/>
                  </a:prstClr>
                </a:solidFill>
              </a:rPr>
              <a:t>.</a:t>
            </a:r>
          </a:p>
          <a:p>
            <a:endParaRPr lang="en-US" dirty="0"/>
          </a:p>
        </p:txBody>
      </p:sp>
    </p:spTree>
    <p:extLst>
      <p:ext uri="{BB962C8B-B14F-4D97-AF65-F5344CB8AC3E}">
        <p14:creationId xmlns:p14="http://schemas.microsoft.com/office/powerpoint/2010/main" val="359423493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960" y="1239329"/>
            <a:ext cx="8596668" cy="1320800"/>
          </a:xfrm>
        </p:spPr>
        <p:txBody>
          <a:bodyPr>
            <a:normAutofit/>
          </a:bodyPr>
          <a:lstStyle/>
          <a:p>
            <a:pPr algn="ctr"/>
            <a:r>
              <a:rPr lang="fa-IR" sz="5400" dirty="0" smtClean="0">
                <a:solidFill>
                  <a:srgbClr val="FF0000"/>
                </a:solidFill>
                <a:cs typeface="B Badr" panose="00000400000000000000" pitchFamily="2" charset="-78"/>
              </a:rPr>
              <a:t>فصل پنجم</a:t>
            </a:r>
            <a:endParaRPr lang="en-US" sz="5400" dirty="0">
              <a:solidFill>
                <a:srgbClr val="FF0000"/>
              </a:solidFill>
              <a:cs typeface="B Badr" panose="00000400000000000000" pitchFamily="2" charset="-78"/>
            </a:endParaRPr>
          </a:p>
        </p:txBody>
      </p:sp>
      <p:sp>
        <p:nvSpPr>
          <p:cNvPr id="3" name="Content Placeholder 2"/>
          <p:cNvSpPr>
            <a:spLocks noGrp="1"/>
          </p:cNvSpPr>
          <p:nvPr>
            <p:ph idx="1"/>
          </p:nvPr>
        </p:nvSpPr>
        <p:spPr>
          <a:xfrm>
            <a:off x="608323" y="2833448"/>
            <a:ext cx="8596668" cy="3880773"/>
          </a:xfrm>
        </p:spPr>
        <p:txBody>
          <a:bodyPr>
            <a:normAutofit/>
          </a:bodyPr>
          <a:lstStyle/>
          <a:p>
            <a:pPr marL="0" indent="0" algn="ctr">
              <a:buNone/>
            </a:pPr>
            <a:r>
              <a:rPr lang="fa-IR" sz="5400" dirty="0">
                <a:solidFill>
                  <a:srgbClr val="FF0000"/>
                </a:solidFill>
                <a:ea typeface="+mj-ea"/>
                <a:cs typeface="B Badr" panose="00000400000000000000" pitchFamily="2" charset="-78"/>
              </a:rPr>
              <a:t>پژوهش روایی و بالندگی حرفه ای معلمان</a:t>
            </a:r>
            <a:endParaRPr lang="en-US" sz="5400" dirty="0">
              <a:solidFill>
                <a:srgbClr val="FF0000"/>
              </a:solidFill>
              <a:cs typeface="B Badr" panose="00000400000000000000" pitchFamily="2" charset="-78"/>
            </a:endParaRPr>
          </a:p>
        </p:txBody>
      </p:sp>
    </p:spTree>
    <p:extLst>
      <p:ext uri="{BB962C8B-B14F-4D97-AF65-F5344CB8AC3E}">
        <p14:creationId xmlns:p14="http://schemas.microsoft.com/office/powerpoint/2010/main" val="318762311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540370"/>
          </a:xfrm>
        </p:spPr>
        <p:txBody>
          <a:bodyPr>
            <a:normAutofit/>
          </a:bodyPr>
          <a:lstStyle/>
          <a:p>
            <a:pPr marL="342900" lvl="0" indent="-342900" algn="r">
              <a:spcBef>
                <a:spcPts val="1000"/>
              </a:spcBef>
            </a:pPr>
            <a:r>
              <a:rPr lang="en-US" sz="2400" dirty="0" smtClean="0">
                <a:solidFill>
                  <a:schemeClr val="tx1"/>
                </a:solidFill>
                <a:ea typeface="+mn-ea"/>
                <a:cs typeface="B Badr" panose="00000400000000000000" pitchFamily="2" charset="-78"/>
              </a:rPr>
              <a:t>    </a:t>
            </a:r>
            <a:r>
              <a:rPr lang="fa-IR" sz="2400" dirty="0" smtClean="0">
                <a:solidFill>
                  <a:schemeClr val="tx1"/>
                </a:solidFill>
                <a:ea typeface="+mn-ea"/>
                <a:cs typeface="B Badr" panose="00000400000000000000" pitchFamily="2" charset="-78"/>
              </a:rPr>
              <a:t>یادگیری </a:t>
            </a:r>
            <a:r>
              <a:rPr lang="fa-IR" sz="2400" dirty="0">
                <a:solidFill>
                  <a:schemeClr val="tx1"/>
                </a:solidFill>
                <a:ea typeface="+mn-ea"/>
                <a:cs typeface="B Badr" panose="00000400000000000000" pitchFamily="2" charset="-78"/>
              </a:rPr>
              <a:t>حرفه ای معلمان، با تجربه عملی آغاز می شود، </a:t>
            </a:r>
            <a:r>
              <a:rPr lang="fa-IR" sz="2400" dirty="0" smtClean="0">
                <a:solidFill>
                  <a:schemeClr val="tx1"/>
                </a:solidFill>
                <a:ea typeface="+mn-ea"/>
                <a:cs typeface="B Badr" panose="00000400000000000000" pitchFamily="2" charset="-78"/>
              </a:rPr>
              <a:t>با </a:t>
            </a:r>
            <a:r>
              <a:rPr lang="fa-IR" sz="2400" dirty="0">
                <a:solidFill>
                  <a:schemeClr val="tx1"/>
                </a:solidFill>
                <a:ea typeface="+mn-ea"/>
                <a:cs typeface="B Badr" panose="00000400000000000000" pitchFamily="2" charset="-78"/>
              </a:rPr>
              <a:t>تجربه و داستان هایی که ما در زندگی، مدارس و جامعه خودمان با آن مواجه </a:t>
            </a:r>
            <a:r>
              <a:rPr lang="fa-IR" sz="2400" dirty="0" smtClean="0">
                <a:solidFill>
                  <a:schemeClr val="tx1"/>
                </a:solidFill>
                <a:ea typeface="+mn-ea"/>
                <a:cs typeface="B Badr" panose="00000400000000000000" pitchFamily="2" charset="-78"/>
              </a:rPr>
              <a:t>هستیم.</a:t>
            </a:r>
            <a:r>
              <a:rPr lang="en-US" sz="2400" dirty="0" smtClean="0">
                <a:solidFill>
                  <a:schemeClr val="tx1"/>
                </a:solidFill>
                <a:ea typeface="+mn-ea"/>
                <a:cs typeface="B Badr" panose="00000400000000000000" pitchFamily="2" charset="-78"/>
              </a:rPr>
              <a:t> </a:t>
            </a:r>
            <a:r>
              <a:rPr lang="fa-IR" sz="2400" dirty="0" smtClean="0">
                <a:solidFill>
                  <a:schemeClr val="tx1"/>
                </a:solidFill>
                <a:ea typeface="+mn-ea"/>
                <a:cs typeface="B Badr" panose="00000400000000000000" pitchFamily="2" charset="-78"/>
              </a:rPr>
              <a:t>این </a:t>
            </a:r>
            <a:r>
              <a:rPr lang="fa-IR" sz="2400" dirty="0">
                <a:solidFill>
                  <a:schemeClr val="tx1"/>
                </a:solidFill>
                <a:ea typeface="+mn-ea"/>
                <a:cs typeface="B Badr" panose="00000400000000000000" pitchFamily="2" charset="-78"/>
              </a:rPr>
              <a:t>یادگیری، شامل فهم روایت های خود، یادگیری از طریق شنیدن و درک داستان دیگران و نوشتن روایت خود از مدرسه، اجتماع و جامعه است.</a:t>
            </a:r>
            <a:br>
              <a:rPr lang="fa-IR" sz="2400" dirty="0">
                <a:solidFill>
                  <a:schemeClr val="tx1"/>
                </a:solidFill>
                <a:ea typeface="+mn-ea"/>
                <a:cs typeface="B Badr" panose="00000400000000000000" pitchFamily="2" charset="-78"/>
              </a:rPr>
            </a:br>
            <a:r>
              <a:rPr lang="fa-IR" sz="2400" dirty="0">
                <a:solidFill>
                  <a:schemeClr val="tx1"/>
                </a:solidFill>
                <a:ea typeface="+mn-ea"/>
                <a:cs typeface="B Badr" panose="00000400000000000000" pitchFamily="2" charset="-78"/>
              </a:rPr>
              <a:t>برای یاد گرفتن تدریس، باید در مدرسه بود، تدریس کرد و در موقعیت یادگیری زندگی کرد. با این حال، تجربه صرف به تنهایی آموزنده نیست. برای اینکه تجربه </a:t>
            </a:r>
            <a:r>
              <a:rPr lang="fa-IR" sz="2400" dirty="0" smtClean="0">
                <a:solidFill>
                  <a:schemeClr val="tx1"/>
                </a:solidFill>
                <a:ea typeface="+mn-ea"/>
                <a:cs typeface="B Badr" panose="00000400000000000000" pitchFamily="2" charset="-78"/>
              </a:rPr>
              <a:t>ما</a:t>
            </a:r>
            <a:r>
              <a:rPr lang="en-US" sz="2400" dirty="0" smtClean="0">
                <a:solidFill>
                  <a:schemeClr val="tx1"/>
                </a:solidFill>
                <a:ea typeface="+mn-ea"/>
                <a:cs typeface="B Badr" panose="00000400000000000000" pitchFamily="2" charset="-78"/>
              </a:rPr>
              <a:t> </a:t>
            </a:r>
            <a:r>
              <a:rPr lang="fa-IR" sz="2400" dirty="0" smtClean="0">
                <a:solidFill>
                  <a:schemeClr val="tx1"/>
                </a:solidFill>
                <a:ea typeface="+mn-ea"/>
                <a:cs typeface="B Badr" panose="00000400000000000000" pitchFamily="2" charset="-78"/>
              </a:rPr>
              <a:t>معنادار </a:t>
            </a:r>
            <a:r>
              <a:rPr lang="fa-IR" sz="2400" dirty="0">
                <a:solidFill>
                  <a:schemeClr val="tx1"/>
                </a:solidFill>
                <a:ea typeface="+mn-ea"/>
                <a:cs typeface="B Badr" panose="00000400000000000000" pitchFamily="2" charset="-78"/>
              </a:rPr>
              <a:t>شود، باید با دقت به آن بیندیشیم و با در نظر داشتن دو اصل، آن را مطالعه کنیم: </a:t>
            </a:r>
            <a:r>
              <a:rPr lang="en-US" sz="2400" dirty="0" smtClean="0">
                <a:solidFill>
                  <a:schemeClr val="tx1"/>
                </a:solidFill>
                <a:ea typeface="+mn-ea"/>
                <a:cs typeface="B Badr" panose="00000400000000000000" pitchFamily="2" charset="-78"/>
              </a:rPr>
              <a:t/>
            </a:r>
            <a:br>
              <a:rPr lang="en-US" sz="2400" dirty="0" smtClean="0">
                <a:solidFill>
                  <a:schemeClr val="tx1"/>
                </a:solidFill>
                <a:ea typeface="+mn-ea"/>
                <a:cs typeface="B Badr" panose="00000400000000000000" pitchFamily="2" charset="-78"/>
              </a:rPr>
            </a:br>
            <a:r>
              <a:rPr lang="fa-IR" sz="2400" dirty="0" smtClean="0">
                <a:solidFill>
                  <a:schemeClr val="tx1"/>
                </a:solidFill>
                <a:ea typeface="+mn-ea"/>
                <a:cs typeface="B Badr" panose="00000400000000000000" pitchFamily="2" charset="-78"/>
              </a:rPr>
              <a:t>1) اصل </a:t>
            </a:r>
            <a:r>
              <a:rPr lang="fa-IR" sz="2400" dirty="0">
                <a:solidFill>
                  <a:schemeClr val="tx1"/>
                </a:solidFill>
                <a:ea typeface="+mn-ea"/>
                <a:cs typeface="B Badr" panose="00000400000000000000" pitchFamily="2" charset="-78"/>
              </a:rPr>
              <a:t>تعامل  </a:t>
            </a:r>
            <a:r>
              <a:rPr lang="fa-IR" sz="2400" dirty="0" smtClean="0">
                <a:solidFill>
                  <a:schemeClr val="tx1"/>
                </a:solidFill>
                <a:ea typeface="+mn-ea"/>
                <a:cs typeface="B Badr" panose="00000400000000000000" pitchFamily="2" charset="-78"/>
              </a:rPr>
              <a:t>2) </a:t>
            </a:r>
            <a:r>
              <a:rPr lang="fa-IR" sz="2400" dirty="0">
                <a:solidFill>
                  <a:schemeClr val="tx1"/>
                </a:solidFill>
                <a:ea typeface="+mn-ea"/>
                <a:cs typeface="B Badr" panose="00000400000000000000" pitchFamily="2" charset="-78"/>
              </a:rPr>
              <a:t>اصل پیوستگی (دیویی، ۱۹۳۸ به نقل از کلندينين، ۲۰۰۳). </a:t>
            </a:r>
            <a:r>
              <a:rPr lang="en-US" sz="2400" dirty="0" smtClean="0">
                <a:solidFill>
                  <a:schemeClr val="tx1"/>
                </a:solidFill>
                <a:ea typeface="+mn-ea"/>
                <a:cs typeface="B Badr" panose="00000400000000000000" pitchFamily="2" charset="-78"/>
              </a:rPr>
              <a:t/>
            </a:r>
            <a:br>
              <a:rPr lang="en-US" sz="2400" dirty="0" smtClean="0">
                <a:solidFill>
                  <a:schemeClr val="tx1"/>
                </a:solidFill>
                <a:ea typeface="+mn-ea"/>
                <a:cs typeface="B Badr" panose="00000400000000000000" pitchFamily="2" charset="-78"/>
              </a:rPr>
            </a:br>
            <a:r>
              <a:rPr lang="fa-IR" sz="2400" dirty="0" smtClean="0">
                <a:solidFill>
                  <a:schemeClr val="tx1"/>
                </a:solidFill>
                <a:ea typeface="+mn-ea"/>
                <a:cs typeface="B Badr" panose="00000400000000000000" pitchFamily="2" charset="-78"/>
              </a:rPr>
              <a:t>این </a:t>
            </a:r>
            <a:r>
              <a:rPr lang="fa-IR" sz="2400" dirty="0">
                <a:solidFill>
                  <a:schemeClr val="tx1"/>
                </a:solidFill>
                <a:ea typeface="+mn-ea"/>
                <a:cs typeface="B Badr" panose="00000400000000000000" pitchFamily="2" charset="-78"/>
              </a:rPr>
              <a:t>دو اصل در کنار یکدیگر، عناصر تجربه را تعریف می کنند.</a:t>
            </a:r>
            <a:r>
              <a:rPr lang="en-US" sz="1800" dirty="0">
                <a:solidFill>
                  <a:schemeClr val="tx1"/>
                </a:solidFill>
                <a:ea typeface="+mn-ea"/>
                <a:cs typeface="B Badr" panose="00000400000000000000" pitchFamily="2" charset="-78"/>
              </a:rPr>
              <a:t/>
            </a:r>
            <a:br>
              <a:rPr lang="en-US" sz="1800" dirty="0">
                <a:solidFill>
                  <a:schemeClr val="tx1"/>
                </a:solidFill>
                <a:ea typeface="+mn-ea"/>
                <a:cs typeface="B Badr" panose="00000400000000000000" pitchFamily="2" charset="-78"/>
              </a:rPr>
            </a:br>
            <a:endParaRPr lang="en-US" dirty="0">
              <a:solidFill>
                <a:schemeClr val="tx1"/>
              </a:solidFill>
              <a:cs typeface="B Badr" panose="00000400000000000000" pitchFamily="2" charset="-78"/>
            </a:endParaRPr>
          </a:p>
        </p:txBody>
      </p:sp>
    </p:spTree>
    <p:extLst>
      <p:ext uri="{BB962C8B-B14F-4D97-AF65-F5344CB8AC3E}">
        <p14:creationId xmlns:p14="http://schemas.microsoft.com/office/powerpoint/2010/main" val="240432045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4971691"/>
          </a:xfrm>
        </p:spPr>
        <p:txBody>
          <a:bodyPr>
            <a:normAutofit/>
          </a:bodyPr>
          <a:lstStyle/>
          <a:p>
            <a:pPr algn="r"/>
            <a:r>
              <a:rPr lang="fa-IR" sz="2800" dirty="0" smtClean="0">
                <a:solidFill>
                  <a:schemeClr val="tx1"/>
                </a:solidFill>
                <a:cs typeface="B Badr" panose="00000400000000000000" pitchFamily="2" charset="-78"/>
              </a:rPr>
              <a:t>تحقيق </a:t>
            </a:r>
            <a:r>
              <a:rPr lang="fa-IR" sz="2800" dirty="0">
                <a:solidFill>
                  <a:schemeClr val="tx1"/>
                </a:solidFill>
                <a:cs typeface="B Badr" panose="00000400000000000000" pitchFamily="2" charset="-78"/>
              </a:rPr>
              <a:t>روایی </a:t>
            </a:r>
            <a:r>
              <a:rPr lang="fa-IR" sz="2800" dirty="0" smtClean="0">
                <a:solidFill>
                  <a:schemeClr val="tx1"/>
                </a:solidFill>
                <a:cs typeface="B Badr" panose="00000400000000000000" pitchFamily="2" charset="-78"/>
              </a:rPr>
              <a:t>روشی </a:t>
            </a:r>
            <a:r>
              <a:rPr lang="fa-IR" sz="2800" dirty="0">
                <a:solidFill>
                  <a:schemeClr val="tx1"/>
                </a:solidFill>
                <a:cs typeface="B Badr" panose="00000400000000000000" pitchFamily="2" charset="-78"/>
              </a:rPr>
              <a:t>برتر برای درک پیچیدگی تدریس و کاوش در آن </a:t>
            </a:r>
            <a:r>
              <a:rPr lang="fa-IR" sz="2800" dirty="0" smtClean="0">
                <a:solidFill>
                  <a:schemeClr val="tx1"/>
                </a:solidFill>
                <a:cs typeface="B Badr" panose="00000400000000000000" pitchFamily="2" charset="-78"/>
              </a:rPr>
              <a:t>است.</a:t>
            </a:r>
            <a:r>
              <a:rPr lang="fa-IR" sz="2800" dirty="0">
                <a:solidFill>
                  <a:schemeClr val="tx1"/>
                </a:solidFill>
                <a:cs typeface="B Badr" panose="00000400000000000000" pitchFamily="2" charset="-78"/>
              </a:rPr>
              <a:t/>
            </a:r>
            <a:br>
              <a:rPr lang="fa-IR" sz="2800" dirty="0">
                <a:solidFill>
                  <a:schemeClr val="tx1"/>
                </a:solidFill>
                <a:cs typeface="B Badr" panose="00000400000000000000" pitchFamily="2" charset="-78"/>
              </a:rPr>
            </a:br>
            <a:r>
              <a:rPr lang="fa-IR" sz="2800" dirty="0">
                <a:solidFill>
                  <a:schemeClr val="tx1"/>
                </a:solidFill>
                <a:cs typeface="B Badr" panose="00000400000000000000" pitchFamily="2" charset="-78"/>
              </a:rPr>
              <a:t>بر این اساس، دانش عملی شخصی، در تجربه گذشته فرد </a:t>
            </a:r>
            <a:r>
              <a:rPr lang="fa-IR" sz="2800" dirty="0" smtClean="0">
                <a:solidFill>
                  <a:schemeClr val="tx1"/>
                </a:solidFill>
                <a:cs typeface="B Badr" panose="00000400000000000000" pitchFamily="2" charset="-78"/>
              </a:rPr>
              <a:t>نهفته </a:t>
            </a:r>
            <a:r>
              <a:rPr lang="fa-IR" sz="2800" dirty="0">
                <a:solidFill>
                  <a:schemeClr val="tx1"/>
                </a:solidFill>
                <a:cs typeface="B Badr" panose="00000400000000000000" pitchFamily="2" charset="-78"/>
              </a:rPr>
              <a:t>است. این نوع دانش در موقعیت شکل می گیرد و دانشی است که ساخته و بازسازی می شود. زیست ما در روایت های ماست؛ روایت هایی که برای دیگران، بازگویی می کنیم و با تأمل در آنها، جان تازه ای به آنها می </a:t>
            </a:r>
            <a:r>
              <a:rPr lang="fa-IR" sz="2800" dirty="0" smtClean="0">
                <a:solidFill>
                  <a:schemeClr val="tx1"/>
                </a:solidFill>
                <a:cs typeface="B Badr" panose="00000400000000000000" pitchFamily="2" charset="-78"/>
              </a:rPr>
              <a:t>بخشیم.</a:t>
            </a:r>
            <a:endParaRPr lang="en-US" sz="2800" dirty="0">
              <a:solidFill>
                <a:schemeClr val="tx1"/>
              </a:solidFill>
              <a:cs typeface="B Badr" panose="00000400000000000000" pitchFamily="2" charset="-78"/>
            </a:endParaRPr>
          </a:p>
        </p:txBody>
      </p:sp>
    </p:spTree>
    <p:extLst>
      <p:ext uri="{BB962C8B-B14F-4D97-AF65-F5344CB8AC3E}">
        <p14:creationId xmlns:p14="http://schemas.microsoft.com/office/powerpoint/2010/main" val="217536079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179" y="695863"/>
            <a:ext cx="8596668" cy="4514491"/>
          </a:xfrm>
        </p:spPr>
        <p:txBody>
          <a:bodyPr>
            <a:normAutofit/>
          </a:bodyPr>
          <a:lstStyle/>
          <a:p>
            <a:pPr algn="r"/>
            <a:r>
              <a:rPr lang="fa-IR" sz="2400" dirty="0">
                <a:solidFill>
                  <a:schemeClr val="tx1"/>
                </a:solidFill>
                <a:cs typeface="B Badr" panose="00000400000000000000" pitchFamily="2" charset="-78"/>
              </a:rPr>
              <a:t>تحقیق روایی، مانند تدریس، مهارتی ظریف است و در زمره خرد عملی است. اگرچه </a:t>
            </a:r>
            <a:r>
              <a:rPr lang="fa-IR" sz="2400" dirty="0" smtClean="0">
                <a:solidFill>
                  <a:schemeClr val="tx1"/>
                </a:solidFill>
                <a:cs typeface="B Badr" panose="00000400000000000000" pitchFamily="2" charset="-78"/>
              </a:rPr>
              <a:t>می شود </a:t>
            </a:r>
            <a:r>
              <a:rPr lang="fa-IR" sz="2400" dirty="0">
                <a:solidFill>
                  <a:schemeClr val="tx1"/>
                </a:solidFill>
                <a:cs typeface="B Badr" panose="00000400000000000000" pitchFamily="2" charset="-78"/>
              </a:rPr>
              <a:t>تدریس را به صورت </a:t>
            </a:r>
            <a:r>
              <a:rPr lang="fa-IR" sz="2400" dirty="0" smtClean="0">
                <a:solidFill>
                  <a:schemeClr val="tx1"/>
                </a:solidFill>
                <a:cs typeface="B Badr" panose="00000400000000000000" pitchFamily="2" charset="-78"/>
              </a:rPr>
              <a:t>نظری </a:t>
            </a:r>
            <a:r>
              <a:rPr lang="fa-IR" sz="2400" dirty="0">
                <a:solidFill>
                  <a:schemeClr val="tx1"/>
                </a:solidFill>
                <a:cs typeface="B Badr" panose="00000400000000000000" pitchFamily="2" charset="-78"/>
              </a:rPr>
              <a:t>آموزش داد، اما فراگیری آن بدون عمل، ناممکن است. برای تبدیل آموزش به تجربیات ارزشمند آموزشی، باید از دانشجو معلمان تربیت معلم بخواهیم که تجربیات زیسته سیال خود را بنویسند و به متنی تبدیل کنند که آن را به کمک دو اصل تعامل و استمرار برای دیگران تعریف، مطالعه و تفسیر کنند. </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292450158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947" y="609599"/>
            <a:ext cx="9402793" cy="5610045"/>
          </a:xfrm>
        </p:spPr>
        <p:txBody>
          <a:bodyPr>
            <a:noAutofit/>
          </a:bodyPr>
          <a:lstStyle/>
          <a:p>
            <a:pPr algn="r"/>
            <a:r>
              <a:rPr lang="fa-IR" sz="2400" dirty="0">
                <a:solidFill>
                  <a:schemeClr val="tx1"/>
                </a:solidFill>
                <a:cs typeface="B Badr" panose="00000400000000000000" pitchFamily="2" charset="-78"/>
              </a:rPr>
              <a:t>این فرایند یادگیری </a:t>
            </a:r>
            <a:r>
              <a:rPr lang="fa-IR" sz="2400" dirty="0" smtClean="0">
                <a:solidFill>
                  <a:schemeClr val="tx1"/>
                </a:solidFill>
                <a:cs typeface="B Badr" panose="00000400000000000000" pitchFamily="2" charset="-78"/>
              </a:rPr>
              <a:t>پیچیده (پژوهش روایی) </a:t>
            </a:r>
            <a:r>
              <a:rPr lang="fa-IR" sz="2400" dirty="0">
                <a:solidFill>
                  <a:schemeClr val="tx1"/>
                </a:solidFill>
                <a:cs typeface="B Badr" panose="00000400000000000000" pitchFamily="2" charset="-78"/>
              </a:rPr>
              <a:t>را به دلایل زیر نمی توان بدیهی و پیش پا افتاده فرض کرد:</a:t>
            </a:r>
            <a:br>
              <a:rPr lang="fa-IR" sz="2400" dirty="0">
                <a:solidFill>
                  <a:schemeClr val="tx1"/>
                </a:solidFill>
                <a:cs typeface="B Badr" panose="00000400000000000000" pitchFamily="2" charset="-78"/>
              </a:rPr>
            </a:br>
            <a:r>
              <a:rPr lang="fa-IR" sz="2400" dirty="0">
                <a:solidFill>
                  <a:schemeClr val="tx1"/>
                </a:solidFill>
                <a:cs typeface="B Badr" panose="00000400000000000000" pitchFamily="2" charset="-78"/>
              </a:rPr>
              <a:t>• موقعیت های یادگیری در زمان حال اتفاق می افتند، اما ما تنها می توانیم به صورت پس رویدادی از آنها صحبت کنیم.</a:t>
            </a:r>
            <a:br>
              <a:rPr lang="fa-IR" sz="2400" dirty="0">
                <a:solidFill>
                  <a:schemeClr val="tx1"/>
                </a:solidFill>
                <a:cs typeface="B Badr" panose="00000400000000000000" pitchFamily="2" charset="-78"/>
              </a:rPr>
            </a:br>
            <a:r>
              <a:rPr lang="fa-IR" sz="2400" dirty="0">
                <a:solidFill>
                  <a:schemeClr val="tx1"/>
                </a:solidFill>
                <a:cs typeface="B Badr" panose="00000400000000000000" pitchFamily="2" charset="-78"/>
              </a:rPr>
              <a:t>• هر موقعیت آموزش یادگیری شامل چندین کنش مقید به زمان و موقعیت است که همزمان اتفاق می افتند و از این رو با مجزا کردن آنها از یکدیگر، تصویر اصلی از بین خواهد رفت.</a:t>
            </a:r>
            <a:br>
              <a:rPr lang="fa-IR" sz="2400" dirty="0">
                <a:solidFill>
                  <a:schemeClr val="tx1"/>
                </a:solidFill>
                <a:cs typeface="B Badr" panose="00000400000000000000" pitchFamily="2" charset="-78"/>
              </a:rPr>
            </a:br>
            <a:r>
              <a:rPr lang="fa-IR" sz="2400" dirty="0">
                <a:solidFill>
                  <a:schemeClr val="tx1"/>
                </a:solidFill>
                <a:cs typeface="B Badr" panose="00000400000000000000" pitchFamily="2" charset="-78"/>
              </a:rPr>
              <a:t>• برای مطالعه هر موقعیت آموزش-یادگیری مشخص، باید به عنوان یک ناظر بیرونی به آن نگاه کرد. یعنی باید همزمان هم با آن درگیر بود و هم به آن نگاه از بیرون داشت.</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105156969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92679"/>
            <a:ext cx="8596668" cy="4730151"/>
          </a:xfrm>
        </p:spPr>
        <p:txBody>
          <a:bodyPr>
            <a:noAutofit/>
          </a:bodyPr>
          <a:lstStyle/>
          <a:p>
            <a:pPr algn="r"/>
            <a:r>
              <a:rPr lang="fa-IR" sz="2400" dirty="0">
                <a:solidFill>
                  <a:schemeClr val="tx1"/>
                </a:solidFill>
                <a:cs typeface="B Badr" panose="00000400000000000000" pitchFamily="2" charset="-78"/>
              </a:rPr>
              <a:t>معلم حرفه ای </a:t>
            </a:r>
            <a:r>
              <a:rPr lang="fa-IR" sz="2400" dirty="0" smtClean="0">
                <a:solidFill>
                  <a:schemeClr val="tx1"/>
                </a:solidFill>
                <a:cs typeface="B Badr" panose="00000400000000000000" pitchFamily="2" charset="-78"/>
              </a:rPr>
              <a:t>، معلمی </a:t>
            </a:r>
            <a:r>
              <a:rPr lang="fa-IR" sz="2400" dirty="0">
                <a:solidFill>
                  <a:schemeClr val="tx1"/>
                </a:solidFill>
                <a:cs typeface="B Badr" panose="00000400000000000000" pitchFamily="2" charset="-78"/>
              </a:rPr>
              <a:t>است که در موقعیت هایی که قرار می گیرد، مسائل خود را حل و مسئله گشایی می کند. لذا، سمت و سوی برنامه های تربیت معلم حرفه ای باید پرورش معلمان فکور باشد؛ معلمانی که درباره معلمی خود، تأمل می کنند و این شاخص معلمی </a:t>
            </a:r>
            <a:r>
              <a:rPr lang="fa-IR" sz="2400" dirty="0" smtClean="0">
                <a:solidFill>
                  <a:schemeClr val="tx1"/>
                </a:solidFill>
                <a:cs typeface="B Badr" panose="00000400000000000000" pitchFamily="2" charset="-78"/>
              </a:rPr>
              <a:t>آنهاست. نظام </a:t>
            </a:r>
            <a:r>
              <a:rPr lang="fa-IR" sz="2400" dirty="0">
                <a:solidFill>
                  <a:schemeClr val="tx1"/>
                </a:solidFill>
                <a:cs typeface="B Badr" panose="00000400000000000000" pitchFamily="2" charset="-78"/>
              </a:rPr>
              <a:t>تربیت معلم، باید به معلمان فرصت خلق و بالندگی دانش معلمی را بدهد و صرفا معلمانی </a:t>
            </a:r>
            <a:r>
              <a:rPr lang="fa-IR" sz="2400" dirty="0" smtClean="0">
                <a:solidFill>
                  <a:schemeClr val="tx1"/>
                </a:solidFill>
                <a:cs typeface="B Badr" panose="00000400000000000000" pitchFamily="2" charset="-78"/>
              </a:rPr>
              <a:t>نپرورد که </a:t>
            </a:r>
            <a:r>
              <a:rPr lang="fa-IR" sz="2400" dirty="0">
                <a:solidFill>
                  <a:schemeClr val="tx1"/>
                </a:solidFill>
                <a:cs typeface="B Badr" panose="00000400000000000000" pitchFamily="2" charset="-78"/>
              </a:rPr>
              <a:t>پذیرنده و شنونده دانش دیگران باشند. نظامی، پرورنده خالقان دانش ونه مصرف کنندگان آن. معلمان ما باید درک کنند که دانش دیگران، پاسخگوی همه نیازهای آنها نیست و در حین معلمی باید چگونگی حل مسائل خود را </a:t>
            </a:r>
            <a:r>
              <a:rPr lang="fa-IR" sz="2400" dirty="0" smtClean="0">
                <a:solidFill>
                  <a:schemeClr val="tx1"/>
                </a:solidFill>
                <a:cs typeface="B Badr" panose="00000400000000000000" pitchFamily="2" charset="-78"/>
              </a:rPr>
              <a:t>دریابند.</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380429503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421" y="1869056"/>
            <a:ext cx="8596668" cy="3979653"/>
          </a:xfrm>
        </p:spPr>
        <p:txBody>
          <a:bodyPr>
            <a:normAutofit/>
          </a:bodyPr>
          <a:lstStyle/>
          <a:p>
            <a:pPr algn="r"/>
            <a:r>
              <a:rPr lang="fa-IR" sz="2400" dirty="0" smtClean="0">
                <a:solidFill>
                  <a:schemeClr val="tx1"/>
                </a:solidFill>
                <a:cs typeface="B Badr" panose="00000400000000000000" pitchFamily="2" charset="-78"/>
              </a:rPr>
              <a:t>دانشی </a:t>
            </a:r>
            <a:r>
              <a:rPr lang="fa-IR" sz="2400" dirty="0">
                <a:solidFill>
                  <a:schemeClr val="tx1"/>
                </a:solidFill>
                <a:cs typeface="B Badr" panose="00000400000000000000" pitchFamily="2" charset="-78"/>
              </a:rPr>
              <a:t>که در حین عمل و با تأمل و تفکر در عمل، خلق می شود و منجر به حل مسئله می شود. این رویه، همان چیزی است که تفکر در حین عمل خوانده می </a:t>
            </a:r>
            <a:r>
              <a:rPr lang="fa-IR" sz="2400" dirty="0" smtClean="0">
                <a:solidFill>
                  <a:schemeClr val="tx1"/>
                </a:solidFill>
                <a:cs typeface="B Badr" panose="00000400000000000000" pitchFamily="2" charset="-78"/>
              </a:rPr>
              <a:t>شود. نظریه </a:t>
            </a:r>
            <a:r>
              <a:rPr lang="fa-IR" sz="2400" dirty="0">
                <a:solidFill>
                  <a:schemeClr val="tx1"/>
                </a:solidFill>
                <a:cs typeface="B Badr" panose="00000400000000000000" pitchFamily="2" charset="-78"/>
              </a:rPr>
              <a:t>شون (۱۹۸۷) درباره عمل فکورانه و تدریس فکورانه است. به این نظریه به عنوان الگویی در تربیت معلم اقبال فراوان شد. شون برای تربیت حرفه ای، عمل فکورانه یا تأمل در عمل را توصیه می کنند.</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268786891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718" y="1040920"/>
            <a:ext cx="8596668" cy="3565585"/>
          </a:xfrm>
        </p:spPr>
        <p:txBody>
          <a:bodyPr>
            <a:normAutofit/>
          </a:bodyPr>
          <a:lstStyle/>
          <a:p>
            <a:pPr algn="r"/>
            <a:r>
              <a:rPr lang="fa-IR" sz="2000" dirty="0">
                <a:cs typeface="B Badr" panose="00000400000000000000" pitchFamily="2" charset="-78"/>
              </a:rPr>
              <a:t> </a:t>
            </a:r>
            <a:r>
              <a:rPr lang="fa-IR" sz="2400" dirty="0">
                <a:solidFill>
                  <a:schemeClr val="tx1"/>
                </a:solidFill>
                <a:cs typeface="B Badr" panose="00000400000000000000" pitchFamily="2" charset="-78"/>
              </a:rPr>
              <a:t>زندگی حرفه ای شاغلان به دانش ضمنی آنان در عمل بستگی دارد. منظور از دانش در عمل، دانشی است که عملکرد روزانه و عمل عادی شده، موجد آن بوده </a:t>
            </a:r>
            <a:r>
              <a:rPr lang="fa-IR" sz="2400" dirty="0" smtClean="0">
                <a:solidFill>
                  <a:schemeClr val="tx1"/>
                </a:solidFill>
                <a:cs typeface="B Badr" panose="00000400000000000000" pitchFamily="2" charset="-78"/>
              </a:rPr>
              <a:t>است.</a:t>
            </a:r>
            <a:r>
              <a:rPr lang="fa-IR" sz="2400" dirty="0">
                <a:solidFill>
                  <a:schemeClr val="tx1"/>
                </a:solidFill>
                <a:cs typeface="B Badr" panose="00000400000000000000" pitchFamily="2" charset="-78"/>
              </a:rPr>
              <a:t/>
            </a:r>
            <a:br>
              <a:rPr lang="fa-IR" sz="2400" dirty="0">
                <a:solidFill>
                  <a:schemeClr val="tx1"/>
                </a:solidFill>
                <a:cs typeface="B Badr" panose="00000400000000000000" pitchFamily="2" charset="-78"/>
              </a:rPr>
            </a:br>
            <a:r>
              <a:rPr lang="fa-IR" sz="2400" dirty="0" smtClean="0">
                <a:solidFill>
                  <a:schemeClr val="tx1"/>
                </a:solidFill>
                <a:cs typeface="B Badr" panose="00000400000000000000" pitchFamily="2" charset="-78"/>
              </a:rPr>
              <a:t>ما </a:t>
            </a:r>
            <a:r>
              <a:rPr lang="fa-IR" sz="2400" dirty="0">
                <a:solidFill>
                  <a:schemeClr val="tx1"/>
                </a:solidFill>
                <a:cs typeface="B Badr" panose="00000400000000000000" pitchFamily="2" charset="-78"/>
              </a:rPr>
              <a:t>با روایت تجربه هایمان، به درک محیط نائل می شویم و معناسازی می کنیم. با دیگران درباره تجربه هایمان، صحبت می کنیم، تجربه هایمان را </a:t>
            </a:r>
            <a:r>
              <a:rPr lang="fa-IR" sz="2400" dirty="0" smtClean="0">
                <a:solidFill>
                  <a:schemeClr val="tx1"/>
                </a:solidFill>
                <a:cs typeface="B Badr" panose="00000400000000000000" pitchFamily="2" charset="-78"/>
              </a:rPr>
              <a:t>مجدداً </a:t>
            </a:r>
            <a:r>
              <a:rPr lang="fa-IR" sz="2400" dirty="0">
                <a:solidFill>
                  <a:schemeClr val="tx1"/>
                </a:solidFill>
                <a:cs typeface="B Badr" panose="00000400000000000000" pitchFamily="2" charset="-78"/>
              </a:rPr>
              <a:t>تفسیر می کنیم، ارزشیابی می کنیم و بار دیگر به آنها هویت </a:t>
            </a:r>
            <a:r>
              <a:rPr lang="fa-IR" sz="2400" dirty="0" smtClean="0">
                <a:solidFill>
                  <a:schemeClr val="tx1"/>
                </a:solidFill>
                <a:cs typeface="B Badr" panose="00000400000000000000" pitchFamily="2" charset="-78"/>
              </a:rPr>
              <a:t>می دهیم .</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387067769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104" y="1377351"/>
            <a:ext cx="8596668" cy="2504536"/>
          </a:xfrm>
        </p:spPr>
        <p:txBody>
          <a:bodyPr>
            <a:normAutofit/>
          </a:bodyPr>
          <a:lstStyle/>
          <a:p>
            <a:pPr algn="r"/>
            <a:r>
              <a:rPr lang="fa-IR" sz="2400" dirty="0"/>
              <a:t> </a:t>
            </a:r>
            <a:r>
              <a:rPr lang="fa-IR" sz="2700" dirty="0">
                <a:solidFill>
                  <a:schemeClr val="tx1"/>
                </a:solidFill>
                <a:cs typeface="B Badr" panose="00000400000000000000" pitchFamily="2" charset="-78"/>
              </a:rPr>
              <a:t>مثلا وقتی معلمی در دفتر </a:t>
            </a:r>
            <a:r>
              <a:rPr lang="fa-IR" sz="2700" dirty="0" smtClean="0">
                <a:solidFill>
                  <a:schemeClr val="tx1"/>
                </a:solidFill>
                <a:cs typeface="B Badr" panose="00000400000000000000" pitchFamily="2" charset="-78"/>
              </a:rPr>
              <a:t>مدرسه، </a:t>
            </a:r>
            <a:r>
              <a:rPr lang="fa-IR" sz="2700" dirty="0">
                <a:solidFill>
                  <a:schemeClr val="tx1"/>
                </a:solidFill>
                <a:cs typeface="B Badr" panose="00000400000000000000" pitchFamily="2" charset="-78"/>
              </a:rPr>
              <a:t>ماجرای یکی از بچه های کلاسش را بیان می کند، او در داستان خود به رفتار آن دانش آموز و نیز نوع عملی که انجام داده، معنا می بخشد و تفسیری از آن چه که اتفاق افتاده است، بیان می کند و در تعامل با همکاران معلم خود، </a:t>
            </a:r>
            <a:r>
              <a:rPr lang="fa-IR" sz="2700" dirty="0" smtClean="0">
                <a:solidFill>
                  <a:schemeClr val="tx1"/>
                </a:solidFill>
                <a:cs typeface="B Badr" panose="00000400000000000000" pitchFamily="2" charset="-78"/>
              </a:rPr>
              <a:t>مجددا</a:t>
            </a:r>
            <a:r>
              <a:rPr lang="fa-IR" sz="2700" dirty="0">
                <a:solidFill>
                  <a:schemeClr val="tx1"/>
                </a:solidFill>
                <a:cs typeface="B Badr" panose="00000400000000000000" pitchFamily="2" charset="-78"/>
              </a:rPr>
              <a:t>ً</a:t>
            </a:r>
            <a:r>
              <a:rPr lang="fa-IR" sz="2700" dirty="0" smtClean="0">
                <a:solidFill>
                  <a:schemeClr val="tx1"/>
                </a:solidFill>
                <a:cs typeface="B Badr" panose="00000400000000000000" pitchFamily="2" charset="-78"/>
              </a:rPr>
              <a:t> </a:t>
            </a:r>
            <a:r>
              <a:rPr lang="fa-IR" sz="2700" dirty="0">
                <a:solidFill>
                  <a:schemeClr val="tx1"/>
                </a:solidFill>
                <a:cs typeface="B Badr" panose="00000400000000000000" pitchFamily="2" charset="-78"/>
              </a:rPr>
              <a:t>روایت خود را </a:t>
            </a:r>
            <a:r>
              <a:rPr lang="fa-IR" sz="2700" dirty="0" smtClean="0">
                <a:solidFill>
                  <a:schemeClr val="tx1"/>
                </a:solidFill>
                <a:cs typeface="B Badr" panose="00000400000000000000" pitchFamily="2" charset="-78"/>
              </a:rPr>
              <a:t>بیان خواهد کرد.</a:t>
            </a:r>
            <a:endParaRPr lang="en-US" sz="2700" dirty="0">
              <a:solidFill>
                <a:schemeClr val="tx1"/>
              </a:solidFill>
              <a:cs typeface="B Badr" panose="00000400000000000000" pitchFamily="2" charset="-78"/>
            </a:endParaRPr>
          </a:p>
        </p:txBody>
      </p:sp>
    </p:spTree>
    <p:extLst>
      <p:ext uri="{BB962C8B-B14F-4D97-AF65-F5344CB8AC3E}">
        <p14:creationId xmlns:p14="http://schemas.microsoft.com/office/powerpoint/2010/main" val="186468393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587" y="1204822"/>
            <a:ext cx="8889360" cy="4014159"/>
          </a:xfrm>
        </p:spPr>
        <p:txBody>
          <a:bodyPr>
            <a:noAutofit/>
          </a:bodyPr>
          <a:lstStyle/>
          <a:p>
            <a:pPr algn="r"/>
            <a:r>
              <a:rPr lang="fa-IR" sz="2400" dirty="0" smtClean="0">
                <a:solidFill>
                  <a:schemeClr val="tx1"/>
                </a:solidFill>
                <a:cs typeface="B Badr" panose="00000400000000000000" pitchFamily="2" charset="-78"/>
              </a:rPr>
              <a:t>(شرف 2007) یکی </a:t>
            </a:r>
            <a:r>
              <a:rPr lang="fa-IR" sz="2400" dirty="0">
                <a:solidFill>
                  <a:schemeClr val="tx1"/>
                </a:solidFill>
                <a:cs typeface="B Badr" panose="00000400000000000000" pitchFamily="2" charset="-78"/>
              </a:rPr>
              <a:t>از راههای تغییر نقش معلمان و عمل آنها را قصه های ایشان می داند و معتقد است که کاربرد داستان در پژوهش مرتبط با معلمان، روشی است که در سال های اخیر مورد استقبال و استفاده قرار گرفته است. </a:t>
            </a:r>
            <a:r>
              <a:rPr lang="fa-IR" sz="2400" dirty="0" smtClean="0">
                <a:solidFill>
                  <a:schemeClr val="tx1"/>
                </a:solidFill>
                <a:cs typeface="B Badr" panose="00000400000000000000" pitchFamily="2" charset="-78"/>
              </a:rPr>
              <a:t/>
            </a:r>
            <a:br>
              <a:rPr lang="fa-IR" sz="2400" dirty="0" smtClean="0">
                <a:solidFill>
                  <a:schemeClr val="tx1"/>
                </a:solidFill>
                <a:cs typeface="B Badr" panose="00000400000000000000" pitchFamily="2" charset="-78"/>
              </a:rPr>
            </a:br>
            <a:r>
              <a:rPr lang="fa-IR" sz="2400" dirty="0" smtClean="0">
                <a:solidFill>
                  <a:schemeClr val="tx1"/>
                </a:solidFill>
                <a:cs typeface="B Badr" panose="00000400000000000000" pitchFamily="2" charset="-78"/>
              </a:rPr>
              <a:t>به </a:t>
            </a:r>
            <a:r>
              <a:rPr lang="fa-IR" sz="2400" dirty="0">
                <a:solidFill>
                  <a:schemeClr val="tx1"/>
                </a:solidFill>
                <a:cs typeface="B Badr" panose="00000400000000000000" pitchFamily="2" charset="-78"/>
              </a:rPr>
              <a:t>نظر او، داستان ها و روایت ها، فعالیت های فکورانه، التفاتی، اجتماعی و موقعیت مدار معلمان در ارتباط با همکاران خود و دانش آموزان است؛ </a:t>
            </a:r>
            <a:r>
              <a:rPr lang="fa-IR" sz="2400" dirty="0" smtClean="0">
                <a:solidFill>
                  <a:schemeClr val="tx1"/>
                </a:solidFill>
                <a:cs typeface="B Badr" panose="00000400000000000000" pitchFamily="2" charset="-78"/>
              </a:rPr>
              <a:t>فعالیت هایی </a:t>
            </a:r>
            <a:r>
              <a:rPr lang="fa-IR" sz="2400" dirty="0">
                <a:solidFill>
                  <a:schemeClr val="tx1"/>
                </a:solidFill>
                <a:cs typeface="B Badr" panose="00000400000000000000" pitchFamily="2" charset="-78"/>
              </a:rPr>
              <a:t>که محققان از طریق آن، معنی و تفسیر برخی جنبه های کار معلمی را با تولید روایت هایی که منجر به فهم کار آنها می شود، بازیابی می کنند. </a:t>
            </a:r>
            <a:r>
              <a:rPr lang="fa-IR" sz="2400" dirty="0" smtClean="0">
                <a:solidFill>
                  <a:schemeClr val="tx1"/>
                </a:solidFill>
                <a:cs typeface="B Badr" panose="00000400000000000000" pitchFamily="2" charset="-78"/>
              </a:rPr>
              <a:t/>
            </a:r>
            <a:br>
              <a:rPr lang="fa-IR" sz="2400" dirty="0" smtClean="0">
                <a:solidFill>
                  <a:schemeClr val="tx1"/>
                </a:solidFill>
                <a:cs typeface="B Badr" panose="00000400000000000000" pitchFamily="2" charset="-78"/>
              </a:rPr>
            </a:b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426513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391508"/>
          </a:xfrm>
        </p:spPr>
        <p:txBody>
          <a:bodyPr/>
          <a:lstStyle/>
          <a:p>
            <a:pPr algn="ctr"/>
            <a:r>
              <a:rPr lang="fa-IR" dirty="0" smtClean="0"/>
              <a:t>دانشگاه فرهنگیان</a:t>
            </a:r>
            <a:br>
              <a:rPr lang="fa-IR" dirty="0" smtClean="0"/>
            </a:br>
            <a:r>
              <a:rPr lang="fa-IR" dirty="0" smtClean="0"/>
              <a:t/>
            </a:r>
            <a:br>
              <a:rPr lang="fa-IR" dirty="0" smtClean="0"/>
            </a:br>
            <a:r>
              <a:rPr lang="fa-IR" dirty="0"/>
              <a:t/>
            </a:r>
            <a:br>
              <a:rPr lang="fa-IR" dirty="0"/>
            </a:br>
            <a:r>
              <a:rPr lang="fa-IR" dirty="0" smtClean="0"/>
              <a:t>پژوهش روایی</a:t>
            </a:r>
            <a:endParaRPr lang="en-US" dirty="0"/>
          </a:p>
        </p:txBody>
      </p:sp>
      <p:sp>
        <p:nvSpPr>
          <p:cNvPr id="3" name="Content Placeholder 2"/>
          <p:cNvSpPr>
            <a:spLocks noGrp="1"/>
          </p:cNvSpPr>
          <p:nvPr>
            <p:ph idx="1"/>
          </p:nvPr>
        </p:nvSpPr>
        <p:spPr/>
        <p:txBody>
          <a:bodyPr/>
          <a:lstStyle/>
          <a:p>
            <a:endParaRPr lang="fa-IR" dirty="0" smtClean="0"/>
          </a:p>
        </p:txBody>
      </p:sp>
    </p:spTree>
    <p:extLst>
      <p:ext uri="{BB962C8B-B14F-4D97-AF65-F5344CB8AC3E}">
        <p14:creationId xmlns:p14="http://schemas.microsoft.com/office/powerpoint/2010/main" val="1811664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5">
                    <a:lumMod val="60000"/>
                    <a:lumOff val="40000"/>
                  </a:schemeClr>
                </a:solidFill>
                <a:cs typeface="B Badr" panose="00000400000000000000" pitchFamily="2" charset="-78"/>
              </a:rPr>
              <a:t>یادگیری تصادفی</a:t>
            </a:r>
          </a:p>
        </p:txBody>
      </p:sp>
      <p:sp>
        <p:nvSpPr>
          <p:cNvPr id="3" name="Content Placeholder 2"/>
          <p:cNvSpPr>
            <a:spLocks noGrp="1"/>
          </p:cNvSpPr>
          <p:nvPr>
            <p:ph idx="1"/>
          </p:nvPr>
        </p:nvSpPr>
        <p:spPr>
          <a:xfrm>
            <a:off x="583550" y="2090616"/>
            <a:ext cx="8596668" cy="3880773"/>
          </a:xfrm>
        </p:spPr>
        <p:txBody>
          <a:bodyPr>
            <a:normAutofit/>
          </a:bodyPr>
          <a:lstStyle/>
          <a:p>
            <a:r>
              <a:rPr lang="fa-IR" sz="2400" dirty="0">
                <a:solidFill>
                  <a:schemeClr val="tx1"/>
                </a:solidFill>
                <a:cs typeface="B Badr" panose="00000400000000000000" pitchFamily="2" charset="-78"/>
              </a:rPr>
              <a:t>یادگیری تصادفی نوعی از یادگیری است که بدون مقصود ، تلاش یا نیت خاصی صورت می گیرد. </a:t>
            </a:r>
            <a:r>
              <a:rPr lang="fa-IR" sz="2400" dirty="0" smtClean="0">
                <a:solidFill>
                  <a:schemeClr val="tx1"/>
                </a:solidFill>
                <a:cs typeface="B Badr" panose="00000400000000000000" pitchFamily="2" charset="-78"/>
              </a:rPr>
              <a:t>به طوری </a:t>
            </a:r>
            <a:r>
              <a:rPr lang="fa-IR" sz="2400" dirty="0">
                <a:solidFill>
                  <a:schemeClr val="tx1"/>
                </a:solidFill>
                <a:cs typeface="B Badr" panose="00000400000000000000" pitchFamily="2" charset="-78"/>
              </a:rPr>
              <a:t>که بدون اینکه هدف یادگیری مورد خاصی وجود داشته باشد، یادگیری اتفاق می افتد. </a:t>
            </a:r>
            <a:r>
              <a:rPr lang="fa-IR" sz="2400" dirty="0" smtClean="0">
                <a:solidFill>
                  <a:schemeClr val="tx1"/>
                </a:solidFill>
                <a:cs typeface="B Badr" panose="00000400000000000000" pitchFamily="2" charset="-78"/>
              </a:rPr>
              <a:t>حتماً برایتان </a:t>
            </a:r>
            <a:r>
              <a:rPr lang="fa-IR" sz="2400" dirty="0">
                <a:solidFill>
                  <a:schemeClr val="tx1"/>
                </a:solidFill>
                <a:cs typeface="B Badr" panose="00000400000000000000" pitchFamily="2" charset="-78"/>
              </a:rPr>
              <a:t>پیش آمده است که </a:t>
            </a:r>
            <a:r>
              <a:rPr lang="fa-IR" sz="2400" dirty="0" smtClean="0">
                <a:solidFill>
                  <a:schemeClr val="tx1"/>
                </a:solidFill>
                <a:cs typeface="B Badr" panose="00000400000000000000" pitchFamily="2" charset="-78"/>
              </a:rPr>
              <a:t>بدون اینکه </a:t>
            </a:r>
            <a:r>
              <a:rPr lang="fa-IR" sz="2400" dirty="0">
                <a:solidFill>
                  <a:schemeClr val="tx1"/>
                </a:solidFill>
                <a:cs typeface="B Badr" panose="00000400000000000000" pitchFamily="2" charset="-78"/>
              </a:rPr>
              <a:t>تلاشی برای یادگیری شعر و محتوای یک ترانه کرده باشید </a:t>
            </a:r>
            <a:r>
              <a:rPr lang="fa-IR" sz="2400" dirty="0" smtClean="0">
                <a:solidFill>
                  <a:schemeClr val="tx1"/>
                </a:solidFill>
                <a:cs typeface="B Badr" panose="00000400000000000000" pitchFamily="2" charset="-78"/>
              </a:rPr>
              <a:t>یک </a:t>
            </a:r>
            <a:r>
              <a:rPr lang="fa-IR" sz="2400" dirty="0">
                <a:solidFill>
                  <a:schemeClr val="tx1"/>
                </a:solidFill>
                <a:cs typeface="B Badr" panose="00000400000000000000" pitchFamily="2" charset="-78"/>
              </a:rPr>
              <a:t>روز متوجه می‌شوید که متن </a:t>
            </a:r>
            <a:r>
              <a:rPr lang="fa-IR" sz="2400" dirty="0" smtClean="0">
                <a:solidFill>
                  <a:schemeClr val="tx1"/>
                </a:solidFill>
                <a:cs typeface="B Badr" panose="00000400000000000000" pitchFamily="2" charset="-78"/>
              </a:rPr>
              <a:t>آن را به طور </a:t>
            </a:r>
            <a:r>
              <a:rPr lang="fa-IR" sz="2400" dirty="0">
                <a:solidFill>
                  <a:schemeClr val="tx1"/>
                </a:solidFill>
                <a:cs typeface="B Badr" panose="00000400000000000000" pitchFamily="2" charset="-78"/>
              </a:rPr>
              <a:t>کامل و یا قطعاتی از </a:t>
            </a:r>
            <a:r>
              <a:rPr lang="fa-IR" sz="2400" dirty="0" smtClean="0">
                <a:solidFill>
                  <a:schemeClr val="tx1"/>
                </a:solidFill>
                <a:cs typeface="B Badr" panose="00000400000000000000" pitchFamily="2" charset="-78"/>
              </a:rPr>
              <a:t>آن را </a:t>
            </a:r>
            <a:r>
              <a:rPr lang="fa-IR" sz="2400" dirty="0">
                <a:solidFill>
                  <a:schemeClr val="tx1"/>
                </a:solidFill>
                <a:cs typeface="B Badr" panose="00000400000000000000" pitchFamily="2" charset="-78"/>
              </a:rPr>
              <a:t>زمزمه می‌کنید.</a:t>
            </a:r>
          </a:p>
        </p:txBody>
      </p:sp>
    </p:spTree>
    <p:extLst>
      <p:ext uri="{BB962C8B-B14F-4D97-AF65-F5344CB8AC3E}">
        <p14:creationId xmlns:p14="http://schemas.microsoft.com/office/powerpoint/2010/main" val="77459765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17" y="1705155"/>
            <a:ext cx="8596668" cy="1320800"/>
          </a:xfrm>
        </p:spPr>
        <p:txBody>
          <a:bodyPr>
            <a:noAutofit/>
          </a:bodyPr>
          <a:lstStyle/>
          <a:p>
            <a:pPr algn="r"/>
            <a:r>
              <a:rPr lang="fa-IR" sz="2400" dirty="0">
                <a:solidFill>
                  <a:schemeClr val="tx1"/>
                </a:solidFill>
                <a:cs typeface="B Badr" panose="00000400000000000000" pitchFamily="2" charset="-78"/>
              </a:rPr>
              <a:t>وی </a:t>
            </a:r>
            <a:r>
              <a:rPr lang="fa-IR" sz="2400" dirty="0" smtClean="0">
                <a:solidFill>
                  <a:schemeClr val="tx1"/>
                </a:solidFill>
                <a:cs typeface="B Badr" panose="00000400000000000000" pitchFamily="2" charset="-78"/>
              </a:rPr>
              <a:t>هم چنین </a:t>
            </a:r>
            <a:r>
              <a:rPr lang="fa-IR" sz="2400" dirty="0">
                <a:solidFill>
                  <a:schemeClr val="tx1"/>
                </a:solidFill>
                <a:cs typeface="B Badr" panose="00000400000000000000" pitchFamily="2" charset="-78"/>
              </a:rPr>
              <a:t>معتقد است که با روایت هایی که از طریق کتاب یا وبلاگ منتشر می شود و خواندن و بازخوانی آنها، معلمان فرصت تأمل و بازاندیشی می یابند، بخصوص که در فضای جهانی بسیار کسان در این قصه ها با ایشان شریک </a:t>
            </a:r>
            <a:r>
              <a:rPr lang="fa-IR" sz="2400" dirty="0" smtClean="0">
                <a:solidFill>
                  <a:schemeClr val="tx1"/>
                </a:solidFill>
                <a:cs typeface="B Badr" panose="00000400000000000000" pitchFamily="2" charset="-78"/>
              </a:rPr>
              <a:t>می شوند </a:t>
            </a:r>
            <a:r>
              <a:rPr lang="fa-IR" sz="2400" dirty="0">
                <a:solidFill>
                  <a:schemeClr val="tx1"/>
                </a:solidFill>
                <a:cs typeface="B Badr" panose="00000400000000000000" pitchFamily="2" charset="-78"/>
              </a:rPr>
              <a:t>و تجربه های دیگران نیز به آن افزوده می شود. </a:t>
            </a:r>
            <a:endParaRPr lang="en-US" sz="2400" dirty="0"/>
          </a:p>
        </p:txBody>
      </p:sp>
    </p:spTree>
    <p:extLst>
      <p:ext uri="{BB962C8B-B14F-4D97-AF65-F5344CB8AC3E}">
        <p14:creationId xmlns:p14="http://schemas.microsoft.com/office/powerpoint/2010/main" val="248269399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960" y="1204822"/>
            <a:ext cx="8596668" cy="3393057"/>
          </a:xfrm>
        </p:spPr>
        <p:txBody>
          <a:bodyPr>
            <a:noAutofit/>
          </a:bodyPr>
          <a:lstStyle/>
          <a:p>
            <a:pPr algn="r"/>
            <a:r>
              <a:rPr lang="fa-IR" sz="2800" dirty="0" smtClean="0">
                <a:solidFill>
                  <a:schemeClr val="tx1"/>
                </a:solidFill>
                <a:cs typeface="B Badr" panose="00000400000000000000" pitchFamily="2" charset="-78"/>
              </a:rPr>
              <a:t>سا، محقق </a:t>
            </a:r>
            <a:r>
              <a:rPr lang="fa-IR" sz="2800" dirty="0">
                <a:solidFill>
                  <a:schemeClr val="tx1"/>
                </a:solidFill>
                <a:cs typeface="B Badr" panose="00000400000000000000" pitchFamily="2" charset="-78"/>
              </a:rPr>
              <a:t>پرتقالی، معتقد است خاطره نویسی چند فایده دارد</a:t>
            </a:r>
            <a:r>
              <a:rPr lang="fa-IR" sz="2800" dirty="0" smtClean="0">
                <a:solidFill>
                  <a:schemeClr val="tx1"/>
                </a:solidFill>
                <a:cs typeface="B Badr" panose="00000400000000000000" pitchFamily="2" charset="-78"/>
              </a:rPr>
              <a:t>:</a:t>
            </a:r>
            <a:r>
              <a:rPr lang="fa-IR" sz="2800" dirty="0">
                <a:solidFill>
                  <a:schemeClr val="tx1"/>
                </a:solidFill>
                <a:cs typeface="B Badr" panose="00000400000000000000" pitchFamily="2" charset="-78"/>
              </a:rPr>
              <a:t/>
            </a:r>
            <a:br>
              <a:rPr lang="fa-IR" sz="2800" dirty="0">
                <a:solidFill>
                  <a:schemeClr val="tx1"/>
                </a:solidFill>
                <a:cs typeface="B Badr" panose="00000400000000000000" pitchFamily="2" charset="-78"/>
              </a:rPr>
            </a:br>
            <a:r>
              <a:rPr lang="fa-IR" sz="2800" dirty="0">
                <a:solidFill>
                  <a:schemeClr val="tx1"/>
                </a:solidFill>
                <a:cs typeface="B Badr" panose="00000400000000000000" pitchFamily="2" charset="-78"/>
              </a:rPr>
              <a:t/>
            </a:r>
            <a:br>
              <a:rPr lang="fa-IR" sz="2800" dirty="0">
                <a:solidFill>
                  <a:schemeClr val="tx1"/>
                </a:solidFill>
                <a:cs typeface="B Badr" panose="00000400000000000000" pitchFamily="2" charset="-78"/>
              </a:rPr>
            </a:br>
            <a:r>
              <a:rPr lang="fa-IR" sz="2400" dirty="0" smtClean="0">
                <a:solidFill>
                  <a:schemeClr val="tx1"/>
                </a:solidFill>
                <a:cs typeface="B Badr" panose="00000400000000000000" pitchFamily="2" charset="-78"/>
              </a:rPr>
              <a:t>1. </a:t>
            </a:r>
            <a:r>
              <a:rPr lang="fa-IR" sz="2400" dirty="0">
                <a:solidFill>
                  <a:schemeClr val="tx1"/>
                </a:solidFill>
                <a:cs typeface="B Badr" panose="00000400000000000000" pitchFamily="2" charset="-78"/>
              </a:rPr>
              <a:t>فرد از عمل خودش فاصله می گیرد و نسبت به آن </a:t>
            </a:r>
            <a:r>
              <a:rPr lang="fa-IR" sz="2400" dirty="0" smtClean="0">
                <a:solidFill>
                  <a:schemeClr val="tx1"/>
                </a:solidFill>
                <a:cs typeface="B Badr" panose="00000400000000000000" pitchFamily="2" charset="-78"/>
              </a:rPr>
              <a:t>آگاهی</a:t>
            </a:r>
            <a:r>
              <a:rPr lang="fa-IR" sz="2400" dirty="0">
                <a:solidFill>
                  <a:schemeClr val="tx1"/>
                </a:solidFill>
                <a:cs typeface="B Badr" panose="00000400000000000000" pitchFamily="2" charset="-78"/>
              </a:rPr>
              <a:t> می یابد</a:t>
            </a:r>
            <a:r>
              <a:rPr lang="fa-IR" sz="2400" dirty="0" smtClean="0">
                <a:solidFill>
                  <a:schemeClr val="tx1"/>
                </a:solidFill>
                <a:cs typeface="B Badr" panose="00000400000000000000" pitchFamily="2" charset="-78"/>
              </a:rPr>
              <a:t>؛</a:t>
            </a:r>
            <a:br>
              <a:rPr lang="fa-IR" sz="2400" dirty="0" smtClean="0">
                <a:solidFill>
                  <a:schemeClr val="tx1"/>
                </a:solidFill>
                <a:cs typeface="B Badr" panose="00000400000000000000" pitchFamily="2" charset="-78"/>
              </a:rPr>
            </a:br>
            <a:r>
              <a:rPr lang="fa-IR" sz="2400" dirty="0">
                <a:solidFill>
                  <a:schemeClr val="tx1"/>
                </a:solidFill>
                <a:cs typeface="B Badr" panose="00000400000000000000" pitchFamily="2" charset="-78"/>
              </a:rPr>
              <a:t/>
            </a:r>
            <a:br>
              <a:rPr lang="fa-IR" sz="2400" dirty="0">
                <a:solidFill>
                  <a:schemeClr val="tx1"/>
                </a:solidFill>
                <a:cs typeface="B Badr" panose="00000400000000000000" pitchFamily="2" charset="-78"/>
              </a:rPr>
            </a:br>
            <a:r>
              <a:rPr lang="fa-IR" sz="2400" dirty="0">
                <a:solidFill>
                  <a:schemeClr val="tx1"/>
                </a:solidFill>
                <a:cs typeface="B Badr" panose="00000400000000000000" pitchFamily="2" charset="-78"/>
              </a:rPr>
              <a:t>۲, عمل خود را موضوع تحلیل و تأمل قرار </a:t>
            </a:r>
            <a:r>
              <a:rPr lang="fa-IR" sz="2400" dirty="0" smtClean="0">
                <a:solidFill>
                  <a:schemeClr val="tx1"/>
                </a:solidFill>
                <a:cs typeface="B Badr" panose="00000400000000000000" pitchFamily="2" charset="-78"/>
              </a:rPr>
              <a:t>می دهد</a:t>
            </a:r>
            <a:r>
              <a:rPr lang="fa-IR" sz="2400" dirty="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
            </a:r>
            <a:br>
              <a:rPr lang="fa-IR" sz="2400" dirty="0" smtClean="0">
                <a:solidFill>
                  <a:schemeClr val="tx1"/>
                </a:solidFill>
                <a:cs typeface="B Badr" panose="00000400000000000000" pitchFamily="2" charset="-78"/>
              </a:rPr>
            </a:br>
            <a:r>
              <a:rPr lang="fa-IR" sz="2400" dirty="0" smtClean="0">
                <a:solidFill>
                  <a:schemeClr val="tx1"/>
                </a:solidFill>
                <a:cs typeface="B Badr" panose="00000400000000000000" pitchFamily="2" charset="-78"/>
              </a:rPr>
              <a:t/>
            </a:r>
            <a:br>
              <a:rPr lang="fa-IR" sz="2400" dirty="0" smtClean="0">
                <a:solidFill>
                  <a:schemeClr val="tx1"/>
                </a:solidFill>
                <a:cs typeface="B Badr" panose="00000400000000000000" pitchFamily="2" charset="-78"/>
              </a:rPr>
            </a:br>
            <a:r>
              <a:rPr lang="fa-IR" sz="2400" dirty="0">
                <a:solidFill>
                  <a:schemeClr val="tx1"/>
                </a:solidFill>
                <a:cs typeface="B Badr" panose="00000400000000000000" pitchFamily="2" charset="-78"/>
              </a:rPr>
              <a:t>3</a:t>
            </a:r>
            <a:r>
              <a:rPr lang="fa-IR" sz="2400" dirty="0" smtClean="0">
                <a:solidFill>
                  <a:schemeClr val="tx1"/>
                </a:solidFill>
                <a:cs typeface="B Badr" panose="00000400000000000000" pitchFamily="2" charset="-78"/>
              </a:rPr>
              <a:t>. </a:t>
            </a:r>
            <a:r>
              <a:rPr lang="fa-IR" sz="2400" dirty="0">
                <a:solidFill>
                  <a:schemeClr val="tx1"/>
                </a:solidFill>
                <a:cs typeface="B Badr" panose="00000400000000000000" pitchFamily="2" charset="-78"/>
              </a:rPr>
              <a:t>الگوها و قواعد آن را مشخص می کند.</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167272217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17" y="1524000"/>
            <a:ext cx="8596668" cy="2349260"/>
          </a:xfrm>
        </p:spPr>
        <p:txBody>
          <a:bodyPr>
            <a:normAutofit/>
          </a:bodyPr>
          <a:lstStyle/>
          <a:p>
            <a:pPr algn="r"/>
            <a:r>
              <a:rPr lang="fa-IR" sz="2400" dirty="0">
                <a:solidFill>
                  <a:schemeClr val="tx1"/>
                </a:solidFill>
                <a:cs typeface="B Badr" panose="00000400000000000000" pitchFamily="2" charset="-78"/>
              </a:rPr>
              <a:t>روایت پژوهی ساختاری را برای فهم وقایع گذشته و طراحی فعالیت های آینده فراهم می سازد. امروزه این نظر </a:t>
            </a:r>
            <a:r>
              <a:rPr lang="fa-IR" sz="2400" dirty="0" smtClean="0">
                <a:solidFill>
                  <a:schemeClr val="tx1"/>
                </a:solidFill>
                <a:cs typeface="B Badr" panose="00000400000000000000" pitchFamily="2" charset="-78"/>
              </a:rPr>
              <a:t>کاملاً </a:t>
            </a:r>
            <a:r>
              <a:rPr lang="fa-IR" sz="2400" dirty="0">
                <a:solidFill>
                  <a:schemeClr val="tx1"/>
                </a:solidFill>
                <a:cs typeface="B Badr" panose="00000400000000000000" pitchFamily="2" charset="-78"/>
              </a:rPr>
              <a:t>پذیرفته شده است که دانش حرفه ای معلم به شکل روایی بیان می </a:t>
            </a:r>
            <a:r>
              <a:rPr lang="fa-IR" sz="2400" dirty="0" smtClean="0">
                <a:solidFill>
                  <a:schemeClr val="tx1"/>
                </a:solidFill>
                <a:cs typeface="B Badr" panose="00000400000000000000" pitchFamily="2" charset="-78"/>
              </a:rPr>
              <a:t>شود.</a:t>
            </a:r>
            <a:br>
              <a:rPr lang="fa-IR" sz="2400" dirty="0" smtClean="0">
                <a:solidFill>
                  <a:schemeClr val="tx1"/>
                </a:solidFill>
                <a:cs typeface="B Badr" panose="00000400000000000000" pitchFamily="2" charset="-78"/>
              </a:rPr>
            </a:br>
            <a:r>
              <a:rPr lang="fa-IR" sz="2400" dirty="0">
                <a:solidFill>
                  <a:schemeClr val="tx1"/>
                </a:solidFill>
                <a:cs typeface="B Badr" panose="00000400000000000000" pitchFamily="2" charset="-78"/>
              </a:rPr>
              <a:t>روایت در نهایت، ابزاری است که معلمان را در کشف هویت حرفه ای آنها، کمک می </a:t>
            </a:r>
            <a:r>
              <a:rPr lang="fa-IR" sz="2400" dirty="0" smtClean="0">
                <a:solidFill>
                  <a:schemeClr val="tx1"/>
                </a:solidFill>
                <a:cs typeface="B Badr" panose="00000400000000000000" pitchFamily="2" charset="-78"/>
              </a:rPr>
              <a:t>کند.</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38897432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5515155"/>
          </a:xfrm>
        </p:spPr>
        <p:txBody>
          <a:bodyPr>
            <a:normAutofit/>
          </a:bodyPr>
          <a:lstStyle/>
          <a:p>
            <a:pPr algn="r"/>
            <a:r>
              <a:rPr lang="fa-IR" sz="2400" dirty="0">
                <a:solidFill>
                  <a:schemeClr val="tx1"/>
                </a:solidFill>
                <a:cs typeface="B Badr" panose="00000400000000000000" pitchFamily="2" charset="-78"/>
              </a:rPr>
              <a:t/>
            </a:r>
            <a:br>
              <a:rPr lang="fa-IR" sz="2400" dirty="0">
                <a:solidFill>
                  <a:schemeClr val="tx1"/>
                </a:solidFill>
                <a:cs typeface="B Badr" panose="00000400000000000000" pitchFamily="2" charset="-78"/>
              </a:rPr>
            </a:br>
            <a:r>
              <a:rPr lang="fa-IR" sz="2400" dirty="0">
                <a:solidFill>
                  <a:schemeClr val="tx1"/>
                </a:solidFill>
                <a:cs typeface="B Badr" panose="00000400000000000000" pitchFamily="2" charset="-78"/>
              </a:rPr>
              <a:t>در جمع بندی خود می توانیم بگوییم برنامه تربیت </a:t>
            </a:r>
            <a:r>
              <a:rPr lang="fa-IR" sz="2400" dirty="0" smtClean="0">
                <a:solidFill>
                  <a:schemeClr val="tx1"/>
                </a:solidFill>
                <a:cs typeface="B Badr" panose="00000400000000000000" pitchFamily="2" charset="-78"/>
              </a:rPr>
              <a:t>دانشجو معلمان</a:t>
            </a:r>
            <a:r>
              <a:rPr lang="fa-IR" sz="2400" dirty="0">
                <a:solidFill>
                  <a:schemeClr val="tx1"/>
                </a:solidFill>
                <a:cs typeface="B Badr" panose="00000400000000000000" pitchFamily="2" charset="-78"/>
              </a:rPr>
              <a:t>، مبتنی بر پژوهش روایی می تواند جنبه های زیر را شامل شود:</a:t>
            </a:r>
            <a:br>
              <a:rPr lang="fa-IR" sz="2400" dirty="0">
                <a:solidFill>
                  <a:schemeClr val="tx1"/>
                </a:solidFill>
                <a:cs typeface="B Badr" panose="00000400000000000000" pitchFamily="2" charset="-78"/>
              </a:rPr>
            </a:br>
            <a:r>
              <a:rPr lang="fa-IR" sz="2400" dirty="0">
                <a:solidFill>
                  <a:schemeClr val="tx1"/>
                </a:solidFill>
                <a:cs typeface="B Badr" panose="00000400000000000000" pitchFamily="2" charset="-78"/>
              </a:rPr>
              <a:t>۱. </a:t>
            </a:r>
            <a:r>
              <a:rPr lang="fa-IR" sz="2400" dirty="0">
                <a:solidFill>
                  <a:srgbClr val="00B0F0"/>
                </a:solidFill>
                <a:cs typeface="B Badr" panose="00000400000000000000" pitchFamily="2" charset="-78"/>
              </a:rPr>
              <a:t>رویکرد فلسفی </a:t>
            </a:r>
            <a:r>
              <a:rPr lang="fa-IR" sz="2400" dirty="0">
                <a:solidFill>
                  <a:schemeClr val="tx1"/>
                </a:solidFill>
                <a:cs typeface="B Badr" panose="00000400000000000000" pitchFamily="2" charset="-78"/>
              </a:rPr>
              <a:t>به دانش و یادگیری که عمل و گفتمان شخصی را در مرکز یادگیری قرار داده است</a:t>
            </a:r>
            <a:r>
              <a:rPr lang="fa-IR" sz="2400" dirty="0" smtClean="0">
                <a:solidFill>
                  <a:schemeClr val="tx1"/>
                </a:solidFill>
                <a:cs typeface="B Badr" panose="00000400000000000000" pitchFamily="2" charset="-78"/>
              </a:rPr>
              <a:t>.</a:t>
            </a:r>
            <a:r>
              <a:rPr lang="en-US" sz="2400" dirty="0">
                <a:solidFill>
                  <a:schemeClr val="tx1"/>
                </a:solidFill>
                <a:cs typeface="B Badr" panose="00000400000000000000" pitchFamily="2" charset="-78"/>
              </a:rPr>
              <a:t/>
            </a:r>
            <a:br>
              <a:rPr lang="en-US" sz="2400" dirty="0">
                <a:solidFill>
                  <a:schemeClr val="tx1"/>
                </a:solidFill>
                <a:cs typeface="B Badr" panose="00000400000000000000" pitchFamily="2" charset="-78"/>
              </a:rPr>
            </a:br>
            <a:r>
              <a:rPr lang="fa-IR" sz="2400" dirty="0" smtClean="0">
                <a:solidFill>
                  <a:schemeClr val="tx1"/>
                </a:solidFill>
                <a:cs typeface="B Badr" panose="00000400000000000000" pitchFamily="2" charset="-78"/>
              </a:rPr>
              <a:t>۲</a:t>
            </a:r>
            <a:r>
              <a:rPr lang="fa-IR" sz="2400" dirty="0">
                <a:solidFill>
                  <a:schemeClr val="tx1"/>
                </a:solidFill>
                <a:cs typeface="B Badr" panose="00000400000000000000" pitchFamily="2" charset="-78"/>
              </a:rPr>
              <a:t>. </a:t>
            </a:r>
            <a:r>
              <a:rPr lang="fa-IR" sz="2400" dirty="0">
                <a:solidFill>
                  <a:srgbClr val="00B0F0"/>
                </a:solidFill>
                <a:cs typeface="B Badr" panose="00000400000000000000" pitchFamily="2" charset="-78"/>
              </a:rPr>
              <a:t>رویکرد سازمانی </a:t>
            </a:r>
            <a:r>
              <a:rPr lang="fa-IR" sz="2400" dirty="0">
                <a:solidFill>
                  <a:schemeClr val="tx1"/>
                </a:solidFill>
                <a:cs typeface="B Badr" panose="00000400000000000000" pitchFamily="2" charset="-78"/>
              </a:rPr>
              <a:t>به یادگیری که بر حداکثر تعامل مشارکت </a:t>
            </a:r>
            <a:r>
              <a:rPr lang="fa-IR" sz="2400" dirty="0" smtClean="0">
                <a:solidFill>
                  <a:schemeClr val="tx1"/>
                </a:solidFill>
                <a:cs typeface="B Badr" panose="00000400000000000000" pitchFamily="2" charset="-78"/>
              </a:rPr>
              <a:t>کنندگان تأکید </a:t>
            </a:r>
            <a:r>
              <a:rPr lang="fa-IR" sz="2400" dirty="0">
                <a:solidFill>
                  <a:schemeClr val="tx1"/>
                </a:solidFill>
                <a:cs typeface="B Badr" panose="00000400000000000000" pitchFamily="2" charset="-78"/>
              </a:rPr>
              <a:t>دارد.</a:t>
            </a:r>
            <a:br>
              <a:rPr lang="fa-IR" sz="2400" dirty="0">
                <a:solidFill>
                  <a:schemeClr val="tx1"/>
                </a:solidFill>
                <a:cs typeface="B Badr" panose="00000400000000000000" pitchFamily="2" charset="-78"/>
              </a:rPr>
            </a:br>
            <a:r>
              <a:rPr lang="fa-IR" sz="2400" dirty="0" smtClean="0">
                <a:solidFill>
                  <a:schemeClr val="tx1"/>
                </a:solidFill>
                <a:cs typeface="B Badr" panose="00000400000000000000" pitchFamily="2" charset="-78"/>
              </a:rPr>
              <a:t>3. </a:t>
            </a:r>
            <a:r>
              <a:rPr lang="fa-IR" sz="2400" dirty="0">
                <a:solidFill>
                  <a:srgbClr val="00B0F0"/>
                </a:solidFill>
                <a:cs typeface="B Badr" panose="00000400000000000000" pitchFamily="2" charset="-78"/>
              </a:rPr>
              <a:t>نگارش روایت و گفتگو </a:t>
            </a:r>
            <a:r>
              <a:rPr lang="fa-IR" sz="2400" dirty="0">
                <a:solidFill>
                  <a:schemeClr val="tx1"/>
                </a:solidFill>
                <a:cs typeface="B Badr" panose="00000400000000000000" pitchFamily="2" charset="-78"/>
              </a:rPr>
              <a:t>که سبک های گفتمانی مانند خود نوشت نامه، مطالعه موردی، و خودپژوهی را ترکیب می کند و محصول مشارکت مدرسه و دانشگاه است.</a:t>
            </a:r>
            <a:br>
              <a:rPr lang="fa-IR" sz="2400" dirty="0">
                <a:solidFill>
                  <a:schemeClr val="tx1"/>
                </a:solidFill>
                <a:cs typeface="B Badr" panose="00000400000000000000" pitchFamily="2" charset="-78"/>
              </a:rPr>
            </a:br>
            <a:r>
              <a:rPr lang="fa-IR" sz="2400" dirty="0">
                <a:solidFill>
                  <a:schemeClr val="tx1"/>
                </a:solidFill>
                <a:cs typeface="B Badr" panose="00000400000000000000" pitchFamily="2" charset="-78"/>
              </a:rPr>
              <a:t>. ۴. </a:t>
            </a:r>
            <a:r>
              <a:rPr lang="fa-IR" sz="2400" dirty="0">
                <a:solidFill>
                  <a:srgbClr val="00B0F0"/>
                </a:solidFill>
                <a:cs typeface="B Badr" panose="00000400000000000000" pitchFamily="2" charset="-78"/>
              </a:rPr>
              <a:t>تولید دانش </a:t>
            </a:r>
            <a:r>
              <a:rPr lang="fa-IR" sz="2400" dirty="0">
                <a:solidFill>
                  <a:schemeClr val="tx1"/>
                </a:solidFill>
                <a:cs typeface="B Badr" panose="00000400000000000000" pitchFamily="2" charset="-78"/>
              </a:rPr>
              <a:t>که محصول تجربه شخصی است و از آن برای نظریه پردازی و تحقیقات بیشتر در عمل، استفاده می شود (هولی، ۲۰۰۷).</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303597354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5">
                    <a:lumMod val="60000"/>
                    <a:lumOff val="40000"/>
                  </a:schemeClr>
                </a:solidFill>
                <a:cs typeface="B Badr" panose="00000400000000000000" pitchFamily="2" charset="-78"/>
              </a:rPr>
              <a:t>کار انفرادی</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3" y="2160589"/>
            <a:ext cx="8982481" cy="3880773"/>
          </a:xfrm>
        </p:spPr>
        <p:txBody>
          <a:bodyPr>
            <a:normAutofit/>
          </a:bodyPr>
          <a:lstStyle/>
          <a:p>
            <a:r>
              <a:rPr lang="fa-IR" sz="3200" dirty="0" smtClean="0">
                <a:solidFill>
                  <a:schemeClr val="tx1"/>
                </a:solidFill>
                <a:cs typeface="B Badr" panose="00000400000000000000" pitchFamily="2" charset="-78"/>
              </a:rPr>
              <a:t>روایتی که قبلا از دوران تحصیل خود نوشته اید را تحلیل محتوا نمایید.</a:t>
            </a:r>
            <a:endParaRPr lang="en-US" sz="3200" dirty="0">
              <a:solidFill>
                <a:schemeClr val="tx1"/>
              </a:solidFill>
              <a:cs typeface="B Badr" panose="00000400000000000000" pitchFamily="2" charset="-78"/>
            </a:endParaRPr>
          </a:p>
        </p:txBody>
      </p:sp>
    </p:spTree>
    <p:extLst>
      <p:ext uri="{BB962C8B-B14F-4D97-AF65-F5344CB8AC3E}">
        <p14:creationId xmlns:p14="http://schemas.microsoft.com/office/powerpoint/2010/main" val="4269063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840" y="222738"/>
            <a:ext cx="8596668" cy="597877"/>
          </a:xfrm>
        </p:spPr>
        <p:txBody>
          <a:bodyPr>
            <a:normAutofit fontScale="90000"/>
          </a:bodyPr>
          <a:lstStyle/>
          <a:p>
            <a:pPr algn="ctr"/>
            <a:r>
              <a:rPr lang="fa-IR" dirty="0">
                <a:solidFill>
                  <a:schemeClr val="accent5">
                    <a:lumMod val="60000"/>
                    <a:lumOff val="40000"/>
                  </a:schemeClr>
                </a:solidFill>
                <a:cs typeface="B Badr" panose="00000400000000000000" pitchFamily="2" charset="-78"/>
              </a:rPr>
              <a:t>یادگیری نهفته</a:t>
            </a:r>
          </a:p>
        </p:txBody>
      </p:sp>
      <p:sp>
        <p:nvSpPr>
          <p:cNvPr id="3" name="Content Placeholder 2"/>
          <p:cNvSpPr>
            <a:spLocks noGrp="1"/>
          </p:cNvSpPr>
          <p:nvPr>
            <p:ph idx="1"/>
          </p:nvPr>
        </p:nvSpPr>
        <p:spPr>
          <a:xfrm>
            <a:off x="246185" y="820615"/>
            <a:ext cx="9361399" cy="4275015"/>
          </a:xfrm>
        </p:spPr>
        <p:txBody>
          <a:bodyPr>
            <a:normAutofit/>
          </a:bodyPr>
          <a:lstStyle/>
          <a:p>
            <a:r>
              <a:rPr lang="fa-IR" sz="2600" dirty="0" smtClean="0">
                <a:solidFill>
                  <a:schemeClr val="tx1"/>
                </a:solidFill>
                <a:cs typeface="B Badr" panose="00000400000000000000" pitchFamily="2" charset="-78"/>
              </a:rPr>
              <a:t>یادگیری </a:t>
            </a:r>
            <a:r>
              <a:rPr lang="fa-IR" sz="2600" dirty="0">
                <a:solidFill>
                  <a:schemeClr val="tx1"/>
                </a:solidFill>
                <a:cs typeface="B Badr" panose="00000400000000000000" pitchFamily="2" charset="-78"/>
              </a:rPr>
              <a:t>است که در هنگام اکتساب در </a:t>
            </a:r>
            <a:r>
              <a:rPr lang="fa-IR" sz="2600" dirty="0">
                <a:solidFill>
                  <a:srgbClr val="FF0000"/>
                </a:solidFill>
                <a:cs typeface="B Badr" panose="00000400000000000000" pitchFamily="2" charset="-78"/>
              </a:rPr>
              <a:t>عملکرد شخص به حالت پنهانی و ابراز نشده باقی می‌ماند.</a:t>
            </a:r>
            <a:r>
              <a:rPr lang="fa-IR" sz="2600" dirty="0">
                <a:solidFill>
                  <a:schemeClr val="tx1"/>
                </a:solidFill>
                <a:cs typeface="B Badr" panose="00000400000000000000" pitchFamily="2" charset="-78"/>
              </a:rPr>
              <a:t> به عبارتی یادگیری در یک موقعیت زمانی اتفاق می‌افتد و </a:t>
            </a:r>
            <a:r>
              <a:rPr lang="fa-IR" sz="2600" dirty="0" smtClean="0">
                <a:solidFill>
                  <a:schemeClr val="tx1"/>
                </a:solidFill>
                <a:cs typeface="B Badr" panose="00000400000000000000" pitchFamily="2" charset="-78"/>
              </a:rPr>
              <a:t>مدت ها </a:t>
            </a:r>
            <a:r>
              <a:rPr lang="fa-IR" sz="2600" dirty="0">
                <a:solidFill>
                  <a:schemeClr val="tx1"/>
                </a:solidFill>
                <a:cs typeface="B Badr" panose="00000400000000000000" pitchFamily="2" charset="-78"/>
              </a:rPr>
              <a:t>نهفته باقی می‌ماند تا در موقعیت مورد نیاز خود را نشان می‌دهد. </a:t>
            </a:r>
            <a:r>
              <a:rPr lang="fa-IR" sz="2600" dirty="0">
                <a:solidFill>
                  <a:srgbClr val="FF0000"/>
                </a:solidFill>
                <a:cs typeface="B Badr" panose="00000400000000000000" pitchFamily="2" charset="-78"/>
              </a:rPr>
              <a:t>رفتارهای معلمی </a:t>
            </a:r>
            <a:r>
              <a:rPr lang="fa-IR" sz="2600" dirty="0">
                <a:solidFill>
                  <a:schemeClr val="tx1"/>
                </a:solidFill>
                <a:cs typeface="B Badr" panose="00000400000000000000" pitchFamily="2" charset="-78"/>
              </a:rPr>
              <a:t>نمونه‌ای از رفتارهایی هستند که به صورت یادگیری نهفته ممکن است آموخته شوند.</a:t>
            </a:r>
            <a:r>
              <a:rPr lang="fa-IR" sz="2600" dirty="0">
                <a:solidFill>
                  <a:srgbClr val="FF0000"/>
                </a:solidFill>
                <a:cs typeface="B Badr" panose="00000400000000000000" pitchFamily="2" charset="-78"/>
              </a:rPr>
              <a:t> فرد تا </a:t>
            </a:r>
            <a:r>
              <a:rPr lang="fa-IR" sz="2600" dirty="0" smtClean="0">
                <a:solidFill>
                  <a:srgbClr val="FF0000"/>
                </a:solidFill>
                <a:cs typeface="B Badr" panose="00000400000000000000" pitchFamily="2" charset="-78"/>
              </a:rPr>
              <a:t>زمانی که </a:t>
            </a:r>
            <a:r>
              <a:rPr lang="fa-IR" sz="2600" dirty="0">
                <a:solidFill>
                  <a:srgbClr val="FF0000"/>
                </a:solidFill>
                <a:cs typeface="B Badr" panose="00000400000000000000" pitchFamily="2" charset="-78"/>
              </a:rPr>
              <a:t>به عنوان یک معلم در کلاس قرار نگیرد این رفتارها را از خود نشان نمی‌دهد، در حالیکه </a:t>
            </a:r>
            <a:r>
              <a:rPr lang="fa-IR" sz="2600" dirty="0" smtClean="0">
                <a:solidFill>
                  <a:srgbClr val="FF0000"/>
                </a:solidFill>
                <a:cs typeface="B Badr" panose="00000400000000000000" pitchFamily="2" charset="-78"/>
              </a:rPr>
              <a:t>آن ها </a:t>
            </a:r>
            <a:r>
              <a:rPr lang="fa-IR" sz="2600" dirty="0">
                <a:solidFill>
                  <a:srgbClr val="FF0000"/>
                </a:solidFill>
                <a:cs typeface="B Badr" panose="00000400000000000000" pitchFamily="2" charset="-78"/>
              </a:rPr>
              <a:t>را در طول تحصیل خود از معلمان خود آموخته است</a:t>
            </a:r>
            <a:r>
              <a:rPr lang="fa-IR" sz="2600" dirty="0" smtClean="0">
                <a:solidFill>
                  <a:srgbClr val="FF0000"/>
                </a:solidFill>
                <a:cs typeface="B Badr" panose="00000400000000000000" pitchFamily="2" charset="-78"/>
              </a:rPr>
              <a:t>.</a:t>
            </a:r>
            <a:endParaRPr lang="fa-IR" sz="2600" dirty="0">
              <a:solidFill>
                <a:schemeClr val="tx1"/>
              </a:solidFill>
              <a:cs typeface="B Badr" panose="00000400000000000000" pitchFamily="2" charset="-78"/>
            </a:endParaRPr>
          </a:p>
          <a:p>
            <a:r>
              <a:rPr lang="fa-IR" sz="2600" dirty="0" smtClean="0">
                <a:solidFill>
                  <a:schemeClr val="tx1"/>
                </a:solidFill>
                <a:cs typeface="B Badr" panose="00000400000000000000" pitchFamily="2" charset="-78"/>
              </a:rPr>
              <a:t>نباید </a:t>
            </a:r>
            <a:r>
              <a:rPr lang="fa-IR" sz="2600" dirty="0">
                <a:solidFill>
                  <a:schemeClr val="tx1"/>
                </a:solidFill>
                <a:cs typeface="B Badr" panose="00000400000000000000" pitchFamily="2" charset="-78"/>
              </a:rPr>
              <a:t>یادگیری نهفته را با یادگیری تصادفی اشتباه کرد و یادگیری تصادفی </a:t>
            </a:r>
            <a:r>
              <a:rPr lang="fa-IR" sz="2600" dirty="0" smtClean="0">
                <a:solidFill>
                  <a:schemeClr val="tx1"/>
                </a:solidFill>
                <a:cs typeface="B Badr" panose="00000400000000000000" pitchFamily="2" charset="-78"/>
              </a:rPr>
              <a:t>لزوماً </a:t>
            </a:r>
            <a:r>
              <a:rPr lang="fa-IR" sz="2600" dirty="0">
                <a:solidFill>
                  <a:schemeClr val="tx1"/>
                </a:solidFill>
                <a:cs typeface="B Badr" panose="00000400000000000000" pitchFamily="2" charset="-78"/>
              </a:rPr>
              <a:t>پنهان نیست و ممکن است در هر مقطعی در عملکرد شخص ظاهر شود.</a:t>
            </a:r>
          </a:p>
          <a:p>
            <a:endParaRPr lang="fa-IR" dirty="0"/>
          </a:p>
        </p:txBody>
      </p:sp>
    </p:spTree>
    <p:extLst>
      <p:ext uri="{BB962C8B-B14F-4D97-AF65-F5344CB8AC3E}">
        <p14:creationId xmlns:p14="http://schemas.microsoft.com/office/powerpoint/2010/main" val="4023672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5">
                    <a:lumMod val="60000"/>
                    <a:lumOff val="40000"/>
                  </a:schemeClr>
                </a:solidFill>
                <a:cs typeface="B Badr" panose="00000400000000000000" pitchFamily="2" charset="-78"/>
              </a:rPr>
              <a:t>یادگیری مبتنی بر عمل</a:t>
            </a:r>
            <a:endParaRPr lang="fa-IR"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759396" y="1492374"/>
            <a:ext cx="8596668" cy="3880773"/>
          </a:xfrm>
        </p:spPr>
        <p:txBody>
          <a:bodyPr>
            <a:normAutofit/>
          </a:bodyPr>
          <a:lstStyle/>
          <a:p>
            <a:r>
              <a:rPr lang="fa-IR" sz="2400" dirty="0" smtClean="0">
                <a:solidFill>
                  <a:schemeClr val="tx1"/>
                </a:solidFill>
                <a:cs typeface="B Badr" panose="00000400000000000000" pitchFamily="2" charset="-78"/>
              </a:rPr>
              <a:t>چالش های آموزشی و تربیتی که ما با آن روبرو هستیم هم زمان با زندگی حرفه ای ما در مدرسه وجود دارد و یا اتفاق می افتد حل این چالش ها نیازمند فهم دقیق ابعاد فرهنگی ،اجتماعی، و اقتصادی آن ها می باشد ما می توانیم با استفاده از پژوهش روایی </a:t>
            </a:r>
            <a:r>
              <a:rPr lang="fa-IR" sz="2400" dirty="0" smtClean="0">
                <a:solidFill>
                  <a:srgbClr val="00B0F0"/>
                </a:solidFill>
                <a:cs typeface="B Badr" panose="00000400000000000000" pitchFamily="2" charset="-78"/>
              </a:rPr>
              <a:t>درک خود را از موضوعات اصلی مرتبط با یاددهی - یادگیری </a:t>
            </a:r>
            <a:r>
              <a:rPr lang="fa-IR" sz="2400" dirty="0" smtClean="0">
                <a:solidFill>
                  <a:schemeClr val="tx1"/>
                </a:solidFill>
                <a:cs typeface="B Badr" panose="00000400000000000000" pitchFamily="2" charset="-78"/>
              </a:rPr>
              <a:t>افزایش</a:t>
            </a:r>
            <a:r>
              <a:rPr lang="fa-IR" sz="2400" dirty="0" smtClean="0">
                <a:solidFill>
                  <a:srgbClr val="00B0F0"/>
                </a:solidFill>
                <a:cs typeface="B Badr" panose="00000400000000000000" pitchFamily="2" charset="-78"/>
              </a:rPr>
              <a:t> </a:t>
            </a:r>
            <a:r>
              <a:rPr lang="fa-IR" sz="2400" dirty="0" smtClean="0">
                <a:solidFill>
                  <a:schemeClr val="tx1"/>
                </a:solidFill>
                <a:cs typeface="B Badr" panose="00000400000000000000" pitchFamily="2" charset="-78"/>
              </a:rPr>
              <a:t>دهیم گفتن و باز گفتن داستان های معلمان محور اصلی این فرایند است. پژوهش روایی فرصتی را برای پژوهشگران فراهم می آورد تا به صدای شرکت کنندگان در تحقیق (معلمان) اعتبار بخشند.</a:t>
            </a:r>
            <a:endParaRPr lang="fa-IR"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2727609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5">
                    <a:lumMod val="60000"/>
                    <a:lumOff val="40000"/>
                  </a:schemeClr>
                </a:solidFill>
                <a:cs typeface="B Badr" panose="00000400000000000000" pitchFamily="2" charset="-78"/>
              </a:rPr>
              <a:t>یادگیری از تجربه </a:t>
            </a:r>
          </a:p>
        </p:txBody>
      </p:sp>
      <p:sp>
        <p:nvSpPr>
          <p:cNvPr id="3" name="Content Placeholder 2"/>
          <p:cNvSpPr>
            <a:spLocks noGrp="1"/>
          </p:cNvSpPr>
          <p:nvPr>
            <p:ph idx="1"/>
          </p:nvPr>
        </p:nvSpPr>
        <p:spPr>
          <a:xfrm>
            <a:off x="677334" y="1398589"/>
            <a:ext cx="8596668" cy="3880773"/>
          </a:xfrm>
        </p:spPr>
        <p:txBody>
          <a:bodyPr>
            <a:normAutofit/>
          </a:bodyPr>
          <a:lstStyle/>
          <a:p>
            <a:r>
              <a:rPr lang="fa-IR" sz="2400" dirty="0">
                <a:solidFill>
                  <a:schemeClr val="tx1"/>
                </a:solidFill>
                <a:cs typeface="B Badr" panose="00000400000000000000" pitchFamily="2" charset="-78"/>
              </a:rPr>
              <a:t>وقتی کودک </a:t>
            </a:r>
            <a:r>
              <a:rPr lang="fa-IR" sz="2400" dirty="0" smtClean="0">
                <a:solidFill>
                  <a:schemeClr val="tx1"/>
                </a:solidFill>
                <a:cs typeface="B Badr" panose="00000400000000000000" pitchFamily="2" charset="-78"/>
              </a:rPr>
              <a:t>انگشتش </a:t>
            </a:r>
            <a:r>
              <a:rPr lang="fa-IR" sz="2400" dirty="0">
                <a:solidFill>
                  <a:schemeClr val="tx1"/>
                </a:solidFill>
                <a:cs typeface="B Badr" panose="00000400000000000000" pitchFamily="2" charset="-78"/>
              </a:rPr>
              <a:t>را در شعله فرو </a:t>
            </a:r>
            <a:r>
              <a:rPr lang="fa-IR" sz="2400" dirty="0" smtClean="0">
                <a:solidFill>
                  <a:schemeClr val="tx1"/>
                </a:solidFill>
                <a:cs typeface="B Badr" panose="00000400000000000000" pitchFamily="2" charset="-78"/>
              </a:rPr>
              <a:t>می برد</a:t>
            </a:r>
            <a:r>
              <a:rPr lang="fa-IR" sz="2400" dirty="0">
                <a:solidFill>
                  <a:schemeClr val="tx1"/>
                </a:solidFill>
                <a:cs typeface="B Badr" panose="00000400000000000000" pitchFamily="2" charset="-78"/>
              </a:rPr>
              <a:t>، این یک تجربه نیست. بلکه این حرکت وقتی تجربه است که </a:t>
            </a:r>
            <a:r>
              <a:rPr lang="fa-IR" sz="2400" dirty="0" smtClean="0">
                <a:solidFill>
                  <a:schemeClr val="tx1"/>
                </a:solidFill>
                <a:cs typeface="B Badr" panose="00000400000000000000" pitchFamily="2" charset="-78"/>
              </a:rPr>
              <a:t>با</a:t>
            </a:r>
            <a:r>
              <a:rPr lang="en-US" sz="2400" dirty="0" smtClean="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درد </a:t>
            </a:r>
            <a:r>
              <a:rPr lang="fa-IR" sz="2400" dirty="0">
                <a:solidFill>
                  <a:schemeClr val="tx1"/>
                </a:solidFill>
                <a:cs typeface="B Badr" panose="00000400000000000000" pitchFamily="2" charset="-78"/>
              </a:rPr>
              <a:t>مرتبط شود، دردی </a:t>
            </a:r>
            <a:r>
              <a:rPr lang="fa-IR" sz="2400" dirty="0" smtClean="0">
                <a:solidFill>
                  <a:schemeClr val="tx1"/>
                </a:solidFill>
                <a:cs typeface="B Badr" panose="00000400000000000000" pitchFamily="2" charset="-78"/>
              </a:rPr>
              <a:t>که</a:t>
            </a:r>
            <a:r>
              <a:rPr lang="en-US" sz="2400" dirty="0" smtClean="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برای </a:t>
            </a:r>
            <a:r>
              <a:rPr lang="fa-IR" sz="2400" dirty="0">
                <a:solidFill>
                  <a:schemeClr val="tx1"/>
                </a:solidFill>
                <a:cs typeface="B Badr" panose="00000400000000000000" pitchFamily="2" charset="-78"/>
              </a:rPr>
              <a:t>او معنای </a:t>
            </a:r>
            <a:r>
              <a:rPr lang="fa-IR" sz="2400" dirty="0" smtClean="0">
                <a:solidFill>
                  <a:schemeClr val="tx1"/>
                </a:solidFill>
                <a:cs typeface="B Badr" panose="00000400000000000000" pitchFamily="2" charset="-78"/>
              </a:rPr>
              <a:t>دست</a:t>
            </a:r>
            <a:r>
              <a:rPr lang="en-US" sz="2400" dirty="0" smtClean="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خوش </a:t>
            </a:r>
            <a:r>
              <a:rPr lang="fa-IR" sz="2400" dirty="0">
                <a:solidFill>
                  <a:schemeClr val="tx1"/>
                </a:solidFill>
                <a:cs typeface="B Badr" panose="00000400000000000000" pitchFamily="2" charset="-78"/>
              </a:rPr>
              <a:t>پیامد شدن را </a:t>
            </a:r>
            <a:r>
              <a:rPr lang="fa-IR" sz="2400" dirty="0" smtClean="0">
                <a:solidFill>
                  <a:schemeClr val="tx1"/>
                </a:solidFill>
                <a:cs typeface="B Badr" panose="00000400000000000000" pitchFamily="2" charset="-78"/>
              </a:rPr>
              <a:t>می</a:t>
            </a:r>
            <a:r>
              <a:rPr lang="en-US" sz="2400" dirty="0" smtClean="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دهد</a:t>
            </a:r>
            <a:r>
              <a:rPr lang="fa-IR" sz="2400" dirty="0">
                <a:solidFill>
                  <a:schemeClr val="tx1"/>
                </a:solidFill>
                <a:cs typeface="B Badr" panose="00000400000000000000" pitchFamily="2" charset="-78"/>
              </a:rPr>
              <a:t>. از این به بعد </a:t>
            </a:r>
            <a:r>
              <a:rPr lang="fa-IR" sz="2400" dirty="0" smtClean="0">
                <a:solidFill>
                  <a:schemeClr val="tx1"/>
                </a:solidFill>
                <a:cs typeface="B Badr" panose="00000400000000000000" pitchFamily="2" charset="-78"/>
              </a:rPr>
              <a:t>است که </a:t>
            </a:r>
            <a:r>
              <a:rPr lang="fa-IR" sz="2400" dirty="0">
                <a:solidFill>
                  <a:schemeClr val="tx1"/>
                </a:solidFill>
                <a:cs typeface="B Badr" panose="00000400000000000000" pitchFamily="2" charset="-78"/>
              </a:rPr>
              <a:t>فرو بردن انگشت در شعله معنای سوختن </a:t>
            </a:r>
            <a:r>
              <a:rPr lang="fa-IR" sz="2400" dirty="0" smtClean="0">
                <a:solidFill>
                  <a:schemeClr val="tx1"/>
                </a:solidFill>
                <a:cs typeface="B Badr" panose="00000400000000000000" pitchFamily="2" charset="-78"/>
              </a:rPr>
              <a:t>می دهد، </a:t>
            </a:r>
            <a:r>
              <a:rPr lang="fa-IR" sz="2400" dirty="0">
                <a:solidFill>
                  <a:schemeClr val="tx1"/>
                </a:solidFill>
                <a:cs typeface="B Badr" panose="00000400000000000000" pitchFamily="2" charset="-78"/>
              </a:rPr>
              <a:t>و از نظر دیویی کودک به رشد می رسد.</a:t>
            </a:r>
          </a:p>
          <a:p>
            <a:r>
              <a:rPr lang="fa-IR" sz="2400" dirty="0">
                <a:solidFill>
                  <a:schemeClr val="tx1"/>
                </a:solidFill>
                <a:cs typeface="B Badr" panose="00000400000000000000" pitchFamily="2" charset="-78"/>
              </a:rPr>
              <a:t>کودک به این رشد رسیده که فرو بردن انگشت در آتش ، سوختن و سپس درد را در پی </a:t>
            </a:r>
            <a:r>
              <a:rPr lang="fa-IR" sz="2400" dirty="0" smtClean="0">
                <a:solidFill>
                  <a:schemeClr val="tx1"/>
                </a:solidFill>
                <a:cs typeface="B Badr" panose="00000400000000000000" pitchFamily="2" charset="-78"/>
              </a:rPr>
              <a:t>دارد.</a:t>
            </a:r>
          </a:p>
          <a:p>
            <a:endParaRPr lang="fa-IR" sz="2400" dirty="0">
              <a:solidFill>
                <a:schemeClr val="tx1"/>
              </a:solidFill>
              <a:cs typeface="B Badr" panose="00000400000000000000" pitchFamily="2" charset="-78"/>
            </a:endParaRPr>
          </a:p>
          <a:p>
            <a:endParaRPr lang="fa-IR" sz="2400" dirty="0" smtClean="0">
              <a:solidFill>
                <a:schemeClr val="tx1"/>
              </a:solidFill>
              <a:cs typeface="B Badr" panose="00000400000000000000" pitchFamily="2" charset="-78"/>
            </a:endParaRPr>
          </a:p>
          <a:p>
            <a:endParaRPr lang="fa-IR" sz="2400" dirty="0">
              <a:solidFill>
                <a:schemeClr val="tx1"/>
              </a:solidFill>
              <a:cs typeface="B Badr" panose="00000400000000000000" pitchFamily="2" charset="-78"/>
            </a:endParaRPr>
          </a:p>
          <a:p>
            <a:endParaRPr lang="fa-IR" sz="2400" dirty="0" smtClean="0">
              <a:solidFill>
                <a:schemeClr val="tx1"/>
              </a:solidFill>
              <a:cs typeface="B Badr" panose="00000400000000000000" pitchFamily="2" charset="-78"/>
            </a:endParaRPr>
          </a:p>
          <a:p>
            <a:endParaRPr lang="fa-IR" sz="2400" dirty="0">
              <a:solidFill>
                <a:schemeClr val="tx1"/>
              </a:solidFill>
              <a:cs typeface="B Badr" panose="00000400000000000000" pitchFamily="2" charset="-78"/>
            </a:endParaRPr>
          </a:p>
          <a:p>
            <a:endParaRPr lang="fa-IR" sz="2400" dirty="0" smtClean="0">
              <a:solidFill>
                <a:schemeClr val="tx1"/>
              </a:solidFill>
              <a:cs typeface="B Badr" panose="00000400000000000000" pitchFamily="2" charset="-78"/>
            </a:endParaRPr>
          </a:p>
          <a:p>
            <a:endParaRPr lang="fa-IR" sz="2400" dirty="0">
              <a:solidFill>
                <a:schemeClr val="tx1"/>
              </a:solidFill>
              <a:cs typeface="B Badr" panose="00000400000000000000" pitchFamily="2" charset="-78"/>
            </a:endParaRPr>
          </a:p>
          <a:p>
            <a:endParaRPr lang="fa-IR"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2867770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5">
                    <a:lumMod val="60000"/>
                    <a:lumOff val="40000"/>
                  </a:schemeClr>
                </a:solidFill>
                <a:cs typeface="B Badr" panose="00000400000000000000" pitchFamily="2" charset="-78"/>
              </a:rPr>
              <a:t>چرخه ماهیت تجربه ،یادگیری </a:t>
            </a:r>
            <a:r>
              <a:rPr lang="fa-IR" dirty="0">
                <a:solidFill>
                  <a:schemeClr val="accent5">
                    <a:lumMod val="60000"/>
                    <a:lumOff val="40000"/>
                  </a:schemeClr>
                </a:solidFill>
                <a:cs typeface="B Badr" panose="00000400000000000000" pitchFamily="2" charset="-78"/>
              </a:rPr>
              <a:t>از تجربه </a:t>
            </a:r>
            <a:r>
              <a:rPr lang="fa-IR" dirty="0" smtClean="0">
                <a:solidFill>
                  <a:schemeClr val="accent5">
                    <a:lumMod val="60000"/>
                    <a:lumOff val="40000"/>
                  </a:schemeClr>
                </a:solidFill>
                <a:cs typeface="B Badr" panose="00000400000000000000" pitchFamily="2" charset="-78"/>
              </a:rPr>
              <a:t>و تامل بر تجربه</a:t>
            </a:r>
            <a:endParaRPr lang="fa-IR" dirty="0">
              <a:solidFill>
                <a:schemeClr val="accent5">
                  <a:lumMod val="60000"/>
                  <a:lumOff val="40000"/>
                </a:schemeClr>
              </a:solidFill>
              <a:cs typeface="B Badr"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7487" y="1847788"/>
            <a:ext cx="6792265" cy="3734862"/>
          </a:xfrm>
        </p:spPr>
      </p:pic>
    </p:spTree>
    <p:extLst>
      <p:ext uri="{BB962C8B-B14F-4D97-AF65-F5344CB8AC3E}">
        <p14:creationId xmlns:p14="http://schemas.microsoft.com/office/powerpoint/2010/main" val="1303827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lgn="ctr">
              <a:spcBef>
                <a:spcPts val="1000"/>
              </a:spcBef>
            </a:pPr>
            <a:r>
              <a:rPr lang="ar-SA" b="1" dirty="0">
                <a:solidFill>
                  <a:schemeClr val="accent5">
                    <a:lumMod val="60000"/>
                    <a:lumOff val="40000"/>
                  </a:schemeClr>
                </a:solidFill>
                <a:cs typeface="B Badr" panose="00000400000000000000" pitchFamily="2" charset="-78"/>
              </a:rPr>
              <a:t>تفاوت دانش صریح و دانش ضمنی چیست؟</a:t>
            </a:r>
            <a:r>
              <a:rPr lang="en-US" sz="1800" dirty="0">
                <a:solidFill>
                  <a:prstClr val="black">
                    <a:lumMod val="75000"/>
                    <a:lumOff val="25000"/>
                  </a:prstClr>
                </a:solidFill>
              </a:rPr>
              <a:t/>
            </a:r>
            <a:br>
              <a:rPr lang="en-US" sz="1800" dirty="0">
                <a:solidFill>
                  <a:prstClr val="black">
                    <a:lumMod val="75000"/>
                    <a:lumOff val="25000"/>
                  </a:prstClr>
                </a:solidFill>
              </a:rPr>
            </a:br>
            <a:endParaRPr lang="en-US" dirty="0"/>
          </a:p>
        </p:txBody>
      </p:sp>
      <p:sp>
        <p:nvSpPr>
          <p:cNvPr id="3" name="Content Placeholder 2"/>
          <p:cNvSpPr>
            <a:spLocks noGrp="1"/>
          </p:cNvSpPr>
          <p:nvPr>
            <p:ph idx="1"/>
          </p:nvPr>
        </p:nvSpPr>
        <p:spPr>
          <a:xfrm>
            <a:off x="677334" y="1270001"/>
            <a:ext cx="8596668" cy="2762738"/>
          </a:xfrm>
        </p:spPr>
        <p:txBody>
          <a:bodyPr>
            <a:normAutofit fontScale="92500" lnSpcReduction="20000"/>
          </a:bodyPr>
          <a:lstStyle/>
          <a:p>
            <a:r>
              <a:rPr lang="ar-SA" sz="2800" dirty="0" smtClean="0">
                <a:solidFill>
                  <a:schemeClr val="tx1"/>
                </a:solidFill>
                <a:cs typeface="B Badr" panose="00000400000000000000" pitchFamily="2" charset="-78"/>
              </a:rPr>
              <a:t>دانش </a:t>
            </a:r>
            <a:r>
              <a:rPr lang="ar-SA" sz="2800" dirty="0">
                <a:solidFill>
                  <a:schemeClr val="tx1"/>
                </a:solidFill>
                <a:cs typeface="B Badr" panose="00000400000000000000" pitchFamily="2" charset="-78"/>
              </a:rPr>
              <a:t>صریح دانش مستند است. مثل یک دفترچه راهنما </a:t>
            </a:r>
            <a:r>
              <a:rPr lang="fa-IR" sz="2800" dirty="0" smtClean="0">
                <a:solidFill>
                  <a:schemeClr val="tx1"/>
                </a:solidFill>
                <a:cs typeface="B Badr" panose="00000400000000000000" pitchFamily="2" charset="-78"/>
              </a:rPr>
              <a:t>،</a:t>
            </a:r>
            <a:r>
              <a:rPr lang="ar-SA" sz="2800" dirty="0" smtClean="0">
                <a:solidFill>
                  <a:schemeClr val="tx1"/>
                </a:solidFill>
                <a:cs typeface="B Badr" panose="00000400000000000000" pitchFamily="2" charset="-78"/>
              </a:rPr>
              <a:t>توسط </a:t>
            </a:r>
            <a:r>
              <a:rPr lang="ar-SA" sz="2800" dirty="0">
                <a:solidFill>
                  <a:schemeClr val="tx1"/>
                </a:solidFill>
                <a:cs typeface="B Badr" panose="00000400000000000000" pitchFamily="2" charset="-78"/>
              </a:rPr>
              <a:t>دیگران نیز قابل استفاده  است </a:t>
            </a:r>
            <a:r>
              <a:rPr lang="ar-SA" sz="2800" dirty="0" smtClean="0">
                <a:solidFill>
                  <a:schemeClr val="tx1"/>
                </a:solidFill>
                <a:cs typeface="B Badr" panose="00000400000000000000" pitchFamily="2" charset="-78"/>
              </a:rPr>
              <a:t>.</a:t>
            </a:r>
            <a:endParaRPr lang="fa-IR" sz="2800" dirty="0" smtClean="0">
              <a:solidFill>
                <a:schemeClr val="tx1"/>
              </a:solidFill>
              <a:cs typeface="B Badr" panose="00000400000000000000" pitchFamily="2" charset="-78"/>
            </a:endParaRPr>
          </a:p>
          <a:p>
            <a:r>
              <a:rPr lang="ar-SA" sz="2800" dirty="0" smtClean="0">
                <a:solidFill>
                  <a:schemeClr val="tx1"/>
                </a:solidFill>
                <a:cs typeface="B Badr" panose="00000400000000000000" pitchFamily="2" charset="-78"/>
              </a:rPr>
              <a:t> </a:t>
            </a:r>
            <a:r>
              <a:rPr lang="ar-SA" sz="2800" dirty="0">
                <a:solidFill>
                  <a:schemeClr val="tx1"/>
                </a:solidFill>
                <a:cs typeface="B Badr" panose="00000400000000000000" pitchFamily="2" charset="-78"/>
              </a:rPr>
              <a:t>ولی دانش ضمنی دانشی است که در ذهن است. مثل تشخیص عملکرد موتور از روی صدا. یا تکنیک  های ظریف نقاشی که در عمل آموخته می شوند. </a:t>
            </a:r>
            <a:endParaRPr lang="fa-IR" sz="2800" dirty="0" smtClean="0">
              <a:solidFill>
                <a:schemeClr val="tx1"/>
              </a:solidFill>
              <a:cs typeface="B Badr" panose="00000400000000000000" pitchFamily="2" charset="-78"/>
            </a:endParaRPr>
          </a:p>
          <a:p>
            <a:r>
              <a:rPr lang="ar-SA" sz="2800" dirty="0">
                <a:solidFill>
                  <a:schemeClr val="tx1"/>
                </a:solidFill>
                <a:cs typeface="B Badr" panose="00000400000000000000" pitchFamily="2" charset="-78"/>
              </a:rPr>
              <a:t> دانش </a:t>
            </a:r>
            <a:r>
              <a:rPr lang="fa-IR" sz="2800" dirty="0">
                <a:solidFill>
                  <a:schemeClr val="tx1"/>
                </a:solidFill>
                <a:cs typeface="B Badr" panose="00000400000000000000" pitchFamily="2" charset="-78"/>
              </a:rPr>
              <a:t>ص</a:t>
            </a:r>
            <a:r>
              <a:rPr lang="ar-SA" sz="2800" dirty="0">
                <a:solidFill>
                  <a:schemeClr val="tx1"/>
                </a:solidFill>
                <a:cs typeface="B Badr" panose="00000400000000000000" pitchFamily="2" charset="-78"/>
              </a:rPr>
              <a:t>ریح وقتی به اشتراک گذاشته شود همه می توانند از آن استفاده کنند. دانش ضمنی ممکن است قابل اشتراک گذاری نباشد. زیرا بیان تجربه در قالب سطور و کلمات کار آسانی نیست.</a:t>
            </a:r>
            <a:endParaRPr lang="en-US" sz="2800" dirty="0">
              <a:solidFill>
                <a:schemeClr val="tx1"/>
              </a:solidFill>
              <a:cs typeface="B Badr" panose="00000400000000000000" pitchFamily="2" charset="-78"/>
            </a:endParaRPr>
          </a:p>
          <a:p>
            <a:endParaRPr lang="en-US" dirty="0"/>
          </a:p>
        </p:txBody>
      </p:sp>
    </p:spTree>
    <p:extLst>
      <p:ext uri="{BB962C8B-B14F-4D97-AF65-F5344CB8AC3E}">
        <p14:creationId xmlns:p14="http://schemas.microsoft.com/office/powerpoint/2010/main" val="2435636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042" y="0"/>
            <a:ext cx="8596668" cy="726831"/>
          </a:xfrm>
        </p:spPr>
        <p:txBody>
          <a:bodyPr>
            <a:normAutofit/>
          </a:bodyPr>
          <a:lstStyle/>
          <a:p>
            <a:pPr algn="ctr"/>
            <a:r>
              <a:rPr lang="fa-IR" sz="4000" dirty="0" smtClean="0">
                <a:solidFill>
                  <a:schemeClr val="accent5">
                    <a:lumMod val="60000"/>
                    <a:lumOff val="40000"/>
                  </a:schemeClr>
                </a:solidFill>
                <a:cs typeface="B Badr" panose="00000400000000000000" pitchFamily="2" charset="-78"/>
              </a:rPr>
              <a:t>مراحل پژوهش روایی</a:t>
            </a:r>
            <a:endParaRPr lang="fa-IR" sz="4000"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841457" y="1270000"/>
            <a:ext cx="8596668" cy="3880773"/>
          </a:xfrm>
        </p:spPr>
        <p:txBody>
          <a:bodyPr>
            <a:normAutofit/>
          </a:bodyPr>
          <a:lstStyle/>
          <a:p>
            <a:r>
              <a:rPr lang="fa-IR" sz="2400" dirty="0" smtClean="0">
                <a:solidFill>
                  <a:schemeClr val="tx1"/>
                </a:solidFill>
                <a:cs typeface="B Badr" panose="00000400000000000000" pitchFamily="2" charset="-78"/>
              </a:rPr>
              <a:t>شناخت مسئله</a:t>
            </a:r>
          </a:p>
          <a:p>
            <a:r>
              <a:rPr lang="fa-IR" sz="2400" dirty="0" smtClean="0">
                <a:solidFill>
                  <a:schemeClr val="tx1"/>
                </a:solidFill>
                <a:cs typeface="B Badr" panose="00000400000000000000" pitchFamily="2" charset="-78"/>
              </a:rPr>
              <a:t>انتخاب مشارکت کننده</a:t>
            </a:r>
          </a:p>
          <a:p>
            <a:r>
              <a:rPr lang="fa-IR" sz="2400" dirty="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تدوین سوالات</a:t>
            </a:r>
          </a:p>
          <a:p>
            <a:r>
              <a:rPr lang="fa-IR" sz="2400" dirty="0" smtClean="0">
                <a:solidFill>
                  <a:schemeClr val="tx1"/>
                </a:solidFill>
                <a:cs typeface="B Badr" panose="00000400000000000000" pitchFamily="2" charset="-78"/>
              </a:rPr>
              <a:t>به کارگیری روشهای متنوع جمع آوری داده ها</a:t>
            </a:r>
          </a:p>
          <a:p>
            <a:r>
              <a:rPr lang="fa-IR" sz="2400" dirty="0" smtClean="0">
                <a:solidFill>
                  <a:schemeClr val="tx1"/>
                </a:solidFill>
                <a:cs typeface="B Badr" panose="00000400000000000000" pitchFamily="2" charset="-78"/>
              </a:rPr>
              <a:t>بازسازی داستان</a:t>
            </a:r>
          </a:p>
          <a:p>
            <a:r>
              <a:rPr lang="fa-IR" sz="2400" dirty="0" smtClean="0">
                <a:solidFill>
                  <a:schemeClr val="tx1"/>
                </a:solidFill>
                <a:cs typeface="B Badr" panose="00000400000000000000" pitchFamily="2" charset="-78"/>
              </a:rPr>
              <a:t>تدوین گزارش روایی</a:t>
            </a:r>
          </a:p>
          <a:p>
            <a:r>
              <a:rPr lang="fa-IR" sz="2400" dirty="0" smtClean="0">
                <a:solidFill>
                  <a:schemeClr val="tx1"/>
                </a:solidFill>
                <a:cs typeface="B Badr" panose="00000400000000000000" pitchFamily="2" charset="-78"/>
              </a:rPr>
              <a:t>اعتبار و دقت گزارش</a:t>
            </a:r>
            <a:endParaRPr lang="fa-IR"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2944231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5">
                    <a:lumMod val="60000"/>
                    <a:lumOff val="40000"/>
                  </a:schemeClr>
                </a:solidFill>
                <a:cs typeface="B Badr" panose="00000400000000000000" pitchFamily="2" charset="-78"/>
              </a:rPr>
              <a:t>تعریف توسعه حرفه ای معلمان</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p:txBody>
          <a:bodyPr>
            <a:normAutofit/>
          </a:bodyPr>
          <a:lstStyle/>
          <a:p>
            <a:pPr marL="0" indent="0">
              <a:buNone/>
            </a:pPr>
            <a:r>
              <a:rPr lang="fa-IR" sz="3600" dirty="0">
                <a:solidFill>
                  <a:schemeClr val="tx1"/>
                </a:solidFill>
                <a:cs typeface="B Badr" panose="00000400000000000000" pitchFamily="2" charset="-78"/>
              </a:rPr>
              <a:t>فرایندها و فعالیت های طرح ریزی شده </a:t>
            </a:r>
            <a:r>
              <a:rPr lang="fa-IR" sz="3600" dirty="0" smtClean="0">
                <a:solidFill>
                  <a:schemeClr val="tx1"/>
                </a:solidFill>
                <a:cs typeface="B Badr" panose="00000400000000000000" pitchFamily="2" charset="-78"/>
              </a:rPr>
              <a:t>به منظورافزایش </a:t>
            </a:r>
            <a:r>
              <a:rPr lang="fa-IR" sz="3600" dirty="0">
                <a:solidFill>
                  <a:schemeClr val="tx1"/>
                </a:solidFill>
                <a:cs typeface="B Badr" panose="00000400000000000000" pitchFamily="2" charset="-78"/>
              </a:rPr>
              <a:t>دانش، مهارت ها و نگرش های حرفه ای معلمان تا اینکه بتوانند موجب بهبود </a:t>
            </a:r>
            <a:r>
              <a:rPr lang="fa-IR" sz="3600" dirty="0" smtClean="0">
                <a:solidFill>
                  <a:schemeClr val="tx1"/>
                </a:solidFill>
                <a:cs typeface="B Badr" panose="00000400000000000000" pitchFamily="2" charset="-78"/>
              </a:rPr>
              <a:t>یادگیری دانش </a:t>
            </a:r>
            <a:r>
              <a:rPr lang="fa-IR" sz="3600" dirty="0">
                <a:solidFill>
                  <a:schemeClr val="tx1"/>
                </a:solidFill>
                <a:cs typeface="B Badr" panose="00000400000000000000" pitchFamily="2" charset="-78"/>
              </a:rPr>
              <a:t>آموزان </a:t>
            </a:r>
            <a:r>
              <a:rPr lang="fa-IR" sz="3600" dirty="0" smtClean="0">
                <a:solidFill>
                  <a:schemeClr val="tx1"/>
                </a:solidFill>
                <a:cs typeface="B Badr" panose="00000400000000000000" pitchFamily="2" charset="-78"/>
              </a:rPr>
              <a:t>شوند.</a:t>
            </a:r>
            <a:endParaRPr lang="en-US" sz="3600" dirty="0">
              <a:solidFill>
                <a:schemeClr val="tx1"/>
              </a:solidFill>
              <a:cs typeface="B Badr" panose="00000400000000000000" pitchFamily="2" charset="-78"/>
            </a:endParaRPr>
          </a:p>
        </p:txBody>
      </p:sp>
    </p:spTree>
    <p:extLst>
      <p:ext uri="{BB962C8B-B14F-4D97-AF65-F5344CB8AC3E}">
        <p14:creationId xmlns:p14="http://schemas.microsoft.com/office/powerpoint/2010/main" val="4238954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503" y="82062"/>
            <a:ext cx="8596668" cy="750276"/>
          </a:xfrm>
        </p:spPr>
        <p:txBody>
          <a:bodyPr>
            <a:normAutofit/>
          </a:bodyPr>
          <a:lstStyle/>
          <a:p>
            <a:pPr algn="ctr"/>
            <a:r>
              <a:rPr lang="fa-IR" sz="4000" dirty="0" smtClean="0">
                <a:solidFill>
                  <a:schemeClr val="accent5">
                    <a:lumMod val="60000"/>
                    <a:lumOff val="40000"/>
                  </a:schemeClr>
                </a:solidFill>
                <a:cs typeface="B Badr" panose="00000400000000000000" pitchFamily="2" charset="-78"/>
              </a:rPr>
              <a:t>توسعه حرفه ای معلمان </a:t>
            </a:r>
            <a:endParaRPr lang="fa-IR" sz="4000"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199293" y="832338"/>
            <a:ext cx="9413630" cy="3880773"/>
          </a:xfrm>
        </p:spPr>
        <p:txBody>
          <a:bodyPr/>
          <a:lstStyle/>
          <a:p>
            <a:r>
              <a:rPr lang="ar-SA" sz="2400" dirty="0">
                <a:solidFill>
                  <a:schemeClr val="tx1"/>
                </a:solidFill>
                <a:cs typeface="B Badr" panose="00000400000000000000" pitchFamily="2" charset="-78"/>
              </a:rPr>
              <a:t>عبارت </a:t>
            </a:r>
            <a:r>
              <a:rPr lang="ar-SA" sz="2400" dirty="0" smtClean="0">
                <a:solidFill>
                  <a:schemeClr val="tx1"/>
                </a:solidFill>
                <a:cs typeface="B Badr" panose="00000400000000000000" pitchFamily="2" charset="-78"/>
              </a:rPr>
              <a:t>آموزش </a:t>
            </a:r>
            <a:r>
              <a:rPr lang="ar-SA" sz="2400" dirty="0">
                <a:solidFill>
                  <a:schemeClr val="tx1"/>
                </a:solidFill>
                <a:cs typeface="B Badr" panose="00000400000000000000" pitchFamily="2" charset="-78"/>
              </a:rPr>
              <a:t>ضمن خدمت همان  </a:t>
            </a:r>
            <a:r>
              <a:rPr lang="ar-SA" sz="2400" dirty="0" smtClean="0">
                <a:solidFill>
                  <a:schemeClr val="tx1"/>
                </a:solidFill>
                <a:cs typeface="B Badr" panose="00000400000000000000" pitchFamily="2" charset="-78"/>
              </a:rPr>
              <a:t>توسعة </a:t>
            </a:r>
            <a:r>
              <a:rPr lang="ar-SA" sz="2400" dirty="0">
                <a:solidFill>
                  <a:schemeClr val="tx1"/>
                </a:solidFill>
                <a:cs typeface="B Badr" panose="00000400000000000000" pitchFamily="2" charset="-78"/>
              </a:rPr>
              <a:t>حرفه اي </a:t>
            </a:r>
            <a:r>
              <a:rPr lang="ar-SA" sz="2400" dirty="0" smtClean="0">
                <a:solidFill>
                  <a:schemeClr val="tx1"/>
                </a:solidFill>
                <a:cs typeface="B Badr" panose="00000400000000000000" pitchFamily="2" charset="-78"/>
              </a:rPr>
              <a:t>معلمان، رشد </a:t>
            </a:r>
            <a:r>
              <a:rPr lang="ar-SA" sz="2400" dirty="0">
                <a:solidFill>
                  <a:schemeClr val="tx1"/>
                </a:solidFill>
                <a:cs typeface="B Badr" panose="00000400000000000000" pitchFamily="2" charset="-78"/>
              </a:rPr>
              <a:t>حرفه </a:t>
            </a:r>
            <a:r>
              <a:rPr lang="ar-SA" sz="2400" dirty="0" smtClean="0">
                <a:solidFill>
                  <a:schemeClr val="tx1"/>
                </a:solidFill>
                <a:cs typeface="B Badr" panose="00000400000000000000" pitchFamily="2" charset="-78"/>
              </a:rPr>
              <a:t>اي، بهسازي </a:t>
            </a:r>
            <a:r>
              <a:rPr lang="ar-SA" sz="2400" dirty="0">
                <a:solidFill>
                  <a:schemeClr val="tx1"/>
                </a:solidFill>
                <a:cs typeface="B Badr" panose="00000400000000000000" pitchFamily="2" charset="-78"/>
              </a:rPr>
              <a:t>نيروي </a:t>
            </a:r>
            <a:r>
              <a:rPr lang="ar-SA" sz="2400" dirty="0" smtClean="0">
                <a:solidFill>
                  <a:schemeClr val="tx1"/>
                </a:solidFill>
                <a:cs typeface="B Badr" panose="00000400000000000000" pitchFamily="2" charset="-78"/>
              </a:rPr>
              <a:t>انســاني، بازآموزي، ارتقاء </a:t>
            </a:r>
            <a:r>
              <a:rPr lang="ar-SA" sz="2400" dirty="0">
                <a:solidFill>
                  <a:schemeClr val="tx1"/>
                </a:solidFill>
                <a:cs typeface="B Badr" panose="00000400000000000000" pitchFamily="2" charset="-78"/>
              </a:rPr>
              <a:t>حرفه </a:t>
            </a:r>
            <a:r>
              <a:rPr lang="ar-SA" sz="2400" dirty="0" smtClean="0">
                <a:solidFill>
                  <a:schemeClr val="tx1"/>
                </a:solidFill>
                <a:cs typeface="B Badr" panose="00000400000000000000" pitchFamily="2" charset="-78"/>
              </a:rPr>
              <a:t>اي </a:t>
            </a:r>
            <a:r>
              <a:rPr lang="ar-SA" sz="2400" dirty="0">
                <a:solidFill>
                  <a:schemeClr val="tx1"/>
                </a:solidFill>
                <a:cs typeface="B Badr" panose="00000400000000000000" pitchFamily="2" charset="-78"/>
              </a:rPr>
              <a:t>و ...اســت،</a:t>
            </a:r>
            <a:r>
              <a:rPr lang="fa-IR" sz="2400" dirty="0">
                <a:solidFill>
                  <a:schemeClr val="tx1"/>
                </a:solidFill>
                <a:cs typeface="B Badr" panose="00000400000000000000" pitchFamily="2" charset="-78"/>
              </a:rPr>
              <a:t>که</a:t>
            </a:r>
            <a:r>
              <a:rPr lang="ar-SA" sz="2400" dirty="0">
                <a:solidFill>
                  <a:schemeClr val="tx1"/>
                </a:solidFill>
                <a:cs typeface="B Badr" panose="00000400000000000000" pitchFamily="2" charset="-78"/>
              </a:rPr>
              <a:t> همگي به يك مضمون مشــترك اشاره دارند.</a:t>
            </a:r>
            <a:endParaRPr lang="en-US" sz="2400" dirty="0">
              <a:solidFill>
                <a:schemeClr val="tx1"/>
              </a:solidFill>
              <a:cs typeface="B Badr" panose="00000400000000000000" pitchFamily="2" charset="-78"/>
            </a:endParaRPr>
          </a:p>
          <a:p>
            <a:r>
              <a:rPr lang="ar-SA" sz="2400" dirty="0" smtClean="0">
                <a:solidFill>
                  <a:schemeClr val="tx1"/>
                </a:solidFill>
                <a:cs typeface="B Badr" panose="00000400000000000000" pitchFamily="2" charset="-78"/>
              </a:rPr>
              <a:t>توسعه </a:t>
            </a:r>
            <a:r>
              <a:rPr lang="ar-SA" sz="2400" dirty="0">
                <a:solidFill>
                  <a:schemeClr val="tx1"/>
                </a:solidFill>
                <a:cs typeface="B Badr" panose="00000400000000000000" pitchFamily="2" charset="-78"/>
              </a:rPr>
              <a:t>حرفه‌ای درواقع سفری دائمی است؛ سفری مادام‌العمر برای یادگیری. سفری که در طول زندگی حرفه‌ای یک معلم، به‌طور پیوسته جریان دارد و موجب افزایش مهارت‌ها، دانش‌ها و نگرش‌های او می‌شود. اما بهره وران نهایی دانش آموزان خواهند بود.این یادگیری مداوم، کم‌کم عملکرد معلم را در کلاس بهبود می‌بخشد و موجب می‌گردد که او در مواجهه با مسائل و مشکلات کلاسش و برای رفع  و حل آن‌ها تصمیم‌گیری‌های درست و اخلاقی داشته باشد. </a:t>
            </a:r>
            <a:endParaRPr lang="en-US" sz="2400" dirty="0">
              <a:solidFill>
                <a:schemeClr val="tx1"/>
              </a:solidFill>
              <a:cs typeface="B Badr" panose="00000400000000000000" pitchFamily="2" charset="-78"/>
            </a:endParaRPr>
          </a:p>
          <a:p>
            <a:endParaRPr lang="fa-IR" dirty="0"/>
          </a:p>
        </p:txBody>
      </p:sp>
    </p:spTree>
    <p:extLst>
      <p:ext uri="{BB962C8B-B14F-4D97-AF65-F5344CB8AC3E}">
        <p14:creationId xmlns:p14="http://schemas.microsoft.com/office/powerpoint/2010/main" val="1428746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227" y="199292"/>
            <a:ext cx="8596668" cy="726831"/>
          </a:xfrm>
        </p:spPr>
        <p:txBody>
          <a:bodyPr/>
          <a:lstStyle/>
          <a:p>
            <a:pPr algn="ctr"/>
            <a:r>
              <a:rPr lang="fa-IR" dirty="0" smtClean="0">
                <a:solidFill>
                  <a:schemeClr val="accent5">
                    <a:lumMod val="60000"/>
                    <a:lumOff val="40000"/>
                  </a:schemeClr>
                </a:solidFill>
                <a:cs typeface="B Badr" panose="00000400000000000000" pitchFamily="2" charset="-78"/>
              </a:rPr>
              <a:t>انواع توسعه حرفه ای </a:t>
            </a:r>
            <a:endParaRPr lang="fa-IR"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321608" y="926123"/>
            <a:ext cx="9401906" cy="3880773"/>
          </a:xfrm>
        </p:spPr>
        <p:txBody>
          <a:bodyPr>
            <a:normAutofit/>
          </a:bodyPr>
          <a:lstStyle/>
          <a:p>
            <a:r>
              <a:rPr lang="fa-IR" sz="2400" dirty="0" smtClean="0">
                <a:solidFill>
                  <a:schemeClr val="tx1"/>
                </a:solidFill>
                <a:cs typeface="B Badr" panose="00000400000000000000" pitchFamily="2" charset="-78"/>
              </a:rPr>
              <a:t>1- </a:t>
            </a:r>
            <a:r>
              <a:rPr lang="fa-IR" sz="2400" dirty="0">
                <a:solidFill>
                  <a:schemeClr val="tx1"/>
                </a:solidFill>
                <a:cs typeface="B Badr" panose="00000400000000000000" pitchFamily="2" charset="-78"/>
              </a:rPr>
              <a:t>توسعه حرفه ای </a:t>
            </a:r>
            <a:r>
              <a:rPr lang="fa-IR" sz="2400" dirty="0" smtClean="0">
                <a:solidFill>
                  <a:schemeClr val="tx1"/>
                </a:solidFill>
                <a:cs typeface="B Badr" panose="00000400000000000000" pitchFamily="2" charset="-78"/>
              </a:rPr>
              <a:t>استاندارد </a:t>
            </a:r>
          </a:p>
          <a:p>
            <a:pPr marL="0" indent="0">
              <a:buNone/>
            </a:pPr>
            <a:r>
              <a:rPr lang="fa-IR" sz="2400" dirty="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   الف) مواجهه </a:t>
            </a:r>
            <a:r>
              <a:rPr lang="fa-IR" sz="2400" dirty="0">
                <a:solidFill>
                  <a:schemeClr val="tx1"/>
                </a:solidFill>
                <a:cs typeface="B Badr" panose="00000400000000000000" pitchFamily="2" charset="-78"/>
              </a:rPr>
              <a:t>معلمان با آرا جدید ، روشهای جدید درس ورزی و همکاران جدید . </a:t>
            </a:r>
            <a:endParaRPr lang="fa-IR" sz="2400" dirty="0" smtClean="0">
              <a:solidFill>
                <a:schemeClr val="tx1"/>
              </a:solidFill>
              <a:cs typeface="B Badr" panose="00000400000000000000" pitchFamily="2" charset="-78"/>
            </a:endParaRPr>
          </a:p>
          <a:p>
            <a:pPr marL="0" indent="0">
              <a:buNone/>
            </a:pPr>
            <a:r>
              <a:rPr lang="fa-IR" sz="2400" dirty="0" smtClean="0">
                <a:solidFill>
                  <a:schemeClr val="tx1"/>
                </a:solidFill>
                <a:cs typeface="B Badr" panose="00000400000000000000" pitchFamily="2" charset="-78"/>
              </a:rPr>
              <a:t>     ب</a:t>
            </a:r>
            <a:r>
              <a:rPr lang="fa-IR" sz="2400" dirty="0">
                <a:solidFill>
                  <a:schemeClr val="tx1"/>
                </a:solidFill>
                <a:cs typeface="B Badr" panose="00000400000000000000" pitchFamily="2" charset="-78"/>
              </a:rPr>
              <a:t>) انتشار دانش و روشهای آموزشی به معلمان در کشور و منطقه </a:t>
            </a:r>
            <a:r>
              <a:rPr lang="fa-IR" sz="2400" dirty="0" smtClean="0">
                <a:solidFill>
                  <a:schemeClr val="tx1"/>
                </a:solidFill>
                <a:cs typeface="B Badr" panose="00000400000000000000" pitchFamily="2" charset="-78"/>
              </a:rPr>
              <a:t>.</a:t>
            </a:r>
          </a:p>
          <a:p>
            <a:pPr marL="0" indent="0">
              <a:buNone/>
            </a:pPr>
            <a:r>
              <a:rPr lang="fa-IR" sz="2400" dirty="0" smtClean="0">
                <a:solidFill>
                  <a:schemeClr val="tx1"/>
                </a:solidFill>
                <a:cs typeface="B Badr" panose="00000400000000000000" pitchFamily="2" charset="-78"/>
              </a:rPr>
              <a:t>     ج</a:t>
            </a:r>
            <a:r>
              <a:rPr lang="fa-IR" sz="2400" dirty="0">
                <a:solidFill>
                  <a:schemeClr val="tx1"/>
                </a:solidFill>
                <a:cs typeface="B Badr" panose="00000400000000000000" pitchFamily="2" charset="-78"/>
              </a:rPr>
              <a:t>) درگیر کردن قابل توجه افراد مربوطه با مجموعه فعالیتهای خاص</a:t>
            </a:r>
            <a:r>
              <a:rPr lang="fa-IR" sz="2400" dirty="0" smtClean="0">
                <a:solidFill>
                  <a:schemeClr val="tx1"/>
                </a:solidFill>
                <a:cs typeface="B Badr" panose="00000400000000000000" pitchFamily="2" charset="-78"/>
              </a:rPr>
              <a:t>.</a:t>
            </a:r>
            <a:endParaRPr lang="en-US" sz="2400" dirty="0">
              <a:solidFill>
                <a:schemeClr val="tx1"/>
              </a:solidFill>
              <a:cs typeface="B Badr" panose="00000400000000000000" pitchFamily="2" charset="-78"/>
            </a:endParaRPr>
          </a:p>
          <a:p>
            <a:r>
              <a:rPr lang="fa-IR" sz="2400" dirty="0">
                <a:solidFill>
                  <a:schemeClr val="tx1"/>
                </a:solidFill>
                <a:cs typeface="B Badr" panose="00000400000000000000" pitchFamily="2" charset="-78"/>
              </a:rPr>
              <a:t>  2- توسعه حرفه ای مدرسه محور : یادگیری فشرده توسط گروههای معلمان در مدرسه یا </a:t>
            </a:r>
            <a:r>
              <a:rPr lang="fa-IR" sz="2400" dirty="0" smtClean="0">
                <a:solidFill>
                  <a:schemeClr val="tx1"/>
                </a:solidFill>
                <a:cs typeface="B Badr" panose="00000400000000000000" pitchFamily="2" charset="-78"/>
              </a:rPr>
              <a:t>منطقه</a:t>
            </a:r>
            <a:endParaRPr lang="en-US" sz="2400" dirty="0">
              <a:solidFill>
                <a:schemeClr val="tx1"/>
              </a:solidFill>
              <a:cs typeface="B Badr" panose="00000400000000000000" pitchFamily="2" charset="-78"/>
            </a:endParaRPr>
          </a:p>
          <a:p>
            <a:r>
              <a:rPr lang="fa-IR" sz="2400" dirty="0">
                <a:solidFill>
                  <a:schemeClr val="tx1"/>
                </a:solidFill>
                <a:cs typeface="B Badr" panose="00000400000000000000" pitchFamily="2" charset="-78"/>
              </a:rPr>
              <a:t> 3- توسعه حرفه ای خودراهبر : رایانه و اینترنت </a:t>
            </a:r>
            <a:endParaRPr lang="en-US" sz="2400" dirty="0">
              <a:solidFill>
                <a:schemeClr val="tx1"/>
              </a:solidFill>
              <a:cs typeface="B Badr" panose="00000400000000000000" pitchFamily="2" charset="-78"/>
            </a:endParaRPr>
          </a:p>
          <a:p>
            <a:endParaRPr lang="fa-IR" dirty="0"/>
          </a:p>
        </p:txBody>
      </p:sp>
    </p:spTree>
    <p:extLst>
      <p:ext uri="{BB962C8B-B14F-4D97-AF65-F5344CB8AC3E}">
        <p14:creationId xmlns:p14="http://schemas.microsoft.com/office/powerpoint/2010/main" val="15074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fa-IR" sz="4400" dirty="0" smtClean="0">
                <a:solidFill>
                  <a:schemeClr val="accent5">
                    <a:lumMod val="60000"/>
                    <a:lumOff val="40000"/>
                  </a:schemeClr>
                </a:solidFill>
                <a:cs typeface="B Badr" panose="00000400000000000000" pitchFamily="2" charset="-78"/>
              </a:rPr>
              <a:t>فصل اول : معنا و مفهوم روایت</a:t>
            </a:r>
            <a:endParaRPr lang="en-US" sz="4400" dirty="0">
              <a:solidFill>
                <a:schemeClr val="accent5">
                  <a:lumMod val="60000"/>
                  <a:lumOff val="40000"/>
                </a:schemeClr>
              </a:solidFill>
              <a:cs typeface="B Badr" panose="00000400000000000000" pitchFamily="2" charset="-78"/>
            </a:endParaRPr>
          </a:p>
        </p:txBody>
      </p:sp>
    </p:spTree>
    <p:extLst>
      <p:ext uri="{BB962C8B-B14F-4D97-AF65-F5344CB8AC3E}">
        <p14:creationId xmlns:p14="http://schemas.microsoft.com/office/powerpoint/2010/main" val="914688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a:solidFill>
                  <a:schemeClr val="accent5">
                    <a:lumMod val="60000"/>
                    <a:lumOff val="40000"/>
                  </a:schemeClr>
                </a:solidFill>
                <a:cs typeface="B Badr" panose="00000400000000000000" pitchFamily="2" charset="-78"/>
              </a:rPr>
              <a:t>تکنیک شش کلاه تفکر</a:t>
            </a:r>
          </a:p>
        </p:txBody>
      </p:sp>
      <p:pic>
        <p:nvPicPr>
          <p:cNvPr id="1026" name="Picture 2" descr="http://www.creativityngo.org/wp-content/uploads/2017/07/AAEAAQAAAAAAAAeGAAAAJDRmZGE2NWU2LWJiNGQtNGJlMC1iOTc5LTY0ZTMyMWI5NjE4ZQ.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4979" y="2160588"/>
            <a:ext cx="6782080"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651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442" y="1326525"/>
            <a:ext cx="8596668" cy="3362706"/>
          </a:xfrm>
        </p:spPr>
        <p:txBody>
          <a:bodyPr>
            <a:normAutofit/>
          </a:bodyPr>
          <a:lstStyle/>
          <a:p>
            <a:r>
              <a:rPr lang="fa-IR" sz="2400" dirty="0" smtClean="0">
                <a:solidFill>
                  <a:schemeClr val="tx1"/>
                </a:solidFill>
                <a:cs typeface="B Badr" panose="00000400000000000000" pitchFamily="2" charset="-78"/>
              </a:rPr>
              <a:t>بدون شک ارزش تفکر،خرد و بصیرت بر کسی پوشیده نیست،اما شیفتگی و احساس علاقه برای شوق علم طلبی موضوعی است که باید در روح هر انسانی شعله هایش روشن شود. </a:t>
            </a:r>
            <a:r>
              <a:rPr lang="fa-IR" sz="2400" dirty="0" smtClean="0">
                <a:solidFill>
                  <a:srgbClr val="00B0F0"/>
                </a:solidFill>
                <a:cs typeface="B Badr" panose="00000400000000000000" pitchFamily="2" charset="-78"/>
              </a:rPr>
              <a:t>یکی از مشکلات مردم در تفکر یک بعدی بودن یا سطحی نگری ها است</a:t>
            </a:r>
            <a:r>
              <a:rPr lang="fa-IR" sz="2400" dirty="0" smtClean="0">
                <a:solidFill>
                  <a:schemeClr val="tx1"/>
                </a:solidFill>
                <a:cs typeface="B Badr" panose="00000400000000000000" pitchFamily="2" charset="-78"/>
              </a:rPr>
              <a:t>.مردم اکثراً عادت کرده اند که مسائل را فقط از یک زاویه عادت و تجربیات ذهنی قبلی خود،نگاه کنند.در همین خصوص برای آنکه بتوان از سطحی نگری ها فراتر رفته و یا بهتر بتوانیم از توانایی هایمان استفاده کنیم،می توان به روش شش کلاه تفکر که ادوارد دوبونو آن را پایه ریزی کرده است،بپردازیم.</a:t>
            </a:r>
          </a:p>
          <a:p>
            <a:endParaRPr lang="fa-IR" sz="2200" dirty="0" smtClean="0">
              <a:solidFill>
                <a:schemeClr val="tx1"/>
              </a:solidFill>
              <a:cs typeface="B Badr" panose="00000400000000000000" pitchFamily="2" charset="-78"/>
            </a:endParaRPr>
          </a:p>
        </p:txBody>
      </p:sp>
    </p:spTree>
    <p:extLst>
      <p:ext uri="{BB962C8B-B14F-4D97-AF65-F5344CB8AC3E}">
        <p14:creationId xmlns:p14="http://schemas.microsoft.com/office/powerpoint/2010/main" val="3301328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872" y="929666"/>
            <a:ext cx="8596668" cy="3880773"/>
          </a:xfrm>
        </p:spPr>
        <p:txBody>
          <a:bodyPr/>
          <a:lstStyle/>
          <a:p>
            <a:pPr lvl="0">
              <a:buClr>
                <a:srgbClr val="90C226"/>
              </a:buClr>
            </a:pPr>
            <a:r>
              <a:rPr lang="fa-IR" sz="2400" dirty="0">
                <a:solidFill>
                  <a:prstClr val="black"/>
                </a:solidFill>
                <a:cs typeface="B Badr" panose="00000400000000000000" pitchFamily="2" charset="-78"/>
              </a:rPr>
              <a:t>شش کلاه تفکر یکی از بهترین روش ها و تکنیک ها برای حرکت ذهن و بالا بردن قدرت تفکر یک فرد ،در راستای رسیدن به راه کار یا راه حل برای یک مسئله است.در بسیاری از مواقع انسان ها بنا بر عادت تنها بر اساس یک روش،رهیافت،مدل و رویداد فکر می کنند.در حالی که شش کلاه تفکر به ما این امکان را می دهد که به شش صورت و در قالب شش نقش متفاوت در مورد یک موضوع فکر کنیم.ادوارد دوبونو در این زمینه معتقد است </a:t>
            </a:r>
            <a:r>
              <a:rPr lang="fa-IR" sz="2400" dirty="0">
                <a:solidFill>
                  <a:srgbClr val="00B0F0"/>
                </a:solidFill>
                <a:cs typeface="B Badr" panose="00000400000000000000" pitchFamily="2" charset="-78"/>
              </a:rPr>
              <a:t>:اگر نقش متفکر را بازی کنید،متفکر خواهید شد.</a:t>
            </a:r>
            <a:r>
              <a:rPr lang="fa-IR" sz="2400" dirty="0">
                <a:solidFill>
                  <a:prstClr val="black"/>
                </a:solidFill>
                <a:cs typeface="B Badr" panose="00000400000000000000" pitchFamily="2" charset="-78"/>
              </a:rPr>
              <a:t>لذا هر یک از شش کلاه که با شش رنگ مختلف مشخص می شود،نماد الکوها و شیوه های مختلف تفکر است و وقتی فرد هر کلاه را بر سر خود می گذارد براساس رنگ آن کلاه فکر می کند.لذا در مجموع می توان گفت رنگ هر کلاه با کارکرد آن مرتبط </a:t>
            </a:r>
            <a:r>
              <a:rPr lang="fa-IR" sz="2400" dirty="0" smtClean="0">
                <a:solidFill>
                  <a:prstClr val="black"/>
                </a:solidFill>
                <a:cs typeface="B Badr" panose="00000400000000000000" pitchFamily="2" charset="-78"/>
              </a:rPr>
              <a:t>است.</a:t>
            </a:r>
            <a:endParaRPr lang="fa-IR" sz="2400" dirty="0">
              <a:solidFill>
                <a:prstClr val="black"/>
              </a:solidFill>
              <a:cs typeface="B Badr" panose="00000400000000000000" pitchFamily="2" charset="-78"/>
            </a:endParaRPr>
          </a:p>
          <a:p>
            <a:endParaRPr lang="en-US" dirty="0"/>
          </a:p>
        </p:txBody>
      </p:sp>
    </p:spTree>
    <p:extLst>
      <p:ext uri="{BB962C8B-B14F-4D97-AF65-F5344CB8AC3E}">
        <p14:creationId xmlns:p14="http://schemas.microsoft.com/office/powerpoint/2010/main" val="2209587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7554"/>
            <a:ext cx="8596668" cy="639651"/>
          </a:xfrm>
        </p:spPr>
        <p:txBody>
          <a:bodyPr>
            <a:normAutofit/>
          </a:bodyPr>
          <a:lstStyle/>
          <a:p>
            <a:pPr algn="r"/>
            <a:r>
              <a:rPr lang="fa-IR" sz="2400" dirty="0">
                <a:solidFill>
                  <a:schemeClr val="accent5">
                    <a:lumMod val="60000"/>
                    <a:lumOff val="40000"/>
                  </a:schemeClr>
                </a:solidFill>
                <a:cs typeface="B Badr" panose="00000400000000000000" pitchFamily="2" charset="-78"/>
              </a:rPr>
              <a:t>بر طبق دیدگاه دوبونو هر یک از شش کلاه رنگی ویژگی هایی به شرح زیر دارند</a:t>
            </a:r>
            <a:r>
              <a:rPr lang="fa-IR" sz="2400" dirty="0">
                <a:solidFill>
                  <a:schemeClr val="accent5">
                    <a:lumMod val="60000"/>
                    <a:lumOff val="40000"/>
                  </a:schemeClr>
                </a:solidFill>
              </a:rPr>
              <a:t>:</a:t>
            </a:r>
          </a:p>
        </p:txBody>
      </p:sp>
      <p:sp>
        <p:nvSpPr>
          <p:cNvPr id="3" name="Content Placeholder 2"/>
          <p:cNvSpPr>
            <a:spLocks noGrp="1"/>
          </p:cNvSpPr>
          <p:nvPr>
            <p:ph idx="1"/>
          </p:nvPr>
        </p:nvSpPr>
        <p:spPr>
          <a:xfrm>
            <a:off x="363415" y="1249251"/>
            <a:ext cx="9961203" cy="4792111"/>
          </a:xfrm>
        </p:spPr>
        <p:txBody>
          <a:bodyPr>
            <a:normAutofit/>
          </a:bodyPr>
          <a:lstStyle/>
          <a:p>
            <a:r>
              <a:rPr lang="fa-IR" sz="2400" dirty="0">
                <a:cs typeface="B Badr" panose="00000400000000000000" pitchFamily="2" charset="-78"/>
              </a:rPr>
              <a:t>—کلاه سفید : خنثی و منفعل است.کلاه سفید با موضوع ها و شکل های انفعالی سر و کار دارد.(انفعال نه به معنای منفی،بلکه به معنای رجوع به واقعیت بدون ارزشیابی خاص مدنظر است</a:t>
            </a:r>
            <a:r>
              <a:rPr lang="fa-IR" sz="2400" dirty="0" smtClean="0">
                <a:cs typeface="B Badr" panose="00000400000000000000" pitchFamily="2" charset="-78"/>
              </a:rPr>
              <a:t>.)</a:t>
            </a:r>
            <a:endParaRPr lang="fa-IR" sz="2400" dirty="0">
              <a:cs typeface="B Badr" panose="00000400000000000000" pitchFamily="2" charset="-78"/>
            </a:endParaRPr>
          </a:p>
          <a:p>
            <a:r>
              <a:rPr lang="fa-IR" sz="2400" dirty="0">
                <a:solidFill>
                  <a:schemeClr val="accent5"/>
                </a:solidFill>
                <a:cs typeface="B Badr" panose="00000400000000000000" pitchFamily="2" charset="-78"/>
              </a:rPr>
              <a:t>—کلاه سرخ : نشانه خشم(دیدن رنگ سرخ) ،شور و هیجان است.کلاه سرخ بینشی هیجانی دارد</a:t>
            </a:r>
            <a:r>
              <a:rPr lang="fa-IR" sz="2400" dirty="0" smtClean="0">
                <a:solidFill>
                  <a:schemeClr val="accent5"/>
                </a:solidFill>
                <a:cs typeface="B Badr" panose="00000400000000000000" pitchFamily="2" charset="-78"/>
              </a:rPr>
              <a:t>.</a:t>
            </a:r>
            <a:endParaRPr lang="fa-IR" sz="2400" dirty="0">
              <a:cs typeface="B Badr" panose="00000400000000000000" pitchFamily="2" charset="-78"/>
            </a:endParaRPr>
          </a:p>
          <a:p>
            <a:r>
              <a:rPr lang="fa-IR" sz="2400" dirty="0">
                <a:cs typeface="B Badr" panose="00000400000000000000" pitchFamily="2" charset="-78"/>
              </a:rPr>
              <a:t>—کلاه سیاه : افسرده و منفی است.کلاه سیاه جنبه های منفی موضوع را در بر می گیرد.با طرح یک سؤال مشخص:((چرا نمی شود این کار را کرد</a:t>
            </a:r>
            <a:r>
              <a:rPr lang="fa-IR" sz="2400" dirty="0" smtClean="0">
                <a:cs typeface="B Badr" panose="00000400000000000000" pitchFamily="2" charset="-78"/>
              </a:rPr>
              <a:t>؟))</a:t>
            </a:r>
            <a:endParaRPr lang="fa-IR" sz="2400" dirty="0">
              <a:cs typeface="B Badr" panose="00000400000000000000" pitchFamily="2" charset="-78"/>
            </a:endParaRPr>
          </a:p>
          <a:p>
            <a:r>
              <a:rPr lang="fa-IR" sz="2400" dirty="0">
                <a:cs typeface="B Badr" panose="00000400000000000000" pitchFamily="2" charset="-78"/>
              </a:rPr>
              <a:t>—</a:t>
            </a:r>
            <a:r>
              <a:rPr lang="fa-IR" sz="2400" dirty="0">
                <a:solidFill>
                  <a:schemeClr val="accent3">
                    <a:lumMod val="75000"/>
                  </a:schemeClr>
                </a:solidFill>
                <a:cs typeface="B Badr" panose="00000400000000000000" pitchFamily="2" charset="-78"/>
              </a:rPr>
              <a:t>کلاه زرد : آفتابی و مثبت است.کلاه زرد خوش بینانه است و تفکر امیدوارانه و مثبت را شامل می شود</a:t>
            </a:r>
            <a:r>
              <a:rPr lang="fa-IR" sz="2400" dirty="0" smtClean="0">
                <a:solidFill>
                  <a:schemeClr val="accent3">
                    <a:lumMod val="75000"/>
                  </a:schemeClr>
                </a:solidFill>
                <a:cs typeface="B Badr" panose="00000400000000000000" pitchFamily="2" charset="-78"/>
              </a:rPr>
              <a:t>.</a:t>
            </a:r>
            <a:endParaRPr lang="fa-IR" sz="2400" dirty="0">
              <a:cs typeface="B Badr" panose="00000400000000000000" pitchFamily="2" charset="-78"/>
            </a:endParaRPr>
          </a:p>
          <a:p>
            <a:r>
              <a:rPr lang="fa-IR" sz="2400" dirty="0" smtClean="0">
                <a:cs typeface="B Badr" panose="00000400000000000000" pitchFamily="2" charset="-78"/>
              </a:rPr>
              <a:t>—</a:t>
            </a:r>
            <a:r>
              <a:rPr lang="fa-IR" sz="2400" dirty="0" smtClean="0">
                <a:solidFill>
                  <a:srgbClr val="00B050"/>
                </a:solidFill>
                <a:cs typeface="B Badr" panose="00000400000000000000" pitchFamily="2" charset="-78"/>
              </a:rPr>
              <a:t>کلاه سبز : چمن،رستنی ها و درختان بارور همه سبزند،کلاه سبز نشانه خلاقیت و فکر های تازه است.</a:t>
            </a:r>
            <a:endParaRPr lang="fa-IR" sz="2400" dirty="0" smtClean="0">
              <a:cs typeface="B Badr" panose="00000400000000000000" pitchFamily="2" charset="-78"/>
            </a:endParaRPr>
          </a:p>
          <a:p>
            <a:r>
              <a:rPr lang="fa-IR" sz="2400" dirty="0" smtClean="0">
                <a:cs typeface="B Badr" panose="00000400000000000000" pitchFamily="2" charset="-78"/>
              </a:rPr>
              <a:t>—</a:t>
            </a:r>
            <a:r>
              <a:rPr lang="fa-IR" sz="2400" dirty="0" smtClean="0">
                <a:solidFill>
                  <a:srgbClr val="002060"/>
                </a:solidFill>
                <a:cs typeface="B Badr" panose="00000400000000000000" pitchFamily="2" charset="-78"/>
              </a:rPr>
              <a:t>کلاه آبی : سرد است،رنگ آسمان بالای سرما نیز است.کلاه آبی با تنظیم و ساماندهی فر آیند تفکر ما سر و کار دارد.</a:t>
            </a:r>
            <a:endParaRPr lang="fa-IR" sz="2400" dirty="0">
              <a:solidFill>
                <a:srgbClr val="002060"/>
              </a:solidFill>
              <a:cs typeface="B Badr" panose="00000400000000000000" pitchFamily="2" charset="-78"/>
            </a:endParaRPr>
          </a:p>
        </p:txBody>
      </p:sp>
    </p:spTree>
    <p:extLst>
      <p:ext uri="{BB962C8B-B14F-4D97-AF65-F5344CB8AC3E}">
        <p14:creationId xmlns:p14="http://schemas.microsoft.com/office/powerpoint/2010/main" val="2002873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703" y="1140681"/>
            <a:ext cx="8596668" cy="3880773"/>
          </a:xfrm>
        </p:spPr>
        <p:txBody>
          <a:bodyPr>
            <a:normAutofit/>
          </a:bodyPr>
          <a:lstStyle/>
          <a:p>
            <a:r>
              <a:rPr lang="fa-IR" sz="2400" dirty="0">
                <a:solidFill>
                  <a:schemeClr val="tx1"/>
                </a:solidFill>
                <a:cs typeface="B Badr" panose="00000400000000000000" pitchFamily="2" charset="-78"/>
              </a:rPr>
              <a:t>دوبونو با توجه به این شش رنگ می خواهد به نوعی افراد را به نظم و سامان بخشی فکری دعوت کند.مقصود از نظم فکری این است </a:t>
            </a:r>
            <a:r>
              <a:rPr lang="fa-IR" sz="2400" dirty="0" smtClean="0">
                <a:solidFill>
                  <a:schemeClr val="tx1"/>
                </a:solidFill>
                <a:cs typeface="B Badr" panose="00000400000000000000" pitchFamily="2" charset="-78"/>
              </a:rPr>
              <a:t>که</a:t>
            </a:r>
          </a:p>
          <a:p>
            <a:pPr marL="0" indent="0">
              <a:buNone/>
            </a:pPr>
            <a:r>
              <a:rPr lang="fa-IR" sz="2400" dirty="0" smtClean="0">
                <a:solidFill>
                  <a:schemeClr val="tx1"/>
                </a:solidFill>
                <a:cs typeface="B Badr" panose="00000400000000000000" pitchFamily="2" charset="-78"/>
              </a:rPr>
              <a:t>      اولاً </a:t>
            </a:r>
            <a:r>
              <a:rPr lang="fa-IR" sz="2400" dirty="0">
                <a:solidFill>
                  <a:schemeClr val="tx1"/>
                </a:solidFill>
                <a:cs typeface="B Badr" panose="00000400000000000000" pitchFamily="2" charset="-78"/>
              </a:rPr>
              <a:t>بر روی تعصبات فکری خود تأکید نداشته باشیم</a:t>
            </a:r>
            <a:r>
              <a:rPr lang="fa-IR" sz="2400" dirty="0" smtClean="0">
                <a:solidFill>
                  <a:schemeClr val="tx1"/>
                </a:solidFill>
                <a:cs typeface="B Badr" panose="00000400000000000000" pitchFamily="2" charset="-78"/>
              </a:rPr>
              <a:t>.</a:t>
            </a:r>
          </a:p>
          <a:p>
            <a:pPr marL="0" indent="0">
              <a:buNone/>
            </a:pPr>
            <a:r>
              <a:rPr lang="fa-IR" sz="2400" dirty="0" smtClean="0">
                <a:solidFill>
                  <a:schemeClr val="tx1"/>
                </a:solidFill>
                <a:cs typeface="B Badr" panose="00000400000000000000" pitchFamily="2" charset="-78"/>
              </a:rPr>
              <a:t>      ثانیاً </a:t>
            </a:r>
            <a:r>
              <a:rPr lang="fa-IR" sz="2400" dirty="0">
                <a:solidFill>
                  <a:schemeClr val="tx1"/>
                </a:solidFill>
                <a:cs typeface="B Badr" panose="00000400000000000000" pitchFamily="2" charset="-78"/>
              </a:rPr>
              <a:t>وقتی افراد دور هم جمع می شوند و می خواهند در مورد یک موضوع هم اندیشی داشته باشند ،بدانند که از چه طریق و با چه ابزار یا راه کار هایی می توانند به نتایج </a:t>
            </a:r>
            <a:r>
              <a:rPr lang="fa-IR" sz="2400" dirty="0" smtClean="0">
                <a:solidFill>
                  <a:schemeClr val="tx1"/>
                </a:solidFill>
                <a:cs typeface="B Badr" panose="00000400000000000000" pitchFamily="2" charset="-78"/>
              </a:rPr>
              <a:t>مطلوب </a:t>
            </a:r>
            <a:r>
              <a:rPr lang="fa-IR" sz="2400" dirty="0">
                <a:solidFill>
                  <a:schemeClr val="tx1"/>
                </a:solidFill>
                <a:cs typeface="B Badr" panose="00000400000000000000" pitchFamily="2" charset="-78"/>
              </a:rPr>
              <a:t>برسند.</a:t>
            </a:r>
          </a:p>
        </p:txBody>
      </p:sp>
    </p:spTree>
    <p:extLst>
      <p:ext uri="{BB962C8B-B14F-4D97-AF65-F5344CB8AC3E}">
        <p14:creationId xmlns:p14="http://schemas.microsoft.com/office/powerpoint/2010/main" val="2392842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43945"/>
            <a:ext cx="8596668" cy="5397418"/>
          </a:xfrm>
        </p:spPr>
        <p:txBody>
          <a:bodyPr>
            <a:normAutofit/>
          </a:bodyPr>
          <a:lstStyle/>
          <a:p>
            <a:r>
              <a:rPr lang="fa-IR" sz="2400" dirty="0">
                <a:solidFill>
                  <a:schemeClr val="accent5">
                    <a:lumMod val="60000"/>
                    <a:lumOff val="40000"/>
                  </a:schemeClr>
                </a:solidFill>
                <a:cs typeface="B Badr" panose="00000400000000000000" pitchFamily="2" charset="-78"/>
              </a:rPr>
              <a:t>فعالیت کارگاهی </a:t>
            </a:r>
            <a:r>
              <a:rPr lang="fa-IR" sz="2400" dirty="0" smtClean="0">
                <a:solidFill>
                  <a:schemeClr val="accent5">
                    <a:lumMod val="60000"/>
                    <a:lumOff val="40000"/>
                  </a:schemeClr>
                </a:solidFill>
                <a:cs typeface="B Badr" panose="00000400000000000000" pitchFamily="2" charset="-78"/>
              </a:rPr>
              <a:t>۱</a:t>
            </a:r>
            <a:r>
              <a:rPr lang="fa-IR" sz="2400" dirty="0">
                <a:solidFill>
                  <a:schemeClr val="accent5">
                    <a:lumMod val="60000"/>
                    <a:lumOff val="40000"/>
                  </a:schemeClr>
                </a:solidFill>
                <a:cs typeface="B Badr" panose="00000400000000000000" pitchFamily="2" charset="-78"/>
              </a:rPr>
              <a:t> </a:t>
            </a:r>
            <a:r>
              <a:rPr lang="fa-IR" sz="2400" dirty="0" smtClean="0">
                <a:solidFill>
                  <a:schemeClr val="accent5">
                    <a:lumMod val="60000"/>
                    <a:lumOff val="40000"/>
                  </a:schemeClr>
                </a:solidFill>
                <a:cs typeface="B Badr" panose="00000400000000000000" pitchFamily="2" charset="-78"/>
              </a:rPr>
              <a:t>                  کار </a:t>
            </a:r>
            <a:r>
              <a:rPr lang="fa-IR" sz="2400" dirty="0">
                <a:solidFill>
                  <a:schemeClr val="accent5">
                    <a:lumMod val="60000"/>
                    <a:lumOff val="40000"/>
                  </a:schemeClr>
                </a:solidFill>
                <a:cs typeface="B Badr" panose="00000400000000000000" pitchFamily="2" charset="-78"/>
              </a:rPr>
              <a:t>با گروه تکنیک : شش کلاه </a:t>
            </a:r>
            <a:r>
              <a:rPr lang="fa-IR" sz="2400" dirty="0" smtClean="0">
                <a:solidFill>
                  <a:schemeClr val="accent5">
                    <a:lumMod val="60000"/>
                    <a:lumOff val="40000"/>
                  </a:schemeClr>
                </a:solidFill>
                <a:cs typeface="B Badr" panose="00000400000000000000" pitchFamily="2" charset="-78"/>
              </a:rPr>
              <a:t>تفکر</a:t>
            </a:r>
            <a:endParaRPr lang="en-US" dirty="0">
              <a:solidFill>
                <a:schemeClr val="tx1"/>
              </a:solidFill>
              <a:cs typeface="B Badr" panose="00000400000000000000" pitchFamily="2" charset="-78"/>
            </a:endParaRPr>
          </a:p>
          <a:p>
            <a:pPr lvl="0"/>
            <a:r>
              <a:rPr lang="fa-IR" sz="2400" dirty="0" smtClean="0">
                <a:solidFill>
                  <a:schemeClr val="tx1"/>
                </a:solidFill>
                <a:cs typeface="B Badr" panose="00000400000000000000" pitchFamily="2" charset="-78"/>
              </a:rPr>
              <a:t>آیا </a:t>
            </a:r>
            <a:r>
              <a:rPr lang="fa-IR" sz="2400" dirty="0">
                <a:solidFill>
                  <a:schemeClr val="tx1"/>
                </a:solidFill>
                <a:cs typeface="B Badr" panose="00000400000000000000" pitchFamily="2" charset="-78"/>
              </a:rPr>
              <a:t>باید صدای معلمان شنیده شود؟ چرا؟</a:t>
            </a:r>
            <a:endParaRPr lang="en-US" sz="2400" dirty="0">
              <a:solidFill>
                <a:schemeClr val="tx1"/>
              </a:solidFill>
              <a:cs typeface="B Badr" panose="00000400000000000000" pitchFamily="2" charset="-78"/>
            </a:endParaRPr>
          </a:p>
          <a:p>
            <a:pPr lvl="0"/>
            <a:r>
              <a:rPr lang="fa-IR" sz="2400" dirty="0">
                <a:solidFill>
                  <a:schemeClr val="tx1"/>
                </a:solidFill>
                <a:cs typeface="B Badr" panose="00000400000000000000" pitchFamily="2" charset="-78"/>
              </a:rPr>
              <a:t>چه شد معلم شدید؟</a:t>
            </a:r>
            <a:endParaRPr lang="en-US" sz="2400" dirty="0">
              <a:solidFill>
                <a:schemeClr val="tx1"/>
              </a:solidFill>
              <a:cs typeface="B Badr" panose="00000400000000000000" pitchFamily="2" charset="-78"/>
            </a:endParaRPr>
          </a:p>
          <a:p>
            <a:r>
              <a:rPr lang="fa-IR" sz="2400" dirty="0">
                <a:solidFill>
                  <a:schemeClr val="tx1"/>
                </a:solidFill>
                <a:cs typeface="B Badr" panose="00000400000000000000" pitchFamily="2" charset="-78"/>
              </a:rPr>
              <a:t>نظر شما در مورد یک سال تجربه و مثلا 24 سال تکرار چیست؟شما رو به یاد چه چیزی می اندازد؟ </a:t>
            </a:r>
            <a:endParaRPr lang="fa-IR" sz="2400" dirty="0" smtClean="0">
              <a:solidFill>
                <a:schemeClr val="tx1"/>
              </a:solidFill>
              <a:cs typeface="B Badr" panose="00000400000000000000" pitchFamily="2" charset="-78"/>
            </a:endParaRPr>
          </a:p>
          <a:p>
            <a:r>
              <a:rPr lang="ar-SA" sz="2400" dirty="0">
                <a:solidFill>
                  <a:schemeClr val="tx1"/>
                </a:solidFill>
                <a:cs typeface="B Badr" panose="00000400000000000000" pitchFamily="2" charset="-78"/>
              </a:rPr>
              <a:t>الگو يا الگوهــاي جايگزين براي آموزشهاي ضمن خدمت چيســت؟</a:t>
            </a:r>
            <a:endParaRPr lang="en-US" sz="2400" dirty="0">
              <a:solidFill>
                <a:schemeClr val="tx1"/>
              </a:solidFill>
              <a:cs typeface="B Badr" panose="00000400000000000000" pitchFamily="2" charset="-78"/>
            </a:endParaRPr>
          </a:p>
          <a:p>
            <a:endParaRPr lang="fa-IR" dirty="0"/>
          </a:p>
        </p:txBody>
      </p:sp>
    </p:spTree>
    <p:extLst>
      <p:ext uri="{BB962C8B-B14F-4D97-AF65-F5344CB8AC3E}">
        <p14:creationId xmlns:p14="http://schemas.microsoft.com/office/powerpoint/2010/main" val="3748833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5" y="1641230"/>
            <a:ext cx="8698522" cy="1320800"/>
          </a:xfrm>
        </p:spPr>
        <p:txBody>
          <a:bodyPr>
            <a:normAutofit fontScale="90000"/>
          </a:bodyPr>
          <a:lstStyle/>
          <a:p>
            <a:pPr algn="r"/>
            <a:r>
              <a:rPr lang="fa-IR" sz="3100" dirty="0" smtClean="0">
                <a:solidFill>
                  <a:schemeClr val="accent5">
                    <a:lumMod val="60000"/>
                    <a:lumOff val="40000"/>
                  </a:schemeClr>
                </a:solidFill>
                <a:cs typeface="B Badr" panose="00000400000000000000" pitchFamily="2" charset="-78"/>
              </a:rPr>
              <a:t>روایت </a:t>
            </a:r>
            <a:r>
              <a:rPr lang="fa-IR" sz="3100" dirty="0" smtClean="0">
                <a:solidFill>
                  <a:schemeClr val="tx1"/>
                </a:solidFill>
                <a:cs typeface="B Badr" panose="00000400000000000000" pitchFamily="2" charset="-78"/>
              </a:rPr>
              <a:t>، مهمترین وسیله ارتباط ما با دیگران است.با تحلیل عناصر روایت ، ما به معنایی که شخص در ذهن دارد پی می بریم.روایت ، فهم ما از جهان واقعیت است و ما از خلال روایت ، جهان را درک می کنیم.</a:t>
            </a:r>
            <a:r>
              <a:rPr lang="en-US" sz="3100" dirty="0" smtClean="0">
                <a:cs typeface="B Badr" panose="00000400000000000000" pitchFamily="2" charset="-78"/>
              </a:rPr>
              <a:t/>
            </a:r>
            <a:br>
              <a:rPr lang="en-US" sz="3100" dirty="0" smtClean="0">
                <a:cs typeface="B Badr" panose="00000400000000000000" pitchFamily="2" charset="-78"/>
              </a:rPr>
            </a:br>
            <a:r>
              <a:rPr lang="en-US" sz="2700" dirty="0"/>
              <a:t/>
            </a:r>
            <a:br>
              <a:rPr lang="en-US" sz="2700"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424565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52400"/>
            <a:ext cx="8596668" cy="691662"/>
          </a:xfrm>
        </p:spPr>
        <p:txBody>
          <a:bodyPr/>
          <a:lstStyle/>
          <a:p>
            <a:pPr algn="ctr"/>
            <a:r>
              <a:rPr lang="fa-IR" dirty="0" smtClean="0">
                <a:solidFill>
                  <a:schemeClr val="accent5">
                    <a:lumMod val="60000"/>
                    <a:lumOff val="40000"/>
                  </a:schemeClr>
                </a:solidFill>
                <a:cs typeface="B Badr" panose="00000400000000000000" pitchFamily="2" charset="-78"/>
              </a:rPr>
              <a:t>ویژگی های روایت</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3" y="1301262"/>
            <a:ext cx="9369343" cy="3880773"/>
          </a:xfrm>
        </p:spPr>
        <p:txBody>
          <a:bodyPr>
            <a:normAutofit/>
          </a:bodyPr>
          <a:lstStyle/>
          <a:p>
            <a:pPr lvl="0">
              <a:buClr>
                <a:srgbClr val="90C226"/>
              </a:buClr>
            </a:pPr>
            <a:r>
              <a:rPr lang="fa-IR" sz="2400" dirty="0" smtClean="0">
                <a:solidFill>
                  <a:schemeClr val="tx1"/>
                </a:solidFill>
                <a:cs typeface="B Badr" panose="00000400000000000000" pitchFamily="2" charset="-78"/>
              </a:rPr>
              <a:t>1- </a:t>
            </a:r>
            <a:r>
              <a:rPr lang="fa-IR" sz="2400" dirty="0" smtClean="0">
                <a:solidFill>
                  <a:srgbClr val="00B0F0"/>
                </a:solidFill>
                <a:cs typeface="B Badr" panose="00000400000000000000" pitchFamily="2" charset="-78"/>
              </a:rPr>
              <a:t>روایت بیان تجربه ما از وقایع </a:t>
            </a:r>
            <a:r>
              <a:rPr lang="fa-IR" sz="2400" dirty="0" smtClean="0">
                <a:solidFill>
                  <a:schemeClr val="tx1"/>
                </a:solidFill>
                <a:cs typeface="B Badr" panose="00000400000000000000" pitchFamily="2" charset="-78"/>
              </a:rPr>
              <a:t>است.</a:t>
            </a:r>
            <a:r>
              <a:rPr lang="fa-IR" sz="2400" dirty="0">
                <a:solidFill>
                  <a:schemeClr val="tx1"/>
                </a:solidFill>
                <a:cs typeface="B Badr" panose="00000400000000000000" pitchFamily="2" charset="-78"/>
              </a:rPr>
              <a:t> تجربه مدرسه ، دعوا ، آشتی ......که در اصطلاح به آن تجربه زیسته می گویند</a:t>
            </a:r>
            <a:r>
              <a:rPr lang="fa-IR" sz="2400" dirty="0" smtClean="0">
                <a:solidFill>
                  <a:schemeClr val="tx1"/>
                </a:solidFill>
                <a:cs typeface="B Badr" panose="00000400000000000000" pitchFamily="2" charset="-78"/>
              </a:rPr>
              <a:t>.</a:t>
            </a:r>
          </a:p>
          <a:p>
            <a:pPr lvl="0">
              <a:buClr>
                <a:srgbClr val="90C226"/>
              </a:buClr>
            </a:pPr>
            <a:r>
              <a:rPr lang="fa-IR" sz="2400" dirty="0" smtClean="0">
                <a:solidFill>
                  <a:schemeClr val="tx1"/>
                </a:solidFill>
                <a:cs typeface="B Badr" panose="00000400000000000000" pitchFamily="2" charset="-78"/>
              </a:rPr>
              <a:t>2-بیان وقایع در روایت و داستان ، مبتنی بر </a:t>
            </a:r>
            <a:r>
              <a:rPr lang="fa-IR" sz="2400" dirty="0" smtClean="0">
                <a:solidFill>
                  <a:srgbClr val="00B0F0"/>
                </a:solidFill>
                <a:cs typeface="B Badr" panose="00000400000000000000" pitchFamily="2" charset="-78"/>
              </a:rPr>
              <a:t>تسلسل زمانی </a:t>
            </a:r>
            <a:r>
              <a:rPr lang="fa-IR" sz="2400" dirty="0" smtClean="0">
                <a:solidFill>
                  <a:schemeClr val="tx1"/>
                </a:solidFill>
                <a:cs typeface="B Badr" panose="00000400000000000000" pitchFamily="2" charset="-78"/>
              </a:rPr>
              <a:t>است.</a:t>
            </a:r>
            <a:r>
              <a:rPr lang="fa-IR" dirty="0">
                <a:solidFill>
                  <a:prstClr val="black">
                    <a:lumMod val="75000"/>
                    <a:lumOff val="25000"/>
                  </a:prstClr>
                </a:solidFill>
              </a:rPr>
              <a:t> </a:t>
            </a:r>
            <a:r>
              <a:rPr lang="fa-IR" sz="2400" dirty="0">
                <a:solidFill>
                  <a:schemeClr val="tx1"/>
                </a:solidFill>
                <a:cs typeface="B Badr" panose="00000400000000000000" pitchFamily="2" charset="-78"/>
              </a:rPr>
              <a:t>و تابع توالی و </a:t>
            </a:r>
            <a:r>
              <a:rPr lang="fa-IR" sz="2400" dirty="0" smtClean="0">
                <a:solidFill>
                  <a:schemeClr val="tx1"/>
                </a:solidFill>
                <a:cs typeface="B Badr" panose="00000400000000000000" pitchFamily="2" charset="-78"/>
              </a:rPr>
              <a:t>ترتیب </a:t>
            </a:r>
            <a:r>
              <a:rPr lang="fa-IR" sz="2400" dirty="0">
                <a:solidFill>
                  <a:schemeClr val="tx1"/>
                </a:solidFill>
                <a:cs typeface="B Badr" panose="00000400000000000000" pitchFamily="2" charset="-78"/>
              </a:rPr>
              <a:t>زمانی است. </a:t>
            </a:r>
            <a:endParaRPr lang="fa-IR" sz="2400" dirty="0" smtClean="0">
              <a:solidFill>
                <a:schemeClr val="tx1"/>
              </a:solidFill>
              <a:cs typeface="B Badr" panose="00000400000000000000" pitchFamily="2" charset="-78"/>
            </a:endParaRPr>
          </a:p>
          <a:p>
            <a:pPr lvl="0">
              <a:buClr>
                <a:srgbClr val="90C226"/>
              </a:buClr>
            </a:pPr>
            <a:r>
              <a:rPr lang="fa-IR" sz="2400" dirty="0" smtClean="0">
                <a:solidFill>
                  <a:schemeClr val="tx1"/>
                </a:solidFill>
                <a:cs typeface="B Badr" panose="00000400000000000000" pitchFamily="2" charset="-78"/>
              </a:rPr>
              <a:t>3- روایت دارای </a:t>
            </a:r>
            <a:r>
              <a:rPr lang="fa-IR" sz="2400" dirty="0" smtClean="0">
                <a:solidFill>
                  <a:srgbClr val="00B0F0"/>
                </a:solidFill>
                <a:cs typeface="B Badr" panose="00000400000000000000" pitchFamily="2" charset="-78"/>
              </a:rPr>
              <a:t>پیرنگ</a:t>
            </a:r>
            <a:r>
              <a:rPr lang="fa-IR" sz="2400" dirty="0" smtClean="0">
                <a:solidFill>
                  <a:schemeClr val="tx1"/>
                </a:solidFill>
                <a:cs typeface="B Badr" panose="00000400000000000000" pitchFamily="2" charset="-78"/>
              </a:rPr>
              <a:t> است.</a:t>
            </a:r>
            <a:r>
              <a:rPr lang="fa-IR" sz="2400" dirty="0">
                <a:solidFill>
                  <a:schemeClr val="tx1"/>
                </a:solidFill>
                <a:cs typeface="B Badr" panose="00000400000000000000" pitchFamily="2" charset="-78"/>
              </a:rPr>
              <a:t> (پیرنگ طرح کلی است که روایت ما از آن تبعیت می کند کسانی که داستان می نویسند آگاهانه این طرح کلی را در ذهن خود ترسیم می کنند. و سپس در قالب این طرح کلی روایت خود را نقل می کنند. گرچه </a:t>
            </a:r>
            <a:r>
              <a:rPr lang="fa-IR" sz="2400" dirty="0" smtClean="0">
                <a:solidFill>
                  <a:schemeClr val="tx1"/>
                </a:solidFill>
                <a:cs typeface="B Badr" panose="00000400000000000000" pitchFamily="2" charset="-78"/>
              </a:rPr>
              <a:t>داستان </a:t>
            </a:r>
            <a:r>
              <a:rPr lang="fa-IR" sz="2400" dirty="0">
                <a:solidFill>
                  <a:schemeClr val="tx1"/>
                </a:solidFill>
                <a:cs typeface="B Badr" panose="00000400000000000000" pitchFamily="2" charset="-78"/>
              </a:rPr>
              <a:t>ممکن است شخصیت های مختلف داشته باشد ولی خواننده وقتی داستان را </a:t>
            </a:r>
            <a:r>
              <a:rPr lang="fa-IR" sz="2400" dirty="0" smtClean="0">
                <a:solidFill>
                  <a:schemeClr val="tx1"/>
                </a:solidFill>
                <a:cs typeface="B Badr" panose="00000400000000000000" pitchFamily="2" charset="-78"/>
              </a:rPr>
              <a:t>می خواند </a:t>
            </a:r>
            <a:r>
              <a:rPr lang="fa-IR" sz="2400" dirty="0">
                <a:solidFill>
                  <a:schemeClr val="tx1"/>
                </a:solidFill>
                <a:cs typeface="B Badr" panose="00000400000000000000" pitchFamily="2" charset="-78"/>
              </a:rPr>
              <a:t>دچار آ</a:t>
            </a:r>
            <a:r>
              <a:rPr lang="fa-IR" sz="2400" dirty="0" smtClean="0">
                <a:solidFill>
                  <a:schemeClr val="tx1"/>
                </a:solidFill>
                <a:cs typeface="B Badr" panose="00000400000000000000" pitchFamily="2" charset="-78"/>
              </a:rPr>
              <a:t>شفتگی </a:t>
            </a:r>
            <a:r>
              <a:rPr lang="fa-IR" sz="2400" dirty="0">
                <a:solidFill>
                  <a:schemeClr val="tx1"/>
                </a:solidFill>
                <a:cs typeface="B Badr" panose="00000400000000000000" pitchFamily="2" charset="-78"/>
              </a:rPr>
              <a:t>نمی </a:t>
            </a:r>
            <a:r>
              <a:rPr lang="fa-IR" sz="2400" dirty="0" smtClean="0">
                <a:solidFill>
                  <a:schemeClr val="tx1"/>
                </a:solidFill>
                <a:cs typeface="B Badr" panose="00000400000000000000" pitchFamily="2" charset="-78"/>
              </a:rPr>
              <a:t>شود و </a:t>
            </a:r>
            <a:r>
              <a:rPr lang="fa-IR" sz="2400" dirty="0">
                <a:solidFill>
                  <a:schemeClr val="tx1"/>
                </a:solidFill>
                <a:cs typeface="B Badr" panose="00000400000000000000" pitchFamily="2" charset="-78"/>
              </a:rPr>
              <a:t>طرح کلی که نویسنده داستان انتخاب کرده است موجب ان </a:t>
            </a:r>
            <a:r>
              <a:rPr lang="fa-IR" sz="2400" dirty="0" smtClean="0">
                <a:solidFill>
                  <a:schemeClr val="tx1"/>
                </a:solidFill>
                <a:cs typeface="B Badr" panose="00000400000000000000" pitchFamily="2" charset="-78"/>
              </a:rPr>
              <a:t>می شود </a:t>
            </a:r>
            <a:r>
              <a:rPr lang="fa-IR" sz="2400" dirty="0">
                <a:solidFill>
                  <a:schemeClr val="tx1"/>
                </a:solidFill>
                <a:cs typeface="B Badr" panose="00000400000000000000" pitchFamily="2" charset="-78"/>
              </a:rPr>
              <a:t>که روایت برای خواننده معنا دار باشد.</a:t>
            </a:r>
          </a:p>
          <a:p>
            <a:endParaRPr lang="fa-IR" sz="2400" dirty="0" smtClean="0">
              <a:solidFill>
                <a:schemeClr val="tx1"/>
              </a:solidFill>
              <a:cs typeface="B Badr" panose="00000400000000000000" pitchFamily="2" charset="-78"/>
            </a:endParaRPr>
          </a:p>
        </p:txBody>
      </p:sp>
    </p:spTree>
    <p:extLst>
      <p:ext uri="{BB962C8B-B14F-4D97-AF65-F5344CB8AC3E}">
        <p14:creationId xmlns:p14="http://schemas.microsoft.com/office/powerpoint/2010/main" val="3955956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2738"/>
            <a:ext cx="8596668" cy="762000"/>
          </a:xfrm>
        </p:spPr>
        <p:txBody>
          <a:bodyPr>
            <a:normAutofit/>
          </a:bodyPr>
          <a:lstStyle/>
          <a:p>
            <a:pPr algn="ctr"/>
            <a:r>
              <a:rPr lang="fa-IR" dirty="0">
                <a:solidFill>
                  <a:schemeClr val="accent5">
                    <a:lumMod val="60000"/>
                    <a:lumOff val="40000"/>
                  </a:schemeClr>
                </a:solidFill>
                <a:cs typeface="B Badr" panose="00000400000000000000" pitchFamily="2" charset="-78"/>
              </a:rPr>
              <a:t>ویژگی های روایت</a:t>
            </a:r>
            <a:endParaRPr lang="en-US" dirty="0"/>
          </a:p>
        </p:txBody>
      </p:sp>
      <p:sp>
        <p:nvSpPr>
          <p:cNvPr id="3" name="Content Placeholder 2"/>
          <p:cNvSpPr>
            <a:spLocks noGrp="1"/>
          </p:cNvSpPr>
          <p:nvPr>
            <p:ph idx="1"/>
          </p:nvPr>
        </p:nvSpPr>
        <p:spPr>
          <a:xfrm>
            <a:off x="328247" y="1293081"/>
            <a:ext cx="9483968" cy="3880773"/>
          </a:xfrm>
        </p:spPr>
        <p:txBody>
          <a:bodyPr>
            <a:normAutofit/>
          </a:bodyPr>
          <a:lstStyle/>
          <a:p>
            <a:r>
              <a:rPr lang="fa-IR" sz="2400" dirty="0">
                <a:solidFill>
                  <a:schemeClr val="tx1"/>
                </a:solidFill>
                <a:cs typeface="B Badr" panose="00000400000000000000" pitchFamily="2" charset="-78"/>
              </a:rPr>
              <a:t>4- روایت دارای </a:t>
            </a:r>
            <a:r>
              <a:rPr lang="fa-IR" sz="2400" dirty="0">
                <a:solidFill>
                  <a:srgbClr val="00B0F0"/>
                </a:solidFill>
                <a:cs typeface="B Badr" panose="00000400000000000000" pitchFamily="2" charset="-78"/>
              </a:rPr>
              <a:t>جنبه علی </a:t>
            </a:r>
            <a:r>
              <a:rPr lang="fa-IR" sz="2400" dirty="0">
                <a:solidFill>
                  <a:schemeClr val="tx1"/>
                </a:solidFill>
                <a:cs typeface="B Badr" panose="00000400000000000000" pitchFamily="2" charset="-78"/>
              </a:rPr>
              <a:t>است و ما در بیان روایت خود و ارتباط بین رخدادها ، پاره ای حوادث را به حوادث دیگر ، ارتباط علی می دهیم.مانند ( روایت دکتر غلامحسین شکوهی ص 15)</a:t>
            </a:r>
          </a:p>
          <a:p>
            <a:pPr lvl="0">
              <a:buClr>
                <a:srgbClr val="90C226"/>
              </a:buClr>
            </a:pPr>
            <a:r>
              <a:rPr lang="fa-IR" sz="2400" dirty="0">
                <a:solidFill>
                  <a:schemeClr val="tx1"/>
                </a:solidFill>
                <a:cs typeface="B Badr" panose="00000400000000000000" pitchFamily="2" charset="-78"/>
              </a:rPr>
              <a:t>5- روایت ، </a:t>
            </a:r>
            <a:r>
              <a:rPr lang="fa-IR" sz="2400" dirty="0">
                <a:solidFill>
                  <a:srgbClr val="00B0F0"/>
                </a:solidFill>
                <a:cs typeface="B Badr" panose="00000400000000000000" pitchFamily="2" charset="-78"/>
              </a:rPr>
              <a:t>یک کل منسجم </a:t>
            </a:r>
            <a:r>
              <a:rPr lang="fa-IR" sz="2400" dirty="0">
                <a:solidFill>
                  <a:schemeClr val="tx1"/>
                </a:solidFill>
                <a:cs typeface="B Badr" panose="00000400000000000000" pitchFamily="2" charset="-78"/>
              </a:rPr>
              <a:t>است</a:t>
            </a:r>
            <a:r>
              <a:rPr lang="fa-IR" sz="2400" dirty="0" smtClean="0">
                <a:solidFill>
                  <a:schemeClr val="tx1"/>
                </a:solidFill>
                <a:cs typeface="B Badr" panose="00000400000000000000" pitchFamily="2" charset="-78"/>
              </a:rPr>
              <a:t>.</a:t>
            </a:r>
            <a:r>
              <a:rPr lang="fa-IR" sz="2400" dirty="0">
                <a:solidFill>
                  <a:schemeClr val="tx1"/>
                </a:solidFill>
                <a:cs typeface="B Badr" panose="00000400000000000000" pitchFamily="2" charset="-78"/>
              </a:rPr>
              <a:t> وقایعی که  در زندگی برایمان رخ می دهد . تکه هایی جدا افتاده ای به نظر می آیند ولی هنگامی که می خواهیم آن ها را روایت کنیم نوعی پیوند میان این اجزا به ظاهر جدا ایجاد می کنیم تا معنا دار </a:t>
            </a:r>
            <a:r>
              <a:rPr lang="fa-IR" sz="2400" dirty="0" smtClean="0">
                <a:solidFill>
                  <a:schemeClr val="tx1"/>
                </a:solidFill>
                <a:cs typeface="B Badr" panose="00000400000000000000" pitchFamily="2" charset="-78"/>
              </a:rPr>
              <a:t>شود</a:t>
            </a:r>
            <a:endParaRPr lang="fa-IR" sz="2400" dirty="0">
              <a:solidFill>
                <a:schemeClr val="tx1"/>
              </a:solidFill>
              <a:cs typeface="B Badr" panose="00000400000000000000" pitchFamily="2" charset="-78"/>
            </a:endParaRPr>
          </a:p>
          <a:p>
            <a:pPr lvl="0">
              <a:buClr>
                <a:srgbClr val="90C226"/>
              </a:buClr>
            </a:pPr>
            <a:r>
              <a:rPr lang="fa-IR" sz="2400" dirty="0">
                <a:solidFill>
                  <a:schemeClr val="tx1"/>
                </a:solidFill>
                <a:cs typeface="B Badr" panose="00000400000000000000" pitchFamily="2" charset="-78"/>
              </a:rPr>
              <a:t>6- ما از طریق روایت </a:t>
            </a:r>
            <a:r>
              <a:rPr lang="fa-IR" sz="2400" dirty="0">
                <a:solidFill>
                  <a:srgbClr val="00B0F0"/>
                </a:solidFill>
                <a:cs typeface="B Badr" panose="00000400000000000000" pitchFamily="2" charset="-78"/>
              </a:rPr>
              <a:t>به تجربه های خود معنا </a:t>
            </a:r>
            <a:r>
              <a:rPr lang="fa-IR" sz="2400" dirty="0">
                <a:solidFill>
                  <a:schemeClr val="tx1"/>
                </a:solidFill>
                <a:cs typeface="B Badr" panose="00000400000000000000" pitchFamily="2" charset="-78"/>
              </a:rPr>
              <a:t>می بخشیم</a:t>
            </a:r>
            <a:r>
              <a:rPr lang="fa-IR" sz="2400" dirty="0" smtClean="0">
                <a:solidFill>
                  <a:schemeClr val="tx1"/>
                </a:solidFill>
                <a:cs typeface="B Badr" panose="00000400000000000000" pitchFamily="2" charset="-78"/>
              </a:rPr>
              <a:t>.</a:t>
            </a:r>
            <a:r>
              <a:rPr lang="fa-IR" sz="2400" dirty="0">
                <a:solidFill>
                  <a:schemeClr val="tx1"/>
                </a:solidFill>
                <a:cs typeface="B Badr" panose="00000400000000000000" pitchFamily="2" charset="-78"/>
              </a:rPr>
              <a:t> (تصور کنید که چند نفر به مسافرت خارج از کشور رفته اند و بازدید کرده اند </a:t>
            </a:r>
            <a:r>
              <a:rPr lang="fa-IR" sz="2400" dirty="0" smtClean="0">
                <a:solidFill>
                  <a:schemeClr val="tx1"/>
                </a:solidFill>
                <a:cs typeface="B Badr" panose="00000400000000000000" pitchFamily="2" charset="-78"/>
              </a:rPr>
              <a:t>همه یک روایت واحد </a:t>
            </a:r>
            <a:r>
              <a:rPr lang="fa-IR" sz="2400" dirty="0">
                <a:solidFill>
                  <a:schemeClr val="tx1"/>
                </a:solidFill>
                <a:cs typeface="B Badr" panose="00000400000000000000" pitchFamily="2" charset="-78"/>
              </a:rPr>
              <a:t>ندارند و دانش قبلی و علایق و تمایلات پیشین موجب می شود که آن کشور معناهای متفاوتی را در ذهن دیدار کنندگان ایجاد کند.</a:t>
            </a:r>
          </a:p>
          <a:p>
            <a:pPr lvl="0">
              <a:buClr>
                <a:srgbClr val="90C226"/>
              </a:buClr>
            </a:pPr>
            <a:endParaRPr lang="fa-IR" dirty="0">
              <a:solidFill>
                <a:prstClr val="black">
                  <a:lumMod val="75000"/>
                  <a:lumOff val="25000"/>
                </a:prstClr>
              </a:solidFill>
            </a:endParaRPr>
          </a:p>
          <a:p>
            <a:endParaRPr lang="en-US" dirty="0">
              <a:solidFill>
                <a:schemeClr val="tx1"/>
              </a:solidFill>
              <a:cs typeface="B Badr" panose="00000400000000000000" pitchFamily="2" charset="-78"/>
            </a:endParaRPr>
          </a:p>
          <a:p>
            <a:endParaRPr lang="en-US" dirty="0"/>
          </a:p>
        </p:txBody>
      </p:sp>
    </p:spTree>
    <p:extLst>
      <p:ext uri="{BB962C8B-B14F-4D97-AF65-F5344CB8AC3E}">
        <p14:creationId xmlns:p14="http://schemas.microsoft.com/office/powerpoint/2010/main" val="1909651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1016"/>
            <a:ext cx="8596668" cy="668215"/>
          </a:xfrm>
        </p:spPr>
        <p:txBody>
          <a:bodyPr>
            <a:normAutofit/>
          </a:bodyPr>
          <a:lstStyle/>
          <a:p>
            <a:pPr algn="ctr"/>
            <a:r>
              <a:rPr lang="fa-IR" sz="3200" dirty="0" smtClean="0">
                <a:solidFill>
                  <a:schemeClr val="accent5">
                    <a:lumMod val="60000"/>
                    <a:lumOff val="40000"/>
                  </a:schemeClr>
                </a:solidFill>
                <a:cs typeface="B Badr" panose="00000400000000000000" pitchFamily="2" charset="-78"/>
              </a:rPr>
              <a:t>تعریف مسئله یا پدیده </a:t>
            </a:r>
            <a:endParaRPr lang="en-US" sz="3200"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879231"/>
            <a:ext cx="8596668" cy="3880773"/>
          </a:xfrm>
        </p:spPr>
        <p:txBody>
          <a:bodyPr>
            <a:normAutofit/>
          </a:bodyPr>
          <a:lstStyle/>
          <a:p>
            <a:r>
              <a:rPr lang="fa-IR" sz="2800" dirty="0" smtClean="0">
                <a:solidFill>
                  <a:schemeClr val="tx1"/>
                </a:solidFill>
                <a:cs typeface="B Badr" panose="00000400000000000000" pitchFamily="2" charset="-78"/>
              </a:rPr>
              <a:t>هر پژوهشی با یک مسئله شروع می شود .از نظر دیوئی اولین مرحله تحقیق احساس وجود یک مشکل است.مسئله پژوهش هنگامی شکل می گیرد که به دلیل وجود شرایط خاصی در ذهن پژوهشگر ایجاد سوال می شود و پژوهشگر را وادار به کندوکاو برای حل می نماید.به عبارت دیگر مسئله ، مشکل احساس شده ای است که محقق به حل آن علاقه مند است و می خواهد برای آن تلاش کند.هنگامی که محقق چنین احساسی پیدا می کند ، می توان گفت که او موضوع و مسئله تحقیق خویش را انتخاب کرده است.</a:t>
            </a:r>
            <a:endParaRPr lang="en-US" sz="2800" dirty="0">
              <a:solidFill>
                <a:schemeClr val="tx1"/>
              </a:solidFill>
              <a:cs typeface="B Badr" panose="00000400000000000000" pitchFamily="2" charset="-78"/>
            </a:endParaRPr>
          </a:p>
        </p:txBody>
      </p:sp>
    </p:spTree>
    <p:extLst>
      <p:ext uri="{BB962C8B-B14F-4D97-AF65-F5344CB8AC3E}">
        <p14:creationId xmlns:p14="http://schemas.microsoft.com/office/powerpoint/2010/main" val="261651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487" y="355235"/>
            <a:ext cx="9263835" cy="5811103"/>
          </a:xfrm>
        </p:spPr>
        <p:txBody>
          <a:bodyPr>
            <a:normAutofit/>
          </a:bodyPr>
          <a:lstStyle/>
          <a:p>
            <a:pPr lvl="0" algn="just">
              <a:buClr>
                <a:srgbClr val="90C226"/>
              </a:buClr>
            </a:pPr>
            <a:r>
              <a:rPr lang="fa-IR" sz="2800" dirty="0">
                <a:solidFill>
                  <a:prstClr val="black">
                    <a:lumMod val="75000"/>
                    <a:lumOff val="25000"/>
                  </a:prstClr>
                </a:solidFill>
                <a:cs typeface="B Badr" panose="00000400000000000000" pitchFamily="2" charset="-78"/>
              </a:rPr>
              <a:t>یکی از </a:t>
            </a:r>
            <a:r>
              <a:rPr lang="fa-IR" sz="2800" dirty="0">
                <a:solidFill>
                  <a:srgbClr val="FF0000"/>
                </a:solidFill>
                <a:cs typeface="B Badr" panose="00000400000000000000" pitchFamily="2" charset="-78"/>
              </a:rPr>
              <a:t>چالش</a:t>
            </a:r>
            <a:r>
              <a:rPr lang="fa-IR" sz="2800" dirty="0">
                <a:solidFill>
                  <a:prstClr val="black">
                    <a:lumMod val="75000"/>
                    <a:lumOff val="25000"/>
                  </a:prstClr>
                </a:solidFill>
                <a:cs typeface="B Badr" panose="00000400000000000000" pitchFamily="2" charset="-78"/>
              </a:rPr>
              <a:t> هایی که مؤسسات و دانشگاههاي تربیت معلم امروزه با آن روبرو هستند، </a:t>
            </a:r>
            <a:r>
              <a:rPr lang="fa-IR" sz="2800" dirty="0">
                <a:solidFill>
                  <a:srgbClr val="FF0000"/>
                </a:solidFill>
                <a:cs typeface="B Badr" panose="00000400000000000000" pitchFamily="2" charset="-78"/>
              </a:rPr>
              <a:t>خلق فرصت هاي یادگیري </a:t>
            </a:r>
            <a:r>
              <a:rPr lang="fa-IR" sz="2800" dirty="0">
                <a:solidFill>
                  <a:prstClr val="black">
                    <a:lumMod val="75000"/>
                    <a:lumOff val="25000"/>
                  </a:prstClr>
                </a:solidFill>
                <a:cs typeface="B Badr" panose="00000400000000000000" pitchFamily="2" charset="-78"/>
              </a:rPr>
              <a:t>است که بر </a:t>
            </a:r>
            <a:r>
              <a:rPr lang="fa-IR" sz="2800" dirty="0">
                <a:solidFill>
                  <a:srgbClr val="FF0000"/>
                </a:solidFill>
                <a:cs typeface="B Badr" panose="00000400000000000000" pitchFamily="2" charset="-78"/>
              </a:rPr>
              <a:t>توانایی معلمان جهت رویارویی مؤثر با موقعیت هاي واقعی تربیتی/ آموزشی تأثیرگذار باشد. </a:t>
            </a:r>
            <a:r>
              <a:rPr lang="fa-IR" sz="2800" dirty="0">
                <a:solidFill>
                  <a:prstClr val="black">
                    <a:lumMod val="75000"/>
                    <a:lumOff val="25000"/>
                  </a:prstClr>
                </a:solidFill>
                <a:cs typeface="B Badr" panose="00000400000000000000" pitchFamily="2" charset="-78"/>
              </a:rPr>
              <a:t>درصورتی که در طول برنامه آموزش حرفه</a:t>
            </a:r>
            <a:r>
              <a:rPr lang="en-US" sz="2800" dirty="0">
                <a:solidFill>
                  <a:prstClr val="black">
                    <a:lumMod val="75000"/>
                    <a:lumOff val="25000"/>
                  </a:prstClr>
                </a:solidFill>
                <a:cs typeface="B Badr" panose="00000400000000000000" pitchFamily="2" charset="-78"/>
              </a:rPr>
              <a:t> </a:t>
            </a:r>
            <a:r>
              <a:rPr lang="fa-IR" sz="2800" dirty="0">
                <a:solidFill>
                  <a:prstClr val="black">
                    <a:lumMod val="75000"/>
                    <a:lumOff val="25000"/>
                  </a:prstClr>
                </a:solidFill>
                <a:cs typeface="B Badr" panose="00000400000000000000" pitchFamily="2" charset="-78"/>
              </a:rPr>
              <a:t>اي دانشجومعلمان فرصت پژوهش در تجربه را بدست آورند، به توانایی هاي مورد نیاز براي مواجهه با موقعیتهاي نامعلومی که در آن غوطه ورند دست خواهند یافت و قادر خواهند بود این توانایی را به دانش آموزان خود منتقل کنند. </a:t>
            </a:r>
            <a:endParaRPr lang="en-US" dirty="0"/>
          </a:p>
        </p:txBody>
      </p:sp>
    </p:spTree>
    <p:extLst>
      <p:ext uri="{BB962C8B-B14F-4D97-AF65-F5344CB8AC3E}">
        <p14:creationId xmlns:p14="http://schemas.microsoft.com/office/powerpoint/2010/main" val="28824935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719" y="988282"/>
            <a:ext cx="8596668" cy="3880773"/>
          </a:xfrm>
        </p:spPr>
        <p:txBody>
          <a:bodyPr>
            <a:normAutofit/>
          </a:bodyPr>
          <a:lstStyle/>
          <a:p>
            <a:r>
              <a:rPr lang="fa-IR" sz="2800" dirty="0" smtClean="0">
                <a:cs typeface="B Badr" panose="00000400000000000000" pitchFamily="2" charset="-78"/>
              </a:rPr>
              <a:t>ما با </a:t>
            </a:r>
            <a:r>
              <a:rPr lang="fa-IR" sz="2800" dirty="0" smtClean="0">
                <a:solidFill>
                  <a:srgbClr val="00B0F0"/>
                </a:solidFill>
                <a:cs typeface="B Badr" panose="00000400000000000000" pitchFamily="2" charset="-78"/>
              </a:rPr>
              <a:t>روایت</a:t>
            </a:r>
            <a:r>
              <a:rPr lang="fa-IR" sz="2800" dirty="0" smtClean="0">
                <a:cs typeface="B Badr" panose="00000400000000000000" pitchFamily="2" charset="-78"/>
              </a:rPr>
              <a:t> از دوران کودکی با عنوان داستان ، قصه ، حکایت ، خاطره و امثال این ها آشناییم. روایت </a:t>
            </a:r>
            <a:r>
              <a:rPr lang="fa-IR" sz="2800" dirty="0" smtClean="0">
                <a:solidFill>
                  <a:srgbClr val="FF0000"/>
                </a:solidFill>
                <a:cs typeface="B Badr" panose="00000400000000000000" pitchFamily="2" charset="-78"/>
              </a:rPr>
              <a:t>معمولا از زبان اول شخص مفرد </a:t>
            </a:r>
            <a:r>
              <a:rPr lang="fa-IR" sz="2800" dirty="0" smtClean="0">
                <a:cs typeface="B Badr" panose="00000400000000000000" pitchFamily="2" charset="-78"/>
              </a:rPr>
              <a:t>بیان می شود. این روایت در قالب داستان بیان می شود و مانند هر داستانی ، </a:t>
            </a:r>
            <a:r>
              <a:rPr lang="fa-IR" sz="2800" dirty="0" smtClean="0">
                <a:solidFill>
                  <a:srgbClr val="FF0000"/>
                </a:solidFill>
                <a:cs typeface="B Badr" panose="00000400000000000000" pitchFamily="2" charset="-78"/>
              </a:rPr>
              <a:t>سرآغاز ،میانه و پایانی</a:t>
            </a:r>
            <a:r>
              <a:rPr lang="fa-IR" sz="2800" dirty="0" smtClean="0">
                <a:cs typeface="B Badr" panose="00000400000000000000" pitchFamily="2" charset="-78"/>
              </a:rPr>
              <a:t> دارد.</a:t>
            </a:r>
            <a:endParaRPr lang="en-US" sz="2800" dirty="0">
              <a:cs typeface="B Badr" panose="00000400000000000000" pitchFamily="2" charset="-78"/>
            </a:endParaRPr>
          </a:p>
        </p:txBody>
      </p:sp>
    </p:spTree>
    <p:extLst>
      <p:ext uri="{BB962C8B-B14F-4D97-AF65-F5344CB8AC3E}">
        <p14:creationId xmlns:p14="http://schemas.microsoft.com/office/powerpoint/2010/main" val="2860592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4461"/>
            <a:ext cx="8596668" cy="762000"/>
          </a:xfrm>
        </p:spPr>
        <p:txBody>
          <a:bodyPr/>
          <a:lstStyle/>
          <a:p>
            <a:pPr algn="ctr"/>
            <a:r>
              <a:rPr lang="fa-IR" dirty="0" smtClean="0">
                <a:solidFill>
                  <a:schemeClr val="accent5">
                    <a:lumMod val="60000"/>
                    <a:lumOff val="40000"/>
                  </a:schemeClr>
                </a:solidFill>
                <a:cs typeface="B Badr" panose="00000400000000000000" pitchFamily="2" charset="-78"/>
              </a:rPr>
              <a:t>روایت :ابزار بازنمایی</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996461"/>
            <a:ext cx="8596668" cy="3880773"/>
          </a:xfrm>
        </p:spPr>
        <p:txBody>
          <a:bodyPr>
            <a:normAutofit/>
          </a:bodyPr>
          <a:lstStyle/>
          <a:p>
            <a:r>
              <a:rPr lang="fa-IR" sz="2400" dirty="0" smtClean="0">
                <a:solidFill>
                  <a:schemeClr val="tx1"/>
                </a:solidFill>
                <a:cs typeface="B Badr" panose="00000400000000000000" pitchFamily="2" charset="-78"/>
              </a:rPr>
              <a:t>انسانها ذاتا قصه می گویند و قصه ها به تجربه آنها انسجام و پیوستگی می بخشد و نقش اساسی در ارتباط با دیگران ایفا می کند. این خاطرات یا به حسب زمان </a:t>
            </a:r>
            <a:r>
              <a:rPr lang="fa-IR" sz="2400" dirty="0">
                <a:solidFill>
                  <a:schemeClr val="tx1"/>
                </a:solidFill>
                <a:cs typeface="B Badr" panose="00000400000000000000" pitchFamily="2" charset="-78"/>
              </a:rPr>
              <a:t>و یا به حسب تم و </a:t>
            </a:r>
            <a:r>
              <a:rPr lang="fa-IR" sz="2400" dirty="0" smtClean="0">
                <a:solidFill>
                  <a:schemeClr val="tx1"/>
                </a:solidFill>
                <a:cs typeface="B Badr" panose="00000400000000000000" pitchFamily="2" charset="-78"/>
              </a:rPr>
              <a:t>موضوع</a:t>
            </a:r>
            <a:r>
              <a:rPr lang="en-US" sz="2400" dirty="0" smtClean="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روایت می شوند؛مثلا درباره خاطرات معلمی یا دانش آموزی یا جنگ و...یا آنکه صورت حسب حال دارد. </a:t>
            </a:r>
          </a:p>
          <a:p>
            <a:r>
              <a:rPr lang="fa-IR" sz="2400" dirty="0" smtClean="0">
                <a:solidFill>
                  <a:schemeClr val="tx1"/>
                </a:solidFill>
                <a:cs typeface="B Badr" panose="00000400000000000000" pitchFamily="2" charset="-78"/>
              </a:rPr>
              <a:t>با خواندن خاطرات سایر اقوام و ملل ،فرهنگ آنها فهمیده می شود.</a:t>
            </a:r>
          </a:p>
          <a:p>
            <a:r>
              <a:rPr lang="fa-IR" sz="2400" dirty="0" smtClean="0">
                <a:solidFill>
                  <a:schemeClr val="tx1"/>
                </a:solidFill>
                <a:cs typeface="B Badr" panose="00000400000000000000" pitchFamily="2" charset="-78"/>
              </a:rPr>
              <a:t>خاطرات ما اعم از اینکه معطوف به تجربه یا رخداد باشد ، در قالب متن های مکتوب مانند گزارش های بالینی روانشناس درباره مراجعین خود ، در گفتار مانند مصاحبه ، در قالب ارتباط الکترونیکی مانند پیامک یا در شکل خاطره تصویری یا فیلم ارائه می شود.</a:t>
            </a:r>
            <a:endParaRPr lang="fa-IR"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29339034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4062"/>
          </a:xfrm>
        </p:spPr>
        <p:txBody>
          <a:bodyPr>
            <a:normAutofit/>
          </a:bodyPr>
          <a:lstStyle/>
          <a:p>
            <a:pPr algn="ctr"/>
            <a:r>
              <a:rPr lang="fa-IR" sz="4000" dirty="0">
                <a:solidFill>
                  <a:schemeClr val="accent5">
                    <a:lumMod val="60000"/>
                    <a:lumOff val="40000"/>
                  </a:schemeClr>
                </a:solidFill>
                <a:cs typeface="B Badr" panose="00000400000000000000" pitchFamily="2" charset="-78"/>
              </a:rPr>
              <a:t>انواع روایت</a:t>
            </a:r>
            <a:endParaRPr lang="en-US" sz="4000"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sz="half" idx="1"/>
          </p:nvPr>
        </p:nvSpPr>
        <p:spPr>
          <a:xfrm>
            <a:off x="677334" y="1453662"/>
            <a:ext cx="4184035" cy="3880772"/>
          </a:xfrm>
        </p:spPr>
        <p:txBody>
          <a:bodyPr>
            <a:normAutofit/>
          </a:bodyPr>
          <a:lstStyle/>
          <a:p>
            <a:pPr marL="0" indent="283464" algn="just" fontAlgn="t">
              <a:lnSpc>
                <a:spcPct val="115000"/>
              </a:lnSpc>
              <a:spcBef>
                <a:spcPts val="0"/>
              </a:spcBef>
              <a:buClr>
                <a:srgbClr val="90C226"/>
              </a:buClr>
            </a:pPr>
            <a:r>
              <a:rPr lang="fa-IR" sz="2400" b="1" dirty="0">
                <a:solidFill>
                  <a:srgbClr val="000000"/>
                </a:solidFill>
                <a:latin typeface="Times New Roman" panose="02020603050405020304" pitchFamily="18" charset="0"/>
                <a:ea typeface="Calibri" panose="020F0502020204030204" pitchFamily="34" charset="0"/>
                <a:cs typeface="B Badr" panose="00000400000000000000" pitchFamily="2" charset="-78"/>
              </a:rPr>
              <a:t>روایات زندگی نامه و حوادث </a:t>
            </a:r>
            <a:r>
              <a:rPr lang="fa-IR" sz="2400" b="1" dirty="0" smtClean="0">
                <a:solidFill>
                  <a:srgbClr val="000000"/>
                </a:solidFill>
                <a:latin typeface="Times New Roman" panose="02020603050405020304" pitchFamily="18" charset="0"/>
                <a:ea typeface="Calibri" panose="020F0502020204030204" pitchFamily="34" charset="0"/>
                <a:cs typeface="B Badr" panose="00000400000000000000" pitchFamily="2" charset="-78"/>
              </a:rPr>
              <a:t>زندگی</a:t>
            </a:r>
          </a:p>
          <a:p>
            <a:pPr marL="0" lvl="0" indent="283464" algn="just" fontAlgn="t">
              <a:lnSpc>
                <a:spcPct val="115000"/>
              </a:lnSpc>
              <a:spcBef>
                <a:spcPts val="0"/>
              </a:spcBef>
              <a:buClr>
                <a:srgbClr val="90C226"/>
              </a:buClr>
            </a:pPr>
            <a:r>
              <a:rPr lang="fa-IR" sz="2400" b="1" dirty="0" smtClean="0">
                <a:solidFill>
                  <a:srgbClr val="000000"/>
                </a:solidFill>
                <a:latin typeface="Times New Roman" panose="02020603050405020304" pitchFamily="18" charset="0"/>
                <a:ea typeface="Calibri" panose="020F0502020204030204" pitchFamily="34" charset="0"/>
                <a:cs typeface="B Badr" panose="00000400000000000000" pitchFamily="2" charset="-78"/>
              </a:rPr>
              <a:t>شرح </a:t>
            </a:r>
            <a:r>
              <a:rPr lang="fa-IR" sz="2400" b="1" dirty="0">
                <a:solidFill>
                  <a:srgbClr val="000000"/>
                </a:solidFill>
                <a:latin typeface="Times New Roman" panose="02020603050405020304" pitchFamily="18" charset="0"/>
                <a:ea typeface="Calibri" panose="020F0502020204030204" pitchFamily="34" charset="0"/>
                <a:cs typeface="B Badr" panose="00000400000000000000" pitchFamily="2" charset="-78"/>
              </a:rPr>
              <a:t>حال </a:t>
            </a:r>
            <a:r>
              <a:rPr lang="fa-IR" sz="2400" b="1" dirty="0" smtClean="0">
                <a:solidFill>
                  <a:srgbClr val="000000"/>
                </a:solidFill>
                <a:latin typeface="Times New Roman" panose="02020603050405020304" pitchFamily="18" charset="0"/>
                <a:ea typeface="Calibri" panose="020F0502020204030204" pitchFamily="34" charset="0"/>
                <a:cs typeface="B Badr" panose="00000400000000000000" pitchFamily="2" charset="-78"/>
              </a:rPr>
              <a:t>شفاهی</a:t>
            </a:r>
            <a:endParaRPr lang="en-US" sz="2400" dirty="0">
              <a:latin typeface="Arial" panose="020B0604020202020204" pitchFamily="34" charset="0"/>
              <a:cs typeface="B Badr" panose="00000400000000000000" pitchFamily="2" charset="-78"/>
            </a:endParaRPr>
          </a:p>
          <a:p>
            <a:pPr marL="0" indent="283464" algn="just" fontAlgn="t">
              <a:lnSpc>
                <a:spcPct val="115000"/>
              </a:lnSpc>
              <a:spcBef>
                <a:spcPts val="0"/>
              </a:spcBef>
            </a:pPr>
            <a:r>
              <a:rPr lang="fa-IR" sz="2400" b="1" dirty="0">
                <a:solidFill>
                  <a:srgbClr val="000000"/>
                </a:solidFill>
                <a:latin typeface="Times New Roman" panose="02020603050405020304" pitchFamily="18" charset="0"/>
                <a:ea typeface="Calibri" panose="020F0502020204030204" pitchFamily="34" charset="0"/>
                <a:cs typeface="B Badr" panose="00000400000000000000" pitchFamily="2" charset="-78"/>
              </a:rPr>
              <a:t>سرگذشت قومی</a:t>
            </a:r>
            <a:endParaRPr lang="en-US" sz="2400" dirty="0">
              <a:latin typeface="Arial" panose="020B0604020202020204" pitchFamily="34" charset="0"/>
              <a:cs typeface="B Badr" panose="00000400000000000000" pitchFamily="2" charset="-78"/>
            </a:endParaRPr>
          </a:p>
          <a:p>
            <a:pPr marL="0" indent="283464" algn="just" fontAlgn="t">
              <a:lnSpc>
                <a:spcPct val="115000"/>
              </a:lnSpc>
              <a:spcBef>
                <a:spcPts val="0"/>
              </a:spcBef>
            </a:pPr>
            <a:r>
              <a:rPr lang="fa-IR" sz="2400" b="1" dirty="0">
                <a:solidFill>
                  <a:srgbClr val="000000"/>
                </a:solidFill>
                <a:latin typeface="Times New Roman" panose="02020603050405020304" pitchFamily="18" charset="0"/>
                <a:ea typeface="Calibri" panose="020F0502020204030204" pitchFamily="34" charset="0"/>
                <a:cs typeface="B Badr" panose="00000400000000000000" pitchFamily="2" charset="-78"/>
              </a:rPr>
              <a:t>زندگی نامه قومی</a:t>
            </a:r>
            <a:endParaRPr lang="en-US" sz="2400" dirty="0">
              <a:latin typeface="Arial" panose="020B0604020202020204" pitchFamily="34" charset="0"/>
              <a:cs typeface="B Badr" panose="00000400000000000000" pitchFamily="2" charset="-78"/>
            </a:endParaRPr>
          </a:p>
          <a:p>
            <a:pPr marL="0" indent="283464" algn="just" fontAlgn="t">
              <a:lnSpc>
                <a:spcPct val="115000"/>
              </a:lnSpc>
              <a:spcBef>
                <a:spcPts val="0"/>
              </a:spcBef>
            </a:pPr>
            <a:r>
              <a:rPr lang="fa-IR" sz="2400" b="1" dirty="0">
                <a:solidFill>
                  <a:srgbClr val="000000"/>
                </a:solidFill>
                <a:latin typeface="Times New Roman" panose="02020603050405020304" pitchFamily="18" charset="0"/>
                <a:ea typeface="Calibri" panose="020F0502020204030204" pitchFamily="34" charset="0"/>
                <a:cs typeface="B Badr" panose="00000400000000000000" pitchFamily="2" charset="-78"/>
              </a:rPr>
              <a:t>قوم نگاری شخصی</a:t>
            </a:r>
            <a:endParaRPr lang="en-US" sz="2400" dirty="0">
              <a:latin typeface="Arial" panose="020B0604020202020204" pitchFamily="34" charset="0"/>
              <a:cs typeface="B Badr" panose="00000400000000000000" pitchFamily="2" charset="-78"/>
            </a:endParaRPr>
          </a:p>
          <a:p>
            <a:pPr marL="0" indent="283464" algn="just" fontAlgn="t">
              <a:lnSpc>
                <a:spcPct val="115000"/>
              </a:lnSpc>
              <a:spcBef>
                <a:spcPts val="0"/>
              </a:spcBef>
            </a:pPr>
            <a:r>
              <a:rPr lang="fa-IR" sz="2400" b="1" dirty="0">
                <a:solidFill>
                  <a:srgbClr val="000000"/>
                </a:solidFill>
                <a:latin typeface="Times New Roman" panose="02020603050405020304" pitchFamily="18" charset="0"/>
                <a:ea typeface="Calibri" panose="020F0502020204030204" pitchFamily="34" charset="0"/>
                <a:cs typeface="B Badr" panose="00000400000000000000" pitchFamily="2" charset="-78"/>
              </a:rPr>
              <a:t>قوم شناسی</a:t>
            </a:r>
            <a:endParaRPr lang="en-US" sz="2400" dirty="0">
              <a:latin typeface="Arial" panose="020B0604020202020204" pitchFamily="34" charset="0"/>
              <a:cs typeface="B Badr" panose="00000400000000000000" pitchFamily="2" charset="-78"/>
            </a:endParaRPr>
          </a:p>
          <a:p>
            <a:pPr marL="0" indent="283464" algn="just" fontAlgn="t">
              <a:lnSpc>
                <a:spcPct val="115000"/>
              </a:lnSpc>
              <a:spcBef>
                <a:spcPts val="0"/>
              </a:spcBef>
            </a:pPr>
            <a:r>
              <a:rPr lang="fa-IR" sz="2400" b="1" dirty="0">
                <a:solidFill>
                  <a:srgbClr val="000000"/>
                </a:solidFill>
                <a:latin typeface="Times New Roman" panose="02020603050405020304" pitchFamily="18" charset="0"/>
                <a:ea typeface="Calibri" panose="020F0502020204030204" pitchFamily="34" charset="0"/>
                <a:cs typeface="B Badr" panose="00000400000000000000" pitchFamily="2" charset="-78"/>
              </a:rPr>
              <a:t>قوم نگار</a:t>
            </a:r>
            <a:r>
              <a:rPr lang="en-US" sz="2400" b="1" dirty="0">
                <a:solidFill>
                  <a:srgbClr val="000000"/>
                </a:solidFill>
                <a:latin typeface="Times New Roman" panose="02020603050405020304" pitchFamily="18" charset="0"/>
                <a:ea typeface="Calibri" panose="020F0502020204030204" pitchFamily="34" charset="0"/>
                <a:cs typeface="B Badr" panose="00000400000000000000" pitchFamily="2" charset="-78"/>
              </a:rPr>
              <a:t> </a:t>
            </a:r>
            <a:r>
              <a:rPr lang="fa-IR" sz="2400" b="1" dirty="0">
                <a:solidFill>
                  <a:srgbClr val="000000"/>
                </a:solidFill>
                <a:latin typeface="Times New Roman" panose="02020603050405020304" pitchFamily="18" charset="0"/>
                <a:ea typeface="Calibri" panose="020F0502020204030204" pitchFamily="34" charset="0"/>
                <a:cs typeface="B Badr" panose="00000400000000000000" pitchFamily="2" charset="-78"/>
              </a:rPr>
              <a:t>های فرد محور</a:t>
            </a:r>
            <a:endParaRPr lang="en-US" sz="2400" dirty="0">
              <a:latin typeface="Arial" panose="020B0604020202020204" pitchFamily="34" charset="0"/>
              <a:cs typeface="B Badr" panose="00000400000000000000" pitchFamily="2" charset="-78"/>
            </a:endParaRPr>
          </a:p>
          <a:p>
            <a:pPr marL="0" indent="283464" algn="just" fontAlgn="t">
              <a:lnSpc>
                <a:spcPct val="115000"/>
              </a:lnSpc>
              <a:spcBef>
                <a:spcPts val="0"/>
              </a:spcBef>
            </a:pPr>
            <a:r>
              <a:rPr lang="fa-IR" sz="2400" b="1" dirty="0">
                <a:solidFill>
                  <a:srgbClr val="000000"/>
                </a:solidFill>
                <a:latin typeface="Times New Roman" panose="02020603050405020304" pitchFamily="18" charset="0"/>
                <a:ea typeface="Calibri" panose="020F0502020204030204" pitchFamily="34" charset="0"/>
                <a:cs typeface="B Badr" panose="00000400000000000000" pitchFamily="2" charset="-78"/>
              </a:rPr>
              <a:t>خاطره</a:t>
            </a:r>
            <a:r>
              <a:rPr lang="en-US" sz="2400" b="1" dirty="0">
                <a:solidFill>
                  <a:srgbClr val="000000"/>
                </a:solidFill>
                <a:latin typeface="Times New Roman" panose="02020603050405020304" pitchFamily="18" charset="0"/>
                <a:ea typeface="Calibri" panose="020F0502020204030204" pitchFamily="34" charset="0"/>
                <a:cs typeface="B Badr" panose="00000400000000000000" pitchFamily="2" charset="-78"/>
              </a:rPr>
              <a:t> </a:t>
            </a:r>
            <a:r>
              <a:rPr lang="fa-IR" sz="2400" b="1" dirty="0">
                <a:solidFill>
                  <a:srgbClr val="000000"/>
                </a:solidFill>
                <a:latin typeface="Times New Roman" panose="02020603050405020304" pitchFamily="18" charset="0"/>
                <a:ea typeface="Calibri" panose="020F0502020204030204" pitchFamily="34" charset="0"/>
                <a:cs typeface="B Badr" panose="00000400000000000000" pitchFamily="2" charset="-78"/>
              </a:rPr>
              <a:t>های همگانی</a:t>
            </a:r>
            <a:endParaRPr lang="en-US" sz="2400" dirty="0">
              <a:latin typeface="Arial" panose="020B0604020202020204" pitchFamily="34" charset="0"/>
              <a:cs typeface="B Badr" panose="00000400000000000000" pitchFamily="2" charset="-78"/>
            </a:endParaRPr>
          </a:p>
          <a:p>
            <a:endParaRPr lang="en-US" dirty="0"/>
          </a:p>
        </p:txBody>
      </p:sp>
      <p:sp>
        <p:nvSpPr>
          <p:cNvPr id="4" name="Content Placeholder 3"/>
          <p:cNvSpPr>
            <a:spLocks noGrp="1"/>
          </p:cNvSpPr>
          <p:nvPr>
            <p:ph sz="half" idx="2"/>
          </p:nvPr>
        </p:nvSpPr>
        <p:spPr>
          <a:xfrm>
            <a:off x="4975668" y="1453662"/>
            <a:ext cx="4184034" cy="3880773"/>
          </a:xfrm>
        </p:spPr>
        <p:txBody>
          <a:bodyPr>
            <a:normAutofit/>
          </a:bodyPr>
          <a:lstStyle/>
          <a:p>
            <a:pPr marL="0" indent="283464" algn="just" fontAlgn="t">
              <a:lnSpc>
                <a:spcPct val="115000"/>
              </a:lnSpc>
              <a:spcBef>
                <a:spcPts val="0"/>
              </a:spcBef>
              <a:buClrTx/>
              <a:buSzPts val="2400"/>
              <a:buFont typeface="Arial" panose="020B0604020202020204" pitchFamily="34" charset="0"/>
              <a:buChar char="•"/>
            </a:pPr>
            <a:r>
              <a:rPr lang="fa-IR" sz="2400" b="1" dirty="0">
                <a:solidFill>
                  <a:srgbClr val="000000"/>
                </a:solidFill>
                <a:latin typeface="Times New Roman" panose="02020603050405020304" pitchFamily="18" charset="0"/>
                <a:ea typeface="Calibri" panose="020F0502020204030204" pitchFamily="34" charset="0"/>
                <a:cs typeface="B Badr" panose="00000400000000000000" pitchFamily="2" charset="-78"/>
              </a:rPr>
              <a:t>زندگی نامه شخصی</a:t>
            </a:r>
            <a:endParaRPr lang="en-US" sz="2400" dirty="0">
              <a:latin typeface="Arial" panose="020B0604020202020204" pitchFamily="34" charset="0"/>
              <a:cs typeface="B Badr" panose="00000400000000000000" pitchFamily="2" charset="-78"/>
            </a:endParaRPr>
          </a:p>
          <a:p>
            <a:pPr marL="0" indent="283464" algn="just" fontAlgn="t">
              <a:lnSpc>
                <a:spcPct val="115000"/>
              </a:lnSpc>
              <a:spcBef>
                <a:spcPts val="0"/>
              </a:spcBef>
            </a:pPr>
            <a:r>
              <a:rPr lang="fa-IR" sz="2400" b="1" dirty="0">
                <a:solidFill>
                  <a:srgbClr val="000000"/>
                </a:solidFill>
                <a:latin typeface="Times New Roman" panose="02020603050405020304" pitchFamily="18" charset="0"/>
                <a:ea typeface="Calibri" panose="020F0502020204030204" pitchFamily="34" charset="0"/>
                <a:cs typeface="B Badr" panose="00000400000000000000" pitchFamily="2" charset="-78"/>
              </a:rPr>
              <a:t>زندگی </a:t>
            </a:r>
            <a:r>
              <a:rPr lang="fa-IR" sz="2400" b="1" dirty="0" smtClean="0">
                <a:solidFill>
                  <a:srgbClr val="000000"/>
                </a:solidFill>
                <a:latin typeface="Times New Roman" panose="02020603050405020304" pitchFamily="18" charset="0"/>
                <a:ea typeface="Calibri" panose="020F0502020204030204" pitchFamily="34" charset="0"/>
                <a:cs typeface="B Badr" panose="00000400000000000000" pitchFamily="2" charset="-78"/>
              </a:rPr>
              <a:t>نامه (زیست نگاری)</a:t>
            </a:r>
            <a:endParaRPr lang="en-US" sz="2400" dirty="0">
              <a:latin typeface="Arial" panose="020B0604020202020204" pitchFamily="34" charset="0"/>
              <a:cs typeface="B Badr" panose="00000400000000000000" pitchFamily="2" charset="-78"/>
            </a:endParaRPr>
          </a:p>
          <a:p>
            <a:pPr marL="0" indent="283464" algn="just" fontAlgn="t">
              <a:lnSpc>
                <a:spcPct val="115000"/>
              </a:lnSpc>
              <a:spcBef>
                <a:spcPts val="0"/>
              </a:spcBef>
            </a:pPr>
            <a:r>
              <a:rPr lang="fa-IR" sz="2400" b="1" dirty="0">
                <a:solidFill>
                  <a:srgbClr val="000000"/>
                </a:solidFill>
                <a:latin typeface="Times New Roman" panose="02020603050405020304" pitchFamily="18" charset="0"/>
                <a:ea typeface="Calibri" panose="020F0502020204030204" pitchFamily="34" charset="0"/>
                <a:cs typeface="B Badr" panose="00000400000000000000" pitchFamily="2" charset="-78"/>
              </a:rPr>
              <a:t>نوشتن زندگی نامه</a:t>
            </a:r>
            <a:endParaRPr lang="en-US" sz="2400" dirty="0">
              <a:latin typeface="Arial" panose="020B0604020202020204" pitchFamily="34" charset="0"/>
              <a:cs typeface="B Badr" panose="00000400000000000000" pitchFamily="2" charset="-78"/>
            </a:endParaRPr>
          </a:p>
          <a:p>
            <a:pPr marL="0" indent="283464" algn="just" fontAlgn="t">
              <a:lnSpc>
                <a:spcPct val="115000"/>
              </a:lnSpc>
              <a:spcBef>
                <a:spcPts val="0"/>
              </a:spcBef>
            </a:pPr>
            <a:r>
              <a:rPr lang="fa-IR" sz="2400" b="1" dirty="0">
                <a:solidFill>
                  <a:srgbClr val="000000"/>
                </a:solidFill>
                <a:latin typeface="Times New Roman" panose="02020603050405020304" pitchFamily="18" charset="0"/>
                <a:ea typeface="Calibri" panose="020F0502020204030204" pitchFamily="34" charset="0"/>
                <a:cs typeface="B Badr" panose="00000400000000000000" pitchFamily="2" charset="-78"/>
              </a:rPr>
              <a:t>گزارشات شخصی</a:t>
            </a:r>
            <a:endParaRPr lang="en-US" sz="2400" dirty="0">
              <a:latin typeface="Arial" panose="020B0604020202020204" pitchFamily="34" charset="0"/>
              <a:cs typeface="B Badr" panose="00000400000000000000" pitchFamily="2" charset="-78"/>
            </a:endParaRPr>
          </a:p>
          <a:p>
            <a:pPr marL="0" indent="283464" algn="just" fontAlgn="t">
              <a:lnSpc>
                <a:spcPct val="115000"/>
              </a:lnSpc>
              <a:spcBef>
                <a:spcPts val="0"/>
              </a:spcBef>
            </a:pPr>
            <a:r>
              <a:rPr lang="fa-IR" sz="2400" b="1" dirty="0">
                <a:solidFill>
                  <a:srgbClr val="000000"/>
                </a:solidFill>
                <a:latin typeface="Times New Roman" panose="02020603050405020304" pitchFamily="18" charset="0"/>
                <a:ea typeface="Calibri" panose="020F0502020204030204" pitchFamily="34" charset="0"/>
                <a:cs typeface="B Badr" panose="00000400000000000000" pitchFamily="2" charset="-78"/>
              </a:rPr>
              <a:t>روایات فردی</a:t>
            </a:r>
            <a:endParaRPr lang="en-US" sz="2400" dirty="0">
              <a:latin typeface="Arial" panose="020B0604020202020204" pitchFamily="34" charset="0"/>
              <a:cs typeface="B Badr" panose="00000400000000000000" pitchFamily="2" charset="-78"/>
            </a:endParaRPr>
          </a:p>
          <a:p>
            <a:pPr marL="0" indent="283464" algn="just" fontAlgn="t">
              <a:lnSpc>
                <a:spcPct val="115000"/>
              </a:lnSpc>
              <a:spcBef>
                <a:spcPts val="0"/>
              </a:spcBef>
            </a:pPr>
            <a:r>
              <a:rPr lang="fa-IR" sz="2400" b="1" dirty="0">
                <a:solidFill>
                  <a:srgbClr val="000000"/>
                </a:solidFill>
                <a:latin typeface="Times New Roman" panose="02020603050405020304" pitchFamily="18" charset="0"/>
                <a:ea typeface="Calibri" panose="020F0502020204030204" pitchFamily="34" charset="0"/>
                <a:cs typeface="B Badr" panose="00000400000000000000" pitchFamily="2" charset="-78"/>
              </a:rPr>
              <a:t>مصاحبه</a:t>
            </a:r>
            <a:r>
              <a:rPr lang="en-US" sz="2400" b="1" dirty="0">
                <a:solidFill>
                  <a:srgbClr val="000000"/>
                </a:solidFill>
                <a:latin typeface="Times New Roman" panose="02020603050405020304" pitchFamily="18" charset="0"/>
                <a:ea typeface="Calibri" panose="020F0502020204030204" pitchFamily="34" charset="0"/>
                <a:cs typeface="B Badr" panose="00000400000000000000" pitchFamily="2" charset="-78"/>
              </a:rPr>
              <a:t> </a:t>
            </a:r>
            <a:r>
              <a:rPr lang="fa-IR" sz="2400" b="1" dirty="0">
                <a:solidFill>
                  <a:srgbClr val="000000"/>
                </a:solidFill>
                <a:latin typeface="Times New Roman" panose="02020603050405020304" pitchFamily="18" charset="0"/>
                <a:ea typeface="Calibri" panose="020F0502020204030204" pitchFamily="34" charset="0"/>
                <a:cs typeface="B Badr" panose="00000400000000000000" pitchFamily="2" charset="-78"/>
              </a:rPr>
              <a:t>های روایی</a:t>
            </a:r>
            <a:endParaRPr lang="en-US" sz="2400" dirty="0">
              <a:latin typeface="Arial" panose="020B0604020202020204" pitchFamily="34" charset="0"/>
              <a:cs typeface="B Badr" panose="00000400000000000000" pitchFamily="2" charset="-78"/>
            </a:endParaRPr>
          </a:p>
          <a:p>
            <a:pPr marL="0" indent="283464" algn="just" fontAlgn="t">
              <a:lnSpc>
                <a:spcPct val="115000"/>
              </a:lnSpc>
              <a:spcBef>
                <a:spcPts val="0"/>
              </a:spcBef>
            </a:pPr>
            <a:r>
              <a:rPr lang="fa-IR" sz="2400" b="1" dirty="0">
                <a:solidFill>
                  <a:srgbClr val="000000"/>
                </a:solidFill>
                <a:latin typeface="Times New Roman" panose="02020603050405020304" pitchFamily="18" charset="0"/>
                <a:ea typeface="Calibri" panose="020F0502020204030204" pitchFamily="34" charset="0"/>
                <a:cs typeface="B Badr" panose="00000400000000000000" pitchFamily="2" charset="-78"/>
              </a:rPr>
              <a:t>مدارک شخصی</a:t>
            </a:r>
            <a:endParaRPr lang="en-US" sz="2400" dirty="0">
              <a:latin typeface="Arial" panose="020B0604020202020204" pitchFamily="34" charset="0"/>
              <a:cs typeface="B Badr" panose="00000400000000000000" pitchFamily="2" charset="-78"/>
            </a:endParaRPr>
          </a:p>
          <a:p>
            <a:pPr marL="0" indent="283464" algn="just" fontAlgn="t">
              <a:lnSpc>
                <a:spcPct val="115000"/>
              </a:lnSpc>
              <a:spcBef>
                <a:spcPts val="0"/>
              </a:spcBef>
            </a:pPr>
            <a:r>
              <a:rPr lang="fa-IR" sz="2400" b="1" dirty="0">
                <a:solidFill>
                  <a:srgbClr val="000000"/>
                </a:solidFill>
                <a:latin typeface="Times New Roman" panose="02020603050405020304" pitchFamily="18" charset="0"/>
                <a:ea typeface="Calibri" panose="020F0502020204030204" pitchFamily="34" charset="0"/>
                <a:cs typeface="B Badr" panose="00000400000000000000" pitchFamily="2" charset="-78"/>
              </a:rPr>
              <a:t>مدارک شرح </a:t>
            </a:r>
            <a:r>
              <a:rPr lang="fa-IR" sz="2400" b="1" dirty="0" smtClean="0">
                <a:solidFill>
                  <a:srgbClr val="000000"/>
                </a:solidFill>
                <a:latin typeface="Times New Roman" panose="02020603050405020304" pitchFamily="18" charset="0"/>
                <a:ea typeface="Calibri" panose="020F0502020204030204" pitchFamily="34" charset="0"/>
                <a:cs typeface="B Badr" panose="00000400000000000000" pitchFamily="2" charset="-78"/>
              </a:rPr>
              <a:t>حال</a:t>
            </a:r>
            <a:endParaRPr lang="en-US" sz="2400" dirty="0">
              <a:latin typeface="Arial" panose="020B0604020202020204" pitchFamily="34" charset="0"/>
              <a:cs typeface="B Badr" panose="00000400000000000000" pitchFamily="2" charset="-78"/>
            </a:endParaRPr>
          </a:p>
        </p:txBody>
      </p:sp>
    </p:spTree>
    <p:extLst>
      <p:ext uri="{BB962C8B-B14F-4D97-AF65-F5344CB8AC3E}">
        <p14:creationId xmlns:p14="http://schemas.microsoft.com/office/powerpoint/2010/main" val="28536474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8790"/>
            <a:ext cx="8596668" cy="850004"/>
          </a:xfrm>
        </p:spPr>
        <p:txBody>
          <a:bodyPr/>
          <a:lstStyle/>
          <a:p>
            <a:pPr algn="ctr"/>
            <a:r>
              <a:rPr lang="fa-IR" dirty="0">
                <a:solidFill>
                  <a:schemeClr val="accent5">
                    <a:lumMod val="60000"/>
                    <a:lumOff val="40000"/>
                  </a:schemeClr>
                </a:solidFill>
                <a:cs typeface="B Badr" panose="00000400000000000000" pitchFamily="2" charset="-78"/>
              </a:rPr>
              <a:t>انواع روایت</a:t>
            </a:r>
          </a:p>
        </p:txBody>
      </p:sp>
      <p:sp>
        <p:nvSpPr>
          <p:cNvPr id="3" name="Content Placeholder 2"/>
          <p:cNvSpPr>
            <a:spLocks noGrp="1"/>
          </p:cNvSpPr>
          <p:nvPr>
            <p:ph idx="1"/>
          </p:nvPr>
        </p:nvSpPr>
        <p:spPr>
          <a:xfrm>
            <a:off x="677334" y="978795"/>
            <a:ext cx="8596668" cy="5062568"/>
          </a:xfrm>
        </p:spPr>
        <p:txBody>
          <a:bodyPr>
            <a:normAutofit/>
          </a:bodyPr>
          <a:lstStyle/>
          <a:p>
            <a:r>
              <a:rPr lang="fa-IR" sz="2400" b="1" dirty="0">
                <a:cs typeface="B Badr" panose="00000400000000000000" pitchFamily="2" charset="-78"/>
              </a:rPr>
              <a:t>سرگذشت نامه :</a:t>
            </a:r>
          </a:p>
          <a:p>
            <a:pPr marL="0" indent="0">
              <a:buNone/>
            </a:pPr>
            <a:r>
              <a:rPr lang="fa-IR" sz="2400" dirty="0">
                <a:cs typeface="B Badr" panose="00000400000000000000" pitchFamily="2" charset="-78"/>
              </a:rPr>
              <a:t>نگارش زندگی شخص توسط دیگری است در این روایت جنبه های مختلف زندگی شخص برجسته می شود و به نوعی شخصیت او دیگر بار زنده می شود.</a:t>
            </a:r>
          </a:p>
          <a:p>
            <a:pPr marL="0" indent="0">
              <a:buNone/>
            </a:pPr>
            <a:r>
              <a:rPr lang="fa-IR" sz="2400" dirty="0">
                <a:cs typeface="B Badr" panose="00000400000000000000" pitchFamily="2" charset="-78"/>
              </a:rPr>
              <a:t>( سرگذشت نامه جبار باغچه بان است که فرزندش ثمین باغچه بان آن را نوشته است.)</a:t>
            </a:r>
          </a:p>
          <a:p>
            <a:endParaRPr lang="fa-IR" sz="2400" dirty="0">
              <a:cs typeface="B Badr" panose="00000400000000000000" pitchFamily="2" charset="-78"/>
            </a:endParaRPr>
          </a:p>
          <a:p>
            <a:r>
              <a:rPr lang="fa-IR" sz="2400" b="1" dirty="0">
                <a:cs typeface="B Badr" panose="00000400000000000000" pitchFamily="2" charset="-78"/>
              </a:rPr>
              <a:t>تاریخچه زندگی </a:t>
            </a:r>
          </a:p>
          <a:p>
            <a:pPr marL="0" indent="0">
              <a:buNone/>
            </a:pPr>
            <a:r>
              <a:rPr lang="fa-IR" sz="2400" dirty="0">
                <a:cs typeface="B Badr" panose="00000400000000000000" pitchFamily="2" charset="-78"/>
              </a:rPr>
              <a:t>به قصد شرح و توصیف کل زندگی شخص نگاشته می شود.</a:t>
            </a:r>
          </a:p>
          <a:p>
            <a:endParaRPr lang="fa-IR" dirty="0"/>
          </a:p>
          <a:p>
            <a:endParaRPr lang="fa-IR" dirty="0"/>
          </a:p>
        </p:txBody>
      </p:sp>
    </p:spTree>
    <p:extLst>
      <p:ext uri="{BB962C8B-B14F-4D97-AF65-F5344CB8AC3E}">
        <p14:creationId xmlns:p14="http://schemas.microsoft.com/office/powerpoint/2010/main" val="41362688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5">
                    <a:lumMod val="60000"/>
                    <a:lumOff val="40000"/>
                  </a:schemeClr>
                </a:solidFill>
                <a:cs typeface="B Badr" panose="00000400000000000000" pitchFamily="2" charset="-78"/>
              </a:rPr>
              <a:t>انواع روایت</a:t>
            </a:r>
            <a:endParaRPr lang="en-US" dirty="0"/>
          </a:p>
        </p:txBody>
      </p:sp>
      <p:sp>
        <p:nvSpPr>
          <p:cNvPr id="3" name="Content Placeholder 2"/>
          <p:cNvSpPr>
            <a:spLocks noGrp="1"/>
          </p:cNvSpPr>
          <p:nvPr>
            <p:ph idx="1"/>
          </p:nvPr>
        </p:nvSpPr>
        <p:spPr>
          <a:xfrm>
            <a:off x="677334" y="1398589"/>
            <a:ext cx="8596668" cy="3880773"/>
          </a:xfrm>
        </p:spPr>
        <p:txBody>
          <a:bodyPr/>
          <a:lstStyle/>
          <a:p>
            <a:r>
              <a:rPr lang="fa-IR" sz="2400" b="1" dirty="0">
                <a:cs typeface="B Badr" panose="00000400000000000000" pitchFamily="2" charset="-78"/>
              </a:rPr>
              <a:t>تاریخ شفاهی </a:t>
            </a:r>
          </a:p>
          <a:p>
            <a:pPr marL="0" indent="0">
              <a:buNone/>
            </a:pPr>
            <a:r>
              <a:rPr lang="fa-IR" sz="2400" dirty="0">
                <a:solidFill>
                  <a:schemeClr val="tx1"/>
                </a:solidFill>
                <a:cs typeface="B Badr" panose="00000400000000000000" pitchFamily="2" charset="-78"/>
              </a:rPr>
              <a:t>خاطراتی است که فرد از زندگی خود می گوید و محقق آن را ثبت و </a:t>
            </a:r>
            <a:r>
              <a:rPr lang="fa-IR" sz="2400" dirty="0" smtClean="0">
                <a:solidFill>
                  <a:schemeClr val="tx1"/>
                </a:solidFill>
                <a:cs typeface="B Badr" panose="00000400000000000000" pitchFamily="2" charset="-78"/>
              </a:rPr>
              <a:t>ضبط </a:t>
            </a:r>
            <a:r>
              <a:rPr lang="fa-IR" sz="2400" dirty="0">
                <a:solidFill>
                  <a:schemeClr val="tx1"/>
                </a:solidFill>
                <a:cs typeface="B Badr" panose="00000400000000000000" pitchFamily="2" charset="-78"/>
              </a:rPr>
              <a:t>می کند </a:t>
            </a:r>
            <a:r>
              <a:rPr lang="fa-IR" sz="2400" dirty="0" smtClean="0">
                <a:solidFill>
                  <a:schemeClr val="tx1"/>
                </a:solidFill>
                <a:cs typeface="B Badr" panose="00000400000000000000" pitchFamily="2" charset="-78"/>
              </a:rPr>
              <a:t>.</a:t>
            </a:r>
            <a:endParaRPr lang="fa-IR" sz="2400" dirty="0">
              <a:solidFill>
                <a:schemeClr val="tx1"/>
              </a:solidFill>
              <a:cs typeface="B Badr" panose="00000400000000000000" pitchFamily="2" charset="-78"/>
            </a:endParaRPr>
          </a:p>
          <a:p>
            <a:r>
              <a:rPr lang="fa-IR" sz="2400" b="1" dirty="0">
                <a:solidFill>
                  <a:schemeClr val="tx1"/>
                </a:solidFill>
                <a:cs typeface="B Badr" panose="00000400000000000000" pitchFamily="2" charset="-78"/>
              </a:rPr>
              <a:t>خود نوشت نامه</a:t>
            </a:r>
          </a:p>
          <a:p>
            <a:pPr marL="0" indent="0">
              <a:buNone/>
            </a:pPr>
            <a:r>
              <a:rPr lang="fa-IR" sz="2400" dirty="0" smtClean="0">
                <a:solidFill>
                  <a:schemeClr val="tx1"/>
                </a:solidFill>
                <a:cs typeface="B Badr" panose="00000400000000000000" pitchFamily="2" charset="-78"/>
              </a:rPr>
              <a:t>تحریر </a:t>
            </a:r>
            <a:r>
              <a:rPr lang="fa-IR" sz="2400" dirty="0">
                <a:solidFill>
                  <a:schemeClr val="tx1"/>
                </a:solidFill>
                <a:cs typeface="B Badr" panose="00000400000000000000" pitchFamily="2" charset="-78"/>
              </a:rPr>
              <a:t>مولف از زندگی خود است </a:t>
            </a:r>
          </a:p>
          <a:p>
            <a:r>
              <a:rPr lang="fa-IR" sz="2400" b="1" dirty="0">
                <a:solidFill>
                  <a:schemeClr val="tx1"/>
                </a:solidFill>
                <a:cs typeface="B Badr" panose="00000400000000000000" pitchFamily="2" charset="-78"/>
              </a:rPr>
              <a:t>خود مردم نگاری </a:t>
            </a:r>
            <a:r>
              <a:rPr lang="fa-IR" sz="2400" b="1" dirty="0" smtClean="0">
                <a:solidFill>
                  <a:schemeClr val="tx1"/>
                </a:solidFill>
                <a:cs typeface="B Badr" panose="00000400000000000000" pitchFamily="2" charset="-78"/>
              </a:rPr>
              <a:t>یا  اتواتنوگرافی</a:t>
            </a:r>
          </a:p>
          <a:p>
            <a:pPr marL="0" indent="0">
              <a:buNone/>
            </a:pPr>
            <a:r>
              <a:rPr lang="fa-IR" sz="2400" dirty="0" smtClean="0">
                <a:solidFill>
                  <a:schemeClr val="tx1"/>
                </a:solidFill>
                <a:cs typeface="B Badr" panose="00000400000000000000" pitchFamily="2" charset="-78"/>
              </a:rPr>
              <a:t>صورت دیگری از شرح حال زندگی مولف است که البته با خود نوشت نامه متفاوت است و مولف در آن علاوه بر شرح حال وقایع زندگی خود به تفسیر آن در بستر فرهنگ می پردازد.</a:t>
            </a:r>
          </a:p>
          <a:p>
            <a:endParaRPr lang="en-US" dirty="0"/>
          </a:p>
        </p:txBody>
      </p:sp>
    </p:spTree>
    <p:extLst>
      <p:ext uri="{BB962C8B-B14F-4D97-AF65-F5344CB8AC3E}">
        <p14:creationId xmlns:p14="http://schemas.microsoft.com/office/powerpoint/2010/main" val="39578027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solidFill>
                  <a:schemeClr val="accent5">
                    <a:lumMod val="60000"/>
                    <a:lumOff val="40000"/>
                  </a:schemeClr>
                </a:solidFill>
                <a:cs typeface="B Badr" panose="00000400000000000000" pitchFamily="2" charset="-78"/>
              </a:rPr>
              <a:t>پرسش</a:t>
            </a:r>
            <a:br>
              <a:rPr lang="fa-IR" dirty="0" smtClean="0">
                <a:solidFill>
                  <a:schemeClr val="accent5">
                    <a:lumMod val="60000"/>
                    <a:lumOff val="40000"/>
                  </a:schemeClr>
                </a:solidFill>
                <a:cs typeface="B Badr" panose="00000400000000000000" pitchFamily="2" charset="-78"/>
              </a:rPr>
            </a:br>
            <a:r>
              <a:rPr lang="fa-IR" dirty="0" smtClean="0"/>
              <a:t/>
            </a:r>
            <a:br>
              <a:rPr lang="fa-IR" dirty="0" smtClean="0"/>
            </a:br>
            <a:endParaRPr lang="en-US" dirty="0"/>
          </a:p>
        </p:txBody>
      </p:sp>
      <p:sp>
        <p:nvSpPr>
          <p:cNvPr id="3" name="Content Placeholder 2"/>
          <p:cNvSpPr>
            <a:spLocks noGrp="1"/>
          </p:cNvSpPr>
          <p:nvPr>
            <p:ph idx="1"/>
          </p:nvPr>
        </p:nvSpPr>
        <p:spPr>
          <a:xfrm>
            <a:off x="-530143" y="2454031"/>
            <a:ext cx="8596668" cy="3880773"/>
          </a:xfrm>
        </p:spPr>
        <p:txBody>
          <a:bodyPr>
            <a:normAutofit/>
          </a:bodyPr>
          <a:lstStyle/>
          <a:p>
            <a:r>
              <a:rPr lang="fa-IR" sz="2800" dirty="0" smtClean="0">
                <a:solidFill>
                  <a:schemeClr val="tx1"/>
                </a:solidFill>
                <a:cs typeface="B Badr" panose="00000400000000000000" pitchFamily="2" charset="-78"/>
              </a:rPr>
              <a:t>آیا امکان ترکیب شکل های روایی وجود دارد؟</a:t>
            </a:r>
          </a:p>
          <a:p>
            <a:endParaRPr lang="fa-IR"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10736106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827" y="1000003"/>
            <a:ext cx="8596668" cy="3880773"/>
          </a:xfrm>
        </p:spPr>
        <p:txBody>
          <a:bodyPr/>
          <a:lstStyle/>
          <a:p>
            <a:pPr marL="0" indent="0" algn="ctr">
              <a:buNone/>
            </a:pPr>
            <a:r>
              <a:rPr lang="fa-IR" sz="3200" b="1" dirty="0" smtClean="0">
                <a:solidFill>
                  <a:schemeClr val="accent5">
                    <a:lumMod val="60000"/>
                    <a:lumOff val="40000"/>
                  </a:schemeClr>
                </a:solidFill>
                <a:cs typeface="B Badr" panose="00000400000000000000" pitchFamily="2" charset="-78"/>
              </a:rPr>
              <a:t>تکلیف انفرادی</a:t>
            </a:r>
            <a:endParaRPr lang="en-US" sz="3200" b="1" dirty="0" smtClean="0">
              <a:solidFill>
                <a:schemeClr val="accent5">
                  <a:lumMod val="60000"/>
                  <a:lumOff val="40000"/>
                </a:schemeClr>
              </a:solidFill>
              <a:cs typeface="B Badr" panose="00000400000000000000" pitchFamily="2" charset="-78"/>
            </a:endParaRPr>
          </a:p>
          <a:p>
            <a:pPr marL="0" indent="0">
              <a:buNone/>
            </a:pPr>
            <a:r>
              <a:rPr lang="fa-IR" sz="3200" dirty="0" smtClean="0">
                <a:solidFill>
                  <a:srgbClr val="FF0000"/>
                </a:solidFill>
                <a:cs typeface="B Badr" panose="00000400000000000000" pitchFamily="2" charset="-78"/>
              </a:rPr>
              <a:t>تامل و تحقیق کنید:</a:t>
            </a:r>
          </a:p>
          <a:p>
            <a:pPr marL="0" indent="0">
              <a:buNone/>
            </a:pPr>
            <a:endParaRPr lang="en-US" sz="3200" dirty="0">
              <a:solidFill>
                <a:srgbClr val="FF0000"/>
              </a:solidFill>
              <a:cs typeface="B Badr" panose="00000400000000000000" pitchFamily="2" charset="-78"/>
            </a:endParaRPr>
          </a:p>
          <a:p>
            <a:r>
              <a:rPr lang="fa-IR" sz="2800" dirty="0" smtClean="0">
                <a:solidFill>
                  <a:schemeClr val="tx1"/>
                </a:solidFill>
                <a:cs typeface="B Badr" panose="00000400000000000000" pitchFamily="2" charset="-78"/>
              </a:rPr>
              <a:t>به </a:t>
            </a:r>
            <a:r>
              <a:rPr lang="fa-IR" sz="2800" dirty="0">
                <a:solidFill>
                  <a:schemeClr val="tx1"/>
                </a:solidFill>
                <a:cs typeface="B Badr" panose="00000400000000000000" pitchFamily="2" charset="-78"/>
              </a:rPr>
              <a:t>نظر شما کدام نوع از پژوهش روایی در تربیت معلم اثربخشی بیشتری دارد؟</a:t>
            </a:r>
            <a:endParaRPr lang="en-US" sz="2800" dirty="0">
              <a:solidFill>
                <a:schemeClr val="tx1"/>
              </a:solidFill>
              <a:cs typeface="B Badr" panose="00000400000000000000" pitchFamily="2" charset="-78"/>
            </a:endParaRPr>
          </a:p>
          <a:p>
            <a:pPr marL="0" indent="0">
              <a:buNone/>
            </a:pPr>
            <a:endParaRPr lang="en-US" dirty="0"/>
          </a:p>
        </p:txBody>
      </p:sp>
    </p:spTree>
    <p:extLst>
      <p:ext uri="{BB962C8B-B14F-4D97-AF65-F5344CB8AC3E}">
        <p14:creationId xmlns:p14="http://schemas.microsoft.com/office/powerpoint/2010/main" val="9993896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5020"/>
            <a:ext cx="8596668" cy="860057"/>
          </a:xfrm>
        </p:spPr>
        <p:txBody>
          <a:bodyPr/>
          <a:lstStyle/>
          <a:p>
            <a:pPr algn="ctr"/>
            <a:r>
              <a:rPr lang="fa-IR" dirty="0">
                <a:solidFill>
                  <a:schemeClr val="accent5">
                    <a:lumMod val="60000"/>
                    <a:lumOff val="40000"/>
                  </a:schemeClr>
                </a:solidFill>
                <a:cs typeface="B Badr" panose="00000400000000000000" pitchFamily="2" charset="-78"/>
              </a:rPr>
              <a:t>با </a:t>
            </a:r>
            <a:r>
              <a:rPr lang="fa-IR" dirty="0" smtClean="0">
                <a:solidFill>
                  <a:schemeClr val="accent5">
                    <a:lumMod val="60000"/>
                    <a:lumOff val="40000"/>
                  </a:schemeClr>
                </a:solidFill>
                <a:cs typeface="B Badr" panose="00000400000000000000" pitchFamily="2" charset="-78"/>
              </a:rPr>
              <a:t>تکنیک </a:t>
            </a:r>
            <a:r>
              <a:rPr lang="fa-IR" dirty="0">
                <a:solidFill>
                  <a:schemeClr val="accent5">
                    <a:lumMod val="60000"/>
                    <a:lumOff val="40000"/>
                  </a:schemeClr>
                </a:solidFill>
                <a:cs typeface="B Badr" panose="00000400000000000000" pitchFamily="2" charset="-78"/>
              </a:rPr>
              <a:t>«چرا</a:t>
            </a:r>
            <a:r>
              <a:rPr lang="fa-IR" dirty="0" smtClean="0">
                <a:solidFill>
                  <a:schemeClr val="accent5">
                    <a:lumMod val="60000"/>
                    <a:lumOff val="40000"/>
                  </a:schemeClr>
                </a:solidFill>
                <a:cs typeface="B Badr" panose="00000400000000000000" pitchFamily="2" charset="-78"/>
              </a:rPr>
              <a:t>» </a:t>
            </a:r>
            <a:r>
              <a:rPr lang="fa-IR" dirty="0">
                <a:solidFill>
                  <a:schemeClr val="accent5">
                    <a:lumMod val="60000"/>
                    <a:lumOff val="40000"/>
                  </a:schemeClr>
                </a:solidFill>
                <a:cs typeface="B Badr" panose="00000400000000000000" pitchFamily="2" charset="-78"/>
              </a:rPr>
              <a:t>آشنا شویم</a:t>
            </a:r>
          </a:p>
        </p:txBody>
      </p:sp>
      <p:sp>
        <p:nvSpPr>
          <p:cNvPr id="3" name="Content Placeholder 2"/>
          <p:cNvSpPr>
            <a:spLocks noGrp="1"/>
          </p:cNvSpPr>
          <p:nvPr>
            <p:ph idx="1"/>
          </p:nvPr>
        </p:nvSpPr>
        <p:spPr>
          <a:xfrm>
            <a:off x="677334" y="1515820"/>
            <a:ext cx="8853528" cy="3880773"/>
          </a:xfrm>
        </p:spPr>
        <p:txBody>
          <a:bodyPr>
            <a:normAutofit/>
          </a:bodyPr>
          <a:lstStyle/>
          <a:p>
            <a:r>
              <a:rPr lang="fa-IR" sz="2400" dirty="0">
                <a:solidFill>
                  <a:schemeClr val="tx1"/>
                </a:solidFill>
                <a:cs typeface="B Badr" panose="00000400000000000000" pitchFamily="2" charset="-78"/>
              </a:rPr>
              <a:t>تکنیک </a:t>
            </a:r>
            <a:r>
              <a:rPr lang="fa-IR" sz="2400" dirty="0" smtClean="0">
                <a:solidFill>
                  <a:schemeClr val="tx1"/>
                </a:solidFill>
                <a:cs typeface="B Badr" panose="00000400000000000000" pitchFamily="2" charset="-78"/>
              </a:rPr>
              <a:t>چرا </a:t>
            </a:r>
            <a:r>
              <a:rPr lang="fa-IR" sz="2400" dirty="0">
                <a:solidFill>
                  <a:schemeClr val="tx1"/>
                </a:solidFill>
                <a:cs typeface="B Badr" panose="00000400000000000000" pitchFamily="2" charset="-78"/>
              </a:rPr>
              <a:t>برگرفته از ماهیت تفکر انسان است. کودکان برای تفکر درباره پدیده های اطراف خود بارها از این تکنیک استفاده می کنند چراهای دوره کودکی برای پدران و مادران و همه کسانی که با کودکان سر و کار دارند، پدیده کاملا آشنایی است. با ورود کودکان به مدرسه (کلاس های </a:t>
            </a:r>
            <a:r>
              <a:rPr lang="fa-IR" sz="2400" dirty="0" smtClean="0">
                <a:solidFill>
                  <a:schemeClr val="tx1"/>
                </a:solidFill>
                <a:cs typeface="B Badr" panose="00000400000000000000" pitchFamily="2" charset="-78"/>
              </a:rPr>
              <a:t>سنتی</a:t>
            </a:r>
            <a:r>
              <a:rPr lang="fa-IR" sz="2400" dirty="0">
                <a:solidFill>
                  <a:schemeClr val="tx1"/>
                </a:solidFill>
                <a:cs typeface="B Badr" panose="00000400000000000000" pitchFamily="2" charset="-78"/>
              </a:rPr>
              <a:t>) کودکان یاد می گیرند چراهای کمتری را مطرح کنند و با حداقل درباره موضوع هایی بپرسند که مدرسه و معلم برای آنها مشخص کرده است. آنها یاد می گیرند چراها و پاسخ های دیگران را تکرار کند و بخاطر بسپارند. این وضع موجب می شود که در زندگی روزمره خود نیز کمتر از سؤالات جرایی استفاده </a:t>
            </a:r>
            <a:r>
              <a:rPr lang="fa-IR" sz="2400" dirty="0" smtClean="0">
                <a:solidFill>
                  <a:schemeClr val="tx1"/>
                </a:solidFill>
                <a:cs typeface="B Badr" panose="00000400000000000000" pitchFamily="2" charset="-78"/>
              </a:rPr>
              <a:t>کنند.</a:t>
            </a:r>
            <a:endParaRPr lang="fa-IR"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24445295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15" y="988777"/>
            <a:ext cx="9648094" cy="4403839"/>
          </a:xfrm>
        </p:spPr>
        <p:txBody>
          <a:bodyPr>
            <a:normAutofit/>
          </a:bodyPr>
          <a:lstStyle/>
          <a:p>
            <a:r>
              <a:rPr lang="fa-IR" sz="2400" dirty="0" smtClean="0">
                <a:solidFill>
                  <a:schemeClr val="tx1"/>
                </a:solidFill>
                <a:cs typeface="B Badr" panose="00000400000000000000" pitchFamily="2" charset="-78"/>
              </a:rPr>
              <a:t>در واقع تکنیک چرا در تکنیک های خلاقيت همانند چراهای مکرر دوران کودکی است. اما با این تفاوت که </a:t>
            </a:r>
            <a:r>
              <a:rPr lang="fa-IR" sz="2400" dirty="0" smtClean="0">
                <a:solidFill>
                  <a:schemeClr val="accent4">
                    <a:lumMod val="75000"/>
                  </a:schemeClr>
                </a:solidFill>
                <a:cs typeface="B Badr" panose="00000400000000000000" pitchFamily="2" charset="-78"/>
              </a:rPr>
              <a:t>کودکان برای توسعه درک خود</a:t>
            </a:r>
            <a:r>
              <a:rPr lang="fa-IR" sz="2400" dirty="0" smtClean="0">
                <a:solidFill>
                  <a:schemeClr val="tx1"/>
                </a:solidFill>
                <a:cs typeface="B Badr" panose="00000400000000000000" pitchFamily="2" charset="-78"/>
              </a:rPr>
              <a:t> از دنیای اطرافشان پرسش می کنند. در حالی که</a:t>
            </a:r>
            <a:r>
              <a:rPr lang="fa-IR" sz="2400" dirty="0" smtClean="0">
                <a:solidFill>
                  <a:srgbClr val="00B0F0"/>
                </a:solidFill>
                <a:cs typeface="B Badr" panose="00000400000000000000" pitchFamily="2" charset="-78"/>
              </a:rPr>
              <a:t> بزرگترها </a:t>
            </a:r>
            <a:r>
              <a:rPr lang="fa-IR" sz="2400" dirty="0" smtClean="0">
                <a:solidFill>
                  <a:schemeClr val="tx1"/>
                </a:solidFill>
                <a:cs typeface="B Badr" panose="00000400000000000000" pitchFamily="2" charset="-78"/>
              </a:rPr>
              <a:t>با استفاده از تکنیک چرا</a:t>
            </a:r>
            <a:r>
              <a:rPr lang="fa-IR" sz="2400" dirty="0" smtClean="0">
                <a:solidFill>
                  <a:srgbClr val="00B0F0"/>
                </a:solidFill>
                <a:cs typeface="B Badr" panose="00000400000000000000" pitchFamily="2" charset="-78"/>
              </a:rPr>
              <a:t>، دانستنی ها و باورها و تجربیات خود</a:t>
            </a:r>
            <a:r>
              <a:rPr lang="fa-IR" sz="2400" dirty="0" smtClean="0">
                <a:solidFill>
                  <a:schemeClr val="accent4">
                    <a:lumMod val="75000"/>
                  </a:schemeClr>
                </a:solidFill>
                <a:cs typeface="B Badr" panose="00000400000000000000" pitchFamily="2" charset="-78"/>
              </a:rPr>
              <a:t> </a:t>
            </a:r>
            <a:r>
              <a:rPr lang="fa-IR" sz="2400" dirty="0" smtClean="0">
                <a:solidFill>
                  <a:schemeClr val="tx1"/>
                </a:solidFill>
                <a:cs typeface="B Badr" panose="00000400000000000000" pitchFamily="2" charset="-78"/>
              </a:rPr>
              <a:t>را مورد پرسش قرار می دهند تا به ایده های جدیدی دست یابند.</a:t>
            </a:r>
            <a:endParaRPr lang="en-US" sz="2400" dirty="0" smtClean="0">
              <a:solidFill>
                <a:schemeClr val="tx1"/>
              </a:solidFill>
              <a:cs typeface="B Badr" panose="00000400000000000000" pitchFamily="2" charset="-78"/>
            </a:endParaRPr>
          </a:p>
          <a:p>
            <a:r>
              <a:rPr lang="fa-IR" sz="2400" dirty="0" smtClean="0">
                <a:solidFill>
                  <a:schemeClr val="tx1"/>
                </a:solidFill>
                <a:cs typeface="B Badr" panose="00000400000000000000" pitchFamily="2" charset="-78"/>
              </a:rPr>
              <a:t>هر </a:t>
            </a:r>
            <a:r>
              <a:rPr lang="fa-IR" sz="2400" dirty="0">
                <a:solidFill>
                  <a:schemeClr val="tx1"/>
                </a:solidFill>
                <a:cs typeface="B Badr" panose="00000400000000000000" pitchFamily="2" charset="-78"/>
              </a:rPr>
              <a:t>چند این ت</a:t>
            </a:r>
            <a:r>
              <a:rPr lang="fa-IR" sz="2400" dirty="0" smtClean="0">
                <a:solidFill>
                  <a:schemeClr val="tx1"/>
                </a:solidFill>
                <a:cs typeface="B Badr" panose="00000400000000000000" pitchFamily="2" charset="-78"/>
              </a:rPr>
              <a:t>کنیک </a:t>
            </a:r>
            <a:r>
              <a:rPr lang="fa-IR" sz="2400" dirty="0">
                <a:solidFill>
                  <a:schemeClr val="tx1"/>
                </a:solidFill>
                <a:cs typeface="B Badr" panose="00000400000000000000" pitchFamily="2" charset="-78"/>
              </a:rPr>
              <a:t>در ظاهر ساده و پیش پا افتاده به نظر می رسد و </a:t>
            </a:r>
            <a:r>
              <a:rPr lang="fa-IR" sz="2400" dirty="0" smtClean="0">
                <a:solidFill>
                  <a:schemeClr val="tx1"/>
                </a:solidFill>
                <a:cs typeface="B Badr" panose="00000400000000000000" pitchFamily="2" charset="-78"/>
              </a:rPr>
              <a:t>بسیاری </a:t>
            </a:r>
            <a:r>
              <a:rPr lang="fa-IR" sz="2400" dirty="0">
                <a:solidFill>
                  <a:schemeClr val="tx1"/>
                </a:solidFill>
                <a:cs typeface="B Badr" panose="00000400000000000000" pitchFamily="2" charset="-78"/>
              </a:rPr>
              <a:t>متوجه اهمیت و نقش آن در حل مشکلات نیستند اما تسلط و استفاده از آن می تواند هم در مرحله شناسایی و تعریف درست از مسائل و هم در حين یافتن راه حل ها به خلق ایده های جدید و ارزشمندی در ارتباط با موضوع منجر شود</a:t>
            </a:r>
            <a:r>
              <a:rPr lang="en-US" sz="2400" dirty="0">
                <a:solidFill>
                  <a:schemeClr val="tx1"/>
                </a:solidFill>
                <a:cs typeface="B Badr" panose="00000400000000000000" pitchFamily="2" charset="-78"/>
              </a:rPr>
              <a:t>.</a:t>
            </a:r>
          </a:p>
          <a:p>
            <a:endParaRPr lang="fa-IR" dirty="0"/>
          </a:p>
        </p:txBody>
      </p:sp>
    </p:spTree>
    <p:extLst>
      <p:ext uri="{BB962C8B-B14F-4D97-AF65-F5344CB8AC3E}">
        <p14:creationId xmlns:p14="http://schemas.microsoft.com/office/powerpoint/2010/main" val="12123364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3549" y="1363420"/>
            <a:ext cx="8596668" cy="3880773"/>
          </a:xfrm>
        </p:spPr>
        <p:txBody>
          <a:bodyPr/>
          <a:lstStyle/>
          <a:p>
            <a:pPr lvl="0">
              <a:buClr>
                <a:srgbClr val="90C226"/>
              </a:buClr>
            </a:pPr>
            <a:r>
              <a:rPr lang="fa-IR" sz="2400" dirty="0">
                <a:solidFill>
                  <a:prstClr val="black"/>
                </a:solidFill>
                <a:cs typeface="B Badr" panose="00000400000000000000" pitchFamily="2" charset="-78"/>
              </a:rPr>
              <a:t>در این </a:t>
            </a:r>
            <a:r>
              <a:rPr lang="fa-IR" sz="2400" dirty="0" smtClean="0">
                <a:solidFill>
                  <a:prstClr val="black"/>
                </a:solidFill>
                <a:cs typeface="B Badr" panose="00000400000000000000" pitchFamily="2" charset="-78"/>
              </a:rPr>
              <a:t>تکنیک  </a:t>
            </a:r>
            <a:r>
              <a:rPr lang="fa-IR" sz="2400" dirty="0">
                <a:solidFill>
                  <a:prstClr val="black"/>
                </a:solidFill>
                <a:cs typeface="B Badr" panose="00000400000000000000" pitchFamily="2" charset="-78"/>
              </a:rPr>
              <a:t>چراها ، سوال ها و پاسخ ما تا جایی ادامه می یابد که یک بصیرت و بینش در مورد موضوع  و جوابی مفید و موثر برای حل مسئله حاصل می شود.</a:t>
            </a:r>
            <a:endParaRPr lang="en-US" sz="2400" dirty="0">
              <a:solidFill>
                <a:prstClr val="black"/>
              </a:solidFill>
              <a:cs typeface="B Badr" panose="00000400000000000000" pitchFamily="2" charset="-78"/>
            </a:endParaRPr>
          </a:p>
          <a:p>
            <a:pPr lvl="0">
              <a:buClr>
                <a:srgbClr val="90C226"/>
              </a:buClr>
            </a:pPr>
            <a:r>
              <a:rPr lang="fa-IR" sz="2400" dirty="0">
                <a:solidFill>
                  <a:srgbClr val="7030A0"/>
                </a:solidFill>
                <a:cs typeface="B Badr" panose="00000400000000000000" pitchFamily="2" charset="-78"/>
              </a:rPr>
              <a:t>البته نباید انتظار داشت با این تکنیک هرنوع مسئله یا مشکلی حل شود بلکه به کارگیری آن حداقل موجب شناخت بهتر موقعیت و موضوع مورد بررسی خواهد شد.</a:t>
            </a:r>
            <a:endParaRPr lang="en-US" sz="2400" dirty="0">
              <a:solidFill>
                <a:srgbClr val="7030A0"/>
              </a:solidFill>
              <a:cs typeface="B Badr" panose="00000400000000000000" pitchFamily="2" charset="-78"/>
            </a:endParaRPr>
          </a:p>
          <a:p>
            <a:pPr marL="0" lvl="0" indent="0">
              <a:buClr>
                <a:srgbClr val="90C226"/>
              </a:buClr>
              <a:buNone/>
            </a:pPr>
            <a:endParaRPr lang="en-US" sz="2400" dirty="0">
              <a:solidFill>
                <a:prstClr val="black"/>
              </a:solidFill>
              <a:cs typeface="B Badr" panose="00000400000000000000" pitchFamily="2" charset="-78"/>
            </a:endParaRPr>
          </a:p>
          <a:p>
            <a:pPr marL="0" indent="0">
              <a:buNone/>
            </a:pPr>
            <a:endParaRPr lang="en-US" dirty="0"/>
          </a:p>
        </p:txBody>
      </p:sp>
    </p:spTree>
    <p:extLst>
      <p:ext uri="{BB962C8B-B14F-4D97-AF65-F5344CB8AC3E}">
        <p14:creationId xmlns:p14="http://schemas.microsoft.com/office/powerpoint/2010/main" val="1640699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3083169"/>
          </a:xfrm>
        </p:spPr>
        <p:txBody>
          <a:bodyPr>
            <a:normAutofit fontScale="90000"/>
          </a:bodyPr>
          <a:lstStyle/>
          <a:p>
            <a:pPr marL="342900" lvl="0" indent="-342900" algn="r">
              <a:spcBef>
                <a:spcPts val="1000"/>
              </a:spcBef>
            </a:pPr>
            <a:r>
              <a:rPr lang="fa-IR" sz="2800" dirty="0">
                <a:solidFill>
                  <a:prstClr val="black">
                    <a:lumMod val="75000"/>
                    <a:lumOff val="25000"/>
                  </a:prstClr>
                </a:solidFill>
                <a:cs typeface="B Badr" panose="00000400000000000000" pitchFamily="2" charset="-78"/>
              </a:rPr>
              <a:t>از آنجا که، روایت هاي شخصی که حاصل تأملات دانشجو معلمان در موقعیتهاي واقعی کلاس درس است فرصت یادگیري از تجربه را ممکن می</a:t>
            </a:r>
            <a:r>
              <a:rPr lang="en-US" sz="2800" dirty="0">
                <a:solidFill>
                  <a:prstClr val="black">
                    <a:lumMod val="75000"/>
                    <a:lumOff val="25000"/>
                  </a:prstClr>
                </a:solidFill>
                <a:cs typeface="B Badr" panose="00000400000000000000" pitchFamily="2" charset="-78"/>
              </a:rPr>
              <a:t> </a:t>
            </a:r>
            <a:r>
              <a:rPr lang="fa-IR" sz="2800" dirty="0">
                <a:solidFill>
                  <a:prstClr val="black">
                    <a:lumMod val="75000"/>
                    <a:lumOff val="25000"/>
                  </a:prstClr>
                </a:solidFill>
                <a:cs typeface="B Badr" panose="00000400000000000000" pitchFamily="2" charset="-78"/>
              </a:rPr>
              <a:t>کند، لذا </a:t>
            </a:r>
            <a:r>
              <a:rPr lang="fa-IR" sz="2800" dirty="0">
                <a:solidFill>
                  <a:srgbClr val="FF0000"/>
                </a:solidFill>
                <a:cs typeface="B Badr" panose="00000400000000000000" pitchFamily="2" charset="-78"/>
              </a:rPr>
              <a:t>آموزش پژوهش روایی </a:t>
            </a:r>
            <a:r>
              <a:rPr lang="fa-IR" sz="2800" dirty="0">
                <a:solidFill>
                  <a:prstClr val="black">
                    <a:lumMod val="75000"/>
                    <a:lumOff val="25000"/>
                  </a:prstClr>
                </a:solidFill>
                <a:cs typeface="B Badr" panose="00000400000000000000" pitchFamily="2" charset="-78"/>
              </a:rPr>
              <a:t>به عنوان پیش نیاز برنامه کارورزي این امکان را فراهم می کند تا دانشجویان به شیوه روایی </a:t>
            </a:r>
            <a:r>
              <a:rPr lang="fa-IR" sz="2800" dirty="0">
                <a:solidFill>
                  <a:srgbClr val="FF0000"/>
                </a:solidFill>
                <a:cs typeface="B Badr" panose="00000400000000000000" pitchFamily="2" charset="-78"/>
              </a:rPr>
              <a:t>به مطالعه تجربیات</a:t>
            </a:r>
            <a:r>
              <a:rPr lang="fa-IR" sz="2800" dirty="0">
                <a:solidFill>
                  <a:prstClr val="black">
                    <a:lumMod val="75000"/>
                    <a:lumOff val="25000"/>
                  </a:prstClr>
                </a:solidFill>
                <a:cs typeface="B Badr" panose="00000400000000000000" pitchFamily="2" charset="-78"/>
              </a:rPr>
              <a:t> خود پرداخته و در آینده بتوانند </a:t>
            </a:r>
            <a:r>
              <a:rPr lang="fa-IR" sz="2800" dirty="0">
                <a:solidFill>
                  <a:srgbClr val="FF0000"/>
                </a:solidFill>
                <a:cs typeface="B Badr" panose="00000400000000000000" pitchFamily="2" charset="-78"/>
              </a:rPr>
              <a:t>ازاین توانایی براي تأمل بر عمل خود، بهبود شرایط آموزشی و تربیتی، سهیم نمودن دیگران در تجربیات خود و نیز توسعه حرفه اي خویش بهره بگیرند</a:t>
            </a:r>
            <a:r>
              <a:rPr lang="fa-IR" sz="2800" dirty="0">
                <a:solidFill>
                  <a:prstClr val="black">
                    <a:lumMod val="75000"/>
                    <a:lumOff val="25000"/>
                  </a:prstClr>
                </a:solidFill>
                <a:cs typeface="B Badr" panose="00000400000000000000" pitchFamily="2" charset="-78"/>
              </a:rPr>
              <a:t>.</a:t>
            </a:r>
            <a:br>
              <a:rPr lang="fa-IR" sz="2800" dirty="0">
                <a:solidFill>
                  <a:prstClr val="black">
                    <a:lumMod val="75000"/>
                    <a:lumOff val="25000"/>
                  </a:prstClr>
                </a:solidFill>
                <a:cs typeface="B Badr" panose="00000400000000000000" pitchFamily="2" charset="-78"/>
              </a:rPr>
            </a:br>
            <a:endParaRPr lang="en-US" dirty="0"/>
          </a:p>
        </p:txBody>
      </p:sp>
    </p:spTree>
    <p:extLst>
      <p:ext uri="{BB962C8B-B14F-4D97-AF65-F5344CB8AC3E}">
        <p14:creationId xmlns:p14="http://schemas.microsoft.com/office/powerpoint/2010/main" val="1957438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5">
                    <a:lumMod val="60000"/>
                    <a:lumOff val="40000"/>
                  </a:schemeClr>
                </a:solidFill>
                <a:cs typeface="B Badr" panose="00000400000000000000" pitchFamily="2" charset="-78"/>
              </a:rPr>
              <a:t>فعالیت کارگاهی2     کار با گروه تکنیک: چرا؟</a:t>
            </a:r>
            <a:endParaRPr lang="en-US" dirty="0"/>
          </a:p>
        </p:txBody>
      </p:sp>
      <p:sp>
        <p:nvSpPr>
          <p:cNvPr id="3" name="Content Placeholder 2"/>
          <p:cNvSpPr>
            <a:spLocks noGrp="1"/>
          </p:cNvSpPr>
          <p:nvPr>
            <p:ph idx="1"/>
          </p:nvPr>
        </p:nvSpPr>
        <p:spPr>
          <a:xfrm>
            <a:off x="281354" y="1457205"/>
            <a:ext cx="9706707" cy="3880773"/>
          </a:xfrm>
        </p:spPr>
        <p:txBody>
          <a:bodyPr/>
          <a:lstStyle/>
          <a:p>
            <a:pPr lvl="0">
              <a:buClr>
                <a:srgbClr val="90C226"/>
              </a:buClr>
            </a:pPr>
            <a:r>
              <a:rPr lang="fa-IR" sz="2400" dirty="0">
                <a:solidFill>
                  <a:prstClr val="black"/>
                </a:solidFill>
                <a:cs typeface="B Badr" panose="00000400000000000000" pitchFamily="2" charset="-78"/>
              </a:rPr>
              <a:t>چرا برخی دانش آموزان رفتارهای ناهنجار از خود بروز می دهند؟</a:t>
            </a:r>
            <a:endParaRPr lang="en-US" sz="2400" dirty="0">
              <a:solidFill>
                <a:prstClr val="black"/>
              </a:solidFill>
              <a:cs typeface="B Badr" panose="00000400000000000000" pitchFamily="2" charset="-78"/>
            </a:endParaRPr>
          </a:p>
          <a:p>
            <a:pPr lvl="0">
              <a:buClr>
                <a:srgbClr val="90C226"/>
              </a:buClr>
            </a:pPr>
            <a:r>
              <a:rPr lang="fa-IR" sz="2400" dirty="0">
                <a:solidFill>
                  <a:prstClr val="black"/>
                </a:solidFill>
                <a:cs typeface="B Badr" panose="00000400000000000000" pitchFamily="2" charset="-78"/>
              </a:rPr>
              <a:t>چرا معمولا فعالیت های آموزشی و تربیتی کلاس درس و مدرسه کمتر مبتنی بر تفاوت های فرهنگی و اقتصادی دانش آموزان است؟</a:t>
            </a:r>
            <a:endParaRPr lang="en-US" sz="2400" dirty="0">
              <a:solidFill>
                <a:prstClr val="black"/>
              </a:solidFill>
              <a:cs typeface="B Badr" panose="00000400000000000000" pitchFamily="2" charset="-78"/>
            </a:endParaRPr>
          </a:p>
          <a:p>
            <a:pPr lvl="0">
              <a:buClr>
                <a:srgbClr val="90C226"/>
              </a:buClr>
            </a:pPr>
            <a:r>
              <a:rPr lang="fa-IR" sz="2400" dirty="0">
                <a:solidFill>
                  <a:prstClr val="black"/>
                </a:solidFill>
                <a:cs typeface="B Badr" panose="00000400000000000000" pitchFamily="2" charset="-78"/>
              </a:rPr>
              <a:t>چرا برخی از معلمان فکر می کنند که دانش آموزان باید آن گونه باشند وعمل کنند که آنها فکر می کنند؟</a:t>
            </a:r>
            <a:endParaRPr lang="en-US" sz="2400" dirty="0">
              <a:solidFill>
                <a:prstClr val="black"/>
              </a:solidFill>
              <a:cs typeface="B Badr" panose="00000400000000000000" pitchFamily="2" charset="-78"/>
            </a:endParaRPr>
          </a:p>
          <a:p>
            <a:pPr lvl="0">
              <a:buClr>
                <a:srgbClr val="90C226"/>
              </a:buClr>
            </a:pPr>
            <a:r>
              <a:rPr lang="fa-IR" sz="2400" dirty="0">
                <a:solidFill>
                  <a:prstClr val="black"/>
                </a:solidFill>
                <a:cs typeface="B Badr" panose="00000400000000000000" pitchFamily="2" charset="-78"/>
              </a:rPr>
              <a:t>چرا برخی از مدارس ترجیح می دهند دانش آموزان خاصی را ثبت نام کنند؟ مثلا معدل بالا، مذهبی و...) و یا برخی مدارس دانش آموزان را با معیارهای خاصی کلاس بندی می کنند ( مثلا معدل)</a:t>
            </a:r>
            <a:endParaRPr lang="en-US" sz="2400" dirty="0">
              <a:solidFill>
                <a:prstClr val="black"/>
              </a:solidFill>
              <a:cs typeface="B Badr" panose="00000400000000000000" pitchFamily="2" charset="-78"/>
            </a:endParaRPr>
          </a:p>
          <a:p>
            <a:endParaRPr lang="en-US" dirty="0"/>
          </a:p>
        </p:txBody>
      </p:sp>
    </p:spTree>
    <p:extLst>
      <p:ext uri="{BB962C8B-B14F-4D97-AF65-F5344CB8AC3E}">
        <p14:creationId xmlns:p14="http://schemas.microsoft.com/office/powerpoint/2010/main" val="20363634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0590"/>
            <a:ext cx="8596668" cy="1285996"/>
          </a:xfrm>
        </p:spPr>
        <p:txBody>
          <a:bodyPr>
            <a:normAutofit/>
          </a:bodyPr>
          <a:lstStyle/>
          <a:p>
            <a:pPr marL="0" indent="0" algn="ctr">
              <a:buNone/>
            </a:pPr>
            <a:r>
              <a:rPr lang="fa-IR" sz="4800" dirty="0" smtClean="0">
                <a:solidFill>
                  <a:schemeClr val="accent3">
                    <a:lumMod val="75000"/>
                  </a:schemeClr>
                </a:solidFill>
                <a:cs typeface="B Badr" panose="00000400000000000000" pitchFamily="2" charset="-78"/>
              </a:rPr>
              <a:t>فصل دوم :پژوهش روایی</a:t>
            </a:r>
            <a:endParaRPr lang="en-US" sz="4800" dirty="0">
              <a:solidFill>
                <a:schemeClr val="accent3">
                  <a:lumMod val="75000"/>
                </a:schemeClr>
              </a:solidFill>
              <a:cs typeface="B Badr" panose="00000400000000000000" pitchFamily="2" charset="-78"/>
            </a:endParaRPr>
          </a:p>
        </p:txBody>
      </p:sp>
    </p:spTree>
    <p:extLst>
      <p:ext uri="{BB962C8B-B14F-4D97-AF65-F5344CB8AC3E}">
        <p14:creationId xmlns:p14="http://schemas.microsoft.com/office/powerpoint/2010/main" val="31932097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80" y="1093789"/>
            <a:ext cx="8596668" cy="4533288"/>
          </a:xfrm>
        </p:spPr>
        <p:txBody>
          <a:bodyPr>
            <a:normAutofit/>
          </a:bodyPr>
          <a:lstStyle/>
          <a:p>
            <a:r>
              <a:rPr lang="fa-IR" sz="2600" dirty="0">
                <a:solidFill>
                  <a:schemeClr val="tx1"/>
                </a:solidFill>
                <a:cs typeface="B Badr" panose="00000400000000000000" pitchFamily="2" charset="-78"/>
              </a:rPr>
              <a:t>پژوهش روایی یک پژوهش </a:t>
            </a:r>
            <a:r>
              <a:rPr lang="fa-IR" sz="2600" dirty="0" smtClean="0">
                <a:solidFill>
                  <a:schemeClr val="tx1"/>
                </a:solidFill>
                <a:cs typeface="B Badr" panose="00000400000000000000" pitchFamily="2" charset="-78"/>
              </a:rPr>
              <a:t>کیفی یا تفسیری </a:t>
            </a:r>
            <a:r>
              <a:rPr lang="fa-IR" sz="2600" dirty="0">
                <a:solidFill>
                  <a:schemeClr val="tx1"/>
                </a:solidFill>
                <a:cs typeface="B Badr" panose="00000400000000000000" pitchFamily="2" charset="-78"/>
              </a:rPr>
              <a:t>است . تحقیق کیفی پژوهشی است که یافته های آن ازطریق داده های آماری یا کمی کردن حاصل </a:t>
            </a:r>
            <a:r>
              <a:rPr lang="fa-IR" sz="2600" dirty="0" smtClean="0">
                <a:solidFill>
                  <a:schemeClr val="tx1"/>
                </a:solidFill>
                <a:cs typeface="B Badr" panose="00000400000000000000" pitchFamily="2" charset="-78"/>
              </a:rPr>
              <a:t>نمی شود.</a:t>
            </a:r>
          </a:p>
          <a:p>
            <a:r>
              <a:rPr lang="fa-IR" sz="2600" dirty="0" smtClean="0">
                <a:solidFill>
                  <a:schemeClr val="tx1"/>
                </a:solidFill>
                <a:cs typeface="B Badr" panose="00000400000000000000" pitchFamily="2" charset="-78"/>
              </a:rPr>
              <a:t>تحقیق کیفی به دنبال فهم موقعیت های یگانه و بی همتا در موقعیت خاص و تعاملات درون آن است.محقق کیفی به دنبال پیش بینی حوادث آینده نیست ومی خواهد جهان را آن چنان که در آن موقعیت است درک کند.</a:t>
            </a:r>
            <a:endParaRPr lang="fa-IR" sz="2600" dirty="0">
              <a:solidFill>
                <a:schemeClr val="tx1"/>
              </a:solidFill>
              <a:cs typeface="B Badr" panose="00000400000000000000" pitchFamily="2" charset="-78"/>
            </a:endParaRPr>
          </a:p>
          <a:p>
            <a:endParaRPr lang="en-US" dirty="0"/>
          </a:p>
        </p:txBody>
      </p:sp>
    </p:spTree>
    <p:extLst>
      <p:ext uri="{BB962C8B-B14F-4D97-AF65-F5344CB8AC3E}">
        <p14:creationId xmlns:p14="http://schemas.microsoft.com/office/powerpoint/2010/main" val="41419505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4" y="117231"/>
            <a:ext cx="10318912" cy="984738"/>
          </a:xfrm>
        </p:spPr>
        <p:txBody>
          <a:bodyPr/>
          <a:lstStyle/>
          <a:p>
            <a:pPr algn="ctr"/>
            <a:r>
              <a:rPr lang="fa-IR" dirty="0" smtClean="0">
                <a:solidFill>
                  <a:schemeClr val="accent5">
                    <a:lumMod val="60000"/>
                    <a:lumOff val="40000"/>
                  </a:schemeClr>
                </a:solidFill>
                <a:cs typeface="B Badr" panose="00000400000000000000" pitchFamily="2" charset="-78"/>
              </a:rPr>
              <a:t>مقایسه تحقیقات کمی و کیفی</a:t>
            </a:r>
            <a:endParaRPr lang="en-US" dirty="0">
              <a:solidFill>
                <a:schemeClr val="accent5">
                  <a:lumMod val="60000"/>
                  <a:lumOff val="40000"/>
                </a:schemeClr>
              </a:solidFill>
              <a:cs typeface="B Badr"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320228209"/>
              </p:ext>
            </p:extLst>
          </p:nvPr>
        </p:nvGraphicFramePr>
        <p:xfrm>
          <a:off x="338666" y="726831"/>
          <a:ext cx="10645858" cy="6063176"/>
        </p:xfrm>
        <a:graphic>
          <a:graphicData uri="http://schemas.openxmlformats.org/drawingml/2006/table">
            <a:tbl>
              <a:tblPr firstRow="1" bandRow="1">
                <a:tableStyleId>{5C22544A-7EE6-4342-B048-85BDC9FD1C3A}</a:tableStyleId>
              </a:tblPr>
              <a:tblGrid>
                <a:gridCol w="3600288"/>
                <a:gridCol w="3399693"/>
                <a:gridCol w="3645877"/>
              </a:tblGrid>
              <a:tr h="370840">
                <a:tc>
                  <a:txBody>
                    <a:bodyPr/>
                    <a:lstStyle/>
                    <a:p>
                      <a:r>
                        <a:rPr lang="fa-IR" dirty="0" smtClean="0">
                          <a:cs typeface="A  Mitra_1 (MRT)" panose="00000700000000000000" pitchFamily="2" charset="-78"/>
                        </a:rPr>
                        <a:t>کمی</a:t>
                      </a:r>
                      <a:endParaRPr lang="en-US" dirty="0">
                        <a:cs typeface="A  Mitra_1 (MRT)" panose="00000700000000000000" pitchFamily="2" charset="-78"/>
                      </a:endParaRPr>
                    </a:p>
                  </a:txBody>
                  <a:tcPr/>
                </a:tc>
                <a:tc>
                  <a:txBody>
                    <a:bodyPr/>
                    <a:lstStyle/>
                    <a:p>
                      <a:r>
                        <a:rPr lang="fa-IR" dirty="0" smtClean="0">
                          <a:cs typeface="A  Mitra_1 (MRT)" panose="00000700000000000000" pitchFamily="2" charset="-78"/>
                        </a:rPr>
                        <a:t>کیفی</a:t>
                      </a:r>
                      <a:endParaRPr lang="en-US" dirty="0">
                        <a:cs typeface="A  Mitra_1 (MRT)" panose="00000700000000000000" pitchFamily="2" charset="-78"/>
                      </a:endParaRPr>
                    </a:p>
                  </a:txBody>
                  <a:tcPr/>
                </a:tc>
                <a:tc>
                  <a:txBody>
                    <a:bodyPr/>
                    <a:lstStyle/>
                    <a:p>
                      <a:r>
                        <a:rPr lang="fa-IR" dirty="0" smtClean="0">
                          <a:cs typeface="A  Mitra_1 (MRT)" panose="00000700000000000000" pitchFamily="2" charset="-78"/>
                        </a:rPr>
                        <a:t>عناصر</a:t>
                      </a:r>
                      <a:endParaRPr lang="en-US" dirty="0">
                        <a:cs typeface="A  Mitra_1 (MRT)" panose="00000700000000000000" pitchFamily="2" charset="-78"/>
                      </a:endParaRPr>
                    </a:p>
                  </a:txBody>
                  <a:tcPr/>
                </a:tc>
              </a:tr>
              <a:tr h="370840">
                <a:tc>
                  <a:txBody>
                    <a:bodyPr/>
                    <a:lstStyle/>
                    <a:p>
                      <a:pPr algn="r"/>
                      <a:r>
                        <a:rPr lang="fa-IR" sz="1800" b="0" dirty="0" smtClean="0">
                          <a:solidFill>
                            <a:schemeClr val="tx1"/>
                          </a:solidFill>
                          <a:cs typeface="A  Mitra_1 (MRT)" panose="00000700000000000000" pitchFamily="2" charset="-78"/>
                        </a:rPr>
                        <a:t>واقعیت یک چیز بیشتر نیست.</a:t>
                      </a:r>
                      <a:endParaRPr lang="en-US" sz="1800" b="0" dirty="0">
                        <a:solidFill>
                          <a:schemeClr val="tx1"/>
                        </a:solidFill>
                        <a:cs typeface="A  Mitra_1 (MRT)" panose="00000700000000000000" pitchFamily="2" charset="-78"/>
                      </a:endParaRPr>
                    </a:p>
                  </a:txBody>
                  <a:tcPr/>
                </a:tc>
                <a:tc>
                  <a:txBody>
                    <a:bodyPr/>
                    <a:lstStyle/>
                    <a:p>
                      <a:r>
                        <a:rPr lang="fa-IR" b="0" dirty="0" smtClean="0">
                          <a:solidFill>
                            <a:schemeClr val="tx1"/>
                          </a:solidFill>
                          <a:cs typeface="A  Mitra_1 (MRT)" panose="00000700000000000000" pitchFamily="2" charset="-78"/>
                        </a:rPr>
                        <a:t>تصویری که ما از جهان برمی گیریم واحد نیست</a:t>
                      </a:r>
                      <a:endParaRPr lang="en-US" b="0" dirty="0">
                        <a:solidFill>
                          <a:schemeClr val="tx1"/>
                        </a:solidFill>
                        <a:cs typeface="A  Mitra_1 (MRT)" panose="00000700000000000000" pitchFamily="2" charset="-78"/>
                      </a:endParaRPr>
                    </a:p>
                  </a:txBody>
                  <a:tcPr/>
                </a:tc>
                <a:tc>
                  <a:txBody>
                    <a:bodyPr/>
                    <a:lstStyle/>
                    <a:p>
                      <a:r>
                        <a:rPr lang="fa-IR" b="0" dirty="0" smtClean="0">
                          <a:solidFill>
                            <a:schemeClr val="tx1"/>
                          </a:solidFill>
                          <a:cs typeface="A  Mitra_1 (MRT)" panose="00000700000000000000" pitchFamily="2" charset="-78"/>
                        </a:rPr>
                        <a:t>ماهیت واقعیت جهان</a:t>
                      </a:r>
                      <a:endParaRPr lang="en-US" b="0" dirty="0">
                        <a:solidFill>
                          <a:schemeClr val="tx1"/>
                        </a:solidFill>
                        <a:cs typeface="A  Mitra_1 (MRT)" panose="00000700000000000000" pitchFamily="2" charset="-78"/>
                      </a:endParaRPr>
                    </a:p>
                  </a:txBody>
                  <a:tcPr/>
                </a:tc>
              </a:tr>
              <a:tr h="370840">
                <a:tc>
                  <a:txBody>
                    <a:bodyPr/>
                    <a:lstStyle/>
                    <a:p>
                      <a:pPr algn="r"/>
                      <a:r>
                        <a:rPr lang="fa-IR" sz="1800" b="0" dirty="0" smtClean="0">
                          <a:solidFill>
                            <a:schemeClr val="tx1"/>
                          </a:solidFill>
                          <a:cs typeface="A  Mitra_1 (MRT)" panose="00000700000000000000" pitchFamily="2" charset="-78"/>
                        </a:rPr>
                        <a:t>عینیت در روش علمی برای کسب دانش ، نقش خطیری دارد.</a:t>
                      </a:r>
                      <a:endParaRPr lang="en-US" sz="1800" b="0" dirty="0">
                        <a:solidFill>
                          <a:schemeClr val="tx1"/>
                        </a:solidFill>
                        <a:cs typeface="A  Mitra_1 (MRT)" panose="00000700000000000000" pitchFamily="2" charset="-78"/>
                      </a:endParaRPr>
                    </a:p>
                  </a:txBody>
                  <a:tcPr/>
                </a:tc>
                <a:tc>
                  <a:txBody>
                    <a:bodyPr/>
                    <a:lstStyle/>
                    <a:p>
                      <a:r>
                        <a:rPr lang="fa-IR" b="0" dirty="0" smtClean="0">
                          <a:solidFill>
                            <a:schemeClr val="tx1"/>
                          </a:solidFill>
                          <a:cs typeface="A  Mitra_1 (MRT)" panose="00000700000000000000" pitchFamily="2" charset="-78"/>
                        </a:rPr>
                        <a:t>ذهن گرایی متکی</a:t>
                      </a:r>
                      <a:r>
                        <a:rPr lang="fa-IR" b="0" baseline="0" dirty="0" smtClean="0">
                          <a:solidFill>
                            <a:schemeClr val="tx1"/>
                          </a:solidFill>
                          <a:cs typeface="A  Mitra_1 (MRT)" panose="00000700000000000000" pitchFamily="2" charset="-78"/>
                        </a:rPr>
                        <a:t> بر نقش محقق،در تحقیقات کیفی قابل انتظار است.</a:t>
                      </a:r>
                      <a:endParaRPr lang="en-US" b="0" dirty="0">
                        <a:solidFill>
                          <a:schemeClr val="tx1"/>
                        </a:solidFill>
                        <a:cs typeface="A  Mitra_1 (MRT)" panose="00000700000000000000" pitchFamily="2" charset="-78"/>
                      </a:endParaRPr>
                    </a:p>
                  </a:txBody>
                  <a:tcPr/>
                </a:tc>
                <a:tc>
                  <a:txBody>
                    <a:bodyPr/>
                    <a:lstStyle/>
                    <a:p>
                      <a:r>
                        <a:rPr lang="fa-IR" b="0" dirty="0" smtClean="0">
                          <a:solidFill>
                            <a:schemeClr val="tx1"/>
                          </a:solidFill>
                          <a:cs typeface="A  Mitra_1 (MRT)" panose="00000700000000000000" pitchFamily="2" charset="-78"/>
                        </a:rPr>
                        <a:t>دوگانه عینیت /ذهنیت</a:t>
                      </a:r>
                      <a:endParaRPr lang="en-US" b="0" dirty="0">
                        <a:solidFill>
                          <a:schemeClr val="tx1"/>
                        </a:solidFill>
                        <a:cs typeface="A  Mitra_1 (MRT)" panose="00000700000000000000" pitchFamily="2" charset="-78"/>
                      </a:endParaRPr>
                    </a:p>
                  </a:txBody>
                  <a:tcPr/>
                </a:tc>
              </a:tr>
              <a:tr h="1028896">
                <a:tc>
                  <a:txBody>
                    <a:bodyPr/>
                    <a:lstStyle/>
                    <a:p>
                      <a:pPr marL="0" marR="0" lvl="0" indent="0" algn="r" defTabSz="457200" rtl="1" eaLnBrk="1" fontAlgn="auto" latinLnBrk="0" hangingPunct="1">
                        <a:lnSpc>
                          <a:spcPct val="100000"/>
                        </a:lnSpc>
                        <a:spcBef>
                          <a:spcPts val="0"/>
                        </a:spcBef>
                        <a:spcAft>
                          <a:spcPts val="1000"/>
                        </a:spcAft>
                        <a:buClrTx/>
                        <a:buSzTx/>
                        <a:buFontTx/>
                        <a:buNone/>
                        <a:tabLst/>
                        <a:defRPr/>
                      </a:pPr>
                      <a:r>
                        <a:rPr lang="fa-IR" b="0" dirty="0" smtClean="0">
                          <a:solidFill>
                            <a:schemeClr val="tx1"/>
                          </a:solidFill>
                          <a:cs typeface="A  Mitra_1 (MRT)" panose="00000700000000000000" pitchFamily="2" charset="-78"/>
                        </a:rPr>
                        <a:t>جدا و ناظر در میدان تحقیق ،استفاده از ابزار جمع آوری اطلاعات</a:t>
                      </a:r>
                      <a:endParaRPr kumimoji="0" lang="en-US" sz="18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A  Mitra_1 (MRT)" panose="00000700000000000000" pitchFamily="2" charset="-78"/>
                      </a:endParaRPr>
                    </a:p>
                  </a:txBody>
                  <a:tcPr/>
                </a:tc>
                <a:tc>
                  <a:txBody>
                    <a:bodyPr/>
                    <a:lstStyle/>
                    <a:p>
                      <a:pPr>
                        <a:lnSpc>
                          <a:spcPct val="100000"/>
                        </a:lnSpc>
                      </a:pPr>
                      <a:r>
                        <a:rPr kumimoji="0" lang="fa-IR" sz="1800" b="0" i="0" u="none" strike="noStrike" kern="1200" cap="none" spc="0" normalizeH="0" baseline="0" noProof="0" dirty="0" smtClean="0">
                          <a:ln>
                            <a:noFill/>
                          </a:ln>
                          <a:solidFill>
                            <a:schemeClr val="tx1"/>
                          </a:solidFill>
                          <a:effectLst/>
                          <a:uLnTx/>
                          <a:uFillTx/>
                          <a:latin typeface="+mn-lt"/>
                          <a:cs typeface="A  Mitra_1 (MRT)" panose="00000700000000000000" pitchFamily="2" charset="-78"/>
                        </a:rPr>
                        <a:t>غوطه‌ور در میدان تحقیق، جزئی از تحقیق، ابزار جمع‌آوری اطلاعات </a:t>
                      </a:r>
                      <a:endParaRPr lang="en-US" b="0" dirty="0">
                        <a:solidFill>
                          <a:schemeClr val="tx1"/>
                        </a:solidFill>
                        <a:cs typeface="A  Mitra_1 (MRT)" panose="00000700000000000000" pitchFamily="2" charset="-78"/>
                      </a:endParaRPr>
                    </a:p>
                  </a:txBody>
                  <a:tcPr/>
                </a:tc>
                <a:tc>
                  <a:txBody>
                    <a:bodyPr/>
                    <a:lstStyle/>
                    <a:p>
                      <a:pPr>
                        <a:lnSpc>
                          <a:spcPct val="100000"/>
                        </a:lnSpc>
                      </a:pPr>
                      <a:r>
                        <a:rPr lang="fa-IR" b="0" dirty="0" smtClean="0">
                          <a:solidFill>
                            <a:schemeClr val="tx1"/>
                          </a:solidFill>
                          <a:cs typeface="A  Mitra_1 (MRT)" panose="00000700000000000000" pitchFamily="2" charset="-78"/>
                        </a:rPr>
                        <a:t>نقش محقق</a:t>
                      </a:r>
                    </a:p>
                  </a:txBody>
                  <a:tcPr/>
                </a:tc>
              </a:tr>
              <a:tr h="449151">
                <a:tc>
                  <a:txBody>
                    <a:bodyPr/>
                    <a:lstStyle/>
                    <a:p>
                      <a:pPr marL="0" marR="0" lvl="0" indent="0" algn="r" defTabSz="457200" rtl="1" eaLnBrk="1" fontAlgn="auto" latinLnBrk="0" hangingPunct="1">
                        <a:lnSpc>
                          <a:spcPct val="115000"/>
                        </a:lnSpc>
                        <a:spcBef>
                          <a:spcPts val="0"/>
                        </a:spcBef>
                        <a:spcAft>
                          <a:spcPts val="1000"/>
                        </a:spcAft>
                        <a:buClrTx/>
                        <a:buSzTx/>
                        <a:buFontTx/>
                        <a:buNone/>
                        <a:tabLst/>
                        <a:defRPr/>
                      </a:pPr>
                      <a:r>
                        <a:rPr kumimoji="0" lang="fa-IR" sz="1800" b="0" i="0" u="none" strike="noStrike" kern="1200" cap="none" spc="0" normalizeH="0" baseline="0" noProof="0" dirty="0" smtClean="0">
                          <a:ln>
                            <a:noFill/>
                          </a:ln>
                          <a:solidFill>
                            <a:schemeClr val="tx1"/>
                          </a:solidFill>
                          <a:effectLst/>
                          <a:uLnTx/>
                          <a:uFillTx/>
                          <a:latin typeface="+mn-lt"/>
                          <a:cs typeface="A  Mitra_1 (MRT)" panose="00000700000000000000" pitchFamily="2" charset="-78"/>
                        </a:rPr>
                        <a:t>دور</a:t>
                      </a:r>
                      <a:endParaRPr kumimoji="0" lang="en-US" sz="18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A  Mitra_1 (MRT)" panose="00000700000000000000" pitchFamily="2" charset="-78"/>
                      </a:endParaRPr>
                    </a:p>
                  </a:txBody>
                  <a:tcPr/>
                </a:tc>
                <a:tc>
                  <a:txBody>
                    <a:bodyPr/>
                    <a:lstStyle/>
                    <a:p>
                      <a:r>
                        <a:rPr lang="fa-IR" b="0" dirty="0" smtClean="0">
                          <a:solidFill>
                            <a:schemeClr val="tx1"/>
                          </a:solidFill>
                          <a:cs typeface="A  Mitra_1 (MRT)" panose="00000700000000000000" pitchFamily="2" charset="-78"/>
                        </a:rPr>
                        <a:t>نزدیک</a:t>
                      </a:r>
                      <a:endParaRPr lang="en-US" b="0" dirty="0">
                        <a:solidFill>
                          <a:schemeClr val="tx1"/>
                        </a:solidFill>
                        <a:cs typeface="A  Mitra_1 (MRT)" panose="00000700000000000000" pitchFamily="2" charset="-78"/>
                      </a:endParaRPr>
                    </a:p>
                  </a:txBody>
                  <a:tcPr/>
                </a:tc>
                <a:tc>
                  <a:txBody>
                    <a:bodyPr/>
                    <a:lstStyle/>
                    <a:p>
                      <a:r>
                        <a:rPr lang="fa-IR" b="0" dirty="0" smtClean="0">
                          <a:solidFill>
                            <a:schemeClr val="tx1"/>
                          </a:solidFill>
                          <a:cs typeface="A  Mitra_1 (MRT)" panose="00000700000000000000" pitchFamily="2" charset="-78"/>
                        </a:rPr>
                        <a:t>رابطه بین محقق</a:t>
                      </a:r>
                      <a:r>
                        <a:rPr lang="fa-IR" b="0" baseline="0" dirty="0" smtClean="0">
                          <a:solidFill>
                            <a:schemeClr val="tx1"/>
                          </a:solidFill>
                          <a:cs typeface="A  Mitra_1 (MRT)" panose="00000700000000000000" pitchFamily="2" charset="-78"/>
                        </a:rPr>
                        <a:t> و مورد مطالعه</a:t>
                      </a:r>
                    </a:p>
                    <a:p>
                      <a:endParaRPr lang="en-US" b="0" dirty="0">
                        <a:solidFill>
                          <a:schemeClr val="tx1"/>
                        </a:solidFill>
                        <a:cs typeface="A  Mitra_1 (MRT)" panose="00000700000000000000" pitchFamily="2" charset="-78"/>
                      </a:endParaRPr>
                    </a:p>
                  </a:txBody>
                  <a:tcPr/>
                </a:tc>
              </a:tr>
              <a:tr h="370840">
                <a:tc>
                  <a:txBody>
                    <a:bodyPr/>
                    <a:lstStyle/>
                    <a:p>
                      <a:r>
                        <a:rPr lang="fa-IR" b="0" dirty="0" smtClean="0">
                          <a:solidFill>
                            <a:schemeClr val="tx1"/>
                          </a:solidFill>
                          <a:cs typeface="A  Mitra_1 (MRT)" panose="00000700000000000000" pitchFamily="2" charset="-78"/>
                        </a:rPr>
                        <a:t>بیگانه</a:t>
                      </a:r>
                      <a:endParaRPr lang="en-US" b="0" dirty="0">
                        <a:solidFill>
                          <a:schemeClr val="tx1"/>
                        </a:solidFill>
                        <a:cs typeface="A  Mitra_1 (MRT)" panose="00000700000000000000" pitchFamily="2" charset="-78"/>
                      </a:endParaRPr>
                    </a:p>
                  </a:txBody>
                  <a:tcPr/>
                </a:tc>
                <a:tc>
                  <a:txBody>
                    <a:bodyPr/>
                    <a:lstStyle/>
                    <a:p>
                      <a:r>
                        <a:rPr lang="fa-IR" b="0" dirty="0" smtClean="0">
                          <a:solidFill>
                            <a:schemeClr val="tx1"/>
                          </a:solidFill>
                          <a:cs typeface="A  Mitra_1 (MRT)" panose="00000700000000000000" pitchFamily="2" charset="-78"/>
                        </a:rPr>
                        <a:t>همدلی و آشنا</a:t>
                      </a:r>
                      <a:endParaRPr lang="en-US" b="0" dirty="0">
                        <a:solidFill>
                          <a:schemeClr val="tx1"/>
                        </a:solidFill>
                        <a:cs typeface="A  Mitra_1 (MRT)" panose="00000700000000000000" pitchFamily="2" charset="-78"/>
                      </a:endParaRPr>
                    </a:p>
                  </a:txBody>
                  <a:tcPr/>
                </a:tc>
                <a:tc>
                  <a:txBody>
                    <a:bodyPr/>
                    <a:lstStyle/>
                    <a:p>
                      <a:r>
                        <a:rPr lang="fa-IR" b="0" dirty="0" smtClean="0">
                          <a:solidFill>
                            <a:schemeClr val="tx1"/>
                          </a:solidFill>
                          <a:cs typeface="A  Mitra_1 (MRT)" panose="00000700000000000000" pitchFamily="2" charset="-78"/>
                        </a:rPr>
                        <a:t>موضوع محقق در قبال مورد مطالعه</a:t>
                      </a:r>
                      <a:endParaRPr lang="en-US" b="0" dirty="0">
                        <a:solidFill>
                          <a:schemeClr val="tx1"/>
                        </a:solidFill>
                        <a:cs typeface="A  Mitra_1 (MRT)" panose="00000700000000000000" pitchFamily="2" charset="-78"/>
                      </a:endParaRPr>
                    </a:p>
                  </a:txBody>
                  <a:tcPr/>
                </a:tc>
              </a:tr>
              <a:tr h="370840">
                <a:tc>
                  <a:txBody>
                    <a:bodyPr/>
                    <a:lstStyle/>
                    <a:p>
                      <a:pPr algn="r"/>
                      <a:r>
                        <a:rPr lang="fa-IR" sz="1800" b="0" dirty="0" smtClean="0">
                          <a:solidFill>
                            <a:schemeClr val="tx1"/>
                          </a:solidFill>
                          <a:cs typeface="A  Mitra_1 (MRT)" panose="00000700000000000000" pitchFamily="2" charset="-78"/>
                        </a:rPr>
                        <a:t>محقق،علاقمند به تعمیم نتایج تحقیق در موارد مشابه است.</a:t>
                      </a:r>
                      <a:endParaRPr lang="en-US" sz="1800" b="0" dirty="0">
                        <a:solidFill>
                          <a:schemeClr val="tx1"/>
                        </a:solidFill>
                        <a:cs typeface="A  Mitra_1 (MRT)" panose="00000700000000000000" pitchFamily="2" charset="-78"/>
                      </a:endParaRPr>
                    </a:p>
                  </a:txBody>
                  <a:tcPr/>
                </a:tc>
                <a:tc>
                  <a:txBody>
                    <a:bodyPr/>
                    <a:lstStyle/>
                    <a:p>
                      <a:r>
                        <a:rPr lang="fa-IR" b="0" dirty="0" smtClean="0">
                          <a:solidFill>
                            <a:schemeClr val="tx1"/>
                          </a:solidFill>
                          <a:cs typeface="A  Mitra_1 (MRT)" panose="00000700000000000000" pitchFamily="2" charset="-78"/>
                        </a:rPr>
                        <a:t>محقق به دنبال کشف رابطه علی یا تعمیم نتایج تحقیق نیست.</a:t>
                      </a:r>
                      <a:endParaRPr lang="en-US" b="0" dirty="0">
                        <a:solidFill>
                          <a:schemeClr val="tx1"/>
                        </a:solidFill>
                        <a:cs typeface="A  Mitra_1 (MRT)" panose="00000700000000000000" pitchFamily="2" charset="-78"/>
                      </a:endParaRPr>
                    </a:p>
                  </a:txBody>
                  <a:tcPr/>
                </a:tc>
                <a:tc>
                  <a:txBody>
                    <a:bodyPr/>
                    <a:lstStyle/>
                    <a:p>
                      <a:r>
                        <a:rPr lang="fa-IR" b="0" dirty="0" smtClean="0">
                          <a:solidFill>
                            <a:schemeClr val="tx1"/>
                          </a:solidFill>
                          <a:cs typeface="A  Mitra_1 (MRT)" panose="00000700000000000000" pitchFamily="2" charset="-78"/>
                        </a:rPr>
                        <a:t>تعمیم ،علت و معلول</a:t>
                      </a:r>
                      <a:endParaRPr lang="en-US" b="0" dirty="0">
                        <a:solidFill>
                          <a:schemeClr val="tx1"/>
                        </a:solidFill>
                        <a:cs typeface="A  Mitra_1 (MRT)" panose="00000700000000000000" pitchFamily="2" charset="-78"/>
                      </a:endParaRPr>
                    </a:p>
                  </a:txBody>
                  <a:tcPr/>
                </a:tc>
              </a:tr>
              <a:tr h="370840">
                <a:tc>
                  <a:txBody>
                    <a:bodyPr/>
                    <a:lstStyle/>
                    <a:p>
                      <a:pPr algn="r"/>
                      <a:r>
                        <a:rPr lang="fa-IR" sz="1800" b="0" dirty="0" smtClean="0">
                          <a:solidFill>
                            <a:schemeClr val="tx1"/>
                          </a:solidFill>
                          <a:cs typeface="A  Mitra_1 (MRT)" panose="00000700000000000000" pitchFamily="2" charset="-78"/>
                        </a:rPr>
                        <a:t>بهترین روش کسب دانش ،روش علمی و تجربی است.</a:t>
                      </a:r>
                      <a:endParaRPr lang="en-US" sz="1800" b="0" dirty="0">
                        <a:solidFill>
                          <a:schemeClr val="tx1"/>
                        </a:solidFill>
                        <a:cs typeface="A  Mitra_1 (MRT)" panose="00000700000000000000" pitchFamily="2" charset="-78"/>
                      </a:endParaRPr>
                    </a:p>
                  </a:txBody>
                  <a:tcPr/>
                </a:tc>
                <a:tc>
                  <a:txBody>
                    <a:bodyPr/>
                    <a:lstStyle/>
                    <a:p>
                      <a:r>
                        <a:rPr lang="fa-IR" b="0" dirty="0" smtClean="0">
                          <a:solidFill>
                            <a:schemeClr val="tx1"/>
                          </a:solidFill>
                          <a:cs typeface="A  Mitra_1 (MRT)" panose="00000700000000000000" pitchFamily="2" charset="-78"/>
                        </a:rPr>
                        <a:t>منحصر به یک راه نیست.</a:t>
                      </a:r>
                      <a:endParaRPr lang="en-US" b="0" dirty="0">
                        <a:solidFill>
                          <a:schemeClr val="tx1"/>
                        </a:solidFill>
                        <a:cs typeface="A  Mitra_1 (MRT)" panose="00000700000000000000" pitchFamily="2" charset="-78"/>
                      </a:endParaRPr>
                    </a:p>
                  </a:txBody>
                  <a:tcPr/>
                </a:tc>
                <a:tc>
                  <a:txBody>
                    <a:bodyPr/>
                    <a:lstStyle/>
                    <a:p>
                      <a:r>
                        <a:rPr lang="fa-IR" b="0" dirty="0" smtClean="0">
                          <a:solidFill>
                            <a:schemeClr val="tx1"/>
                          </a:solidFill>
                          <a:cs typeface="A  Mitra_1 (MRT)" panose="00000700000000000000" pitchFamily="2" charset="-78"/>
                        </a:rPr>
                        <a:t>راههای شناخت پدیده ها</a:t>
                      </a:r>
                      <a:endParaRPr lang="en-US" b="0" dirty="0">
                        <a:solidFill>
                          <a:schemeClr val="tx1"/>
                        </a:solidFill>
                        <a:cs typeface="A  Mitra_1 (MRT)" panose="00000700000000000000" pitchFamily="2" charset="-78"/>
                      </a:endParaRPr>
                    </a:p>
                  </a:txBody>
                  <a:tcPr/>
                </a:tc>
              </a:tr>
            </a:tbl>
          </a:graphicData>
        </a:graphic>
      </p:graphicFrame>
    </p:spTree>
    <p:extLst>
      <p:ext uri="{BB962C8B-B14F-4D97-AF65-F5344CB8AC3E}">
        <p14:creationId xmlns:p14="http://schemas.microsoft.com/office/powerpoint/2010/main" val="2034652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8004619"/>
              </p:ext>
            </p:extLst>
          </p:nvPr>
        </p:nvGraphicFramePr>
        <p:xfrm>
          <a:off x="175846" y="492369"/>
          <a:ext cx="9249508" cy="4851400"/>
        </p:xfrm>
        <a:graphic>
          <a:graphicData uri="http://schemas.openxmlformats.org/drawingml/2006/table">
            <a:tbl>
              <a:tblPr firstRow="1" bandRow="1">
                <a:tableStyleId>{5C22544A-7EE6-4342-B048-85BDC9FD1C3A}</a:tableStyleId>
              </a:tblPr>
              <a:tblGrid>
                <a:gridCol w="3083169"/>
                <a:gridCol w="4208585"/>
                <a:gridCol w="1957754"/>
              </a:tblGrid>
              <a:tr h="370840">
                <a:tc>
                  <a:txBody>
                    <a:bodyPr/>
                    <a:lstStyle/>
                    <a:p>
                      <a:r>
                        <a:rPr lang="fa-IR" dirty="0" smtClean="0"/>
                        <a:t>کمی</a:t>
                      </a:r>
                      <a:endParaRPr lang="en-US" dirty="0"/>
                    </a:p>
                  </a:txBody>
                  <a:tcPr/>
                </a:tc>
                <a:tc>
                  <a:txBody>
                    <a:bodyPr/>
                    <a:lstStyle/>
                    <a:p>
                      <a:r>
                        <a:rPr lang="fa-IR" dirty="0" smtClean="0"/>
                        <a:t>کیفی</a:t>
                      </a:r>
                      <a:endParaRPr lang="en-US" dirty="0"/>
                    </a:p>
                  </a:txBody>
                  <a:tcPr/>
                </a:tc>
                <a:tc>
                  <a:txBody>
                    <a:bodyPr/>
                    <a:lstStyle/>
                    <a:p>
                      <a:r>
                        <a:rPr lang="fa-IR" dirty="0" smtClean="0"/>
                        <a:t>عناصر</a:t>
                      </a:r>
                      <a:endParaRPr lang="en-US" dirty="0"/>
                    </a:p>
                  </a:txBody>
                  <a:tcPr/>
                </a:tc>
              </a:tr>
              <a:tr h="370840">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b="0" dirty="0" smtClean="0">
                          <a:solidFill>
                            <a:schemeClr val="tx1"/>
                          </a:solidFill>
                          <a:cs typeface="A  Mitra_1 (MRT)" panose="00000700000000000000" pitchFamily="2" charset="-78"/>
                        </a:rPr>
                        <a:t>سطحی ،ساخته یافته با روایی بالا</a:t>
                      </a:r>
                      <a:endParaRPr lang="en-US" b="0" dirty="0" smtClean="0">
                        <a:solidFill>
                          <a:schemeClr val="tx1"/>
                        </a:solidFill>
                        <a:cs typeface="A  Mitra_1 (MRT)" panose="00000700000000000000" pitchFamily="2" charset="-78"/>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schemeClr val="tx1"/>
                          </a:solidFill>
                          <a:effectLst/>
                          <a:uLnTx/>
                          <a:uFillTx/>
                          <a:latin typeface="+mn-lt"/>
                          <a:cs typeface="A  Mitra_1 (MRT)" panose="00000700000000000000" pitchFamily="2" charset="-78"/>
                        </a:rPr>
                        <a:t>پرمایه و عمیق</a:t>
                      </a:r>
                      <a:endParaRPr kumimoji="0" lang="en-US" sz="18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A  Mitra_1 (MRT)" panose="00000700000000000000" pitchFamily="2" charset="-78"/>
                      </a:endParaRPr>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b="0" dirty="0" smtClean="0">
                          <a:solidFill>
                            <a:schemeClr val="tx1"/>
                          </a:solidFill>
                          <a:cs typeface="A  Mitra_1 (MRT)" panose="00000700000000000000" pitchFamily="2" charset="-78"/>
                        </a:rPr>
                        <a:t>ماهیت داده ها</a:t>
                      </a:r>
                      <a:endParaRPr lang="en-US" b="0" dirty="0" smtClean="0">
                        <a:solidFill>
                          <a:schemeClr val="tx1"/>
                        </a:solidFill>
                        <a:cs typeface="A  Mitra_1 (MRT)" panose="00000700000000000000" pitchFamily="2" charset="-78"/>
                      </a:endParaRPr>
                    </a:p>
                    <a:p>
                      <a:endParaRPr lang="en-US" dirty="0">
                        <a:cs typeface="A  Mitra_1 (MRT)" panose="00000700000000000000" pitchFamily="2" charset="-78"/>
                      </a:endParaRPr>
                    </a:p>
                  </a:txBody>
                  <a:tcPr/>
                </a:tc>
              </a:tr>
              <a:tr h="370840">
                <a:tc>
                  <a:txBody>
                    <a:bodyPr/>
                    <a:lstStyle/>
                    <a:p>
                      <a:r>
                        <a:rPr lang="fa-IR" dirty="0" smtClean="0">
                          <a:cs typeface="A  Mitra_1 (MRT)" panose="00000700000000000000" pitchFamily="2" charset="-78"/>
                        </a:rPr>
                        <a:t>مطالعه متغیرهای خاص</a:t>
                      </a:r>
                      <a:endParaRPr lang="en-US" dirty="0">
                        <a:cs typeface="A  Mitra_1 (MRT)" panose="00000700000000000000" pitchFamily="2" charset="-78"/>
                      </a:endParaRPr>
                    </a:p>
                  </a:txBody>
                  <a:tcPr/>
                </a:tc>
                <a:tc>
                  <a:txBody>
                    <a:bodyPr/>
                    <a:lstStyle/>
                    <a:p>
                      <a:r>
                        <a:rPr lang="fa-IR" dirty="0" smtClean="0">
                          <a:cs typeface="A  Mitra_1 (MRT)" panose="00000700000000000000" pitchFamily="2" charset="-78"/>
                        </a:rPr>
                        <a:t>مطالعه کل پدیده</a:t>
                      </a:r>
                      <a:endParaRPr lang="en-US" dirty="0">
                        <a:cs typeface="A  Mitra_1 (MRT)" panose="00000700000000000000" pitchFamily="2" charset="-78"/>
                      </a:endParaRPr>
                    </a:p>
                  </a:txBody>
                  <a:tcPr/>
                </a:tc>
                <a:tc>
                  <a:txBody>
                    <a:bodyPr/>
                    <a:lstStyle/>
                    <a:p>
                      <a:r>
                        <a:rPr lang="fa-IR" dirty="0" smtClean="0">
                          <a:cs typeface="A  Mitra_1 (MRT)" panose="00000700000000000000" pitchFamily="2" charset="-78"/>
                        </a:rPr>
                        <a:t>متغیرها</a:t>
                      </a:r>
                      <a:endParaRPr lang="en-US" dirty="0">
                        <a:cs typeface="A  Mitra_1 (MRT)" panose="00000700000000000000" pitchFamily="2" charset="-78"/>
                      </a:endParaRPr>
                    </a:p>
                  </a:txBody>
                  <a:tcPr/>
                </a:tc>
              </a:tr>
              <a:tr h="370840">
                <a:tc>
                  <a:txBody>
                    <a:bodyPr/>
                    <a:lstStyle/>
                    <a:p>
                      <a:r>
                        <a:rPr lang="fa-IR" dirty="0" smtClean="0">
                          <a:cs typeface="A  Mitra_1 (MRT)" panose="00000700000000000000" pitchFamily="2" charset="-78"/>
                        </a:rPr>
                        <a:t>آزمون فرضیه ،توجه به علت و معلول،پیش بینی</a:t>
                      </a:r>
                      <a:endParaRPr lang="en-US" dirty="0">
                        <a:cs typeface="A  Mitra_1 (MRT)" panose="00000700000000000000" pitchFamily="2" charset="-78"/>
                      </a:endParaRPr>
                    </a:p>
                  </a:txBody>
                  <a:tcPr/>
                </a:tc>
                <a:tc>
                  <a:txBody>
                    <a:bodyPr/>
                    <a:lstStyle/>
                    <a:p>
                      <a:r>
                        <a:rPr lang="fa-IR" dirty="0" smtClean="0">
                          <a:cs typeface="A  Mitra_1 (MRT)" panose="00000700000000000000" pitchFamily="2" charset="-78"/>
                        </a:rPr>
                        <a:t>فهم و تفسیر تعاملات اجتماعی</a:t>
                      </a:r>
                      <a:endParaRPr lang="en-US" dirty="0">
                        <a:cs typeface="A  Mitra_1 (MRT)" panose="00000700000000000000" pitchFamily="2" charset="-78"/>
                      </a:endParaRPr>
                    </a:p>
                  </a:txBody>
                  <a:tcPr/>
                </a:tc>
                <a:tc>
                  <a:txBody>
                    <a:bodyPr/>
                    <a:lstStyle/>
                    <a:p>
                      <a:r>
                        <a:rPr lang="fa-IR" dirty="0" smtClean="0">
                          <a:cs typeface="A  Mitra_1 (MRT)" panose="00000700000000000000" pitchFamily="2" charset="-78"/>
                        </a:rPr>
                        <a:t>هدف تحلیل داده ها</a:t>
                      </a:r>
                      <a:endParaRPr lang="en-US" dirty="0">
                        <a:cs typeface="A  Mitra_1 (MRT)" panose="00000700000000000000" pitchFamily="2" charset="-78"/>
                      </a:endParaRPr>
                    </a:p>
                  </a:txBody>
                  <a:tcPr/>
                </a:tc>
              </a:tr>
              <a:tr h="370840">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dirty="0" smtClean="0">
                          <a:cs typeface="A  Mitra_1 (MRT)" panose="00000700000000000000" pitchFamily="2" charset="-78"/>
                        </a:rPr>
                        <a:t>قبل از جمع آوری اطلاعات طراحی می شود</a:t>
                      </a:r>
                      <a:r>
                        <a:rPr lang="fa-IR" dirty="0">
                          <a:cs typeface="A  Mitra_1 (MRT)" panose="00000700000000000000" pitchFamily="2" charset="-78"/>
                        </a:rPr>
                        <a:t>.</a:t>
                      </a:r>
                      <a:endParaRPr lang="en-US" dirty="0" smtClean="0">
                        <a:cs typeface="A  Mitra_1 (MRT)" panose="00000700000000000000" pitchFamily="2" charset="-78"/>
                      </a:endParaRPr>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dirty="0" smtClean="0">
                          <a:cs typeface="A  Mitra_1 (MRT)" panose="00000700000000000000" pitchFamily="2" charset="-78"/>
                        </a:rPr>
                        <a:t>با انجام تحقیق ظهور می یابد</a:t>
                      </a:r>
                      <a:endParaRPr lang="en-US" dirty="0" smtClean="0">
                        <a:cs typeface="A  Mitra_1 (MRT)" panose="00000700000000000000" pitchFamily="2" charset="-78"/>
                      </a:endParaRPr>
                    </a:p>
                  </a:txBody>
                  <a:tcPr/>
                </a:tc>
                <a:tc>
                  <a:txBody>
                    <a:bodyPr/>
                    <a:lstStyle/>
                    <a:p>
                      <a:r>
                        <a:rPr lang="fa-IR" dirty="0" smtClean="0">
                          <a:cs typeface="A  Mitra_1 (MRT)" panose="00000700000000000000" pitchFamily="2" charset="-78"/>
                        </a:rPr>
                        <a:t>طرح تحقیق</a:t>
                      </a:r>
                      <a:endParaRPr lang="en-US" dirty="0">
                        <a:cs typeface="A  Mitra_1 (MRT)" panose="00000700000000000000" pitchFamily="2" charset="-78"/>
                      </a:endParaRPr>
                    </a:p>
                  </a:txBody>
                  <a:tcPr/>
                </a:tc>
              </a:tr>
              <a:tr h="370840">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dirty="0" smtClean="0">
                          <a:cs typeface="A  Mitra_1 (MRT)" panose="00000700000000000000" pitchFamily="2" charset="-78"/>
                        </a:rPr>
                        <a:t>کنترل</a:t>
                      </a:r>
                      <a:r>
                        <a:rPr lang="fa-IR" baseline="0" dirty="0" smtClean="0">
                          <a:cs typeface="A  Mitra_1 (MRT)" panose="00000700000000000000" pitchFamily="2" charset="-78"/>
                        </a:rPr>
                        <a:t> و پیش بینی</a:t>
                      </a:r>
                      <a:endParaRPr lang="en-US" dirty="0" smtClean="0">
                        <a:cs typeface="A  Mitra_1 (MRT)" panose="00000700000000000000" pitchFamily="2" charset="-78"/>
                      </a:endParaRPr>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dirty="0" smtClean="0">
                          <a:cs typeface="A  Mitra_1 (MRT)" panose="00000700000000000000" pitchFamily="2" charset="-78"/>
                        </a:rPr>
                        <a:t>فهم ،توصیف و کشف</a:t>
                      </a:r>
                      <a:endParaRPr lang="en-US" dirty="0" smtClean="0">
                        <a:cs typeface="A  Mitra_1 (MRT)" panose="00000700000000000000" pitchFamily="2" charset="-78"/>
                      </a:endParaRPr>
                    </a:p>
                  </a:txBody>
                  <a:tcPr/>
                </a:tc>
                <a:tc>
                  <a:txBody>
                    <a:bodyPr/>
                    <a:lstStyle/>
                    <a:p>
                      <a:r>
                        <a:rPr lang="fa-IR" dirty="0" smtClean="0">
                          <a:cs typeface="A  Mitra_1 (MRT)" panose="00000700000000000000" pitchFamily="2" charset="-78"/>
                        </a:rPr>
                        <a:t>اهداف</a:t>
                      </a:r>
                      <a:endParaRPr lang="en-US" dirty="0">
                        <a:cs typeface="A  Mitra_1 (MRT)" panose="00000700000000000000" pitchFamily="2" charset="-78"/>
                      </a:endParaRPr>
                    </a:p>
                  </a:txBody>
                  <a:tcPr/>
                </a:tc>
              </a:tr>
              <a:tr h="370840">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dirty="0" smtClean="0">
                          <a:cs typeface="A  Mitra_1 (MRT)" panose="00000700000000000000" pitchFamily="2" charset="-78"/>
                        </a:rPr>
                        <a:t>کمیت (چه مقدار)</a:t>
                      </a:r>
                      <a:endParaRPr lang="en-US" dirty="0" smtClean="0">
                        <a:cs typeface="A  Mitra_1 (MRT)" panose="00000700000000000000" pitchFamily="2" charset="-78"/>
                      </a:endParaRPr>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dirty="0" smtClean="0">
                          <a:cs typeface="A  Mitra_1 (MRT)" panose="00000700000000000000" pitchFamily="2" charset="-78"/>
                        </a:rPr>
                        <a:t>کیفیت (ماهیت)</a:t>
                      </a:r>
                      <a:endParaRPr lang="en-US" dirty="0" smtClean="0">
                        <a:cs typeface="A  Mitra_1 (MRT)" panose="00000700000000000000" pitchFamily="2" charset="-78"/>
                      </a:endParaRPr>
                    </a:p>
                  </a:txBody>
                  <a:tcPr/>
                </a:tc>
                <a:tc>
                  <a:txBody>
                    <a:bodyPr/>
                    <a:lstStyle/>
                    <a:p>
                      <a:r>
                        <a:rPr lang="fa-IR" dirty="0" smtClean="0">
                          <a:cs typeface="A  Mitra_1 (MRT)" panose="00000700000000000000" pitchFamily="2" charset="-78"/>
                        </a:rPr>
                        <a:t>تمرکز</a:t>
                      </a:r>
                      <a:endParaRPr lang="en-US" dirty="0">
                        <a:cs typeface="A  Mitra_1 (MRT)" panose="00000700000000000000" pitchFamily="2" charset="-78"/>
                      </a:endParaRPr>
                    </a:p>
                  </a:txBody>
                  <a:tcPr/>
                </a:tc>
              </a:tr>
              <a:tr h="370840">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dirty="0" smtClean="0">
                          <a:cs typeface="A  Mitra_1 (MRT)" panose="00000700000000000000" pitchFamily="2" charset="-78"/>
                        </a:rPr>
                        <a:t>وسیع – تصادفی-نمایانگر</a:t>
                      </a:r>
                      <a:endParaRPr lang="en-US" dirty="0" smtClean="0">
                        <a:cs typeface="A  Mitra_1 (MRT)" panose="00000700000000000000" pitchFamily="2" charset="-78"/>
                      </a:endParaRPr>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dirty="0" smtClean="0">
                          <a:cs typeface="A  Mitra_1 (MRT)" panose="00000700000000000000" pitchFamily="2" charset="-78"/>
                        </a:rPr>
                        <a:t>محدود،هدفمند و انتخابی</a:t>
                      </a:r>
                      <a:endParaRPr lang="en-US" dirty="0" smtClean="0">
                        <a:cs typeface="A  Mitra_1 (MRT)" panose="00000700000000000000" pitchFamily="2" charset="-78"/>
                      </a:endParaRPr>
                    </a:p>
                  </a:txBody>
                  <a:tcPr/>
                </a:tc>
                <a:tc>
                  <a:txBody>
                    <a:bodyPr/>
                    <a:lstStyle/>
                    <a:p>
                      <a:r>
                        <a:rPr lang="fa-IR" dirty="0" smtClean="0">
                          <a:cs typeface="A  Mitra_1 (MRT)" panose="00000700000000000000" pitchFamily="2" charset="-78"/>
                        </a:rPr>
                        <a:t>نمونه</a:t>
                      </a:r>
                      <a:endParaRPr lang="en-US" dirty="0">
                        <a:cs typeface="A  Mitra_1 (MRT)" panose="00000700000000000000" pitchFamily="2" charset="-78"/>
                      </a:endParaRPr>
                    </a:p>
                  </a:txBody>
                  <a:tcPr/>
                </a:tc>
              </a:tr>
              <a:tr h="706120">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dirty="0" smtClean="0">
                          <a:cs typeface="A  Mitra_1 (MRT)" panose="00000700000000000000" pitchFamily="2" charset="-78"/>
                        </a:rPr>
                        <a:t>تاکید بر اعداد</a:t>
                      </a:r>
                      <a:endParaRPr lang="en-US" dirty="0" smtClean="0">
                        <a:cs typeface="A  Mitra_1 (MRT)" panose="00000700000000000000" pitchFamily="2" charset="-78"/>
                      </a:endParaRPr>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dirty="0" smtClean="0">
                          <a:cs typeface="A  Mitra_1 (MRT)" panose="00000700000000000000" pitchFamily="2" charset="-78"/>
                        </a:rPr>
                        <a:t>مصاحبه ،مشاهده و گزارش</a:t>
                      </a:r>
                      <a:r>
                        <a:rPr lang="fa-IR" baseline="0" dirty="0" smtClean="0">
                          <a:cs typeface="A  Mitra_1 (MRT)" panose="00000700000000000000" pitchFamily="2" charset="-78"/>
                        </a:rPr>
                        <a:t> های میدانی</a:t>
                      </a:r>
                      <a:endParaRPr lang="en-US" dirty="0" smtClean="0">
                        <a:cs typeface="A  Mitra_1 (MRT)" panose="00000700000000000000" pitchFamily="2" charset="-78"/>
                      </a:endParaRPr>
                    </a:p>
                  </a:txBody>
                  <a:tcPr/>
                </a:tc>
                <a:tc>
                  <a:txBody>
                    <a:bodyPr/>
                    <a:lstStyle/>
                    <a:p>
                      <a:r>
                        <a:rPr lang="fa-IR" dirty="0" smtClean="0">
                          <a:cs typeface="A  Mitra_1 (MRT)" panose="00000700000000000000" pitchFamily="2" charset="-78"/>
                        </a:rPr>
                        <a:t>جمع آوری داده ها</a:t>
                      </a:r>
                      <a:endParaRPr lang="en-US" dirty="0">
                        <a:cs typeface="A  Mitra_1 (MRT)" panose="00000700000000000000" pitchFamily="2" charset="-78"/>
                      </a:endParaRPr>
                    </a:p>
                  </a:txBody>
                  <a:tcPr/>
                </a:tc>
              </a:tr>
              <a:tr h="370840">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dirty="0" smtClean="0">
                          <a:cs typeface="A  Mitra_1 (MRT)" panose="00000700000000000000" pitchFamily="2" charset="-78"/>
                        </a:rPr>
                        <a:t>تحلیل آماری</a:t>
                      </a:r>
                      <a:endParaRPr lang="en-US" dirty="0" smtClean="0">
                        <a:cs typeface="A  Mitra_1 (MRT)" panose="00000700000000000000" pitchFamily="2" charset="-78"/>
                      </a:endParaRPr>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dirty="0" smtClean="0">
                          <a:cs typeface="A  Mitra_1 (MRT)" panose="00000700000000000000" pitchFamily="2" charset="-78"/>
                        </a:rPr>
                        <a:t>کدگذاری و انتخاب مضمون</a:t>
                      </a:r>
                      <a:endParaRPr lang="en-US" dirty="0" smtClean="0">
                        <a:cs typeface="A  Mitra_1 (MRT)" panose="00000700000000000000" pitchFamily="2" charset="-78"/>
                      </a:endParaRPr>
                    </a:p>
                  </a:txBody>
                  <a:tcPr/>
                </a:tc>
                <a:tc>
                  <a:txBody>
                    <a:bodyPr/>
                    <a:lstStyle/>
                    <a:p>
                      <a:r>
                        <a:rPr lang="fa-IR" dirty="0" smtClean="0">
                          <a:cs typeface="A  Mitra_1 (MRT)" panose="00000700000000000000" pitchFamily="2" charset="-78"/>
                        </a:rPr>
                        <a:t>تحلیل داده ها</a:t>
                      </a:r>
                      <a:endParaRPr lang="en-US" dirty="0">
                        <a:cs typeface="A  Mitra_1 (MRT)" panose="00000700000000000000" pitchFamily="2" charset="-78"/>
                      </a:endParaRPr>
                    </a:p>
                  </a:txBody>
                  <a:tcPr/>
                </a:tc>
              </a:tr>
            </a:tbl>
          </a:graphicData>
        </a:graphic>
      </p:graphicFrame>
    </p:spTree>
    <p:extLst>
      <p:ext uri="{BB962C8B-B14F-4D97-AF65-F5344CB8AC3E}">
        <p14:creationId xmlns:p14="http://schemas.microsoft.com/office/powerpoint/2010/main" val="23175905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2800" dirty="0" smtClean="0">
                <a:solidFill>
                  <a:schemeClr val="tx1"/>
                </a:solidFill>
                <a:cs typeface="B Badr" panose="00000400000000000000" pitchFamily="2" charset="-78"/>
              </a:rPr>
              <a:t>در</a:t>
            </a:r>
            <a:r>
              <a:rPr lang="fa-IR" sz="2800" dirty="0" smtClean="0">
                <a:cs typeface="B Badr" panose="00000400000000000000" pitchFamily="2" charset="-78"/>
              </a:rPr>
              <a:t> </a:t>
            </a:r>
            <a:r>
              <a:rPr lang="fa-IR" sz="2800" dirty="0" smtClean="0">
                <a:solidFill>
                  <a:schemeClr val="tx1"/>
                </a:solidFill>
                <a:cs typeface="B Badr" panose="00000400000000000000" pitchFamily="2" charset="-78"/>
              </a:rPr>
              <a:t>چارچوب تحقیق کیفی،</a:t>
            </a:r>
            <a:r>
              <a:rPr lang="en-US" sz="2800" dirty="0" smtClean="0">
                <a:solidFill>
                  <a:schemeClr val="tx1"/>
                </a:solidFill>
                <a:cs typeface="B Badr" panose="00000400000000000000" pitchFamily="2" charset="-78"/>
              </a:rPr>
              <a:t> </a:t>
            </a:r>
            <a:r>
              <a:rPr lang="fa-IR" sz="2800" dirty="0" smtClean="0">
                <a:solidFill>
                  <a:schemeClr val="tx1"/>
                </a:solidFill>
                <a:cs typeface="B Badr" panose="00000400000000000000" pitchFamily="2" charset="-78"/>
              </a:rPr>
              <a:t>پژوهشگر روایی، رفتار یا افکار جمع را توصیف نمی کند،</a:t>
            </a:r>
            <a:r>
              <a:rPr lang="en-US" sz="2800" dirty="0" smtClean="0">
                <a:solidFill>
                  <a:schemeClr val="tx1"/>
                </a:solidFill>
                <a:cs typeface="B Badr" panose="00000400000000000000" pitchFamily="2" charset="-78"/>
              </a:rPr>
              <a:t> </a:t>
            </a:r>
            <a:r>
              <a:rPr lang="fa-IR" sz="2800" dirty="0" smtClean="0">
                <a:solidFill>
                  <a:schemeClr val="tx1"/>
                </a:solidFill>
                <a:cs typeface="B Badr" panose="00000400000000000000" pitchFamily="2" charset="-78"/>
              </a:rPr>
              <a:t>یا به دنبال تبیین تجارب گروه کثیری از مشارکت کنندگان در تحقیق نیست،</a:t>
            </a:r>
            <a:r>
              <a:rPr lang="en-US" sz="2800" dirty="0" smtClean="0">
                <a:solidFill>
                  <a:schemeClr val="tx1"/>
                </a:solidFill>
                <a:cs typeface="B Badr" panose="00000400000000000000" pitchFamily="2" charset="-78"/>
              </a:rPr>
              <a:t> </a:t>
            </a:r>
            <a:r>
              <a:rPr lang="fa-IR" sz="2800" dirty="0" smtClean="0">
                <a:solidFill>
                  <a:schemeClr val="tx1"/>
                </a:solidFill>
                <a:cs typeface="B Badr" panose="00000400000000000000" pitchFamily="2" charset="-78"/>
              </a:rPr>
              <a:t>بلکه داستان های یک یا دونفره در تحقیق مدنظر</a:t>
            </a:r>
            <a:r>
              <a:rPr lang="en-US" sz="2800" dirty="0" smtClean="0">
                <a:solidFill>
                  <a:schemeClr val="tx1"/>
                </a:solidFill>
                <a:cs typeface="B Badr" panose="00000400000000000000" pitchFamily="2" charset="-78"/>
              </a:rPr>
              <a:t> </a:t>
            </a:r>
            <a:r>
              <a:rPr lang="fa-IR" sz="2800" dirty="0" smtClean="0">
                <a:solidFill>
                  <a:schemeClr val="tx1"/>
                </a:solidFill>
                <a:cs typeface="B Badr" panose="00000400000000000000" pitchFamily="2" charset="-78"/>
              </a:rPr>
              <a:t>است. تحقیق روایی ،شیوه کیفی توصیف زندگی اشخاص است.</a:t>
            </a:r>
            <a:r>
              <a:rPr lang="en-US" sz="2800" dirty="0" smtClean="0">
                <a:solidFill>
                  <a:schemeClr val="tx1"/>
                </a:solidFill>
                <a:cs typeface="B Badr" panose="00000400000000000000" pitchFamily="2" charset="-78"/>
              </a:rPr>
              <a:t> </a:t>
            </a:r>
            <a:r>
              <a:rPr lang="fa-IR" sz="2800" dirty="0" smtClean="0">
                <a:solidFill>
                  <a:schemeClr val="tx1"/>
                </a:solidFill>
                <a:cs typeface="B Badr" panose="00000400000000000000" pitchFamily="2" charset="-78"/>
              </a:rPr>
              <a:t>محقق روایی، به گردآوری حکایت</a:t>
            </a:r>
            <a:r>
              <a:rPr lang="en-US" sz="2800" dirty="0" smtClean="0">
                <a:solidFill>
                  <a:schemeClr val="tx1"/>
                </a:solidFill>
                <a:cs typeface="B Badr" panose="00000400000000000000" pitchFamily="2" charset="-78"/>
              </a:rPr>
              <a:t> </a:t>
            </a:r>
            <a:r>
              <a:rPr lang="fa-IR" sz="2800" dirty="0" smtClean="0">
                <a:solidFill>
                  <a:schemeClr val="tx1"/>
                </a:solidFill>
                <a:cs typeface="B Badr" panose="00000400000000000000" pitchFamily="2" charset="-78"/>
              </a:rPr>
              <a:t>های افراد می پردازد و درباره تجربه های آنها می نویسد.</a:t>
            </a:r>
            <a:r>
              <a:rPr lang="en-US" sz="2800" dirty="0" smtClean="0">
                <a:solidFill>
                  <a:schemeClr val="tx1"/>
                </a:solidFill>
                <a:cs typeface="B Badr" panose="00000400000000000000" pitchFamily="2" charset="-78"/>
              </a:rPr>
              <a:t> </a:t>
            </a:r>
            <a:r>
              <a:rPr lang="fa-IR" sz="2800" dirty="0" smtClean="0">
                <a:solidFill>
                  <a:schemeClr val="tx1"/>
                </a:solidFill>
                <a:cs typeface="B Badr" panose="00000400000000000000" pitchFamily="2" charset="-78"/>
              </a:rPr>
              <a:t>در </a:t>
            </a:r>
            <a:r>
              <a:rPr lang="fa-IR" sz="2800" dirty="0" smtClean="0">
                <a:solidFill>
                  <a:srgbClr val="0070C0"/>
                </a:solidFill>
                <a:cs typeface="B Badr" panose="00000400000000000000" pitchFamily="2" charset="-78"/>
              </a:rPr>
              <a:t>تعلیم و تربیت</a:t>
            </a:r>
            <a:r>
              <a:rPr lang="fa-IR" sz="2800" dirty="0" smtClean="0">
                <a:solidFill>
                  <a:schemeClr val="tx1"/>
                </a:solidFill>
                <a:cs typeface="B Badr" panose="00000400000000000000" pitchFamily="2" charset="-78"/>
              </a:rPr>
              <a:t>،</a:t>
            </a:r>
            <a:r>
              <a:rPr lang="en-US" sz="2800" dirty="0" smtClean="0">
                <a:solidFill>
                  <a:schemeClr val="tx1"/>
                </a:solidFill>
                <a:cs typeface="B Badr" panose="00000400000000000000" pitchFamily="2" charset="-78"/>
              </a:rPr>
              <a:t> </a:t>
            </a:r>
            <a:r>
              <a:rPr lang="fa-IR" sz="2800" dirty="0" smtClean="0">
                <a:solidFill>
                  <a:schemeClr val="tx1"/>
                </a:solidFill>
                <a:cs typeface="B Badr" panose="00000400000000000000" pitchFamily="2" charset="-78"/>
              </a:rPr>
              <a:t>این داستان ها اغلب به </a:t>
            </a:r>
            <a:r>
              <a:rPr lang="fa-IR" sz="2800" dirty="0" smtClean="0">
                <a:solidFill>
                  <a:srgbClr val="0070C0"/>
                </a:solidFill>
                <a:cs typeface="B Badr" panose="00000400000000000000" pitchFamily="2" charset="-78"/>
              </a:rPr>
              <a:t>تجارب کلاس یا فعالیت</a:t>
            </a:r>
            <a:r>
              <a:rPr lang="en-US" sz="2800" dirty="0" smtClean="0">
                <a:solidFill>
                  <a:srgbClr val="0070C0"/>
                </a:solidFill>
                <a:cs typeface="B Badr" panose="00000400000000000000" pitchFamily="2" charset="-78"/>
              </a:rPr>
              <a:t> </a:t>
            </a:r>
            <a:r>
              <a:rPr lang="fa-IR" sz="2800" dirty="0" smtClean="0">
                <a:solidFill>
                  <a:srgbClr val="0070C0"/>
                </a:solidFill>
                <a:cs typeface="B Badr" panose="00000400000000000000" pitchFamily="2" charset="-78"/>
              </a:rPr>
              <a:t>های مدرسه </a:t>
            </a:r>
            <a:r>
              <a:rPr lang="fa-IR" sz="2800" dirty="0" smtClean="0">
                <a:solidFill>
                  <a:schemeClr val="tx1"/>
                </a:solidFill>
                <a:cs typeface="B Badr" panose="00000400000000000000" pitchFamily="2" charset="-78"/>
              </a:rPr>
              <a:t>مربوط می شوند.</a:t>
            </a:r>
            <a:endParaRPr lang="en-US" sz="2800" dirty="0">
              <a:cs typeface="B Badr" panose="00000400000000000000" pitchFamily="2" charset="-78"/>
            </a:endParaRPr>
          </a:p>
        </p:txBody>
      </p:sp>
    </p:spTree>
    <p:extLst>
      <p:ext uri="{BB962C8B-B14F-4D97-AF65-F5344CB8AC3E}">
        <p14:creationId xmlns:p14="http://schemas.microsoft.com/office/powerpoint/2010/main" val="42814508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a:solidFill>
                  <a:schemeClr val="accent5">
                    <a:lumMod val="60000"/>
                    <a:lumOff val="40000"/>
                  </a:schemeClr>
                </a:solidFill>
                <a:cs typeface="B Badr" panose="00000400000000000000" pitchFamily="2" charset="-78"/>
              </a:rPr>
              <a:t>ویژگی مشترک پژوهش روایی با سایر روش های </a:t>
            </a:r>
            <a:r>
              <a:rPr lang="fa-IR" sz="3200" dirty="0" smtClean="0">
                <a:solidFill>
                  <a:schemeClr val="accent5">
                    <a:lumMod val="60000"/>
                    <a:lumOff val="40000"/>
                  </a:schemeClr>
                </a:solidFill>
                <a:cs typeface="B Badr" panose="00000400000000000000" pitchFamily="2" charset="-78"/>
              </a:rPr>
              <a:t>تحقیق کیفی</a:t>
            </a:r>
            <a:endParaRPr lang="en-US" sz="3200" dirty="0"/>
          </a:p>
        </p:txBody>
      </p:sp>
      <p:sp>
        <p:nvSpPr>
          <p:cNvPr id="3" name="Content Placeholder 2"/>
          <p:cNvSpPr>
            <a:spLocks noGrp="1"/>
          </p:cNvSpPr>
          <p:nvPr>
            <p:ph idx="1"/>
          </p:nvPr>
        </p:nvSpPr>
        <p:spPr/>
        <p:txBody>
          <a:bodyPr>
            <a:normAutofit/>
          </a:bodyPr>
          <a:lstStyle/>
          <a:p>
            <a:r>
              <a:rPr lang="fa-IR" sz="2400" dirty="0" smtClean="0">
                <a:solidFill>
                  <a:schemeClr val="tx1"/>
                </a:solidFill>
                <a:cs typeface="B Badr" panose="00000400000000000000" pitchFamily="2" charset="-78"/>
              </a:rPr>
              <a:t>1- تاکید برروی موقعیت طبیعی</a:t>
            </a:r>
          </a:p>
          <a:p>
            <a:r>
              <a:rPr lang="fa-IR" sz="2400" dirty="0" smtClean="0">
                <a:solidFill>
                  <a:schemeClr val="tx1"/>
                </a:solidFill>
                <a:cs typeface="B Badr" panose="00000400000000000000" pitchFamily="2" charset="-78"/>
              </a:rPr>
              <a:t>2-علاقه به مفهوم . درک معنا</a:t>
            </a:r>
          </a:p>
          <a:p>
            <a:r>
              <a:rPr lang="fa-IR" sz="2400" dirty="0" smtClean="0">
                <a:solidFill>
                  <a:schemeClr val="tx1"/>
                </a:solidFill>
                <a:cs typeface="B Badr" panose="00000400000000000000" pitchFamily="2" charset="-78"/>
              </a:rPr>
              <a:t>3-تاکید بر فرایند تحلیل استقرایی</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20183262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5446"/>
          </a:xfrm>
        </p:spPr>
        <p:txBody>
          <a:bodyPr/>
          <a:lstStyle/>
          <a:p>
            <a:pPr algn="ctr"/>
            <a:r>
              <a:rPr lang="fa-IR" dirty="0" smtClean="0">
                <a:solidFill>
                  <a:schemeClr val="accent5">
                    <a:lumMod val="60000"/>
                    <a:lumOff val="40000"/>
                  </a:schemeClr>
                </a:solidFill>
                <a:cs typeface="B Badr" panose="00000400000000000000" pitchFamily="2" charset="-78"/>
              </a:rPr>
              <a:t>تفکر قیاسی</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468927"/>
            <a:ext cx="8596668" cy="3880773"/>
          </a:xfrm>
        </p:spPr>
        <p:txBody>
          <a:bodyPr>
            <a:normAutofit/>
          </a:bodyPr>
          <a:lstStyle/>
          <a:p>
            <a:pPr algn="just"/>
            <a:r>
              <a:rPr lang="fa-IR" sz="2800" dirty="0">
                <a:solidFill>
                  <a:schemeClr val="tx1"/>
                </a:solidFill>
                <a:cs typeface="B Badr" panose="00000400000000000000" pitchFamily="2" charset="-78"/>
              </a:rPr>
              <a:t>هر پژوهش با مسئله آغاز می شود. البته هر چند پژوهشگر تصویری کلی از مسئله دارد اما برای حل آن لازم است مسئله را بشناسد و به صورتی روشن بیان کند( دلاور، ۱۳۷۱). در همین رابطه در برخی از روش های </a:t>
            </a:r>
            <a:r>
              <a:rPr lang="fa-IR" sz="2800" dirty="0" smtClean="0">
                <a:solidFill>
                  <a:schemeClr val="tx1"/>
                </a:solidFill>
                <a:cs typeface="B Badr" panose="00000400000000000000" pitchFamily="2" charset="-78"/>
              </a:rPr>
              <a:t>تحقیق</a:t>
            </a:r>
            <a:r>
              <a:rPr lang="en-US" sz="2800" dirty="0" smtClean="0">
                <a:solidFill>
                  <a:schemeClr val="tx1"/>
                </a:solidFill>
                <a:cs typeface="B Badr" panose="00000400000000000000" pitchFamily="2" charset="-78"/>
              </a:rPr>
              <a:t> </a:t>
            </a:r>
            <a:r>
              <a:rPr lang="fa-IR" sz="2800" dirty="0" smtClean="0">
                <a:solidFill>
                  <a:schemeClr val="tx1"/>
                </a:solidFill>
                <a:cs typeface="B Badr" panose="00000400000000000000" pitchFamily="2" charset="-78"/>
              </a:rPr>
              <a:t>(روش </a:t>
            </a:r>
            <a:r>
              <a:rPr lang="fa-IR" sz="2800" dirty="0">
                <a:solidFill>
                  <a:schemeClr val="tx1"/>
                </a:solidFill>
                <a:cs typeface="B Badr" panose="00000400000000000000" pitchFamily="2" charset="-78"/>
              </a:rPr>
              <a:t>های </a:t>
            </a:r>
            <a:r>
              <a:rPr lang="fa-IR" sz="2800" dirty="0" smtClean="0">
                <a:solidFill>
                  <a:schemeClr val="tx1"/>
                </a:solidFill>
                <a:cs typeface="B Badr" panose="00000400000000000000" pitchFamily="2" charset="-78"/>
              </a:rPr>
              <a:t>قیاسی) </a:t>
            </a:r>
            <a:r>
              <a:rPr lang="fa-IR" sz="2800" dirty="0">
                <a:solidFill>
                  <a:schemeClr val="tx1"/>
                </a:solidFill>
                <a:cs typeface="B Badr" panose="00000400000000000000" pitchFamily="2" charset="-78"/>
              </a:rPr>
              <a:t>بررسی پیشینه ویا پژوهش های انجام شده، می تواند به شناخت مسئله کمک شایانی </a:t>
            </a:r>
            <a:r>
              <a:rPr lang="fa-IR" sz="2800" dirty="0" smtClean="0">
                <a:solidFill>
                  <a:schemeClr val="tx1"/>
                </a:solidFill>
                <a:cs typeface="B Badr" panose="00000400000000000000" pitchFamily="2" charset="-78"/>
              </a:rPr>
              <a:t>نماید.</a:t>
            </a:r>
          </a:p>
          <a:p>
            <a:pPr algn="just"/>
            <a:r>
              <a:rPr lang="fa-IR" sz="2800" dirty="0" smtClean="0">
                <a:solidFill>
                  <a:schemeClr val="tx1"/>
                </a:solidFill>
                <a:cs typeface="B Badr" panose="00000400000000000000" pitchFamily="2" charset="-78"/>
              </a:rPr>
              <a:t>رویکرد سنتی تحقیق، رویکردی قیاسی است. استدلال یا تفکر قیاسی از امری کلی آغاز می شود و به نتیجه ای خاص، منجر می گردد.</a:t>
            </a:r>
          </a:p>
        </p:txBody>
      </p:sp>
    </p:spTree>
    <p:extLst>
      <p:ext uri="{BB962C8B-B14F-4D97-AF65-F5344CB8AC3E}">
        <p14:creationId xmlns:p14="http://schemas.microsoft.com/office/powerpoint/2010/main" val="15234051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5">
                    <a:lumMod val="60000"/>
                    <a:lumOff val="40000"/>
                  </a:schemeClr>
                </a:solidFill>
                <a:cs typeface="B Badr" panose="00000400000000000000" pitchFamily="2" charset="-78"/>
              </a:rPr>
              <a:t>تفکراستقرایی            </a:t>
            </a:r>
            <a:endParaRPr lang="en-US" dirty="0"/>
          </a:p>
        </p:txBody>
      </p:sp>
      <p:sp>
        <p:nvSpPr>
          <p:cNvPr id="3" name="Content Placeholder 2"/>
          <p:cNvSpPr>
            <a:spLocks noGrp="1"/>
          </p:cNvSpPr>
          <p:nvPr>
            <p:ph idx="1"/>
          </p:nvPr>
        </p:nvSpPr>
        <p:spPr>
          <a:xfrm>
            <a:off x="583550" y="1386866"/>
            <a:ext cx="8596668" cy="3880773"/>
          </a:xfrm>
        </p:spPr>
        <p:txBody>
          <a:bodyPr>
            <a:normAutofit lnSpcReduction="10000"/>
          </a:bodyPr>
          <a:lstStyle/>
          <a:p>
            <a:pPr lvl="0" algn="just">
              <a:buClr>
                <a:srgbClr val="90C226"/>
              </a:buClr>
            </a:pPr>
            <a:r>
              <a:rPr lang="fa-IR" sz="2800" dirty="0">
                <a:solidFill>
                  <a:prstClr val="black"/>
                </a:solidFill>
                <a:cs typeface="B Badr" panose="00000400000000000000" pitchFamily="2" charset="-78"/>
              </a:rPr>
              <a:t>در پژوهش </a:t>
            </a:r>
            <a:r>
              <a:rPr lang="fa-IR" sz="2800" dirty="0" smtClean="0">
                <a:solidFill>
                  <a:prstClr val="black"/>
                </a:solidFill>
                <a:cs typeface="B Badr" panose="00000400000000000000" pitchFamily="2" charset="-78"/>
              </a:rPr>
              <a:t>روایی (از </a:t>
            </a:r>
            <a:r>
              <a:rPr lang="fa-IR" sz="2800" dirty="0">
                <a:solidFill>
                  <a:prstClr val="black"/>
                </a:solidFill>
                <a:cs typeface="B Badr" panose="00000400000000000000" pitchFamily="2" charset="-78"/>
              </a:rPr>
              <a:t>نوع تحقیقات استقرایی) باید متفاوت عمل کرد. پژوهشگر نباید قبل از اجرای پژوهش به مطالعه پژوهش های قبلی بپردازد چون مطالعه منابع و تحقیقات قبلی می تواند در روش کار، سؤال ها، جمع آوری داده ها و تجزیه و تحلیل تأثیر بگذارد و به آنها جهت بدهد. چنین شرایطی مد نظر یک محقق کیفی از جمله پژوهشگر روایی نیست. تحقیق کیفی به امور خاص می پردازد و پس از آن به سمت امور کلی می رود؛ یعنی ما در جریان </a:t>
            </a:r>
            <a:r>
              <a:rPr lang="fa-IR" sz="2800" dirty="0" smtClean="0">
                <a:solidFill>
                  <a:prstClr val="black"/>
                </a:solidFill>
                <a:cs typeface="B Badr" panose="00000400000000000000" pitchFamily="2" charset="-78"/>
              </a:rPr>
              <a:t>تحقیق، یک </a:t>
            </a:r>
            <a:r>
              <a:rPr lang="fa-IR" sz="2800" dirty="0">
                <a:solidFill>
                  <a:prstClr val="black"/>
                </a:solidFill>
                <a:cs typeface="B Badr" panose="00000400000000000000" pitchFamily="2" charset="-78"/>
              </a:rPr>
              <a:t>به یک موارد را بررسی می کنیم و داده های خود را از طریق </a:t>
            </a:r>
            <a:r>
              <a:rPr lang="fa-IR" sz="2800" dirty="0" smtClean="0">
                <a:solidFill>
                  <a:prstClr val="black"/>
                </a:solidFill>
                <a:cs typeface="B Badr" panose="00000400000000000000" pitchFamily="2" charset="-78"/>
              </a:rPr>
              <a:t>مصاحبه، مشاهده، یادداشت برداری و ...، </a:t>
            </a:r>
            <a:r>
              <a:rPr lang="fa-IR" sz="2800" dirty="0">
                <a:solidFill>
                  <a:prstClr val="black"/>
                </a:solidFill>
                <a:cs typeface="B Badr" panose="00000400000000000000" pitchFamily="2" charset="-78"/>
              </a:rPr>
              <a:t>گردآوری می کنیم تا در نهایت به نتیجه ای کلی درباره مشارکت کنندگان در تحقیق برسیم.</a:t>
            </a:r>
            <a:endParaRPr lang="en-US" sz="2800" dirty="0">
              <a:solidFill>
                <a:prstClr val="black"/>
              </a:solidFill>
              <a:cs typeface="B Badr" panose="00000400000000000000" pitchFamily="2" charset="-78"/>
            </a:endParaRPr>
          </a:p>
          <a:p>
            <a:endParaRPr lang="en-US" dirty="0"/>
          </a:p>
        </p:txBody>
      </p:sp>
    </p:spTree>
    <p:extLst>
      <p:ext uri="{BB962C8B-B14F-4D97-AF65-F5344CB8AC3E}">
        <p14:creationId xmlns:p14="http://schemas.microsoft.com/office/powerpoint/2010/main" val="7780317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6831"/>
          </a:xfrm>
        </p:spPr>
        <p:txBody>
          <a:bodyPr/>
          <a:lstStyle/>
          <a:p>
            <a:pPr algn="ctr"/>
            <a:r>
              <a:rPr lang="fa-IR" dirty="0" smtClean="0">
                <a:solidFill>
                  <a:schemeClr val="accent5">
                    <a:lumMod val="60000"/>
                    <a:lumOff val="40000"/>
                  </a:schemeClr>
                </a:solidFill>
                <a:cs typeface="B Badr" panose="00000400000000000000" pitchFamily="2" charset="-78"/>
              </a:rPr>
              <a:t>پیشینه تحقیق</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p:txBody>
          <a:bodyPr>
            <a:normAutofit/>
          </a:bodyPr>
          <a:lstStyle/>
          <a:p>
            <a:r>
              <a:rPr lang="fa-IR" sz="2400" dirty="0">
                <a:solidFill>
                  <a:schemeClr val="tx1"/>
                </a:solidFill>
                <a:cs typeface="B Badr" panose="00000400000000000000" pitchFamily="2" charset="-78"/>
              </a:rPr>
              <a:t>در پژوهش روایی </a:t>
            </a:r>
            <a:r>
              <a:rPr lang="fa-IR" sz="2400" dirty="0" smtClean="0">
                <a:solidFill>
                  <a:schemeClr val="tx1"/>
                </a:solidFill>
                <a:cs typeface="B Badr" panose="00000400000000000000" pitchFamily="2" charset="-78"/>
              </a:rPr>
              <a:t>سوالات </a:t>
            </a:r>
            <a:r>
              <a:rPr lang="fa-IR" sz="2400" dirty="0">
                <a:solidFill>
                  <a:schemeClr val="tx1"/>
                </a:solidFill>
                <a:cs typeface="B Badr" panose="00000400000000000000" pitchFamily="2" charset="-78"/>
              </a:rPr>
              <a:t>از قبل تعیین نمی شود، بلکه محقق در طول فرآیند تحقیق و </a:t>
            </a:r>
            <a:r>
              <a:rPr lang="fa-IR" sz="2400" dirty="0" smtClean="0">
                <a:solidFill>
                  <a:schemeClr val="tx1"/>
                </a:solidFill>
                <a:cs typeface="B Badr" panose="00000400000000000000" pitchFamily="2" charset="-78"/>
              </a:rPr>
              <a:t>ضمن درگیر شدن</a:t>
            </a:r>
            <a:r>
              <a:rPr lang="en-US" sz="2400" dirty="0" smtClean="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با مراحل مختلف آن، به </a:t>
            </a:r>
            <a:r>
              <a:rPr lang="fa-IR" sz="2400" dirty="0">
                <a:solidFill>
                  <a:schemeClr val="tx1"/>
                </a:solidFill>
                <a:cs typeface="B Badr" panose="00000400000000000000" pitchFamily="2" charset="-78"/>
              </a:rPr>
              <a:t>مرور سؤالات را تدوین می کند و در رفت و برگشت های </a:t>
            </a:r>
            <a:r>
              <a:rPr lang="fa-IR" sz="2400" dirty="0" smtClean="0">
                <a:solidFill>
                  <a:schemeClr val="tx1"/>
                </a:solidFill>
                <a:cs typeface="B Badr" panose="00000400000000000000" pitchFamily="2" charset="-78"/>
              </a:rPr>
              <a:t>متعدد</a:t>
            </a:r>
            <a:r>
              <a:rPr lang="en-US" sz="2400" dirty="0" smtClean="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آنها را اصلاح ، </a:t>
            </a:r>
            <a:r>
              <a:rPr lang="fa-IR" sz="2400" dirty="0">
                <a:solidFill>
                  <a:schemeClr val="tx1"/>
                </a:solidFill>
                <a:cs typeface="B Badr" panose="00000400000000000000" pitchFamily="2" charset="-78"/>
              </a:rPr>
              <a:t>حذف و یا اضافه می نماید. یعنی سؤالات براساس ویژگی های جامعه </a:t>
            </a:r>
            <a:r>
              <a:rPr lang="fa-IR" sz="2400" dirty="0" smtClean="0">
                <a:solidFill>
                  <a:schemeClr val="tx1"/>
                </a:solidFill>
                <a:cs typeface="B Badr" panose="00000400000000000000" pitchFamily="2" charset="-78"/>
              </a:rPr>
              <a:t>مورد مطالعه تعیین</a:t>
            </a:r>
            <a:r>
              <a:rPr lang="fa-IR" sz="2400" dirty="0">
                <a:solidFill>
                  <a:schemeClr val="tx1"/>
                </a:solidFill>
                <a:cs typeface="B Badr" panose="00000400000000000000" pitchFamily="2" charset="-78"/>
              </a:rPr>
              <a:t>، اصلاح یا حذف می شود و نه بر اساس تحقیقات گذشته و یا ادبیات تحقیق.</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806026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815921"/>
            <a:ext cx="8596668" cy="4225441"/>
          </a:xfrm>
        </p:spPr>
        <p:txBody>
          <a:bodyPr>
            <a:normAutofit/>
          </a:bodyPr>
          <a:lstStyle/>
          <a:p>
            <a:pPr algn="ctr"/>
            <a:r>
              <a:rPr lang="fa-IR" sz="2800" b="1" dirty="0">
                <a:solidFill>
                  <a:schemeClr val="accent4"/>
                </a:solidFill>
                <a:ea typeface="+mj-ea"/>
                <a:cs typeface="B Badr" panose="00000400000000000000" pitchFamily="2" charset="-78"/>
              </a:rPr>
              <a:t>روايت پژوهى چيست؟ </a:t>
            </a:r>
            <a:endParaRPr lang="fa-IR" sz="2800" b="1" dirty="0" smtClean="0">
              <a:solidFill>
                <a:schemeClr val="accent4"/>
              </a:solidFill>
              <a:ea typeface="+mj-ea"/>
              <a:cs typeface="B Badr" panose="00000400000000000000" pitchFamily="2" charset="-78"/>
            </a:endParaRPr>
          </a:p>
          <a:p>
            <a:pPr marL="0" indent="0" algn="ctr">
              <a:buNone/>
            </a:pPr>
            <a:r>
              <a:rPr lang="fa-IR" sz="2800" b="1" dirty="0">
                <a:solidFill>
                  <a:prstClr val="black">
                    <a:lumMod val="85000"/>
                    <a:lumOff val="15000"/>
                  </a:prstClr>
                </a:solidFill>
                <a:ea typeface="+mj-ea"/>
                <a:cs typeface="B Badr" panose="00000400000000000000" pitchFamily="2" charset="-78"/>
              </a:rPr>
              <a:t/>
            </a:r>
            <a:br>
              <a:rPr lang="fa-IR" sz="2800" b="1" dirty="0">
                <a:solidFill>
                  <a:prstClr val="black">
                    <a:lumMod val="85000"/>
                    <a:lumOff val="15000"/>
                  </a:prstClr>
                </a:solidFill>
                <a:ea typeface="+mj-ea"/>
                <a:cs typeface="B Badr" panose="00000400000000000000" pitchFamily="2" charset="-78"/>
              </a:rPr>
            </a:br>
            <a:r>
              <a:rPr lang="fa-IR" sz="2800" b="1" dirty="0">
                <a:solidFill>
                  <a:prstClr val="black">
                    <a:lumMod val="85000"/>
                    <a:lumOff val="15000"/>
                  </a:prstClr>
                </a:solidFill>
                <a:ea typeface="+mj-ea"/>
                <a:cs typeface="B Badr" panose="00000400000000000000" pitchFamily="2" charset="-78"/>
              </a:rPr>
              <a:t>روايت، بازنمايى از يك واقعه يا يك سرى از وقايع </a:t>
            </a:r>
            <a:r>
              <a:rPr lang="fa-IR" sz="2800" b="1" dirty="0" smtClean="0">
                <a:solidFill>
                  <a:prstClr val="black">
                    <a:lumMod val="85000"/>
                    <a:lumOff val="15000"/>
                  </a:prstClr>
                </a:solidFill>
                <a:ea typeface="+mj-ea"/>
                <a:cs typeface="B Badr" panose="00000400000000000000" pitchFamily="2" charset="-78"/>
              </a:rPr>
              <a:t>است.</a:t>
            </a:r>
          </a:p>
          <a:p>
            <a:pPr marL="0" indent="0">
              <a:buNone/>
            </a:pPr>
            <a:r>
              <a:rPr lang="fa-IR" sz="2800" b="1" dirty="0" smtClean="0">
                <a:solidFill>
                  <a:prstClr val="black">
                    <a:lumMod val="85000"/>
                    <a:lumOff val="15000"/>
                  </a:prstClr>
                </a:solidFill>
                <a:ea typeface="+mj-ea"/>
                <a:cs typeface="B Badr" panose="00000400000000000000" pitchFamily="2" charset="-78"/>
              </a:rPr>
              <a:t>به نوعی دیگر روایت پژوهی ، همیاری محقق و مشارکت کنندگان تحقیق در طی زمان ، در مکان یا در مکان هایی و در تعامل اجتماعی با محیط است .</a:t>
            </a:r>
            <a:r>
              <a:rPr lang="fa-IR" sz="2800" b="1" dirty="0">
                <a:solidFill>
                  <a:prstClr val="black">
                    <a:lumMod val="85000"/>
                    <a:lumOff val="15000"/>
                  </a:prstClr>
                </a:solidFill>
                <a:ea typeface="+mj-ea"/>
                <a:cs typeface="B Badr" panose="00000400000000000000" pitchFamily="2" charset="-78"/>
              </a:rPr>
              <a:t/>
            </a:r>
            <a:br>
              <a:rPr lang="fa-IR" sz="2800" b="1" dirty="0">
                <a:solidFill>
                  <a:prstClr val="black">
                    <a:lumMod val="85000"/>
                    <a:lumOff val="15000"/>
                  </a:prstClr>
                </a:solidFill>
                <a:ea typeface="+mj-ea"/>
                <a:cs typeface="B Badr" panose="00000400000000000000" pitchFamily="2" charset="-78"/>
              </a:rPr>
            </a:br>
            <a:r>
              <a:rPr lang="fa-IR" sz="2000" dirty="0">
                <a:solidFill>
                  <a:prstClr val="black">
                    <a:lumMod val="85000"/>
                    <a:lumOff val="15000"/>
                  </a:prstClr>
                </a:solidFill>
                <a:ea typeface="+mj-ea"/>
              </a:rPr>
              <a:t/>
            </a:r>
            <a:br>
              <a:rPr lang="fa-IR" sz="2000" dirty="0">
                <a:solidFill>
                  <a:prstClr val="black">
                    <a:lumMod val="85000"/>
                    <a:lumOff val="15000"/>
                  </a:prstClr>
                </a:solidFill>
                <a:ea typeface="+mj-ea"/>
              </a:rPr>
            </a:br>
            <a:r>
              <a:rPr lang="fa-IR" sz="2000" dirty="0">
                <a:solidFill>
                  <a:prstClr val="black">
                    <a:lumMod val="85000"/>
                    <a:lumOff val="15000"/>
                  </a:prstClr>
                </a:solidFill>
                <a:ea typeface="+mj-ea"/>
              </a:rPr>
              <a:t/>
            </a:r>
            <a:br>
              <a:rPr lang="fa-IR" sz="2000" dirty="0">
                <a:solidFill>
                  <a:prstClr val="black">
                    <a:lumMod val="85000"/>
                    <a:lumOff val="15000"/>
                  </a:prstClr>
                </a:solidFill>
                <a:ea typeface="+mj-ea"/>
              </a:rPr>
            </a:br>
            <a:endParaRPr lang="fa-IR" dirty="0"/>
          </a:p>
        </p:txBody>
      </p:sp>
    </p:spTree>
    <p:extLst>
      <p:ext uri="{BB962C8B-B14F-4D97-AF65-F5344CB8AC3E}">
        <p14:creationId xmlns:p14="http://schemas.microsoft.com/office/powerpoint/2010/main" val="7810982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67508"/>
          </a:xfrm>
        </p:spPr>
        <p:txBody>
          <a:bodyPr/>
          <a:lstStyle/>
          <a:p>
            <a:pPr algn="ctr"/>
            <a:r>
              <a:rPr lang="fa-IR" dirty="0">
                <a:solidFill>
                  <a:srgbClr val="C42F1A">
                    <a:lumMod val="60000"/>
                    <a:lumOff val="40000"/>
                  </a:srgbClr>
                </a:solidFill>
                <a:cs typeface="B Badr" panose="00000400000000000000" pitchFamily="2" charset="-78"/>
              </a:rPr>
              <a:t>پیشینه تحقیق</a:t>
            </a:r>
            <a:endParaRPr lang="en-US" dirty="0"/>
          </a:p>
        </p:txBody>
      </p:sp>
      <p:sp>
        <p:nvSpPr>
          <p:cNvPr id="3" name="Content Placeholder 2"/>
          <p:cNvSpPr>
            <a:spLocks noGrp="1"/>
          </p:cNvSpPr>
          <p:nvPr>
            <p:ph idx="1"/>
          </p:nvPr>
        </p:nvSpPr>
        <p:spPr>
          <a:xfrm>
            <a:off x="677334" y="1477108"/>
            <a:ext cx="8596668" cy="3880773"/>
          </a:xfrm>
        </p:spPr>
        <p:txBody>
          <a:bodyPr>
            <a:normAutofit/>
          </a:bodyPr>
          <a:lstStyle/>
          <a:p>
            <a:r>
              <a:rPr lang="fa-IR" sz="2400" dirty="0">
                <a:solidFill>
                  <a:schemeClr val="tx1"/>
                </a:solidFill>
                <a:cs typeface="B Badr" panose="00000400000000000000" pitchFamily="2" charset="-78"/>
              </a:rPr>
              <a:t>سؤالات در پژوهش روایی بر اساس </a:t>
            </a:r>
            <a:r>
              <a:rPr lang="fa-IR" sz="2400" dirty="0" smtClean="0">
                <a:solidFill>
                  <a:schemeClr val="tx1"/>
                </a:solidFill>
                <a:cs typeface="B Badr" panose="00000400000000000000" pitchFamily="2" charset="-78"/>
              </a:rPr>
              <a:t>مسئله، </a:t>
            </a:r>
            <a:r>
              <a:rPr lang="fa-IR" sz="2400" dirty="0">
                <a:solidFill>
                  <a:schemeClr val="tx1"/>
                </a:solidFill>
                <a:cs typeface="B Badr" panose="00000400000000000000" pitchFamily="2" charset="-78"/>
              </a:rPr>
              <a:t>بافت و زمینه ای که پژوهش در آن انجام می شود و هم چنین پژوهشگر، مشارکت کنندگان و تجربیات آنها شکل می گیرد. بر این اساس است که گفته می شود سؤالات در رفت و برگشت های متعدد تغییر، اصلاح و یا حذف می شوند، چون امکان دارد سؤالات اولیه ای که محقق در ابتدای ورود به محیط تحقیق و یا چند مصاحبه اول تدوین کرده است با اطلاعات بیشتر محقق از محیط و انجام مصاحبه های بعدی اصلاح شود. هرچه محقق با محیط تحقیق بیشتر آشنا می شود و درک عمیق تری نسبت به تجربیات مشارکت کنندگان حاصل می کند، سؤالات او منطقی تر و متناسب تر با آن محیط خواهد شد.</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17044080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5446"/>
          </a:xfrm>
        </p:spPr>
        <p:txBody>
          <a:bodyPr/>
          <a:lstStyle/>
          <a:p>
            <a:pPr algn="ctr"/>
            <a:r>
              <a:rPr lang="fa-IR" dirty="0" smtClean="0">
                <a:solidFill>
                  <a:schemeClr val="accent5">
                    <a:lumMod val="60000"/>
                    <a:lumOff val="40000"/>
                  </a:schemeClr>
                </a:solidFill>
                <a:cs typeface="B Badr" panose="00000400000000000000" pitchFamily="2" charset="-78"/>
              </a:rPr>
              <a:t>تجربه ، موضوع پژوهش روایی</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597881"/>
            <a:ext cx="8596668" cy="3880773"/>
          </a:xfrm>
        </p:spPr>
        <p:txBody>
          <a:bodyPr>
            <a:normAutofit/>
          </a:bodyPr>
          <a:lstStyle/>
          <a:p>
            <a:r>
              <a:rPr lang="fa-IR" sz="2800" dirty="0" smtClean="0">
                <a:cs typeface="B Badr" panose="00000400000000000000" pitchFamily="2" charset="-78"/>
              </a:rPr>
              <a:t>هدف پژوهش روایی در زمینه ها و رشته های مختلف ،درک تجربه از راه مکالمه ،گفت و گو یا زندگی با مشارکت کنندگان تحقیق است.</a:t>
            </a:r>
          </a:p>
          <a:p>
            <a:r>
              <a:rPr lang="fa-IR" sz="2800" dirty="0" smtClean="0">
                <a:cs typeface="B Badr" panose="00000400000000000000" pitchFamily="2" charset="-78"/>
              </a:rPr>
              <a:t>پژوهش روایی، همیاری محقق و مشارکت کنندگان تحقیق در طی زمان، در مکان یا مکان هایی و در تعامل اجتماعی با محیط است.</a:t>
            </a:r>
          </a:p>
        </p:txBody>
      </p:sp>
    </p:spTree>
    <p:extLst>
      <p:ext uri="{BB962C8B-B14F-4D97-AF65-F5344CB8AC3E}">
        <p14:creationId xmlns:p14="http://schemas.microsoft.com/office/powerpoint/2010/main" val="5959586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C42F1A">
                    <a:lumMod val="60000"/>
                    <a:lumOff val="40000"/>
                  </a:srgbClr>
                </a:solidFill>
                <a:cs typeface="B Badr" panose="00000400000000000000" pitchFamily="2" charset="-78"/>
              </a:rPr>
              <a:t>تجربه ، موضوع پژوهش روایی</a:t>
            </a:r>
            <a:endParaRPr lang="en-US" dirty="0"/>
          </a:p>
        </p:txBody>
      </p:sp>
      <p:sp>
        <p:nvSpPr>
          <p:cNvPr id="3" name="Content Placeholder 2"/>
          <p:cNvSpPr>
            <a:spLocks noGrp="1"/>
          </p:cNvSpPr>
          <p:nvPr>
            <p:ph idx="1"/>
          </p:nvPr>
        </p:nvSpPr>
        <p:spPr/>
        <p:txBody>
          <a:bodyPr/>
          <a:lstStyle/>
          <a:p>
            <a:pPr lvl="0">
              <a:buClr>
                <a:srgbClr val="90C226"/>
              </a:buClr>
            </a:pPr>
            <a:r>
              <a:rPr lang="fa-IR" sz="2800" dirty="0">
                <a:solidFill>
                  <a:schemeClr val="tx1"/>
                </a:solidFill>
                <a:cs typeface="B Badr" panose="00000400000000000000" pitchFamily="2" charset="-78"/>
              </a:rPr>
              <a:t>گرایش کلندینین به پژوهش روایی از علاقه او به فهم دانش تجربی نشات گرفته است </a:t>
            </a:r>
            <a:r>
              <a:rPr lang="fa-IR" sz="2800" dirty="0" smtClean="0">
                <a:solidFill>
                  <a:schemeClr val="tx1"/>
                </a:solidFill>
                <a:cs typeface="B Badr" panose="00000400000000000000" pitchFamily="2" charset="-78"/>
              </a:rPr>
              <a:t>.</a:t>
            </a:r>
            <a:endParaRPr lang="en-US" sz="2800" dirty="0" smtClean="0">
              <a:solidFill>
                <a:schemeClr val="tx1"/>
              </a:solidFill>
              <a:cs typeface="B Badr" panose="00000400000000000000" pitchFamily="2" charset="-78"/>
            </a:endParaRPr>
          </a:p>
          <a:p>
            <a:pPr lvl="0">
              <a:buClr>
                <a:srgbClr val="90C226"/>
              </a:buClr>
            </a:pPr>
            <a:r>
              <a:rPr lang="fa-IR" sz="2800" dirty="0" smtClean="0">
                <a:solidFill>
                  <a:schemeClr val="tx1"/>
                </a:solidFill>
                <a:cs typeface="B Badr" panose="00000400000000000000" pitchFamily="2" charset="-78"/>
              </a:rPr>
              <a:t>دانش </a:t>
            </a:r>
            <a:r>
              <a:rPr lang="fa-IR" sz="2800" dirty="0">
                <a:solidFill>
                  <a:schemeClr val="tx1"/>
                </a:solidFill>
                <a:cs typeface="B Badr" panose="00000400000000000000" pitchFamily="2" charset="-78"/>
              </a:rPr>
              <a:t>تجربی ، دانشی است که با مشاهدات در حین عمل و تجربه زیسته کسب می </a:t>
            </a:r>
            <a:r>
              <a:rPr lang="fa-IR" sz="2800" dirty="0" smtClean="0">
                <a:solidFill>
                  <a:schemeClr val="tx1"/>
                </a:solidFill>
                <a:cs typeface="B Badr" panose="00000400000000000000" pitchFamily="2" charset="-78"/>
              </a:rPr>
              <a:t>شود. معلمی که سال ها تجربه زیسته معلمی دارد، به مرور زمان با تدریس مستمر، دانشی را کسب می کند که حاصل تجربه اوست و دانش تجربی خوانده می شود.</a:t>
            </a:r>
            <a:endParaRPr lang="en-US" sz="2800" dirty="0">
              <a:solidFill>
                <a:schemeClr val="tx1"/>
              </a:solidFill>
              <a:cs typeface="B Badr" panose="00000400000000000000" pitchFamily="2" charset="-78"/>
            </a:endParaRPr>
          </a:p>
          <a:p>
            <a:endParaRPr lang="en-US" dirty="0"/>
          </a:p>
        </p:txBody>
      </p:sp>
    </p:spTree>
    <p:extLst>
      <p:ext uri="{BB962C8B-B14F-4D97-AF65-F5344CB8AC3E}">
        <p14:creationId xmlns:p14="http://schemas.microsoft.com/office/powerpoint/2010/main" val="38199389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5108"/>
          </a:xfrm>
        </p:spPr>
        <p:txBody>
          <a:bodyPr/>
          <a:lstStyle/>
          <a:p>
            <a:pPr algn="ctr"/>
            <a:r>
              <a:rPr lang="fa-IR" dirty="0" smtClean="0">
                <a:solidFill>
                  <a:schemeClr val="accent5">
                    <a:lumMod val="60000"/>
                    <a:lumOff val="40000"/>
                  </a:schemeClr>
                </a:solidFill>
                <a:cs typeface="B Badr" panose="00000400000000000000" pitchFamily="2" charset="-78"/>
              </a:rPr>
              <a:t>فرق دانش تجربی با دانش گزاره ای</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501487" y="1597882"/>
            <a:ext cx="8596668" cy="3880773"/>
          </a:xfrm>
        </p:spPr>
        <p:txBody>
          <a:bodyPr>
            <a:normAutofit/>
          </a:bodyPr>
          <a:lstStyle/>
          <a:p>
            <a:r>
              <a:rPr lang="fa-IR" sz="2800" dirty="0" smtClean="0">
                <a:solidFill>
                  <a:schemeClr val="accent3">
                    <a:lumMod val="75000"/>
                  </a:schemeClr>
                </a:solidFill>
                <a:cs typeface="B Badr" panose="00000400000000000000" pitchFamily="2" charset="-78"/>
              </a:rPr>
              <a:t>دانش تجربی </a:t>
            </a:r>
            <a:r>
              <a:rPr lang="fa-IR" sz="2800" dirty="0" smtClean="0">
                <a:solidFill>
                  <a:schemeClr val="tx1"/>
                </a:solidFill>
                <a:cs typeface="B Badr" panose="00000400000000000000" pitchFamily="2" charset="-78"/>
              </a:rPr>
              <a:t>از طریق تجربه زیسته مستمر حاصل می شود.</a:t>
            </a:r>
          </a:p>
          <a:p>
            <a:pPr lvl="0">
              <a:buClr>
                <a:srgbClr val="90C226"/>
              </a:buClr>
            </a:pPr>
            <a:r>
              <a:rPr lang="fa-IR" sz="2800" dirty="0" smtClean="0">
                <a:solidFill>
                  <a:srgbClr val="F7ABD8"/>
                </a:solidFill>
                <a:cs typeface="B Badr" panose="00000400000000000000" pitchFamily="2" charset="-78"/>
              </a:rPr>
              <a:t>دانش گزاره ای </a:t>
            </a:r>
            <a:r>
              <a:rPr lang="fa-IR" sz="2800" dirty="0" smtClean="0">
                <a:solidFill>
                  <a:schemeClr val="tx1"/>
                </a:solidFill>
                <a:cs typeface="B Badr" panose="00000400000000000000" pitchFamily="2" charset="-78"/>
              </a:rPr>
              <a:t>به صورت گزاره بیان می شود و </a:t>
            </a:r>
            <a:r>
              <a:rPr lang="fa-IR" sz="2800" dirty="0">
                <a:solidFill>
                  <a:prstClr val="black"/>
                </a:solidFill>
                <a:cs typeface="B Badr" panose="00000400000000000000" pitchFamily="2" charset="-78"/>
                <a:sym typeface="Wingdings" panose="05000000000000000000" pitchFamily="2" charset="2"/>
              </a:rPr>
              <a:t>حاصل یادگیری رسمی و غیررسمی است و از راه آموختن کسب می شود</a:t>
            </a:r>
            <a:r>
              <a:rPr lang="fa-IR" sz="2800" dirty="0" smtClean="0">
                <a:solidFill>
                  <a:prstClr val="black"/>
                </a:solidFill>
                <a:cs typeface="B Badr" panose="00000400000000000000" pitchFamily="2" charset="-78"/>
                <a:sym typeface="Wingdings" panose="05000000000000000000" pitchFamily="2" charset="2"/>
              </a:rPr>
              <a:t>. </a:t>
            </a:r>
            <a:r>
              <a:rPr lang="fa-IR" sz="2800" dirty="0" smtClean="0">
                <a:solidFill>
                  <a:schemeClr val="tx1"/>
                </a:solidFill>
                <a:cs typeface="B Badr" panose="00000400000000000000" pitchFamily="2" charset="-78"/>
              </a:rPr>
              <a:t> مانند: </a:t>
            </a:r>
            <a:r>
              <a:rPr lang="fa-IR" sz="2800" dirty="0" smtClean="0">
                <a:solidFill>
                  <a:schemeClr val="tx1"/>
                </a:solidFill>
                <a:cs typeface="B Badr" panose="00000400000000000000" pitchFamily="2" charset="-78"/>
                <a:sym typeface="Wingdings" panose="05000000000000000000" pitchFamily="2" charset="2"/>
              </a:rPr>
              <a:t>(خورشید زرد رنگ است).</a:t>
            </a:r>
            <a:endParaRPr lang="en-US" sz="2800" dirty="0">
              <a:solidFill>
                <a:schemeClr val="tx1"/>
              </a:solidFill>
              <a:cs typeface="B Badr" panose="00000400000000000000" pitchFamily="2" charset="-78"/>
            </a:endParaRPr>
          </a:p>
        </p:txBody>
      </p:sp>
    </p:spTree>
    <p:extLst>
      <p:ext uri="{BB962C8B-B14F-4D97-AF65-F5344CB8AC3E}">
        <p14:creationId xmlns:p14="http://schemas.microsoft.com/office/powerpoint/2010/main" val="17441837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6184"/>
            <a:ext cx="8596668" cy="773723"/>
          </a:xfrm>
        </p:spPr>
        <p:txBody>
          <a:bodyPr/>
          <a:lstStyle/>
          <a:p>
            <a:pPr algn="ctr"/>
            <a:r>
              <a:rPr lang="fa-IR" dirty="0" smtClean="0">
                <a:solidFill>
                  <a:schemeClr val="accent5">
                    <a:lumMod val="60000"/>
                    <a:lumOff val="40000"/>
                  </a:schemeClr>
                </a:solidFill>
                <a:cs typeface="B Badr" panose="00000400000000000000" pitchFamily="2" charset="-78"/>
              </a:rPr>
              <a:t>نظریه دیویی درباره تجربه</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019907"/>
            <a:ext cx="8596668" cy="3880773"/>
          </a:xfrm>
        </p:spPr>
        <p:txBody>
          <a:bodyPr>
            <a:normAutofit/>
          </a:bodyPr>
          <a:lstStyle/>
          <a:p>
            <a:r>
              <a:rPr lang="fa-IR" sz="2400" dirty="0" smtClean="0">
                <a:solidFill>
                  <a:schemeClr val="tx1"/>
                </a:solidFill>
                <a:cs typeface="B Badr" panose="00000400000000000000" pitchFamily="2" charset="-78"/>
              </a:rPr>
              <a:t>تجربه مبنای اساسی پژوهش روایی است. </a:t>
            </a:r>
            <a:r>
              <a:rPr lang="fa-IR" sz="2400" dirty="0" smtClean="0">
                <a:solidFill>
                  <a:srgbClr val="00B0F0"/>
                </a:solidFill>
                <a:cs typeface="B Badr" panose="00000400000000000000" pitchFamily="2" charset="-78"/>
              </a:rPr>
              <a:t>تجربه</a:t>
            </a:r>
            <a:r>
              <a:rPr lang="fa-IR" sz="2400" dirty="0" smtClean="0">
                <a:solidFill>
                  <a:schemeClr val="tx1"/>
                </a:solidFill>
                <a:cs typeface="B Badr" panose="00000400000000000000" pitchFamily="2" charset="-78"/>
              </a:rPr>
              <a:t> ایی که با دو عنصر</a:t>
            </a:r>
            <a:r>
              <a:rPr lang="fa-IR" sz="2400" dirty="0" smtClean="0">
                <a:solidFill>
                  <a:srgbClr val="00B0F0"/>
                </a:solidFill>
                <a:cs typeface="B Badr" panose="00000400000000000000" pitchFamily="2" charset="-78"/>
              </a:rPr>
              <a:t> تعامل </a:t>
            </a:r>
            <a:r>
              <a:rPr lang="fa-IR" sz="2400" dirty="0" smtClean="0">
                <a:solidFill>
                  <a:schemeClr val="tx1"/>
                </a:solidFill>
                <a:cs typeface="B Badr" panose="00000400000000000000" pitchFamily="2" charset="-78"/>
              </a:rPr>
              <a:t>و </a:t>
            </a:r>
            <a:r>
              <a:rPr lang="fa-IR" sz="2400" dirty="0" smtClean="0">
                <a:solidFill>
                  <a:srgbClr val="00B0F0"/>
                </a:solidFill>
                <a:cs typeface="B Badr" panose="00000400000000000000" pitchFamily="2" charset="-78"/>
              </a:rPr>
              <a:t>استمرار</a:t>
            </a:r>
            <a:r>
              <a:rPr lang="fa-IR" sz="2400" dirty="0" smtClean="0">
                <a:solidFill>
                  <a:schemeClr val="tx1"/>
                </a:solidFill>
                <a:cs typeface="B Badr" panose="00000400000000000000" pitchFamily="2" charset="-78"/>
              </a:rPr>
              <a:t> تعریف می شود . بر اساس این دیدگاه، تاکید تحقیق روایی تنها بر تجربه افراد نیست، بلکه بر روایت های نهادین ، فرهنگی و اجتماعی نیز تاکید دارد، چارچوبی که در بستر آن تجربه های افراد بنا می شود، شکل می گیرد، بیان می شود و به نمایش گذاشته می شود؛ مانند نهاد خانواده، مدرسه، دانشگاه و ...</a:t>
            </a:r>
          </a:p>
          <a:p>
            <a:r>
              <a:rPr lang="fa-IR" sz="2400" dirty="0" smtClean="0">
                <a:solidFill>
                  <a:schemeClr val="tx1"/>
                </a:solidFill>
                <a:cs typeface="B Badr" panose="00000400000000000000" pitchFamily="2" charset="-78"/>
              </a:rPr>
              <a:t>محققان روایی، تجربه افراد از جهان را مطالعه می کنند. تجربه ای که در زندگی و گفتار ذخیره می شود و با گوش دادن، مشاهده کردن، زیستن در کنار دیگری، نوشتن و تفسیر متن ، درباره آن پژوهش می شود.</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21905110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226" y="230189"/>
            <a:ext cx="8596668" cy="742826"/>
          </a:xfrm>
        </p:spPr>
        <p:txBody>
          <a:bodyPr/>
          <a:lstStyle/>
          <a:p>
            <a:pPr algn="ctr"/>
            <a:r>
              <a:rPr lang="fa-IR" dirty="0" smtClean="0">
                <a:solidFill>
                  <a:schemeClr val="accent5">
                    <a:lumMod val="60000"/>
                    <a:lumOff val="40000"/>
                  </a:schemeClr>
                </a:solidFill>
                <a:cs typeface="B Badr" panose="00000400000000000000" pitchFamily="2" charset="-78"/>
              </a:rPr>
              <a:t>درباره نوشتن سطوح تاملی بیشتر بدانیم</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831560" y="1336431"/>
            <a:ext cx="8381999" cy="3880773"/>
          </a:xfrm>
        </p:spPr>
        <p:txBody>
          <a:bodyPr>
            <a:noAutofit/>
          </a:bodyPr>
          <a:lstStyle/>
          <a:p>
            <a:r>
              <a:rPr lang="fa-IR" sz="2400" dirty="0" smtClean="0">
                <a:solidFill>
                  <a:schemeClr val="tx1"/>
                </a:solidFill>
                <a:cs typeface="B Badr" panose="00000400000000000000" pitchFamily="2" charset="-78"/>
              </a:rPr>
              <a:t>نوشتن تاملی دارای </a:t>
            </a:r>
            <a:r>
              <a:rPr lang="fa-IR" sz="2400" u="sng" dirty="0" smtClean="0">
                <a:solidFill>
                  <a:schemeClr val="accent3">
                    <a:lumMod val="75000"/>
                  </a:schemeClr>
                </a:solidFill>
                <a:cs typeface="B Badr" panose="00000400000000000000" pitchFamily="2" charset="-78"/>
              </a:rPr>
              <a:t>سه سطح </a:t>
            </a:r>
            <a:r>
              <a:rPr lang="fa-IR" sz="2400" dirty="0" smtClean="0">
                <a:solidFill>
                  <a:schemeClr val="tx1"/>
                </a:solidFill>
                <a:cs typeface="B Badr" panose="00000400000000000000" pitchFamily="2" charset="-78"/>
              </a:rPr>
              <a:t>است:</a:t>
            </a:r>
          </a:p>
          <a:p>
            <a:pPr marL="0" indent="0">
              <a:buNone/>
            </a:pPr>
            <a:endParaRPr lang="fa-IR" sz="2400" dirty="0" smtClean="0">
              <a:solidFill>
                <a:schemeClr val="tx1"/>
              </a:solidFill>
              <a:cs typeface="B Badr" panose="00000400000000000000" pitchFamily="2" charset="-78"/>
            </a:endParaRPr>
          </a:p>
          <a:p>
            <a:pPr marL="0" indent="0">
              <a:buNone/>
            </a:pPr>
            <a:r>
              <a:rPr lang="fa-IR" sz="2400" dirty="0" smtClean="0">
                <a:solidFill>
                  <a:srgbClr val="0070C0"/>
                </a:solidFill>
                <a:cs typeface="B Badr" panose="00000400000000000000" pitchFamily="2" charset="-78"/>
              </a:rPr>
              <a:t>1-</a:t>
            </a:r>
            <a:r>
              <a:rPr lang="fa-IR" sz="2400" dirty="0" smtClean="0">
                <a:solidFill>
                  <a:schemeClr val="tx1"/>
                </a:solidFill>
                <a:cs typeface="B Badr" panose="00000400000000000000" pitchFamily="2" charset="-78"/>
              </a:rPr>
              <a:t> </a:t>
            </a:r>
            <a:r>
              <a:rPr lang="fa-IR" sz="2400" dirty="0" smtClean="0">
                <a:solidFill>
                  <a:srgbClr val="0070C0"/>
                </a:solidFill>
                <a:cs typeface="B Badr" panose="00000400000000000000" pitchFamily="2" charset="-78"/>
              </a:rPr>
              <a:t>توصیف</a:t>
            </a:r>
            <a:r>
              <a:rPr lang="fa-IR" sz="2400" dirty="0" smtClean="0">
                <a:solidFill>
                  <a:schemeClr val="tx1"/>
                </a:solidFill>
                <a:cs typeface="B Badr" panose="00000400000000000000" pitchFamily="2" charset="-78"/>
              </a:rPr>
              <a:t>: توصیفی از آنچه در کلاس یا هر موقعیت یاددهی - یادگیری اتفاق می افتد.</a:t>
            </a:r>
          </a:p>
          <a:p>
            <a:pPr marL="0" indent="0">
              <a:buNone/>
            </a:pPr>
            <a:endParaRPr lang="fa-IR" sz="2400" dirty="0" smtClean="0">
              <a:solidFill>
                <a:schemeClr val="tx1"/>
              </a:solidFill>
              <a:cs typeface="B Badr" panose="00000400000000000000" pitchFamily="2" charset="-78"/>
            </a:endParaRPr>
          </a:p>
          <a:p>
            <a:pPr marL="0" indent="0">
              <a:buNone/>
            </a:pPr>
            <a:r>
              <a:rPr lang="fa-IR" sz="2400" dirty="0" smtClean="0">
                <a:solidFill>
                  <a:srgbClr val="7030A0"/>
                </a:solidFill>
                <a:cs typeface="B Badr" panose="00000400000000000000" pitchFamily="2" charset="-78"/>
              </a:rPr>
              <a:t>2- توصیف +تحلیل و تفسیر</a:t>
            </a:r>
            <a:r>
              <a:rPr lang="fa-IR" sz="2400" dirty="0" smtClean="0">
                <a:solidFill>
                  <a:schemeClr val="tx1"/>
                </a:solidFill>
                <a:cs typeface="B Badr" panose="00000400000000000000" pitchFamily="2" charset="-78"/>
              </a:rPr>
              <a:t>: در این سطح نویسنده مشخص می کند که چرا چنین چیزی اتفاقی رخ داده است. هم چنین نتایج احتمالی آن اتفاق را پیش بینی می کند.</a:t>
            </a:r>
          </a:p>
        </p:txBody>
      </p:sp>
    </p:spTree>
    <p:extLst>
      <p:ext uri="{BB962C8B-B14F-4D97-AF65-F5344CB8AC3E}">
        <p14:creationId xmlns:p14="http://schemas.microsoft.com/office/powerpoint/2010/main" val="34628889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C42F1A">
                    <a:lumMod val="60000"/>
                    <a:lumOff val="40000"/>
                  </a:srgbClr>
                </a:solidFill>
                <a:cs typeface="B Badr" panose="00000400000000000000" pitchFamily="2" charset="-78"/>
              </a:rPr>
              <a:t>درباره نوشتن سطوح تاملی بیشتر بدانیم</a:t>
            </a:r>
            <a:endParaRPr lang="en-US" dirty="0"/>
          </a:p>
        </p:txBody>
      </p:sp>
      <p:sp>
        <p:nvSpPr>
          <p:cNvPr id="3" name="Content Placeholder 2"/>
          <p:cNvSpPr>
            <a:spLocks noGrp="1"/>
          </p:cNvSpPr>
          <p:nvPr>
            <p:ph idx="1"/>
          </p:nvPr>
        </p:nvSpPr>
        <p:spPr>
          <a:xfrm>
            <a:off x="677334" y="1656497"/>
            <a:ext cx="8596668" cy="3880773"/>
          </a:xfrm>
        </p:spPr>
        <p:txBody>
          <a:bodyPr/>
          <a:lstStyle/>
          <a:p>
            <a:pPr marL="0" indent="0">
              <a:buClr>
                <a:srgbClr val="90C226"/>
              </a:buClr>
              <a:buNone/>
            </a:pPr>
            <a:r>
              <a:rPr lang="fa-IR" sz="2400" dirty="0" smtClean="0">
                <a:solidFill>
                  <a:schemeClr val="tx1"/>
                </a:solidFill>
                <a:cs typeface="B Badr" panose="00000400000000000000" pitchFamily="2" charset="-78"/>
              </a:rPr>
              <a:t>نوشتن </a:t>
            </a:r>
            <a:r>
              <a:rPr lang="fa-IR" sz="2400" dirty="0">
                <a:solidFill>
                  <a:schemeClr val="tx1"/>
                </a:solidFill>
                <a:cs typeface="B Badr" panose="00000400000000000000" pitchFamily="2" charset="-78"/>
              </a:rPr>
              <a:t>تاملی دارای </a:t>
            </a:r>
            <a:r>
              <a:rPr lang="fa-IR" sz="2400" u="sng" dirty="0">
                <a:solidFill>
                  <a:schemeClr val="accent3">
                    <a:lumMod val="75000"/>
                  </a:schemeClr>
                </a:solidFill>
                <a:cs typeface="B Badr" panose="00000400000000000000" pitchFamily="2" charset="-78"/>
              </a:rPr>
              <a:t>سه سطح </a:t>
            </a:r>
            <a:r>
              <a:rPr lang="fa-IR" sz="2400" dirty="0">
                <a:solidFill>
                  <a:schemeClr val="tx1"/>
                </a:solidFill>
                <a:cs typeface="B Badr" panose="00000400000000000000" pitchFamily="2" charset="-78"/>
              </a:rPr>
              <a:t>است:</a:t>
            </a:r>
          </a:p>
          <a:p>
            <a:pPr marL="0" lvl="0" indent="0">
              <a:buClr>
                <a:srgbClr val="90C226"/>
              </a:buClr>
              <a:buNone/>
            </a:pPr>
            <a:endParaRPr lang="fa-IR" sz="2400" dirty="0" smtClean="0">
              <a:solidFill>
                <a:prstClr val="black"/>
              </a:solidFill>
              <a:cs typeface="B Badr" panose="00000400000000000000" pitchFamily="2" charset="-78"/>
            </a:endParaRPr>
          </a:p>
          <a:p>
            <a:pPr marL="0" lvl="0" indent="0">
              <a:buClr>
                <a:srgbClr val="90C226"/>
              </a:buClr>
              <a:buNone/>
            </a:pPr>
            <a:r>
              <a:rPr lang="fa-IR" sz="2400" dirty="0" smtClean="0">
                <a:solidFill>
                  <a:schemeClr val="accent4">
                    <a:lumMod val="75000"/>
                  </a:schemeClr>
                </a:solidFill>
                <a:cs typeface="B Badr" panose="00000400000000000000" pitchFamily="2" charset="-78"/>
              </a:rPr>
              <a:t>3- </a:t>
            </a:r>
            <a:r>
              <a:rPr lang="fa-IR" sz="2400" dirty="0">
                <a:solidFill>
                  <a:srgbClr val="E76618">
                    <a:lumMod val="75000"/>
                  </a:srgbClr>
                </a:solidFill>
                <a:cs typeface="B Badr" panose="00000400000000000000" pitchFamily="2" charset="-78"/>
              </a:rPr>
              <a:t>توصیف +تحلیل +استفاده از متون علمی و نظریه های مرتبط</a:t>
            </a:r>
            <a:r>
              <a:rPr lang="fa-IR" sz="2400" dirty="0" smtClean="0">
                <a:solidFill>
                  <a:prstClr val="black"/>
                </a:solidFill>
                <a:cs typeface="B Badr" panose="00000400000000000000" pitchFamily="2" charset="-78"/>
              </a:rPr>
              <a:t>: نویسنده </a:t>
            </a:r>
            <a:r>
              <a:rPr lang="fa-IR" sz="2400" dirty="0">
                <a:solidFill>
                  <a:prstClr val="black"/>
                </a:solidFill>
                <a:cs typeface="B Badr" panose="00000400000000000000" pitchFamily="2" charset="-78"/>
              </a:rPr>
              <a:t>تلاش می کند که تحلیل و تفسیر خود را به متون علمی و نظریه ها ربط دهد و به غنی سازی و تحلیل و تفسیر خود از طریق </a:t>
            </a:r>
            <a:r>
              <a:rPr lang="fa-IR" sz="2400" dirty="0" smtClean="0">
                <a:solidFill>
                  <a:prstClr val="black"/>
                </a:solidFill>
                <a:cs typeface="B Badr" panose="00000400000000000000" pitchFamily="2" charset="-78"/>
              </a:rPr>
              <a:t>تایید، تخصیص </a:t>
            </a:r>
            <a:r>
              <a:rPr lang="fa-IR" sz="2400" dirty="0">
                <a:solidFill>
                  <a:prstClr val="black"/>
                </a:solidFill>
                <a:cs typeface="B Badr" panose="00000400000000000000" pitchFamily="2" charset="-78"/>
              </a:rPr>
              <a:t>و یا رد یافته ها و نظرات علمی دیگران بپردازد</a:t>
            </a:r>
            <a:r>
              <a:rPr lang="fa-IR" sz="2400" dirty="0" smtClean="0">
                <a:solidFill>
                  <a:prstClr val="black"/>
                </a:solidFill>
                <a:cs typeface="B Badr" panose="00000400000000000000" pitchFamily="2" charset="-78"/>
              </a:rPr>
              <a:t>. تایید </a:t>
            </a:r>
            <a:r>
              <a:rPr lang="fa-IR" sz="2400" dirty="0">
                <a:solidFill>
                  <a:prstClr val="black"/>
                </a:solidFill>
                <a:cs typeface="B Badr" panose="00000400000000000000" pitchFamily="2" charset="-78"/>
              </a:rPr>
              <a:t>وقتی است که تفسیر نویسنده با یافته های علمی هم جهت است</a:t>
            </a:r>
            <a:r>
              <a:rPr lang="fa-IR" sz="2400" dirty="0" smtClean="0">
                <a:solidFill>
                  <a:prstClr val="black"/>
                </a:solidFill>
                <a:cs typeface="B Badr" panose="00000400000000000000" pitchFamily="2" charset="-78"/>
              </a:rPr>
              <a:t>. در </a:t>
            </a:r>
            <a:r>
              <a:rPr lang="fa-IR" sz="2400" dirty="0">
                <a:solidFill>
                  <a:prstClr val="black"/>
                </a:solidFill>
                <a:cs typeface="B Badr" panose="00000400000000000000" pitchFamily="2" charset="-78"/>
              </a:rPr>
              <a:t>تخصیص ،بخش هایی از تفسیر مورد تایید و بخش های دیگر آن قابل رد شدن است و هرگاه تفسیر با نظریات علمی مغایر </a:t>
            </a:r>
            <a:r>
              <a:rPr lang="fa-IR" sz="2400" dirty="0" smtClean="0">
                <a:solidFill>
                  <a:prstClr val="black"/>
                </a:solidFill>
                <a:cs typeface="B Badr" panose="00000400000000000000" pitchFamily="2" charset="-78"/>
              </a:rPr>
              <a:t>باشد، رد </a:t>
            </a:r>
            <a:r>
              <a:rPr lang="fa-IR" sz="2400" dirty="0">
                <a:solidFill>
                  <a:prstClr val="black"/>
                </a:solidFill>
                <a:cs typeface="B Badr" panose="00000400000000000000" pitchFamily="2" charset="-78"/>
              </a:rPr>
              <a:t>می شود.</a:t>
            </a:r>
            <a:endParaRPr lang="en-US" sz="2400" dirty="0">
              <a:solidFill>
                <a:prstClr val="black"/>
              </a:solidFill>
              <a:cs typeface="B Badr" panose="00000400000000000000" pitchFamily="2" charset="-78"/>
            </a:endParaRPr>
          </a:p>
          <a:p>
            <a:endParaRPr lang="en-US" dirty="0"/>
          </a:p>
        </p:txBody>
      </p:sp>
    </p:spTree>
    <p:extLst>
      <p:ext uri="{BB962C8B-B14F-4D97-AF65-F5344CB8AC3E}">
        <p14:creationId xmlns:p14="http://schemas.microsoft.com/office/powerpoint/2010/main" val="33756580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164" y="206743"/>
            <a:ext cx="8596668" cy="766272"/>
          </a:xfrm>
        </p:spPr>
        <p:txBody>
          <a:bodyPr/>
          <a:lstStyle/>
          <a:p>
            <a:pPr algn="ctr"/>
            <a:r>
              <a:rPr lang="fa-IR" dirty="0" smtClean="0">
                <a:solidFill>
                  <a:schemeClr val="accent5">
                    <a:lumMod val="60000"/>
                    <a:lumOff val="40000"/>
                  </a:schemeClr>
                </a:solidFill>
                <a:cs typeface="B Badr" panose="00000400000000000000" pitchFamily="2" charset="-78"/>
              </a:rPr>
              <a:t>کار انفرادی:تکنیک نوشتن تاملی</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1240042" y="1594338"/>
            <a:ext cx="7681220" cy="3880773"/>
          </a:xfrm>
        </p:spPr>
        <p:txBody>
          <a:bodyPr>
            <a:normAutofit/>
          </a:bodyPr>
          <a:lstStyle/>
          <a:p>
            <a:r>
              <a:rPr lang="fa-IR" sz="2800" dirty="0" smtClean="0">
                <a:solidFill>
                  <a:schemeClr val="tx1"/>
                </a:solidFill>
                <a:cs typeface="B Badr" panose="00000400000000000000" pitchFamily="2" charset="-78"/>
              </a:rPr>
              <a:t>به دوران تحصیل خود برگردید. تفاوت فرهنگی یا اقتصادی بین دانش آموزان در دوره تحصیلی شما چگونه بود؟ لطفا یک یا چند اتفاق مرتبط با تفاوت های فرهنگی و یا اقتصادی بین دانش آموزان را در سه سطح تاملی بنویسید.</a:t>
            </a:r>
          </a:p>
        </p:txBody>
      </p:sp>
    </p:spTree>
    <p:extLst>
      <p:ext uri="{BB962C8B-B14F-4D97-AF65-F5344CB8AC3E}">
        <p14:creationId xmlns:p14="http://schemas.microsoft.com/office/powerpoint/2010/main" val="36537086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C42F1A">
                    <a:lumMod val="60000"/>
                    <a:lumOff val="40000"/>
                  </a:srgbClr>
                </a:solidFill>
                <a:cs typeface="B Badr" panose="00000400000000000000" pitchFamily="2" charset="-78"/>
              </a:rPr>
              <a:t>کار انفرادی</a:t>
            </a:r>
            <a:r>
              <a:rPr lang="fa-IR" dirty="0" smtClean="0">
                <a:solidFill>
                  <a:srgbClr val="C42F1A">
                    <a:lumMod val="60000"/>
                    <a:lumOff val="40000"/>
                  </a:srgbClr>
                </a:solidFill>
                <a:cs typeface="B Badr" panose="00000400000000000000" pitchFamily="2" charset="-78"/>
              </a:rPr>
              <a:t>: تکنیک </a:t>
            </a:r>
            <a:r>
              <a:rPr lang="fa-IR" dirty="0">
                <a:solidFill>
                  <a:srgbClr val="C42F1A">
                    <a:lumMod val="60000"/>
                    <a:lumOff val="40000"/>
                  </a:srgbClr>
                </a:solidFill>
                <a:cs typeface="B Badr" panose="00000400000000000000" pitchFamily="2" charset="-78"/>
              </a:rPr>
              <a:t>نوشتن تاملی</a:t>
            </a:r>
            <a:endParaRPr lang="en-US" dirty="0"/>
          </a:p>
        </p:txBody>
      </p:sp>
      <p:sp>
        <p:nvSpPr>
          <p:cNvPr id="3" name="Content Placeholder 2"/>
          <p:cNvSpPr>
            <a:spLocks noGrp="1"/>
          </p:cNvSpPr>
          <p:nvPr>
            <p:ph idx="1"/>
          </p:nvPr>
        </p:nvSpPr>
        <p:spPr>
          <a:xfrm>
            <a:off x="466318" y="1644774"/>
            <a:ext cx="8807684" cy="3880773"/>
          </a:xfrm>
        </p:spPr>
        <p:txBody>
          <a:bodyPr/>
          <a:lstStyle/>
          <a:p>
            <a:pPr lvl="0">
              <a:buClr>
                <a:srgbClr val="90C226"/>
              </a:buClr>
            </a:pPr>
            <a:r>
              <a:rPr lang="fa-IR" sz="2400" dirty="0">
                <a:solidFill>
                  <a:srgbClr val="00B0F0"/>
                </a:solidFill>
                <a:cs typeface="B Badr" panose="00000400000000000000" pitchFamily="2" charset="-78"/>
              </a:rPr>
              <a:t>سطح اول</a:t>
            </a:r>
            <a:r>
              <a:rPr lang="fa-IR" sz="2400" dirty="0" smtClean="0">
                <a:solidFill>
                  <a:srgbClr val="00B0F0"/>
                </a:solidFill>
                <a:cs typeface="B Badr" panose="00000400000000000000" pitchFamily="2" charset="-78"/>
              </a:rPr>
              <a:t>: </a:t>
            </a:r>
            <a:r>
              <a:rPr lang="fa-IR" sz="2400" dirty="0" smtClean="0">
                <a:solidFill>
                  <a:prstClr val="black"/>
                </a:solidFill>
                <a:cs typeface="B Badr" panose="00000400000000000000" pitchFamily="2" charset="-78"/>
              </a:rPr>
              <a:t>آن </a:t>
            </a:r>
            <a:r>
              <a:rPr lang="fa-IR" sz="2400" dirty="0">
                <a:solidFill>
                  <a:prstClr val="black"/>
                </a:solidFill>
                <a:cs typeface="B Badr" panose="00000400000000000000" pitchFamily="2" charset="-78"/>
              </a:rPr>
              <a:t>اتفاق یا اتفاقات را توصیف کنید.</a:t>
            </a:r>
          </a:p>
          <a:p>
            <a:pPr lvl="0">
              <a:buClr>
                <a:srgbClr val="90C226"/>
              </a:buClr>
            </a:pPr>
            <a:r>
              <a:rPr lang="fa-IR" sz="2400" dirty="0">
                <a:solidFill>
                  <a:srgbClr val="00B0F0"/>
                </a:solidFill>
                <a:cs typeface="B Badr" panose="00000400000000000000" pitchFamily="2" charset="-78"/>
              </a:rPr>
              <a:t>سطح </a:t>
            </a:r>
            <a:r>
              <a:rPr lang="fa-IR" sz="2400" dirty="0" smtClean="0">
                <a:solidFill>
                  <a:srgbClr val="00B0F0"/>
                </a:solidFill>
                <a:cs typeface="B Badr" panose="00000400000000000000" pitchFamily="2" charset="-78"/>
              </a:rPr>
              <a:t>دوم: </a:t>
            </a:r>
            <a:r>
              <a:rPr lang="fa-IR" sz="2400" dirty="0" smtClean="0">
                <a:solidFill>
                  <a:prstClr val="black"/>
                </a:solidFill>
                <a:cs typeface="B Badr" panose="00000400000000000000" pitchFamily="2" charset="-78"/>
              </a:rPr>
              <a:t>دلایل </a:t>
            </a:r>
            <a:r>
              <a:rPr lang="fa-IR" sz="2400" dirty="0">
                <a:solidFill>
                  <a:prstClr val="black"/>
                </a:solidFill>
                <a:cs typeface="B Badr" panose="00000400000000000000" pitchFamily="2" charset="-78"/>
              </a:rPr>
              <a:t>و تاثیرات آن اتفاق یا اتفاق ها را بر یادگیری دانش </a:t>
            </a:r>
            <a:r>
              <a:rPr lang="fa-IR" sz="2400" dirty="0" smtClean="0">
                <a:solidFill>
                  <a:prstClr val="black"/>
                </a:solidFill>
                <a:cs typeface="B Badr" panose="00000400000000000000" pitchFamily="2" charset="-78"/>
              </a:rPr>
              <a:t>آموزان، فرایند </a:t>
            </a:r>
            <a:r>
              <a:rPr lang="fa-IR" sz="2400" dirty="0">
                <a:solidFill>
                  <a:prstClr val="black"/>
                </a:solidFill>
                <a:cs typeface="B Badr" panose="00000400000000000000" pitchFamily="2" charset="-78"/>
              </a:rPr>
              <a:t>آموزشی کلاس درس و مدرسه و نقش تعدیل یا تشدید کننده معلم را از دید خود توضیح دهید.</a:t>
            </a:r>
          </a:p>
          <a:p>
            <a:pPr lvl="0">
              <a:buClr>
                <a:srgbClr val="90C226"/>
              </a:buClr>
            </a:pPr>
            <a:r>
              <a:rPr lang="fa-IR" sz="2400" dirty="0">
                <a:solidFill>
                  <a:srgbClr val="00B0F0"/>
                </a:solidFill>
                <a:cs typeface="B Badr" panose="00000400000000000000" pitchFamily="2" charset="-78"/>
              </a:rPr>
              <a:t>سطح سوم</a:t>
            </a:r>
            <a:r>
              <a:rPr lang="fa-IR" sz="2400" dirty="0" smtClean="0">
                <a:solidFill>
                  <a:srgbClr val="00B0F0"/>
                </a:solidFill>
                <a:cs typeface="B Badr" panose="00000400000000000000" pitchFamily="2" charset="-78"/>
              </a:rPr>
              <a:t>: </a:t>
            </a:r>
            <a:r>
              <a:rPr lang="fa-IR" sz="2400" dirty="0" smtClean="0">
                <a:solidFill>
                  <a:prstClr val="black"/>
                </a:solidFill>
                <a:cs typeface="B Badr" panose="00000400000000000000" pitchFamily="2" charset="-78"/>
              </a:rPr>
              <a:t>نوشته </a:t>
            </a:r>
            <a:r>
              <a:rPr lang="fa-IR" sz="2400" dirty="0">
                <a:solidFill>
                  <a:prstClr val="black"/>
                </a:solidFill>
                <a:cs typeface="B Badr" panose="00000400000000000000" pitchFamily="2" charset="-78"/>
              </a:rPr>
              <a:t>خود را با دیگر پژوهشگران و متون علمی مرتبط کنید. به عبارت دیگر با استفاده از نظر متخصصان به تبیین بهتر موضوع بپردازید و نتیجه گیری هایی در ارتباط با رشد حرفه ای خود انجام دهید.</a:t>
            </a:r>
            <a:endParaRPr lang="en-US" sz="2400" dirty="0">
              <a:solidFill>
                <a:prstClr val="black"/>
              </a:solidFill>
              <a:cs typeface="B Badr" panose="00000400000000000000" pitchFamily="2" charset="-78"/>
            </a:endParaRPr>
          </a:p>
          <a:p>
            <a:endParaRPr lang="en-US" dirty="0"/>
          </a:p>
        </p:txBody>
      </p:sp>
    </p:spTree>
    <p:extLst>
      <p:ext uri="{BB962C8B-B14F-4D97-AF65-F5344CB8AC3E}">
        <p14:creationId xmlns:p14="http://schemas.microsoft.com/office/powerpoint/2010/main" val="31512983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488" y="1371600"/>
            <a:ext cx="8596668" cy="2825262"/>
          </a:xfrm>
        </p:spPr>
        <p:txBody>
          <a:bodyPr>
            <a:noAutofit/>
          </a:bodyPr>
          <a:lstStyle/>
          <a:p>
            <a:pPr algn="ctr"/>
            <a:r>
              <a:rPr lang="fa-IR" sz="6000" dirty="0" smtClean="0">
                <a:solidFill>
                  <a:schemeClr val="accent5">
                    <a:lumMod val="60000"/>
                    <a:lumOff val="40000"/>
                  </a:schemeClr>
                </a:solidFill>
                <a:cs typeface="B Badr" panose="00000400000000000000" pitchFamily="2" charset="-78"/>
              </a:rPr>
              <a:t>فصل سوم</a:t>
            </a:r>
            <a:br>
              <a:rPr lang="fa-IR" sz="6000" dirty="0" smtClean="0">
                <a:solidFill>
                  <a:schemeClr val="accent5">
                    <a:lumMod val="60000"/>
                    <a:lumOff val="40000"/>
                  </a:schemeClr>
                </a:solidFill>
                <a:cs typeface="B Badr" panose="00000400000000000000" pitchFamily="2" charset="-78"/>
              </a:rPr>
            </a:br>
            <a:r>
              <a:rPr lang="fa-IR" sz="6000" dirty="0" smtClean="0">
                <a:solidFill>
                  <a:schemeClr val="accent5">
                    <a:lumMod val="60000"/>
                    <a:lumOff val="40000"/>
                  </a:schemeClr>
                </a:solidFill>
                <a:cs typeface="B Badr" panose="00000400000000000000" pitchFamily="2" charset="-78"/>
              </a:rPr>
              <a:t/>
            </a:r>
            <a:br>
              <a:rPr lang="fa-IR" sz="6000" dirty="0" smtClean="0">
                <a:solidFill>
                  <a:schemeClr val="accent5">
                    <a:lumMod val="60000"/>
                    <a:lumOff val="40000"/>
                  </a:schemeClr>
                </a:solidFill>
                <a:cs typeface="B Badr" panose="00000400000000000000" pitchFamily="2" charset="-78"/>
              </a:rPr>
            </a:br>
            <a:r>
              <a:rPr lang="fa-IR" sz="6000" dirty="0" smtClean="0">
                <a:solidFill>
                  <a:schemeClr val="accent5">
                    <a:lumMod val="60000"/>
                    <a:lumOff val="40000"/>
                  </a:schemeClr>
                </a:solidFill>
                <a:cs typeface="B Badr" panose="00000400000000000000" pitchFamily="2" charset="-78"/>
              </a:rPr>
              <a:t>فرایند پژوهش روایی</a:t>
            </a:r>
            <a:endParaRPr lang="en-US" sz="6000" dirty="0">
              <a:solidFill>
                <a:schemeClr val="accent5">
                  <a:lumMod val="60000"/>
                  <a:lumOff val="40000"/>
                </a:schemeClr>
              </a:solidFill>
              <a:cs typeface="B Badr" panose="00000400000000000000" pitchFamily="2" charset="-78"/>
            </a:endParaRPr>
          </a:p>
        </p:txBody>
      </p:sp>
    </p:spTree>
    <p:extLst>
      <p:ext uri="{BB962C8B-B14F-4D97-AF65-F5344CB8AC3E}">
        <p14:creationId xmlns:p14="http://schemas.microsoft.com/office/powerpoint/2010/main" val="1857463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827" y="304801"/>
            <a:ext cx="8596668" cy="832337"/>
          </a:xfrm>
        </p:spPr>
        <p:txBody>
          <a:bodyPr>
            <a:normAutofit/>
          </a:bodyPr>
          <a:lstStyle/>
          <a:p>
            <a:pPr algn="ctr"/>
            <a:r>
              <a:rPr lang="fa-IR" sz="4800" dirty="0" smtClean="0">
                <a:solidFill>
                  <a:schemeClr val="accent5">
                    <a:lumMod val="60000"/>
                    <a:lumOff val="40000"/>
                  </a:schemeClr>
                </a:solidFill>
                <a:cs typeface="B Badr" panose="00000400000000000000" pitchFamily="2" charset="-78"/>
              </a:rPr>
              <a:t>اهداف روایت پژوهی</a:t>
            </a:r>
            <a:endParaRPr lang="fa-IR" sz="4800"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398589"/>
            <a:ext cx="8596668" cy="3880773"/>
          </a:xfrm>
        </p:spPr>
        <p:txBody>
          <a:bodyPr>
            <a:normAutofit/>
          </a:bodyPr>
          <a:lstStyle/>
          <a:p>
            <a:pPr marL="0" indent="0">
              <a:buNone/>
            </a:pPr>
            <a:r>
              <a:rPr lang="fa-IR" sz="2400" b="1" dirty="0">
                <a:solidFill>
                  <a:schemeClr val="tx1"/>
                </a:solidFill>
                <a:cs typeface="B Badr" panose="00000400000000000000" pitchFamily="2" charset="-78"/>
              </a:rPr>
              <a:t>با آگاهی از چیستی و چگونگی پژوهش روایی، تجربیات شخصی خود/ دیگري را از موقعیت هاي </a:t>
            </a:r>
            <a:r>
              <a:rPr lang="fa-IR" sz="2400" b="1" dirty="0" smtClean="0">
                <a:solidFill>
                  <a:schemeClr val="tx1"/>
                </a:solidFill>
                <a:cs typeface="B Badr" panose="00000400000000000000" pitchFamily="2" charset="-78"/>
              </a:rPr>
              <a:t>آموزشی/تربیتی </a:t>
            </a:r>
            <a:r>
              <a:rPr lang="fa-IR" sz="2400" b="1" dirty="0">
                <a:solidFill>
                  <a:schemeClr val="tx1"/>
                </a:solidFill>
                <a:cs typeface="B Badr" panose="00000400000000000000" pitchFamily="2" charset="-78"/>
              </a:rPr>
              <a:t>مورد واکاوي (تأمل) قرار داده و از این تجربیات براي توسعه ظرفیت هاي </a:t>
            </a:r>
            <a:r>
              <a:rPr lang="fa-IR" sz="2400" b="1" dirty="0" smtClean="0">
                <a:solidFill>
                  <a:schemeClr val="tx1"/>
                </a:solidFill>
                <a:cs typeface="B Badr" panose="00000400000000000000" pitchFamily="2" charset="-78"/>
              </a:rPr>
              <a:t>حرفه اي </a:t>
            </a:r>
            <a:r>
              <a:rPr lang="fa-IR" sz="2400" b="1" dirty="0">
                <a:solidFill>
                  <a:schemeClr val="tx1"/>
                </a:solidFill>
                <a:cs typeface="B Badr" panose="00000400000000000000" pitchFamily="2" charset="-78"/>
              </a:rPr>
              <a:t>استفاده کنند.</a:t>
            </a:r>
          </a:p>
          <a:p>
            <a:pPr marL="0" indent="0">
              <a:buNone/>
            </a:pPr>
            <a:endParaRPr lang="fa-IR" sz="2400" b="1" dirty="0" smtClean="0">
              <a:solidFill>
                <a:schemeClr val="tx1"/>
              </a:solidFill>
              <a:cs typeface="B Badr" panose="00000400000000000000" pitchFamily="2" charset="-78"/>
            </a:endParaRPr>
          </a:p>
        </p:txBody>
      </p:sp>
    </p:spTree>
    <p:extLst>
      <p:ext uri="{BB962C8B-B14F-4D97-AF65-F5344CB8AC3E}">
        <p14:creationId xmlns:p14="http://schemas.microsoft.com/office/powerpoint/2010/main" val="6906095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599"/>
            <a:ext cx="9161147" cy="3598985"/>
          </a:xfrm>
        </p:spPr>
        <p:txBody>
          <a:bodyPr>
            <a:normAutofit fontScale="90000"/>
          </a:bodyPr>
          <a:lstStyle/>
          <a:p>
            <a:pPr marL="342900" indent="-342900" algn="r">
              <a:buFont typeface="Wingdings" panose="05000000000000000000" pitchFamily="2" charset="2"/>
              <a:buChar char="ü"/>
            </a:pPr>
            <a:r>
              <a:rPr lang="fa-IR" sz="3200" dirty="0" smtClean="0">
                <a:solidFill>
                  <a:schemeClr val="accent5">
                    <a:lumMod val="60000"/>
                    <a:lumOff val="40000"/>
                  </a:schemeClr>
                </a:solidFill>
                <a:cs typeface="B Badr" panose="00000400000000000000" pitchFamily="2" charset="-78"/>
              </a:rPr>
              <a:t>چهار خصیصه مهم پژوهش روایی :</a:t>
            </a:r>
            <a:br>
              <a:rPr lang="fa-IR" sz="3200" dirty="0" smtClean="0">
                <a:solidFill>
                  <a:schemeClr val="accent5">
                    <a:lumMod val="60000"/>
                    <a:lumOff val="40000"/>
                  </a:schemeClr>
                </a:solidFill>
                <a:cs typeface="B Badr" panose="00000400000000000000" pitchFamily="2" charset="-78"/>
              </a:rPr>
            </a:br>
            <a:r>
              <a:rPr lang="fa-IR" sz="2400" dirty="0" smtClean="0">
                <a:solidFill>
                  <a:schemeClr val="tx1"/>
                </a:solidFill>
                <a:cs typeface="B Badr" panose="00000400000000000000" pitchFamily="2" charset="-78"/>
              </a:rPr>
              <a:t/>
            </a:r>
            <a:br>
              <a:rPr lang="fa-IR" sz="2400" dirty="0" smtClean="0">
                <a:solidFill>
                  <a:schemeClr val="tx1"/>
                </a:solidFill>
                <a:cs typeface="B Badr" panose="00000400000000000000" pitchFamily="2" charset="-78"/>
              </a:rPr>
            </a:br>
            <a:r>
              <a:rPr lang="fa-IR" sz="2400" dirty="0" smtClean="0">
                <a:solidFill>
                  <a:schemeClr val="tx1"/>
                </a:solidFill>
                <a:cs typeface="B Badr" panose="00000400000000000000" pitchFamily="2" charset="-78"/>
              </a:rPr>
              <a:t>1-زیستن</a:t>
            </a:r>
            <a:r>
              <a:rPr lang="en-US" sz="2400" dirty="0" smtClean="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 (مشارکت کننده)</a:t>
            </a:r>
            <a:br>
              <a:rPr lang="fa-IR" sz="2400" dirty="0" smtClean="0">
                <a:solidFill>
                  <a:schemeClr val="tx1"/>
                </a:solidFill>
                <a:cs typeface="B Badr" panose="00000400000000000000" pitchFamily="2" charset="-78"/>
              </a:rPr>
            </a:br>
            <a:r>
              <a:rPr lang="fa-IR" sz="2400" dirty="0" smtClean="0">
                <a:solidFill>
                  <a:schemeClr val="tx1"/>
                </a:solidFill>
                <a:cs typeface="B Badr" panose="00000400000000000000" pitchFamily="2" charset="-78"/>
              </a:rPr>
              <a:t/>
            </a:r>
            <a:br>
              <a:rPr lang="fa-IR" sz="2400" dirty="0" smtClean="0">
                <a:solidFill>
                  <a:schemeClr val="tx1"/>
                </a:solidFill>
                <a:cs typeface="B Badr" panose="00000400000000000000" pitchFamily="2" charset="-78"/>
              </a:rPr>
            </a:br>
            <a:r>
              <a:rPr lang="fa-IR" sz="2400" dirty="0">
                <a:solidFill>
                  <a:schemeClr val="tx1"/>
                </a:solidFill>
                <a:cs typeface="B Badr" panose="00000400000000000000" pitchFamily="2" charset="-78"/>
              </a:rPr>
              <a:t>2-گفتن </a:t>
            </a:r>
            <a:r>
              <a:rPr lang="fa-IR" sz="2400" dirty="0" smtClean="0">
                <a:solidFill>
                  <a:schemeClr val="tx1"/>
                </a:solidFill>
                <a:cs typeface="B Badr" panose="00000400000000000000" pitchFamily="2" charset="-78"/>
              </a:rPr>
              <a:t>(مشارکت </a:t>
            </a:r>
            <a:r>
              <a:rPr lang="fa-IR" sz="2400" dirty="0">
                <a:solidFill>
                  <a:schemeClr val="tx1"/>
                </a:solidFill>
                <a:cs typeface="B Badr" panose="00000400000000000000" pitchFamily="2" charset="-78"/>
              </a:rPr>
              <a:t>کننده)</a:t>
            </a:r>
            <a:r>
              <a:rPr lang="fa-IR" sz="2400" dirty="0" smtClean="0">
                <a:solidFill>
                  <a:schemeClr val="tx1"/>
                </a:solidFill>
                <a:cs typeface="B Badr" panose="00000400000000000000" pitchFamily="2" charset="-78"/>
              </a:rPr>
              <a:t/>
            </a:r>
            <a:br>
              <a:rPr lang="fa-IR" sz="2400" dirty="0" smtClean="0">
                <a:solidFill>
                  <a:schemeClr val="tx1"/>
                </a:solidFill>
                <a:cs typeface="B Badr" panose="00000400000000000000" pitchFamily="2" charset="-78"/>
              </a:rPr>
            </a:br>
            <a:r>
              <a:rPr lang="fa-IR" sz="2400" dirty="0" smtClean="0">
                <a:solidFill>
                  <a:schemeClr val="tx1"/>
                </a:solidFill>
                <a:cs typeface="B Badr" panose="00000400000000000000" pitchFamily="2" charset="-78"/>
              </a:rPr>
              <a:t/>
            </a:r>
            <a:br>
              <a:rPr lang="fa-IR" sz="2400" dirty="0" smtClean="0">
                <a:solidFill>
                  <a:schemeClr val="tx1"/>
                </a:solidFill>
                <a:cs typeface="B Badr" panose="00000400000000000000" pitchFamily="2" charset="-78"/>
              </a:rPr>
            </a:br>
            <a:r>
              <a:rPr lang="fa-IR" sz="2400" dirty="0" smtClean="0">
                <a:solidFill>
                  <a:schemeClr val="tx1"/>
                </a:solidFill>
                <a:cs typeface="B Badr" panose="00000400000000000000" pitchFamily="2" charset="-78"/>
              </a:rPr>
              <a:t>3-بازگویی کردن (پژوهشگر)</a:t>
            </a:r>
            <a:br>
              <a:rPr lang="fa-IR" sz="2400" dirty="0" smtClean="0">
                <a:solidFill>
                  <a:schemeClr val="tx1"/>
                </a:solidFill>
                <a:cs typeface="B Badr" panose="00000400000000000000" pitchFamily="2" charset="-78"/>
              </a:rPr>
            </a:br>
            <a:r>
              <a:rPr lang="fa-IR" sz="2400" dirty="0" smtClean="0">
                <a:solidFill>
                  <a:schemeClr val="tx1"/>
                </a:solidFill>
                <a:cs typeface="B Badr" panose="00000400000000000000" pitchFamily="2" charset="-78"/>
              </a:rPr>
              <a:t/>
            </a:r>
            <a:br>
              <a:rPr lang="fa-IR" sz="2400" dirty="0" smtClean="0">
                <a:solidFill>
                  <a:schemeClr val="tx1"/>
                </a:solidFill>
                <a:cs typeface="B Badr" panose="00000400000000000000" pitchFamily="2" charset="-78"/>
              </a:rPr>
            </a:br>
            <a:r>
              <a:rPr lang="fa-IR" sz="2400" dirty="0" smtClean="0">
                <a:solidFill>
                  <a:schemeClr val="tx1"/>
                </a:solidFill>
                <a:cs typeface="B Badr" panose="00000400000000000000" pitchFamily="2" charset="-78"/>
              </a:rPr>
              <a:t>4- باز زیستن (زیست دوباره حاصل تعامل بین مشارکت کننده و پژوهشگر</a:t>
            </a:r>
            <a:r>
              <a:rPr lang="en-US" sz="2400" dirty="0" smtClean="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که باعث ایجاد دگرگونی شده است).</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25995677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69" y="1312985"/>
            <a:ext cx="7784123" cy="2485292"/>
          </a:xfrm>
        </p:spPr>
        <p:txBody>
          <a:bodyPr>
            <a:normAutofit/>
          </a:bodyPr>
          <a:lstStyle/>
          <a:p>
            <a:pPr algn="r"/>
            <a:r>
              <a:rPr lang="fa-IR" sz="2400" dirty="0">
                <a:solidFill>
                  <a:prstClr val="black"/>
                </a:solidFill>
                <a:cs typeface="B Badr" panose="00000400000000000000" pitchFamily="2" charset="-78"/>
              </a:rPr>
              <a:t>مردم، با قصه های خود زندگی می کنند، رویاهای خود را در آن می بینند، برداشت ها و تلقیشان از امور در آن پوشیده و پنهان است. قصه های خود را گاه روایت می کنند. قصه کودکی، قصه پدر بزرگ، قصه زندگی در روستا، قصه عاشورا و محرم، قصه مدرسه، قصه معلم، قصه هر چه بر او گذشته است و در ذهن او معنا یافته است.</a:t>
            </a:r>
            <a:endParaRPr lang="en-US" dirty="0"/>
          </a:p>
        </p:txBody>
      </p:sp>
    </p:spTree>
    <p:extLst>
      <p:ext uri="{BB962C8B-B14F-4D97-AF65-F5344CB8AC3E}">
        <p14:creationId xmlns:p14="http://schemas.microsoft.com/office/powerpoint/2010/main" val="29744358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1148862"/>
            <a:ext cx="8733693" cy="4302370"/>
          </a:xfrm>
        </p:spPr>
        <p:txBody>
          <a:bodyPr>
            <a:normAutofit/>
          </a:bodyPr>
          <a:lstStyle/>
          <a:p>
            <a:pPr algn="r"/>
            <a:r>
              <a:rPr lang="fa-IR" sz="2400" dirty="0" smtClean="0">
                <a:solidFill>
                  <a:schemeClr val="tx1"/>
                </a:solidFill>
                <a:cs typeface="B Badr" panose="00000400000000000000" pitchFamily="2" charset="-78"/>
              </a:rPr>
              <a:t>پژوهشگر </a:t>
            </a:r>
            <a:r>
              <a:rPr lang="fa-IR" sz="2400" dirty="0">
                <a:solidFill>
                  <a:schemeClr val="tx1"/>
                </a:solidFill>
                <a:cs typeface="B Badr" panose="00000400000000000000" pitchFamily="2" charset="-78"/>
              </a:rPr>
              <a:t>روایی که روایت، کانون تحقیق اوست، تحقیق خود را با همراهی با مشارکت کنندگان تحقیق آغاز می کند و در کنار مشارکت کنندگان تحقیق خود قرار می گیرد و پژوهش روایی را آغاز می کند؛ پژوهشی که با همدمی و همراهی با راوی همراه است. در این میانه، پژوهشگر، خود جزیی از تحقیق می شود و قصه راوی را بازگویی می </a:t>
            </a:r>
            <a:r>
              <a:rPr lang="fa-IR" sz="2400" dirty="0" smtClean="0">
                <a:solidFill>
                  <a:schemeClr val="tx1"/>
                </a:solidFill>
                <a:cs typeface="B Badr" panose="00000400000000000000" pitchFamily="2" charset="-78"/>
              </a:rPr>
              <a:t>کند.</a:t>
            </a:r>
            <a:r>
              <a:rPr lang="en-US" sz="2400" dirty="0" smtClean="0">
                <a:solidFill>
                  <a:schemeClr val="tx1"/>
                </a:solidFill>
                <a:cs typeface="B Badr" panose="00000400000000000000" pitchFamily="2" charset="-78"/>
              </a:rPr>
              <a:t> </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14955308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73015"/>
          </a:xfrm>
        </p:spPr>
        <p:txBody>
          <a:bodyPr>
            <a:normAutofit/>
          </a:bodyPr>
          <a:lstStyle/>
          <a:p>
            <a:pPr algn="ctr"/>
            <a:r>
              <a:rPr lang="fa-IR" sz="4000" dirty="0" smtClean="0">
                <a:solidFill>
                  <a:schemeClr val="accent5">
                    <a:lumMod val="60000"/>
                    <a:lumOff val="40000"/>
                  </a:schemeClr>
                </a:solidFill>
                <a:cs typeface="B Badr" panose="00000400000000000000" pitchFamily="2" charset="-78"/>
              </a:rPr>
              <a:t>سوال های پژوهش روایی</a:t>
            </a:r>
            <a:endParaRPr lang="en-US" sz="4000"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797174"/>
            <a:ext cx="8596668" cy="3880773"/>
          </a:xfrm>
        </p:spPr>
        <p:txBody>
          <a:bodyPr>
            <a:normAutofit/>
          </a:bodyPr>
          <a:lstStyle/>
          <a:p>
            <a:r>
              <a:rPr lang="fa-IR" sz="2400" dirty="0" smtClean="0">
                <a:solidFill>
                  <a:schemeClr val="tx1"/>
                </a:solidFill>
                <a:cs typeface="B Badr" panose="00000400000000000000" pitchFamily="2" charset="-78"/>
              </a:rPr>
              <a:t>در پژوهش روایی، همچون سایر انواع پژوهش</a:t>
            </a:r>
            <a:r>
              <a:rPr lang="en-US" sz="2400" dirty="0" smtClean="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های کیفی،</a:t>
            </a:r>
            <a:r>
              <a:rPr lang="en-US" sz="2400" dirty="0" smtClean="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محقق به دنبال کشف روابط علی یا پیش بینی حوادث و وقایع</a:t>
            </a:r>
            <a:r>
              <a:rPr lang="fa-IR" sz="2400" u="sng" dirty="0" smtClean="0">
                <a:solidFill>
                  <a:schemeClr val="tx1"/>
                </a:solidFill>
                <a:cs typeface="B Badr" panose="00000400000000000000" pitchFamily="2" charset="-78"/>
              </a:rPr>
              <a:t> نیست</a:t>
            </a:r>
            <a:r>
              <a:rPr lang="fa-IR" sz="2400" dirty="0" smtClean="0">
                <a:solidFill>
                  <a:schemeClr val="tx1"/>
                </a:solidFill>
                <a:cs typeface="B Badr" panose="00000400000000000000" pitchFamily="2" charset="-78"/>
              </a:rPr>
              <a:t>.</a:t>
            </a:r>
            <a:r>
              <a:rPr lang="en-US" sz="2400" dirty="0" smtClean="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بلکه هدف پژوهشگر</a:t>
            </a:r>
            <a:r>
              <a:rPr lang="en-US" sz="2400" dirty="0" smtClean="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روایی،</a:t>
            </a:r>
            <a:r>
              <a:rPr lang="en-US" sz="2400" dirty="0" smtClean="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یافتن معنا و تفسیر تجربه های انسانی در تعامل با دیگران یا خود است .</a:t>
            </a:r>
          </a:p>
          <a:p>
            <a:r>
              <a:rPr lang="fa-IR" sz="2400" dirty="0" smtClean="0">
                <a:solidFill>
                  <a:srgbClr val="00B0F0"/>
                </a:solidFill>
                <a:cs typeface="B Badr" panose="00000400000000000000" pitchFamily="2" charset="-78"/>
              </a:rPr>
              <a:t>سوال های پژوهش روایی </a:t>
            </a:r>
            <a:r>
              <a:rPr lang="fa-IR" sz="2400" dirty="0" smtClean="0">
                <a:solidFill>
                  <a:schemeClr val="tx1"/>
                </a:solidFill>
                <a:cs typeface="B Badr" panose="00000400000000000000" pitchFamily="2" charset="-78"/>
              </a:rPr>
              <a:t>با چرا آغاز نمی شود،</a:t>
            </a:r>
            <a:r>
              <a:rPr lang="en-US" sz="2400" dirty="0" smtClean="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بلکه </a:t>
            </a:r>
            <a:r>
              <a:rPr lang="fa-IR" sz="2400" dirty="0" smtClean="0">
                <a:solidFill>
                  <a:srgbClr val="00B0F0"/>
                </a:solidFill>
                <a:cs typeface="B Badr" panose="00000400000000000000" pitchFamily="2" charset="-78"/>
              </a:rPr>
              <a:t>با چگونه آغاز می شود</a:t>
            </a:r>
            <a:r>
              <a:rPr lang="fa-IR" sz="2400" dirty="0" smtClean="0">
                <a:solidFill>
                  <a:schemeClr val="tx1"/>
                </a:solidFill>
                <a:cs typeface="B Badr" panose="00000400000000000000" pitchFamily="2" charset="-78"/>
              </a:rPr>
              <a:t>.</a:t>
            </a:r>
            <a:r>
              <a:rPr lang="en-US" sz="2400" dirty="0" smtClean="0">
                <a:solidFill>
                  <a:schemeClr val="tx1"/>
                </a:solidFill>
                <a:cs typeface="B Badr" panose="00000400000000000000" pitchFamily="2" charset="-78"/>
              </a:rPr>
              <a:t> </a:t>
            </a:r>
            <a:r>
              <a:rPr lang="fa-IR" sz="2400" dirty="0" smtClean="0">
                <a:solidFill>
                  <a:schemeClr val="tx1"/>
                </a:solidFill>
                <a:cs typeface="B Badr" panose="00000400000000000000" pitchFamily="2" charset="-78"/>
              </a:rPr>
              <a:t>زیرا باید قالبی تفسیرگرایانه داشته باشد و به صورت گزاره ای نوشته شود.</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10056019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9938"/>
          </a:xfrm>
        </p:spPr>
        <p:txBody>
          <a:bodyPr/>
          <a:lstStyle/>
          <a:p>
            <a:pPr algn="ctr"/>
            <a:r>
              <a:rPr lang="fa-IR" dirty="0" smtClean="0">
                <a:solidFill>
                  <a:schemeClr val="accent5">
                    <a:lumMod val="60000"/>
                    <a:lumOff val="40000"/>
                  </a:schemeClr>
                </a:solidFill>
                <a:cs typeface="B Badr" panose="00000400000000000000" pitchFamily="2" charset="-78"/>
              </a:rPr>
              <a:t>مشارکت کنندگان در تحقیق</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457204"/>
            <a:ext cx="9172722" cy="3880773"/>
          </a:xfrm>
        </p:spPr>
        <p:txBody>
          <a:bodyPr>
            <a:normAutofit/>
          </a:bodyPr>
          <a:lstStyle/>
          <a:p>
            <a:r>
              <a:rPr lang="fa-IR" sz="2400" dirty="0">
                <a:solidFill>
                  <a:schemeClr val="tx1"/>
                </a:solidFill>
                <a:cs typeface="B Badr" panose="00000400000000000000" pitchFamily="2" charset="-78"/>
              </a:rPr>
              <a:t>به هر روی در پژوهش روایی، محقق باید یک یا چند نفر را </a:t>
            </a:r>
            <a:r>
              <a:rPr lang="fa-IR" sz="2400" dirty="0" smtClean="0">
                <a:solidFill>
                  <a:schemeClr val="tx1"/>
                </a:solidFill>
                <a:cs typeface="B Badr" panose="00000400000000000000" pitchFamily="2" charset="-78"/>
              </a:rPr>
              <a:t>بیابد </a:t>
            </a:r>
            <a:r>
              <a:rPr lang="fa-IR" sz="2400" dirty="0">
                <a:solidFill>
                  <a:schemeClr val="tx1"/>
                </a:solidFill>
                <a:cs typeface="B Badr" panose="00000400000000000000" pitchFamily="2" charset="-78"/>
              </a:rPr>
              <a:t>که قابل دسترس باشند و داوطلب فراهم آوردن اطلاعات باشند</a:t>
            </a:r>
            <a:r>
              <a:rPr lang="fa-IR" sz="2400" dirty="0" smtClean="0">
                <a:solidFill>
                  <a:schemeClr val="tx1"/>
                </a:solidFill>
                <a:cs typeface="B Badr" panose="00000400000000000000" pitchFamily="2" charset="-78"/>
              </a:rPr>
              <a:t>.</a:t>
            </a:r>
            <a:r>
              <a:rPr lang="en-US" sz="2400" dirty="0" smtClean="0">
                <a:solidFill>
                  <a:schemeClr val="tx1"/>
                </a:solidFill>
                <a:cs typeface="B Badr" panose="00000400000000000000" pitchFamily="2" charset="-78"/>
              </a:rPr>
              <a:t> </a:t>
            </a:r>
            <a:endParaRPr lang="fa-IR" sz="2400" dirty="0" smtClean="0">
              <a:solidFill>
                <a:schemeClr val="tx1"/>
              </a:solidFill>
              <a:cs typeface="B Badr" panose="00000400000000000000" pitchFamily="2" charset="-78"/>
            </a:endParaRPr>
          </a:p>
          <a:p>
            <a:r>
              <a:rPr lang="fa-IR" sz="2400" dirty="0" smtClean="0">
                <a:solidFill>
                  <a:schemeClr val="tx1"/>
                </a:solidFill>
                <a:cs typeface="B Badr" panose="00000400000000000000" pitchFamily="2" charset="-78"/>
              </a:rPr>
              <a:t>(پلامر) </a:t>
            </a:r>
            <a:r>
              <a:rPr lang="fa-IR" sz="2400" dirty="0">
                <a:solidFill>
                  <a:schemeClr val="tx1"/>
                </a:solidFill>
                <a:cs typeface="B Badr" panose="00000400000000000000" pitchFamily="2" charset="-78"/>
              </a:rPr>
              <a:t>دو راه را برای انتخاب مشارکت کنندگان تحقیق پیشنهاد می </a:t>
            </a:r>
            <a:r>
              <a:rPr lang="fa-IR" sz="2400" dirty="0" smtClean="0">
                <a:solidFill>
                  <a:schemeClr val="tx1"/>
                </a:solidFill>
                <a:cs typeface="B Badr" panose="00000400000000000000" pitchFamily="2" charset="-78"/>
              </a:rPr>
              <a:t>کند: </a:t>
            </a:r>
          </a:p>
          <a:p>
            <a:r>
              <a:rPr lang="fa-IR" sz="2400" dirty="0" smtClean="0">
                <a:solidFill>
                  <a:schemeClr val="tx1"/>
                </a:solidFill>
                <a:cs typeface="B Badr" panose="00000400000000000000" pitchFamily="2" charset="-78"/>
              </a:rPr>
              <a:t>1-</a:t>
            </a:r>
            <a:r>
              <a:rPr lang="en-US" sz="2400" dirty="0" smtClean="0">
                <a:solidFill>
                  <a:schemeClr val="tx1"/>
                </a:solidFill>
                <a:cs typeface="B Badr" panose="00000400000000000000" pitchFamily="2" charset="-78"/>
              </a:rPr>
              <a:t> </a:t>
            </a:r>
            <a:r>
              <a:rPr lang="fa-IR" sz="2400" dirty="0" smtClean="0">
                <a:solidFill>
                  <a:srgbClr val="00B0F0"/>
                </a:solidFill>
                <a:cs typeface="B Badr" panose="00000400000000000000" pitchFamily="2" charset="-78"/>
              </a:rPr>
              <a:t>رویکرد </a:t>
            </a:r>
            <a:r>
              <a:rPr lang="fa-IR" sz="2400" dirty="0">
                <a:solidFill>
                  <a:srgbClr val="00B0F0"/>
                </a:solidFill>
                <a:cs typeface="B Badr" panose="00000400000000000000" pitchFamily="2" charset="-78"/>
              </a:rPr>
              <a:t>عملی </a:t>
            </a:r>
            <a:r>
              <a:rPr lang="fa-IR" sz="2400" dirty="0">
                <a:solidFill>
                  <a:schemeClr val="tx1"/>
                </a:solidFill>
                <a:cs typeface="B Badr" panose="00000400000000000000" pitchFamily="2" charset="-78"/>
              </a:rPr>
              <a:t>که در آن معمولا افراد به </a:t>
            </a:r>
            <a:r>
              <a:rPr lang="fa-IR" sz="2400" dirty="0">
                <a:solidFill>
                  <a:srgbClr val="00B0F0"/>
                </a:solidFill>
                <a:cs typeface="B Badr" panose="00000400000000000000" pitchFamily="2" charset="-78"/>
              </a:rPr>
              <a:t>طور تصادفی و شانسی </a:t>
            </a:r>
            <a:r>
              <a:rPr lang="fa-IR" sz="2400" dirty="0">
                <a:solidFill>
                  <a:schemeClr val="tx1"/>
                </a:solidFill>
                <a:cs typeface="B Badr" panose="00000400000000000000" pitchFamily="2" charset="-78"/>
              </a:rPr>
              <a:t>پیدا می شوند. </a:t>
            </a:r>
            <a:endParaRPr lang="fa-IR" sz="2400" dirty="0" smtClean="0">
              <a:solidFill>
                <a:schemeClr val="tx1"/>
              </a:solidFill>
              <a:cs typeface="B Badr" panose="00000400000000000000" pitchFamily="2" charset="-78"/>
            </a:endParaRPr>
          </a:p>
          <a:p>
            <a:r>
              <a:rPr lang="fa-IR" sz="2400" dirty="0">
                <a:solidFill>
                  <a:schemeClr val="tx1"/>
                </a:solidFill>
                <a:cs typeface="B Badr" panose="00000400000000000000" pitchFamily="2" charset="-78"/>
              </a:rPr>
              <a:t>2</a:t>
            </a:r>
            <a:r>
              <a:rPr lang="fa-IR" sz="2400" dirty="0" smtClean="0">
                <a:solidFill>
                  <a:schemeClr val="tx1"/>
                </a:solidFill>
                <a:cs typeface="B Badr" panose="00000400000000000000" pitchFamily="2" charset="-78"/>
              </a:rPr>
              <a:t>-</a:t>
            </a:r>
            <a:r>
              <a:rPr lang="en-US" sz="2400" dirty="0" smtClean="0">
                <a:solidFill>
                  <a:schemeClr val="tx1"/>
                </a:solidFill>
                <a:cs typeface="B Badr" panose="00000400000000000000" pitchFamily="2" charset="-78"/>
              </a:rPr>
              <a:t> </a:t>
            </a:r>
            <a:r>
              <a:rPr lang="fa-IR" sz="2400" dirty="0" smtClean="0">
                <a:solidFill>
                  <a:schemeClr val="accent1">
                    <a:lumMod val="75000"/>
                  </a:schemeClr>
                </a:solidFill>
                <a:cs typeface="B Badr" panose="00000400000000000000" pitchFamily="2" charset="-78"/>
              </a:rPr>
              <a:t>پیدا </a:t>
            </a:r>
            <a:r>
              <a:rPr lang="fa-IR" sz="2400" dirty="0">
                <a:solidFill>
                  <a:schemeClr val="accent1">
                    <a:lumMod val="75000"/>
                  </a:schemeClr>
                </a:solidFill>
                <a:cs typeface="B Badr" panose="00000400000000000000" pitchFamily="2" charset="-78"/>
              </a:rPr>
              <a:t>کردن فردی </a:t>
            </a:r>
            <a:r>
              <a:rPr lang="fa-IR" sz="2400" dirty="0">
                <a:solidFill>
                  <a:schemeClr val="tx1"/>
                </a:solidFill>
                <a:cs typeface="B Badr" panose="00000400000000000000" pitchFamily="2" charset="-78"/>
              </a:rPr>
              <a:t>است که </a:t>
            </a:r>
            <a:r>
              <a:rPr lang="fa-IR" sz="2400" dirty="0">
                <a:solidFill>
                  <a:schemeClr val="accent1">
                    <a:lumMod val="75000"/>
                  </a:schemeClr>
                </a:solidFill>
                <a:cs typeface="B Badr" panose="00000400000000000000" pitchFamily="2" charset="-78"/>
              </a:rPr>
              <a:t>در حاشیه جامعه </a:t>
            </a:r>
            <a:r>
              <a:rPr lang="fa-IR" sz="2400" dirty="0">
                <a:solidFill>
                  <a:schemeClr val="tx1"/>
                </a:solidFill>
                <a:cs typeface="B Badr" panose="00000400000000000000" pitchFamily="2" charset="-78"/>
              </a:rPr>
              <a:t>زندگی می کند </a:t>
            </a:r>
            <a:r>
              <a:rPr lang="fa-IR" sz="2400" dirty="0">
                <a:solidFill>
                  <a:schemeClr val="accent1">
                    <a:lumMod val="75000"/>
                  </a:schemeClr>
                </a:solidFill>
                <a:cs typeface="B Badr" panose="00000400000000000000" pitchFamily="2" charset="-78"/>
              </a:rPr>
              <a:t>و فرهنگ </a:t>
            </a:r>
            <a:r>
              <a:rPr lang="fa-IR" sz="2400" dirty="0">
                <a:solidFill>
                  <a:schemeClr val="tx1"/>
                </a:solidFill>
                <a:cs typeface="B Badr" panose="00000400000000000000" pitchFamily="2" charset="-78"/>
              </a:rPr>
              <a:t>او </a:t>
            </a:r>
            <a:r>
              <a:rPr lang="fa-IR" sz="2400" dirty="0">
                <a:solidFill>
                  <a:schemeClr val="accent1">
                    <a:lumMod val="75000"/>
                  </a:schemeClr>
                </a:solidFill>
                <a:cs typeface="B Badr" panose="00000400000000000000" pitchFamily="2" charset="-78"/>
              </a:rPr>
              <a:t>متفاوت</a:t>
            </a:r>
            <a:r>
              <a:rPr lang="fa-IR" sz="2400" dirty="0">
                <a:solidFill>
                  <a:schemeClr val="tx1"/>
                </a:solidFill>
                <a:cs typeface="B Badr" panose="00000400000000000000" pitchFamily="2" charset="-78"/>
              </a:rPr>
              <a:t> با فرهنگ اکثریت جامعه است، یا فرد بزرگی که در </a:t>
            </a:r>
            <a:r>
              <a:rPr lang="fa-IR" sz="2400" dirty="0">
                <a:solidFill>
                  <a:schemeClr val="accent1">
                    <a:lumMod val="75000"/>
                  </a:schemeClr>
                </a:solidFill>
                <a:cs typeface="B Badr" panose="00000400000000000000" pitchFamily="2" charset="-78"/>
              </a:rPr>
              <a:t>عصر خودش تأثیر مثبتی </a:t>
            </a:r>
            <a:r>
              <a:rPr lang="fa-IR" sz="2400" dirty="0">
                <a:solidFill>
                  <a:schemeClr val="tx1"/>
                </a:solidFill>
                <a:cs typeface="B Badr" panose="00000400000000000000" pitchFamily="2" charset="-78"/>
              </a:rPr>
              <a:t>داشته است یا فردی معمولی که </a:t>
            </a:r>
            <a:r>
              <a:rPr lang="fa-IR" sz="2400" dirty="0">
                <a:solidFill>
                  <a:schemeClr val="accent1">
                    <a:lumMod val="75000"/>
                  </a:schemeClr>
                </a:solidFill>
                <a:cs typeface="B Badr" panose="00000400000000000000" pitchFamily="2" charset="-78"/>
              </a:rPr>
              <a:t>نمونه قشر وسیعی از آحاد اجتماع </a:t>
            </a:r>
            <a:r>
              <a:rPr lang="fa-IR" sz="2400" dirty="0">
                <a:solidFill>
                  <a:schemeClr val="tx1"/>
                </a:solidFill>
                <a:cs typeface="B Badr" panose="00000400000000000000" pitchFamily="2" charset="-78"/>
              </a:rPr>
              <a:t>است (۱۹۸۳، به نقل از کرسول، ۲۰۰۷). </a:t>
            </a:r>
            <a:endParaRPr lang="en-US"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13227081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Clr>
                <a:srgbClr val="90C226"/>
              </a:buClr>
            </a:pPr>
            <a:r>
              <a:rPr lang="fa-IR" sz="2400" dirty="0" smtClean="0">
                <a:solidFill>
                  <a:prstClr val="black"/>
                </a:solidFill>
                <a:cs typeface="B Badr" panose="00000400000000000000" pitchFamily="2" charset="-78"/>
              </a:rPr>
              <a:t>از نظرگرگن(</a:t>
            </a:r>
            <a:r>
              <a:rPr lang="en-US" sz="2400" dirty="0" err="1" smtClean="0">
                <a:solidFill>
                  <a:prstClr val="black"/>
                </a:solidFill>
                <a:cs typeface="B Badr" panose="00000400000000000000" pitchFamily="2" charset="-78"/>
              </a:rPr>
              <a:t>Gergen</a:t>
            </a:r>
            <a:r>
              <a:rPr lang="fa-IR" sz="2400" dirty="0" smtClean="0">
                <a:solidFill>
                  <a:prstClr val="black"/>
                </a:solidFill>
                <a:cs typeface="B Badr" panose="00000400000000000000" pitchFamily="2" charset="-78"/>
              </a:rPr>
              <a:t>). روایت </a:t>
            </a:r>
            <a:r>
              <a:rPr lang="fa-IR" sz="2400" dirty="0">
                <a:solidFill>
                  <a:prstClr val="black"/>
                </a:solidFill>
                <a:cs typeface="B Badr" panose="00000400000000000000" pitchFamily="2" charset="-78"/>
              </a:rPr>
              <a:t>هایی که در جریان پژوهش روایی، خلق می شوند، فقط محصول گفت و گو </a:t>
            </a:r>
            <a:r>
              <a:rPr lang="fa-IR" sz="2400" dirty="0" smtClean="0">
                <a:solidFill>
                  <a:prstClr val="black"/>
                </a:solidFill>
                <a:cs typeface="B Badr" panose="00000400000000000000" pitchFamily="2" charset="-78"/>
              </a:rPr>
              <a:t>با</a:t>
            </a:r>
            <a:r>
              <a:rPr lang="en-US" sz="2400" dirty="0" smtClean="0">
                <a:solidFill>
                  <a:prstClr val="black"/>
                </a:solidFill>
                <a:cs typeface="B Badr" panose="00000400000000000000" pitchFamily="2" charset="-78"/>
              </a:rPr>
              <a:t> </a:t>
            </a:r>
            <a:r>
              <a:rPr lang="fa-IR" sz="2400" dirty="0" smtClean="0">
                <a:solidFill>
                  <a:prstClr val="black"/>
                </a:solidFill>
                <a:cs typeface="B Badr" panose="00000400000000000000" pitchFamily="2" charset="-78"/>
              </a:rPr>
              <a:t>یک </a:t>
            </a:r>
            <a:r>
              <a:rPr lang="fa-IR" sz="2400" dirty="0">
                <a:solidFill>
                  <a:prstClr val="black"/>
                </a:solidFill>
                <a:cs typeface="B Badr" panose="00000400000000000000" pitchFamily="2" charset="-78"/>
              </a:rPr>
              <a:t>فرد</a:t>
            </a:r>
            <a:r>
              <a:rPr lang="fa-IR" sz="2400" u="sng" dirty="0">
                <a:solidFill>
                  <a:prstClr val="black"/>
                </a:solidFill>
                <a:cs typeface="B Badr" panose="00000400000000000000" pitchFamily="2" charset="-78"/>
              </a:rPr>
              <a:t> نیست</a:t>
            </a:r>
            <a:r>
              <a:rPr lang="fa-IR" sz="2400" dirty="0">
                <a:solidFill>
                  <a:prstClr val="black"/>
                </a:solidFill>
                <a:cs typeface="B Badr" panose="00000400000000000000" pitchFamily="2" charset="-78"/>
              </a:rPr>
              <a:t>، بلکه این روایت ها، همچون منظری از </a:t>
            </a:r>
            <a:r>
              <a:rPr lang="fa-IR" sz="2400" dirty="0">
                <a:solidFill>
                  <a:schemeClr val="accent1">
                    <a:lumMod val="75000"/>
                  </a:schemeClr>
                </a:solidFill>
                <a:cs typeface="B Badr" panose="00000400000000000000" pitchFamily="2" charset="-78"/>
              </a:rPr>
              <a:t>یک فرهنگ </a:t>
            </a:r>
            <a:r>
              <a:rPr lang="fa-IR" sz="2400" dirty="0" smtClean="0">
                <a:solidFill>
                  <a:prstClr val="black"/>
                </a:solidFill>
                <a:cs typeface="B Badr" panose="00000400000000000000" pitchFamily="2" charset="-78"/>
              </a:rPr>
              <a:t>است که در </a:t>
            </a:r>
            <a:r>
              <a:rPr lang="fa-IR" sz="2400" dirty="0" smtClean="0">
                <a:solidFill>
                  <a:schemeClr val="accent1">
                    <a:lumMod val="75000"/>
                  </a:schemeClr>
                </a:solidFill>
                <a:cs typeface="B Badr" panose="00000400000000000000" pitchFamily="2" charset="-78"/>
              </a:rPr>
              <a:t>نقش های اجتماعی مانند جنسیت و سن </a:t>
            </a:r>
            <a:r>
              <a:rPr lang="fa-IR" sz="2400" dirty="0" smtClean="0">
                <a:solidFill>
                  <a:prstClr val="black"/>
                </a:solidFill>
                <a:cs typeface="B Badr" panose="00000400000000000000" pitchFamily="2" charset="-78"/>
              </a:rPr>
              <a:t>،</a:t>
            </a:r>
            <a:r>
              <a:rPr lang="en-US" sz="2400" dirty="0" smtClean="0">
                <a:solidFill>
                  <a:prstClr val="black"/>
                </a:solidFill>
                <a:cs typeface="B Badr" panose="00000400000000000000" pitchFamily="2" charset="-78"/>
              </a:rPr>
              <a:t> </a:t>
            </a:r>
            <a:r>
              <a:rPr lang="fa-IR" sz="2400" dirty="0" smtClean="0">
                <a:solidFill>
                  <a:prstClr val="black"/>
                </a:solidFill>
                <a:cs typeface="B Badr" panose="00000400000000000000" pitchFamily="2" charset="-78"/>
              </a:rPr>
              <a:t>بازتابانده شده است.</a:t>
            </a:r>
            <a:endParaRPr lang="en-US" dirty="0"/>
          </a:p>
        </p:txBody>
      </p:sp>
    </p:spTree>
    <p:extLst>
      <p:ext uri="{BB962C8B-B14F-4D97-AF65-F5344CB8AC3E}">
        <p14:creationId xmlns:p14="http://schemas.microsoft.com/office/powerpoint/2010/main" val="32238401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90954"/>
          </a:xfrm>
        </p:spPr>
        <p:txBody>
          <a:bodyPr/>
          <a:lstStyle/>
          <a:p>
            <a:pPr algn="ctr"/>
            <a:r>
              <a:rPr lang="fa-IR" dirty="0" smtClean="0">
                <a:solidFill>
                  <a:schemeClr val="accent5">
                    <a:lumMod val="60000"/>
                    <a:lumOff val="40000"/>
                  </a:schemeClr>
                </a:solidFill>
                <a:cs typeface="B Badr" panose="00000400000000000000" pitchFamily="2" charset="-78"/>
              </a:rPr>
              <a:t>انواع داستان</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930400"/>
            <a:ext cx="8596668" cy="3880773"/>
          </a:xfrm>
        </p:spPr>
        <p:txBody>
          <a:bodyPr/>
          <a:lstStyle/>
          <a:p>
            <a:pPr lvl="0">
              <a:buClr>
                <a:srgbClr val="90C226"/>
              </a:buClr>
            </a:pPr>
            <a:r>
              <a:rPr lang="fa-IR" sz="2400" dirty="0">
                <a:solidFill>
                  <a:prstClr val="black"/>
                </a:solidFill>
                <a:cs typeface="B Badr" panose="00000400000000000000" pitchFamily="2" charset="-78"/>
              </a:rPr>
              <a:t>محقق روایی باید بر داستان هایی که خلق می </a:t>
            </a:r>
            <a:r>
              <a:rPr lang="fa-IR" sz="2400" dirty="0" smtClean="0">
                <a:solidFill>
                  <a:prstClr val="black"/>
                </a:solidFill>
                <a:cs typeface="B Badr" panose="00000400000000000000" pitchFamily="2" charset="-78"/>
              </a:rPr>
              <a:t>شوند،</a:t>
            </a:r>
            <a:r>
              <a:rPr lang="en-US" sz="2400" dirty="0" smtClean="0">
                <a:solidFill>
                  <a:prstClr val="black"/>
                </a:solidFill>
                <a:cs typeface="B Badr" panose="00000400000000000000" pitchFamily="2" charset="-78"/>
              </a:rPr>
              <a:t> </a:t>
            </a:r>
            <a:r>
              <a:rPr lang="fa-IR" sz="2400" dirty="0" smtClean="0">
                <a:solidFill>
                  <a:prstClr val="black"/>
                </a:solidFill>
                <a:cs typeface="B Badr" panose="00000400000000000000" pitchFamily="2" charset="-78"/>
              </a:rPr>
              <a:t>تاکید </a:t>
            </a:r>
            <a:r>
              <a:rPr lang="fa-IR" sz="2400" dirty="0">
                <a:solidFill>
                  <a:prstClr val="black"/>
                </a:solidFill>
                <a:cs typeface="B Badr" panose="00000400000000000000" pitchFamily="2" charset="-78"/>
              </a:rPr>
              <a:t>کند و بداند که هر فردی داستانی برای گفتن دارد. این داستان </a:t>
            </a:r>
            <a:r>
              <a:rPr lang="fa-IR" sz="2400" dirty="0" smtClean="0">
                <a:solidFill>
                  <a:prstClr val="black"/>
                </a:solidFill>
                <a:cs typeface="B Badr" panose="00000400000000000000" pitchFamily="2" charset="-78"/>
              </a:rPr>
              <a:t>ها دو نوع هستند:</a:t>
            </a:r>
          </a:p>
          <a:p>
            <a:pPr lvl="0">
              <a:buClr>
                <a:srgbClr val="90C226"/>
              </a:buClr>
            </a:pPr>
            <a:r>
              <a:rPr lang="fa-IR" sz="2400" dirty="0" smtClean="0">
                <a:solidFill>
                  <a:prstClr val="black"/>
                </a:solidFill>
                <a:cs typeface="B Badr" panose="00000400000000000000" pitchFamily="2" charset="-78"/>
              </a:rPr>
              <a:t>1- داستان</a:t>
            </a:r>
            <a:r>
              <a:rPr lang="en-US" sz="2400" dirty="0" smtClean="0">
                <a:solidFill>
                  <a:prstClr val="black"/>
                </a:solidFill>
                <a:cs typeface="B Badr" panose="00000400000000000000" pitchFamily="2" charset="-78"/>
              </a:rPr>
              <a:t> </a:t>
            </a:r>
            <a:r>
              <a:rPr lang="fa-IR" sz="2400" dirty="0" smtClean="0">
                <a:solidFill>
                  <a:prstClr val="black"/>
                </a:solidFill>
                <a:cs typeface="B Badr" panose="00000400000000000000" pitchFamily="2" charset="-78"/>
              </a:rPr>
              <a:t>های دست اول که داستان تجربه های شخص است .</a:t>
            </a:r>
          </a:p>
          <a:p>
            <a:pPr lvl="0">
              <a:buClr>
                <a:srgbClr val="90C226"/>
              </a:buClr>
            </a:pPr>
            <a:r>
              <a:rPr lang="fa-IR" sz="2400" dirty="0" smtClean="0">
                <a:solidFill>
                  <a:prstClr val="black"/>
                </a:solidFill>
                <a:cs typeface="B Badr" panose="00000400000000000000" pitchFamily="2" charset="-78"/>
              </a:rPr>
              <a:t>2-داستان های دست دوم که روایت فرد از تجربه های دیگران است.</a:t>
            </a:r>
            <a:endParaRPr lang="en-US" sz="2400" dirty="0">
              <a:solidFill>
                <a:prstClr val="black"/>
              </a:solidFill>
              <a:cs typeface="B Badr" panose="00000400000000000000" pitchFamily="2" charset="-78"/>
            </a:endParaRPr>
          </a:p>
          <a:p>
            <a:pPr lvl="0">
              <a:buClr>
                <a:srgbClr val="90C226"/>
              </a:buClr>
            </a:pPr>
            <a:endParaRPr lang="en-US" dirty="0">
              <a:solidFill>
                <a:prstClr val="black">
                  <a:lumMod val="75000"/>
                  <a:lumOff val="25000"/>
                </a:prstClr>
              </a:solidFill>
            </a:endParaRPr>
          </a:p>
          <a:p>
            <a:endParaRPr lang="en-US" dirty="0"/>
          </a:p>
        </p:txBody>
      </p:sp>
    </p:spTree>
    <p:extLst>
      <p:ext uri="{BB962C8B-B14F-4D97-AF65-F5344CB8AC3E}">
        <p14:creationId xmlns:p14="http://schemas.microsoft.com/office/powerpoint/2010/main" val="27264272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2000"/>
          </a:xfrm>
        </p:spPr>
        <p:txBody>
          <a:bodyPr/>
          <a:lstStyle/>
          <a:p>
            <a:pPr algn="ctr"/>
            <a:r>
              <a:rPr lang="fa-IR" dirty="0">
                <a:solidFill>
                  <a:schemeClr val="accent5">
                    <a:lumMod val="60000"/>
                    <a:lumOff val="40000"/>
                  </a:schemeClr>
                </a:solidFill>
                <a:cs typeface="B Badr" panose="00000400000000000000" pitchFamily="2" charset="-78"/>
              </a:rPr>
              <a:t>راهنمای مشارکت در پژوهش روایی</a:t>
            </a:r>
            <a:endParaRPr lang="en-US"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457204"/>
            <a:ext cx="8596668" cy="3880773"/>
          </a:xfrm>
        </p:spPr>
        <p:txBody>
          <a:bodyPr/>
          <a:lstStyle/>
          <a:p>
            <a:r>
              <a:rPr lang="fa-IR" sz="2400" dirty="0">
                <a:cs typeface="B Badr" panose="00000400000000000000" pitchFamily="2" charset="-78"/>
              </a:rPr>
              <a:t> </a:t>
            </a:r>
            <a:r>
              <a:rPr lang="fa-IR" sz="2400" dirty="0">
                <a:solidFill>
                  <a:schemeClr val="tx1"/>
                </a:solidFill>
                <a:cs typeface="B Badr" panose="00000400000000000000" pitchFamily="2" charset="-78"/>
              </a:rPr>
              <a:t>بیش از انجام </a:t>
            </a:r>
            <a:r>
              <a:rPr lang="fa-IR" sz="2400" dirty="0" smtClean="0">
                <a:solidFill>
                  <a:schemeClr val="tx1"/>
                </a:solidFill>
                <a:cs typeface="B Badr" panose="00000400000000000000" pitchFamily="2" charset="-78"/>
              </a:rPr>
              <a:t>گفت </a:t>
            </a:r>
            <a:r>
              <a:rPr lang="fa-IR" sz="2400" dirty="0">
                <a:solidFill>
                  <a:schemeClr val="tx1"/>
                </a:solidFill>
                <a:cs typeface="B Badr" panose="00000400000000000000" pitchFamily="2" charset="-78"/>
              </a:rPr>
              <a:t>و گو با مشارکت کننده، بهتر است با تهیه راهنمایی، قرار بین </a:t>
            </a:r>
            <a:r>
              <a:rPr lang="fa-IR" sz="2400" dirty="0" smtClean="0">
                <a:solidFill>
                  <a:schemeClr val="tx1"/>
                </a:solidFill>
                <a:cs typeface="B Badr" panose="00000400000000000000" pitchFamily="2" charset="-78"/>
              </a:rPr>
              <a:t>محقق </a:t>
            </a:r>
            <a:r>
              <a:rPr lang="fa-IR" sz="2400" dirty="0">
                <a:solidFill>
                  <a:schemeClr val="tx1"/>
                </a:solidFill>
                <a:cs typeface="B Badr" panose="00000400000000000000" pitchFamily="2" charset="-78"/>
              </a:rPr>
              <a:t>و راوی را مشخص کنید، راهنمایی که عناوین زیر را شامل </a:t>
            </a:r>
            <a:r>
              <a:rPr lang="fa-IR" sz="2400" dirty="0" smtClean="0">
                <a:solidFill>
                  <a:schemeClr val="tx1"/>
                </a:solidFill>
                <a:cs typeface="B Badr" panose="00000400000000000000" pitchFamily="2" charset="-78"/>
              </a:rPr>
              <a:t>شود:</a:t>
            </a:r>
            <a:endParaRPr lang="fa-IR" sz="2400" dirty="0">
              <a:solidFill>
                <a:schemeClr val="tx1"/>
              </a:solidFill>
              <a:cs typeface="B Badr" panose="00000400000000000000" pitchFamily="2" charset="-78"/>
            </a:endParaRPr>
          </a:p>
          <a:p>
            <a:r>
              <a:rPr lang="fa-IR" sz="2400" dirty="0" smtClean="0">
                <a:solidFill>
                  <a:schemeClr val="tx1"/>
                </a:solidFill>
                <a:cs typeface="B Badr" panose="00000400000000000000" pitchFamily="2" charset="-78"/>
              </a:rPr>
              <a:t>1-حق </a:t>
            </a:r>
            <a:r>
              <a:rPr lang="fa-IR" sz="2400" dirty="0">
                <a:solidFill>
                  <a:schemeClr val="tx1"/>
                </a:solidFill>
                <a:cs typeface="B Badr" panose="00000400000000000000" pitchFamily="2" charset="-78"/>
              </a:rPr>
              <a:t>داوطلب برای خروج داوطلبانه از تحقیق در هر </a:t>
            </a:r>
            <a:r>
              <a:rPr lang="fa-IR" sz="2400" dirty="0" smtClean="0">
                <a:solidFill>
                  <a:schemeClr val="tx1"/>
                </a:solidFill>
                <a:cs typeface="B Badr" panose="00000400000000000000" pitchFamily="2" charset="-78"/>
              </a:rPr>
              <a:t>زمان</a:t>
            </a:r>
          </a:p>
          <a:p>
            <a:r>
              <a:rPr lang="fa-IR" sz="2400" dirty="0" smtClean="0">
                <a:solidFill>
                  <a:schemeClr val="tx1"/>
                </a:solidFill>
                <a:cs typeface="B Badr" panose="00000400000000000000" pitchFamily="2" charset="-78"/>
              </a:rPr>
              <a:t> </a:t>
            </a:r>
            <a:r>
              <a:rPr lang="fa-IR" sz="2400" dirty="0">
                <a:solidFill>
                  <a:schemeClr val="tx1"/>
                </a:solidFill>
                <a:cs typeface="B Badr" panose="00000400000000000000" pitchFamily="2" charset="-78"/>
              </a:rPr>
              <a:t>٢. </a:t>
            </a:r>
            <a:r>
              <a:rPr lang="fa-IR" sz="2400" dirty="0" smtClean="0">
                <a:solidFill>
                  <a:schemeClr val="tx1"/>
                </a:solidFill>
                <a:cs typeface="B Badr" panose="00000400000000000000" pitchFamily="2" charset="-78"/>
              </a:rPr>
              <a:t>مقصد </a:t>
            </a:r>
            <a:r>
              <a:rPr lang="fa-IR" sz="2400" dirty="0">
                <a:solidFill>
                  <a:schemeClr val="tx1"/>
                </a:solidFill>
                <a:cs typeface="B Badr" panose="00000400000000000000" pitchFamily="2" charset="-78"/>
              </a:rPr>
              <a:t>اصلی تحقیق و روش های گردآوری داده ها </a:t>
            </a:r>
            <a:endParaRPr lang="fa-IR" sz="2400" dirty="0" smtClean="0">
              <a:solidFill>
                <a:schemeClr val="tx1"/>
              </a:solidFill>
              <a:cs typeface="B Badr" panose="00000400000000000000" pitchFamily="2" charset="-78"/>
            </a:endParaRPr>
          </a:p>
          <a:p>
            <a:r>
              <a:rPr lang="fa-IR" sz="2400" dirty="0" smtClean="0">
                <a:solidFill>
                  <a:schemeClr val="tx1"/>
                </a:solidFill>
                <a:cs typeface="B Badr" panose="00000400000000000000" pitchFamily="2" charset="-78"/>
              </a:rPr>
              <a:t> </a:t>
            </a:r>
            <a:r>
              <a:rPr lang="fa-IR" sz="2400" dirty="0">
                <a:solidFill>
                  <a:schemeClr val="tx1"/>
                </a:solidFill>
                <a:cs typeface="B Badr" panose="00000400000000000000" pitchFamily="2" charset="-78"/>
              </a:rPr>
              <a:t>٣. توضیحاتی درباره مراقبت از محرمانه بودن پاسخها </a:t>
            </a:r>
            <a:endParaRPr lang="fa-IR" sz="2400" dirty="0" smtClean="0">
              <a:solidFill>
                <a:schemeClr val="tx1"/>
              </a:solidFill>
              <a:cs typeface="B Badr" panose="00000400000000000000" pitchFamily="2" charset="-78"/>
            </a:endParaRPr>
          </a:p>
          <a:p>
            <a:r>
              <a:rPr lang="fa-IR" sz="2400" dirty="0" smtClean="0">
                <a:solidFill>
                  <a:schemeClr val="tx1"/>
                </a:solidFill>
                <a:cs typeface="B Badr" panose="00000400000000000000" pitchFamily="2" charset="-78"/>
              </a:rPr>
              <a:t>۴.توضیحی درباره مخاطرات شناخته شده برای مشارکت کننده در تحقیق</a:t>
            </a:r>
          </a:p>
          <a:p>
            <a:r>
              <a:rPr lang="fa-IR" sz="2400" dirty="0" smtClean="0">
                <a:solidFill>
                  <a:schemeClr val="tx1"/>
                </a:solidFill>
                <a:cs typeface="B Badr" panose="00000400000000000000" pitchFamily="2" charset="-78"/>
              </a:rPr>
              <a:t>5.منافع پیش بینی شده تحقیق برای مشارکت کننده در تحقیق</a:t>
            </a:r>
          </a:p>
          <a:p>
            <a:r>
              <a:rPr lang="fa-IR" sz="2400" dirty="0" smtClean="0">
                <a:solidFill>
                  <a:schemeClr val="tx1"/>
                </a:solidFill>
                <a:cs typeface="B Badr" panose="00000400000000000000" pitchFamily="2" charset="-78"/>
              </a:rPr>
              <a:t>6. امضای محقق و مشارکت کننده در تحقیق</a:t>
            </a:r>
          </a:p>
          <a:p>
            <a:endParaRPr lang="en-US" dirty="0"/>
          </a:p>
        </p:txBody>
      </p:sp>
    </p:spTree>
    <p:extLst>
      <p:ext uri="{BB962C8B-B14F-4D97-AF65-F5344CB8AC3E}">
        <p14:creationId xmlns:p14="http://schemas.microsoft.com/office/powerpoint/2010/main" val="33101553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C42F1A">
                    <a:lumMod val="60000"/>
                    <a:lumOff val="40000"/>
                  </a:srgbClr>
                </a:solidFill>
                <a:cs typeface="B Badr" panose="00000400000000000000" pitchFamily="2" charset="-78"/>
              </a:rPr>
              <a:t>روش هاى جمع آورى داده ها در پژوهش روايى كدامند؟ </a:t>
            </a:r>
            <a:endParaRPr lang="en-US" dirty="0"/>
          </a:p>
        </p:txBody>
      </p:sp>
      <p:sp>
        <p:nvSpPr>
          <p:cNvPr id="3" name="Content Placeholder 2"/>
          <p:cNvSpPr>
            <a:spLocks noGrp="1"/>
          </p:cNvSpPr>
          <p:nvPr>
            <p:ph idx="1"/>
          </p:nvPr>
        </p:nvSpPr>
        <p:spPr/>
        <p:txBody>
          <a:bodyPr/>
          <a:lstStyle/>
          <a:p>
            <a:pPr lvl="0">
              <a:buClr>
                <a:srgbClr val="90C226"/>
              </a:buClr>
            </a:pPr>
            <a:r>
              <a:rPr lang="fa-IR" sz="2400" dirty="0">
                <a:solidFill>
                  <a:prstClr val="black"/>
                </a:solidFill>
                <a:cs typeface="B Badr" panose="00000400000000000000" pitchFamily="2" charset="-78"/>
              </a:rPr>
              <a:t>به نقل از کرسول روش گردآوری داده ها در تحقیق روایی سه صورت دارد:</a:t>
            </a:r>
          </a:p>
          <a:p>
            <a:pPr lvl="0">
              <a:buClr>
                <a:srgbClr val="90C226"/>
              </a:buClr>
            </a:pPr>
            <a:r>
              <a:rPr lang="fa-IR" sz="2400" dirty="0">
                <a:solidFill>
                  <a:prstClr val="black"/>
                </a:solidFill>
                <a:cs typeface="B Badr" panose="00000400000000000000" pitchFamily="2" charset="-78"/>
              </a:rPr>
              <a:t>1- ضبط داستانسرایی های خودانگیخته افراد</a:t>
            </a:r>
          </a:p>
          <a:p>
            <a:pPr lvl="0">
              <a:buClr>
                <a:srgbClr val="90C226"/>
              </a:buClr>
            </a:pPr>
            <a:r>
              <a:rPr lang="fa-IR" sz="2400" dirty="0">
                <a:solidFill>
                  <a:prstClr val="black"/>
                </a:solidFill>
                <a:cs typeface="B Badr" panose="00000400000000000000" pitchFamily="2" charset="-78"/>
              </a:rPr>
              <a:t>2-گردآوری </a:t>
            </a:r>
            <a:r>
              <a:rPr lang="fa-IR" sz="2400" dirty="0" smtClean="0">
                <a:solidFill>
                  <a:prstClr val="black"/>
                </a:solidFill>
                <a:cs typeface="B Badr" panose="00000400000000000000" pitchFamily="2" charset="-78"/>
              </a:rPr>
              <a:t>داستان</a:t>
            </a:r>
            <a:r>
              <a:rPr lang="en-US" sz="2400" dirty="0" smtClean="0">
                <a:solidFill>
                  <a:prstClr val="black"/>
                </a:solidFill>
                <a:cs typeface="B Badr" panose="00000400000000000000" pitchFamily="2" charset="-78"/>
              </a:rPr>
              <a:t> </a:t>
            </a:r>
            <a:r>
              <a:rPr lang="fa-IR" sz="2400" dirty="0" smtClean="0">
                <a:solidFill>
                  <a:prstClr val="black"/>
                </a:solidFill>
                <a:cs typeface="B Badr" panose="00000400000000000000" pitchFamily="2" charset="-78"/>
              </a:rPr>
              <a:t>های </a:t>
            </a:r>
            <a:r>
              <a:rPr lang="fa-IR" sz="2400" dirty="0">
                <a:solidFill>
                  <a:prstClr val="black"/>
                </a:solidFill>
                <a:cs typeface="B Badr" panose="00000400000000000000" pitchFamily="2" charset="-78"/>
              </a:rPr>
              <a:t>افراد از طریق مصاحبه</a:t>
            </a:r>
          </a:p>
          <a:p>
            <a:pPr lvl="0">
              <a:buClr>
                <a:srgbClr val="90C226"/>
              </a:buClr>
            </a:pPr>
            <a:r>
              <a:rPr lang="fa-IR" sz="2400" dirty="0">
                <a:solidFill>
                  <a:prstClr val="black"/>
                </a:solidFill>
                <a:cs typeface="B Badr" panose="00000400000000000000" pitchFamily="2" charset="-78"/>
              </a:rPr>
              <a:t>3- گردآوری </a:t>
            </a:r>
            <a:r>
              <a:rPr lang="fa-IR" sz="2400" dirty="0" smtClean="0">
                <a:solidFill>
                  <a:prstClr val="black"/>
                </a:solidFill>
                <a:cs typeface="B Badr" panose="00000400000000000000" pitchFamily="2" charset="-78"/>
              </a:rPr>
              <a:t>داستان</a:t>
            </a:r>
            <a:r>
              <a:rPr lang="en-US" sz="2400" dirty="0" smtClean="0">
                <a:solidFill>
                  <a:prstClr val="black"/>
                </a:solidFill>
                <a:cs typeface="B Badr" panose="00000400000000000000" pitchFamily="2" charset="-78"/>
              </a:rPr>
              <a:t> </a:t>
            </a:r>
            <a:r>
              <a:rPr lang="fa-IR" sz="2400" dirty="0" smtClean="0">
                <a:solidFill>
                  <a:prstClr val="black"/>
                </a:solidFill>
                <a:cs typeface="B Badr" panose="00000400000000000000" pitchFamily="2" charset="-78"/>
              </a:rPr>
              <a:t>ها </a:t>
            </a:r>
            <a:r>
              <a:rPr lang="fa-IR" sz="2400" dirty="0">
                <a:solidFill>
                  <a:prstClr val="black"/>
                </a:solidFill>
                <a:cs typeface="B Badr" panose="00000400000000000000" pitchFamily="2" charset="-78"/>
              </a:rPr>
              <a:t>از طریق رسانه هایی مانند اینترنت </a:t>
            </a:r>
          </a:p>
          <a:p>
            <a:endParaRPr lang="en-US" dirty="0"/>
          </a:p>
        </p:txBody>
      </p:sp>
    </p:spTree>
    <p:extLst>
      <p:ext uri="{BB962C8B-B14F-4D97-AF65-F5344CB8AC3E}">
        <p14:creationId xmlns:p14="http://schemas.microsoft.com/office/powerpoint/2010/main" val="21732260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37846"/>
          </a:xfrm>
        </p:spPr>
        <p:txBody>
          <a:bodyPr/>
          <a:lstStyle/>
          <a:p>
            <a:pPr algn="ctr"/>
            <a:r>
              <a:rPr lang="fa-IR" dirty="0" smtClean="0">
                <a:solidFill>
                  <a:schemeClr val="accent5">
                    <a:lumMod val="60000"/>
                    <a:lumOff val="40000"/>
                  </a:schemeClr>
                </a:solidFill>
                <a:cs typeface="B Badr" panose="00000400000000000000" pitchFamily="2" charset="-78"/>
              </a:rPr>
              <a:t>چگونه اعتماد ایجاد کنیم</a:t>
            </a:r>
            <a:endParaRPr lang="fa-IR"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351691" y="1926127"/>
            <a:ext cx="9308123" cy="3880773"/>
          </a:xfrm>
        </p:spPr>
        <p:txBody>
          <a:bodyPr>
            <a:normAutofit/>
          </a:bodyPr>
          <a:lstStyle/>
          <a:p>
            <a:r>
              <a:rPr lang="fa-IR" sz="2400" dirty="0" smtClean="0">
                <a:solidFill>
                  <a:schemeClr val="tx1"/>
                </a:solidFill>
                <a:cs typeface="B Badr" panose="00000400000000000000" pitchFamily="2" charset="-78"/>
              </a:rPr>
              <a:t>1-شما باید قادر باشید گفتگو رها کنید و اجازه بدهید مشارکت کننده هر چه می خواهد بگوید.</a:t>
            </a:r>
          </a:p>
          <a:p>
            <a:r>
              <a:rPr lang="fa-IR" sz="2400" dirty="0" smtClean="0">
                <a:solidFill>
                  <a:schemeClr val="tx1"/>
                </a:solidFill>
                <a:cs typeface="B Badr" panose="00000400000000000000" pitchFamily="2" charset="-78"/>
              </a:rPr>
              <a:t>2- قضاوت نکنید و پژوهشگر باید در سرتاسر تحقیق قضاوت های خود را کنار بگذارد.</a:t>
            </a:r>
          </a:p>
          <a:p>
            <a:r>
              <a:rPr lang="fa-IR" sz="2400" dirty="0" smtClean="0">
                <a:solidFill>
                  <a:schemeClr val="tx1"/>
                </a:solidFill>
                <a:cs typeface="B Badr" panose="00000400000000000000" pitchFamily="2" charset="-78"/>
              </a:rPr>
              <a:t>3-صبور باشید .</a:t>
            </a:r>
            <a:endParaRPr lang="fa-IR"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2894046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dirty="0">
                <a:solidFill>
                  <a:srgbClr val="C42F1A">
                    <a:lumMod val="60000"/>
                    <a:lumOff val="40000"/>
                  </a:srgbClr>
                </a:solidFill>
                <a:cs typeface="B Badr" panose="00000400000000000000" pitchFamily="2" charset="-78"/>
              </a:rPr>
              <a:t>اهداف روایت پژوهی</a:t>
            </a:r>
            <a:endParaRPr lang="en-US" dirty="0"/>
          </a:p>
        </p:txBody>
      </p:sp>
      <p:sp>
        <p:nvSpPr>
          <p:cNvPr id="3" name="Content Placeholder 2"/>
          <p:cNvSpPr>
            <a:spLocks noGrp="1"/>
          </p:cNvSpPr>
          <p:nvPr>
            <p:ph idx="1"/>
          </p:nvPr>
        </p:nvSpPr>
        <p:spPr/>
        <p:txBody>
          <a:bodyPr/>
          <a:lstStyle/>
          <a:p>
            <a:pPr marL="0" lvl="0" indent="0">
              <a:buClr>
                <a:srgbClr val="90C226"/>
              </a:buClr>
              <a:buNone/>
            </a:pPr>
            <a:r>
              <a:rPr lang="fa-IR" sz="2400" b="1" dirty="0">
                <a:solidFill>
                  <a:prstClr val="black"/>
                </a:solidFill>
                <a:cs typeface="B Badr" panose="00000400000000000000" pitchFamily="2" charset="-78"/>
              </a:rPr>
              <a:t>هدف از روایت پژوهی </a:t>
            </a:r>
            <a:r>
              <a:rPr lang="fa-IR" sz="2400" b="1" dirty="0">
                <a:solidFill>
                  <a:srgbClr val="FF0000"/>
                </a:solidFill>
                <a:cs typeface="B Badr" panose="00000400000000000000" pitchFamily="2" charset="-78"/>
              </a:rPr>
              <a:t>نقل تجارب </a:t>
            </a:r>
            <a:r>
              <a:rPr lang="fa-IR" sz="2400" b="1" dirty="0">
                <a:solidFill>
                  <a:prstClr val="black"/>
                </a:solidFill>
                <a:cs typeface="B Badr" panose="00000400000000000000" pitchFamily="2" charset="-78"/>
              </a:rPr>
              <a:t>، </a:t>
            </a:r>
            <a:r>
              <a:rPr lang="fa-IR" sz="2400" b="1" dirty="0">
                <a:solidFill>
                  <a:srgbClr val="FF0000"/>
                </a:solidFill>
                <a:cs typeface="B Badr" panose="00000400000000000000" pitchFamily="2" charset="-78"/>
              </a:rPr>
              <a:t>احساسات</a:t>
            </a:r>
            <a:r>
              <a:rPr lang="fa-IR" sz="2400" b="1" dirty="0">
                <a:solidFill>
                  <a:prstClr val="black"/>
                </a:solidFill>
                <a:cs typeface="B Badr" panose="00000400000000000000" pitchFamily="2" charset="-78"/>
              </a:rPr>
              <a:t> </a:t>
            </a:r>
            <a:r>
              <a:rPr lang="fa-IR" sz="2400" b="1" dirty="0">
                <a:solidFill>
                  <a:srgbClr val="FF0000"/>
                </a:solidFill>
                <a:cs typeface="B Badr" panose="00000400000000000000" pitchFamily="2" charset="-78"/>
              </a:rPr>
              <a:t>، عواطف </a:t>
            </a:r>
            <a:r>
              <a:rPr lang="fa-IR" sz="2400" b="1" dirty="0">
                <a:solidFill>
                  <a:prstClr val="black"/>
                </a:solidFill>
                <a:cs typeface="B Badr" panose="00000400000000000000" pitchFamily="2" charset="-78"/>
              </a:rPr>
              <a:t>و همه جنبه هایی است که در جریان یک واقعه رخ داده است.</a:t>
            </a:r>
          </a:p>
          <a:p>
            <a:pPr marL="0" lvl="0" indent="0">
              <a:buClr>
                <a:srgbClr val="90C226"/>
              </a:buClr>
              <a:buNone/>
            </a:pPr>
            <a:r>
              <a:rPr lang="fa-IR" sz="2400" b="1" dirty="0">
                <a:solidFill>
                  <a:prstClr val="black"/>
                </a:solidFill>
                <a:cs typeface="B Badr" panose="00000400000000000000" pitchFamily="2" charset="-78"/>
              </a:rPr>
              <a:t>علت اصلی استفاده از روایت پژوهی در تحقیقات آموزشی این است که انسانها خود گویندگان داستان هایی هستند که باعث رشد و تعالی زندگی فردی و اجتماعی افراد بشر می شوند.</a:t>
            </a:r>
          </a:p>
          <a:p>
            <a:endParaRPr lang="en-US" dirty="0"/>
          </a:p>
        </p:txBody>
      </p:sp>
    </p:spTree>
    <p:extLst>
      <p:ext uri="{BB962C8B-B14F-4D97-AF65-F5344CB8AC3E}">
        <p14:creationId xmlns:p14="http://schemas.microsoft.com/office/powerpoint/2010/main" val="12935874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2516"/>
            <a:ext cx="8596668" cy="1018573"/>
          </a:xfrm>
        </p:spPr>
        <p:txBody>
          <a:bodyPr/>
          <a:lstStyle/>
          <a:p>
            <a:pPr algn="ctr"/>
            <a:r>
              <a:rPr lang="fa-IR" dirty="0">
                <a:solidFill>
                  <a:schemeClr val="accent5">
                    <a:lumMod val="60000"/>
                    <a:lumOff val="40000"/>
                  </a:schemeClr>
                </a:solidFill>
                <a:cs typeface="B Badr" panose="00000400000000000000" pitchFamily="2" charset="-78"/>
              </a:rPr>
              <a:t>با تکنیک بارش مغزی آشنا شویم</a:t>
            </a:r>
            <a:endParaRPr lang="en-US" dirty="0"/>
          </a:p>
        </p:txBody>
      </p:sp>
      <p:sp>
        <p:nvSpPr>
          <p:cNvPr id="3" name="Content Placeholder 2"/>
          <p:cNvSpPr>
            <a:spLocks noGrp="1"/>
          </p:cNvSpPr>
          <p:nvPr>
            <p:ph idx="1"/>
          </p:nvPr>
        </p:nvSpPr>
        <p:spPr>
          <a:xfrm>
            <a:off x="677334" y="979971"/>
            <a:ext cx="9485238" cy="4529578"/>
          </a:xfrm>
        </p:spPr>
        <p:txBody>
          <a:bodyPr>
            <a:normAutofit/>
          </a:bodyPr>
          <a:lstStyle/>
          <a:p>
            <a:pPr lvl="0">
              <a:buClr>
                <a:srgbClr val="90C226"/>
              </a:buClr>
            </a:pPr>
            <a:r>
              <a:rPr lang="fa-IR" sz="2200" dirty="0">
                <a:solidFill>
                  <a:prstClr val="black"/>
                </a:solidFill>
                <a:cs typeface="B Badr" panose="00000400000000000000" pitchFamily="2" charset="-78"/>
              </a:rPr>
              <a:t>این تکنیک یکی از معروف ترین تکنیک های خلاقیت است که به صورت گروهی انجام میگیرد. اعضای گروه ایده های في البداهه خود را در مورد یک مسئله یا مشکل بیان می کنند. </a:t>
            </a:r>
            <a:endParaRPr lang="fa-IR" sz="2200" dirty="0" smtClean="0">
              <a:solidFill>
                <a:prstClr val="black"/>
              </a:solidFill>
              <a:cs typeface="B Badr" panose="00000400000000000000" pitchFamily="2" charset="-78"/>
            </a:endParaRPr>
          </a:p>
          <a:p>
            <a:pPr lvl="0">
              <a:buClr>
                <a:srgbClr val="90C226"/>
              </a:buClr>
            </a:pPr>
            <a:r>
              <a:rPr lang="fa-IR" sz="2200" dirty="0" smtClean="0">
                <a:solidFill>
                  <a:srgbClr val="00B0F0"/>
                </a:solidFill>
                <a:cs typeface="B Badr" panose="00000400000000000000" pitchFamily="2" charset="-78"/>
              </a:rPr>
              <a:t>این </a:t>
            </a:r>
            <a:r>
              <a:rPr lang="fa-IR" sz="2200" dirty="0">
                <a:solidFill>
                  <a:srgbClr val="00B0F0"/>
                </a:solidFill>
                <a:cs typeface="B Badr" panose="00000400000000000000" pitchFamily="2" charset="-78"/>
              </a:rPr>
              <a:t>تکنیک دارای دو مرحله است:</a:t>
            </a:r>
          </a:p>
          <a:p>
            <a:pPr lvl="0">
              <a:buClr>
                <a:srgbClr val="90C226"/>
              </a:buClr>
            </a:pPr>
            <a:r>
              <a:rPr lang="fa-IR" sz="2200" dirty="0" smtClean="0">
                <a:solidFill>
                  <a:srgbClr val="00B0F0"/>
                </a:solidFill>
                <a:cs typeface="B Badr" panose="00000400000000000000" pitchFamily="2" charset="-78"/>
              </a:rPr>
              <a:t>1-مرحله </a:t>
            </a:r>
            <a:r>
              <a:rPr lang="fa-IR" sz="2200" dirty="0">
                <a:solidFill>
                  <a:srgbClr val="00B0F0"/>
                </a:solidFill>
                <a:cs typeface="B Badr" panose="00000400000000000000" pitchFamily="2" charset="-78"/>
              </a:rPr>
              <a:t>تولید ایده ها: </a:t>
            </a:r>
            <a:r>
              <a:rPr lang="fa-IR" sz="2200" dirty="0">
                <a:solidFill>
                  <a:prstClr val="black"/>
                </a:solidFill>
                <a:cs typeface="B Badr" panose="00000400000000000000" pitchFamily="2" charset="-78"/>
              </a:rPr>
              <a:t>هدف این مرحله توسعه هر چه بیشتر ایده ها است که توسط شرکت کنندگان به نوبت بیان می شود. رعایت چند نکته در این مرحله ضروری است كه هیچ فکر و ایده ای نباید مورد </a:t>
            </a:r>
            <a:r>
              <a:rPr lang="fa-IR" sz="2200" dirty="0" smtClean="0">
                <a:solidFill>
                  <a:prstClr val="black"/>
                </a:solidFill>
                <a:cs typeface="B Badr" panose="00000400000000000000" pitchFamily="2" charset="-78"/>
              </a:rPr>
              <a:t>ارزیابی، </a:t>
            </a:r>
            <a:r>
              <a:rPr lang="fa-IR" sz="2200" dirty="0">
                <a:solidFill>
                  <a:prstClr val="black"/>
                </a:solidFill>
                <a:cs typeface="B Badr" panose="00000400000000000000" pitchFamily="2" charset="-78"/>
              </a:rPr>
              <a:t>قضاوت و یا نقد قرار گیرد. تا ایده های </a:t>
            </a:r>
            <a:r>
              <a:rPr lang="fa-IR" sz="2200" dirty="0" smtClean="0">
                <a:solidFill>
                  <a:prstClr val="black"/>
                </a:solidFill>
                <a:cs typeface="B Badr" panose="00000400000000000000" pitchFamily="2" charset="-78"/>
              </a:rPr>
              <a:t>بکر، </a:t>
            </a:r>
            <a:r>
              <a:rPr lang="fa-IR" sz="2200" dirty="0">
                <a:solidFill>
                  <a:prstClr val="black"/>
                </a:solidFill>
                <a:cs typeface="B Badr" panose="00000400000000000000" pitchFamily="2" charset="-78"/>
              </a:rPr>
              <a:t>جسورانه و دور از ذهن بیشتر مورد تشویق قرار گیرد. هر چه تعداد ایده ها بیشتر باشد، بهتر است. تا هر زمانی </a:t>
            </a:r>
            <a:r>
              <a:rPr lang="fa-IR" sz="2200">
                <a:solidFill>
                  <a:prstClr val="black"/>
                </a:solidFill>
                <a:cs typeface="B Badr" panose="00000400000000000000" pitchFamily="2" charset="-78"/>
              </a:rPr>
              <a:t>که </a:t>
            </a:r>
            <a:r>
              <a:rPr lang="fa-IR" sz="2200" smtClean="0">
                <a:solidFill>
                  <a:prstClr val="black"/>
                </a:solidFill>
                <a:cs typeface="B Badr" panose="00000400000000000000" pitchFamily="2" charset="-78"/>
              </a:rPr>
              <a:t>افراد </a:t>
            </a:r>
            <a:r>
              <a:rPr lang="fa-IR" sz="2200" dirty="0">
                <a:solidFill>
                  <a:prstClr val="black"/>
                </a:solidFill>
                <a:cs typeface="B Badr" panose="00000400000000000000" pitchFamily="2" charset="-78"/>
              </a:rPr>
              <a:t>شرکت کننده ایده می دهند، جلسه ادامه می یابد.</a:t>
            </a:r>
          </a:p>
          <a:p>
            <a:pPr lvl="0">
              <a:buClr>
                <a:srgbClr val="90C226"/>
              </a:buClr>
            </a:pPr>
            <a:r>
              <a:rPr lang="fa-IR" sz="2200" dirty="0" smtClean="0">
                <a:solidFill>
                  <a:srgbClr val="00B0F0"/>
                </a:solidFill>
                <a:cs typeface="B Badr" panose="00000400000000000000" pitchFamily="2" charset="-78"/>
              </a:rPr>
              <a:t>2-مرحله </a:t>
            </a:r>
            <a:r>
              <a:rPr lang="fa-IR" sz="2200" dirty="0">
                <a:solidFill>
                  <a:srgbClr val="00B0F0"/>
                </a:solidFill>
                <a:cs typeface="B Badr" panose="00000400000000000000" pitchFamily="2" charset="-78"/>
              </a:rPr>
              <a:t>ی ارزیابی ایده ها: </a:t>
            </a:r>
            <a:r>
              <a:rPr lang="fa-IR" sz="2200" dirty="0">
                <a:solidFill>
                  <a:prstClr val="black"/>
                </a:solidFill>
                <a:cs typeface="B Badr" panose="00000400000000000000" pitchFamily="2" charset="-78"/>
              </a:rPr>
              <a:t>در این مرحله ایده ها توسط شرکت کنندگان مورد ارزیابی قرار می گیرند. بدین صورت که اعضای گروه درباره هر ایده بحث و برخی را حذف و تعدادی از ایده ها را ترکیب می کنند تا ایده های کامل تری حاصل شود. در نهایت ایده های برتر را انتخاب می کنند.</a:t>
            </a:r>
            <a:endParaRPr lang="en-US" sz="2200" dirty="0">
              <a:solidFill>
                <a:prstClr val="black"/>
              </a:solidFill>
              <a:cs typeface="B Badr" panose="00000400000000000000" pitchFamily="2" charset="-78"/>
            </a:endParaRPr>
          </a:p>
          <a:p>
            <a:endParaRPr lang="en-US" dirty="0"/>
          </a:p>
        </p:txBody>
      </p:sp>
    </p:spTree>
    <p:extLst>
      <p:ext uri="{BB962C8B-B14F-4D97-AF65-F5344CB8AC3E}">
        <p14:creationId xmlns:p14="http://schemas.microsoft.com/office/powerpoint/2010/main" val="39576471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83534"/>
          </a:xfrm>
        </p:spPr>
        <p:txBody>
          <a:bodyPr/>
          <a:lstStyle/>
          <a:p>
            <a:pPr algn="ctr"/>
            <a:r>
              <a:rPr lang="fa-IR" sz="3200" dirty="0">
                <a:solidFill>
                  <a:srgbClr val="C42F1A">
                    <a:lumMod val="60000"/>
                    <a:lumOff val="40000"/>
                  </a:srgbClr>
                </a:solidFill>
                <a:cs typeface="B Badr" panose="00000400000000000000" pitchFamily="2" charset="-78"/>
              </a:rPr>
              <a:t>فعالیت کارگاهی کار با گروه تکنیک: </a:t>
            </a:r>
            <a:r>
              <a:rPr lang="fa-IR" sz="3200" b="1" dirty="0">
                <a:solidFill>
                  <a:srgbClr val="C42F1A">
                    <a:lumMod val="60000"/>
                    <a:lumOff val="40000"/>
                  </a:srgbClr>
                </a:solidFill>
                <a:cs typeface="B Badr" panose="00000400000000000000" pitchFamily="2" charset="-78"/>
              </a:rPr>
              <a:t>بارش مغزی </a:t>
            </a:r>
            <a:endParaRPr lang="en-US" dirty="0"/>
          </a:p>
        </p:txBody>
      </p:sp>
      <p:sp>
        <p:nvSpPr>
          <p:cNvPr id="3" name="Content Placeholder 2"/>
          <p:cNvSpPr>
            <a:spLocks noGrp="1"/>
          </p:cNvSpPr>
          <p:nvPr>
            <p:ph idx="1"/>
          </p:nvPr>
        </p:nvSpPr>
        <p:spPr>
          <a:xfrm>
            <a:off x="677333" y="1593430"/>
            <a:ext cx="9531537" cy="3880773"/>
          </a:xfrm>
        </p:spPr>
        <p:txBody>
          <a:bodyPr/>
          <a:lstStyle/>
          <a:p>
            <a:pPr marL="0" lvl="0" indent="0" algn="ctr">
              <a:buClr>
                <a:srgbClr val="90C226"/>
              </a:buClr>
              <a:buNone/>
            </a:pPr>
            <a:r>
              <a:rPr lang="fa-IR" sz="2800" b="1" dirty="0">
                <a:solidFill>
                  <a:prstClr val="black"/>
                </a:solidFill>
                <a:cs typeface="B Badr" panose="00000400000000000000" pitchFamily="2" charset="-78"/>
              </a:rPr>
              <a:t>موضوع کار </a:t>
            </a:r>
            <a:r>
              <a:rPr lang="fa-IR" sz="2800" b="1" dirty="0" smtClean="0">
                <a:solidFill>
                  <a:prstClr val="black"/>
                </a:solidFill>
                <a:cs typeface="B Badr" panose="00000400000000000000" pitchFamily="2" charset="-78"/>
              </a:rPr>
              <a:t>گروهی</a:t>
            </a:r>
          </a:p>
          <a:p>
            <a:pPr marL="0" lvl="0" indent="0" algn="ctr">
              <a:buClr>
                <a:srgbClr val="90C226"/>
              </a:buClr>
              <a:buNone/>
            </a:pPr>
            <a:endParaRPr lang="fa-IR" sz="2800" b="1" dirty="0">
              <a:solidFill>
                <a:prstClr val="black"/>
              </a:solidFill>
              <a:cs typeface="B Badr" panose="00000400000000000000" pitchFamily="2" charset="-78"/>
            </a:endParaRPr>
          </a:p>
          <a:p>
            <a:pPr marL="0" lvl="0" indent="0">
              <a:buClr>
                <a:srgbClr val="90C226"/>
              </a:buClr>
              <a:buNone/>
            </a:pPr>
            <a:r>
              <a:rPr lang="fa-IR" sz="2800" b="1" dirty="0" smtClean="0">
                <a:solidFill>
                  <a:prstClr val="black"/>
                </a:solidFill>
                <a:cs typeface="B Badr" panose="00000400000000000000" pitchFamily="2" charset="-78"/>
              </a:rPr>
              <a:t>1- مشکلات </a:t>
            </a:r>
            <a:r>
              <a:rPr lang="fa-IR" sz="2800" b="1" dirty="0">
                <a:solidFill>
                  <a:prstClr val="black"/>
                </a:solidFill>
                <a:cs typeface="B Badr" panose="00000400000000000000" pitchFamily="2" charset="-78"/>
              </a:rPr>
              <a:t>و مسائلی که معمولا یک معلم تازه کار با آن روبه رو می شود چیست؟</a:t>
            </a:r>
          </a:p>
          <a:p>
            <a:pPr marL="0" lvl="0" indent="0">
              <a:buClr>
                <a:srgbClr val="90C226"/>
              </a:buClr>
              <a:buNone/>
            </a:pPr>
            <a:r>
              <a:rPr lang="fa-IR" sz="2800" b="1" dirty="0">
                <a:solidFill>
                  <a:prstClr val="black"/>
                </a:solidFill>
                <a:cs typeface="B Badr" panose="00000400000000000000" pitchFamily="2" charset="-78"/>
              </a:rPr>
              <a:t> </a:t>
            </a:r>
          </a:p>
          <a:p>
            <a:pPr marL="0" lvl="0" indent="0">
              <a:buClr>
                <a:srgbClr val="90C226"/>
              </a:buClr>
              <a:buNone/>
            </a:pPr>
            <a:r>
              <a:rPr lang="fa-IR" sz="2800" b="1" dirty="0" smtClean="0">
                <a:solidFill>
                  <a:prstClr val="black"/>
                </a:solidFill>
                <a:cs typeface="B Lotus" panose="00000400000000000000" pitchFamily="2" charset="-78"/>
              </a:rPr>
              <a:t>2-یک </a:t>
            </a:r>
            <a:r>
              <a:rPr lang="fa-IR" sz="2800" b="1" dirty="0">
                <a:solidFill>
                  <a:prstClr val="black"/>
                </a:solidFill>
                <a:cs typeface="B Lotus" panose="00000400000000000000" pitchFamily="2" charset="-78"/>
              </a:rPr>
              <a:t>دانشجومعلم در طی دورۀ تربیت معلم چه مهارت هایی را باید کسب کند؟</a:t>
            </a:r>
          </a:p>
          <a:p>
            <a:endParaRPr lang="en-US" dirty="0"/>
          </a:p>
        </p:txBody>
      </p:sp>
    </p:spTree>
    <p:extLst>
      <p:ext uri="{BB962C8B-B14F-4D97-AF65-F5344CB8AC3E}">
        <p14:creationId xmlns:p14="http://schemas.microsoft.com/office/powerpoint/2010/main" val="20489701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886" y="447536"/>
            <a:ext cx="9925076" cy="5328231"/>
          </a:xfrm>
        </p:spPr>
        <p:txBody>
          <a:bodyPr>
            <a:normAutofit/>
          </a:bodyPr>
          <a:lstStyle/>
          <a:p>
            <a:r>
              <a:rPr lang="fa-IR" sz="2800" dirty="0">
                <a:solidFill>
                  <a:prstClr val="black">
                    <a:lumMod val="75000"/>
                    <a:lumOff val="25000"/>
                  </a:prstClr>
                </a:solidFill>
                <a:cs typeface="B Badr" panose="00000400000000000000" pitchFamily="2" charset="-78"/>
              </a:rPr>
              <a:t>یکی از دانشجو معلمان به عنوان دبیر جلسه مسئولیت ثبت افکار را بر روی تابلو کلاس به عهده می گیرد. </a:t>
            </a:r>
            <a:br>
              <a:rPr lang="fa-IR" sz="2800" dirty="0">
                <a:solidFill>
                  <a:prstClr val="black">
                    <a:lumMod val="75000"/>
                    <a:lumOff val="25000"/>
                  </a:prstClr>
                </a:solidFill>
                <a:cs typeface="B Badr" panose="00000400000000000000" pitchFamily="2" charset="-78"/>
              </a:rPr>
            </a:br>
            <a:r>
              <a:rPr lang="fa-IR" sz="2800" dirty="0">
                <a:solidFill>
                  <a:prstClr val="black">
                    <a:lumMod val="75000"/>
                    <a:lumOff val="25000"/>
                  </a:prstClr>
                </a:solidFill>
                <a:cs typeface="B Badr" panose="00000400000000000000" pitchFamily="2" charset="-78"/>
              </a:rPr>
              <a:t>بعد کار </a:t>
            </a:r>
            <a:r>
              <a:rPr lang="fa-IR" sz="2800" dirty="0" smtClean="0">
                <a:solidFill>
                  <a:prstClr val="black">
                    <a:lumMod val="75000"/>
                    <a:lumOff val="25000"/>
                  </a:prstClr>
                </a:solidFill>
                <a:cs typeface="B Badr" panose="00000400000000000000" pitchFamily="2" charset="-78"/>
              </a:rPr>
              <a:t>بایک سؤال </a:t>
            </a:r>
            <a:r>
              <a:rPr lang="fa-IR" sz="2800" dirty="0">
                <a:solidFill>
                  <a:prstClr val="black">
                    <a:lumMod val="75000"/>
                    <a:lumOff val="25000"/>
                  </a:prstClr>
                </a:solidFill>
                <a:cs typeface="B Badr" panose="00000400000000000000" pitchFamily="2" charset="-78"/>
              </a:rPr>
              <a:t>آغاز می شود </a:t>
            </a:r>
            <a:r>
              <a:rPr lang="fa-IR" sz="2800" dirty="0" smtClean="0">
                <a:solidFill>
                  <a:prstClr val="black">
                    <a:lumMod val="75000"/>
                    <a:lumOff val="25000"/>
                  </a:prstClr>
                </a:solidFill>
                <a:cs typeface="B Badr" panose="00000400000000000000" pitchFamily="2" charset="-78"/>
              </a:rPr>
              <a:t>.دانشجو </a:t>
            </a:r>
            <a:r>
              <a:rPr lang="fa-IR" sz="2800" dirty="0">
                <a:solidFill>
                  <a:prstClr val="black">
                    <a:lumMod val="75000"/>
                    <a:lumOff val="25000"/>
                  </a:prstClr>
                </a:solidFill>
                <a:cs typeface="B Badr" panose="00000400000000000000" pitchFamily="2" charset="-78"/>
              </a:rPr>
              <a:t>معلمان هر کدام نظرات خود را بیان می کنند. در این مرحله هیچ گونه قضاوت و ارزیابی از طرف استاد و یا سایر اعضای گروه انجام نمی گیرد، فقط افراد تشویق می شوند که به تولید افکار جدید بپردازند. بعد از ثبت تمام نظرات بر روی تابلو ، نوبت به دسته بندی ایده ها در طبقات دانشهای محتوایی، تربیتی، فناورانه، مهارت تدریس، نگرش می رسد. هر نظر در معرض قضاوت و ارزیابی افراد گروه قرار می گیرد و بر اساس نظر جمع برخی موارد حذف و برخی دیگر با هم ادغام و به ایده ای کامل تر تبدیل می شود و در نهایت جمع بندی ارائه می شود.</a:t>
            </a:r>
            <a:endParaRPr lang="en-US" dirty="0"/>
          </a:p>
        </p:txBody>
      </p:sp>
    </p:spTree>
    <p:extLst>
      <p:ext uri="{BB962C8B-B14F-4D97-AF65-F5344CB8AC3E}">
        <p14:creationId xmlns:p14="http://schemas.microsoft.com/office/powerpoint/2010/main" val="9854429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solidFill>
                  <a:schemeClr val="accent5">
                    <a:lumMod val="60000"/>
                    <a:lumOff val="40000"/>
                  </a:schemeClr>
                </a:solidFill>
                <a:cs typeface="B Badr" panose="00000400000000000000" pitchFamily="2" charset="-78"/>
              </a:rPr>
              <a:t>تکلیف انفرادی</a:t>
            </a:r>
            <a:br>
              <a:rPr lang="fa-IR" dirty="0" smtClean="0">
                <a:solidFill>
                  <a:schemeClr val="accent5">
                    <a:lumMod val="60000"/>
                    <a:lumOff val="40000"/>
                  </a:schemeClr>
                </a:solidFill>
                <a:cs typeface="B Badr" panose="00000400000000000000" pitchFamily="2" charset="-78"/>
              </a:rPr>
            </a:br>
            <a:r>
              <a:rPr lang="ar-SA" dirty="0" smtClean="0">
                <a:solidFill>
                  <a:schemeClr val="accent5">
                    <a:lumMod val="60000"/>
                    <a:lumOff val="40000"/>
                  </a:schemeClr>
                </a:solidFill>
                <a:cs typeface="B Badr" panose="00000400000000000000" pitchFamily="2" charset="-78"/>
              </a:rPr>
              <a:t>نظرات </a:t>
            </a:r>
            <a:r>
              <a:rPr lang="ar-SA" dirty="0">
                <a:solidFill>
                  <a:schemeClr val="accent5">
                    <a:lumMod val="60000"/>
                    <a:lumOff val="40000"/>
                  </a:schemeClr>
                </a:solidFill>
                <a:cs typeface="B Badr" panose="00000400000000000000" pitchFamily="2" charset="-78"/>
              </a:rPr>
              <a:t>پيشگامان پژوهش </a:t>
            </a:r>
            <a:r>
              <a:rPr lang="ar-SA" dirty="0" smtClean="0">
                <a:solidFill>
                  <a:schemeClr val="accent5">
                    <a:lumMod val="60000"/>
                    <a:lumOff val="40000"/>
                  </a:schemeClr>
                </a:solidFill>
                <a:cs typeface="B Badr" panose="00000400000000000000" pitchFamily="2" charset="-78"/>
              </a:rPr>
              <a:t>روايى </a:t>
            </a:r>
            <a:r>
              <a:rPr lang="ar-SA" dirty="0">
                <a:solidFill>
                  <a:schemeClr val="accent5">
                    <a:lumMod val="60000"/>
                    <a:lumOff val="40000"/>
                  </a:schemeClr>
                </a:solidFill>
                <a:cs typeface="B Badr" panose="00000400000000000000" pitchFamily="2" charset="-78"/>
              </a:rPr>
              <a:t>در تعليم و تربيت چيست؟</a:t>
            </a:r>
            <a:r>
              <a:rPr lang="ar-SA" b="1" dirty="0">
                <a:solidFill>
                  <a:schemeClr val="accent5">
                    <a:lumMod val="60000"/>
                    <a:lumOff val="40000"/>
                  </a:schemeClr>
                </a:solidFill>
                <a:cs typeface="B Badr" panose="00000400000000000000" pitchFamily="2" charset="-78"/>
              </a:rPr>
              <a:t> </a:t>
            </a:r>
            <a:r>
              <a:rPr lang="en-US" dirty="0"/>
              <a:t/>
            </a:r>
            <a:br>
              <a:rPr lang="en-US" dirty="0"/>
            </a:br>
            <a:endParaRPr lang="fa-IR" dirty="0"/>
          </a:p>
        </p:txBody>
      </p:sp>
      <p:sp>
        <p:nvSpPr>
          <p:cNvPr id="3" name="Content Placeholder 2"/>
          <p:cNvSpPr>
            <a:spLocks noGrp="1"/>
          </p:cNvSpPr>
          <p:nvPr>
            <p:ph idx="1"/>
          </p:nvPr>
        </p:nvSpPr>
        <p:spPr>
          <a:xfrm>
            <a:off x="677334" y="1930400"/>
            <a:ext cx="8596668" cy="3880773"/>
          </a:xfrm>
        </p:spPr>
        <p:txBody>
          <a:bodyPr>
            <a:normAutofit/>
          </a:bodyPr>
          <a:lstStyle/>
          <a:p>
            <a:r>
              <a:rPr lang="ar-SA" sz="2800" dirty="0">
                <a:solidFill>
                  <a:schemeClr val="tx1"/>
                </a:solidFill>
                <a:cs typeface="B Badr" panose="00000400000000000000" pitchFamily="2" charset="-78"/>
              </a:rPr>
              <a:t>روايت پژوهى در قلمرو تعليم و تربيت در انديشه هاى عمل گرايانى چون </a:t>
            </a:r>
            <a:r>
              <a:rPr lang="ar-SA" sz="2800" dirty="0">
                <a:solidFill>
                  <a:srgbClr val="00B0F0"/>
                </a:solidFill>
                <a:cs typeface="B Badr" panose="00000400000000000000" pitchFamily="2" charset="-78"/>
              </a:rPr>
              <a:t>ديويى</a:t>
            </a:r>
            <a:r>
              <a:rPr lang="ar-SA" sz="2800" dirty="0">
                <a:solidFill>
                  <a:schemeClr val="tx1"/>
                </a:solidFill>
                <a:cs typeface="B Badr" panose="00000400000000000000" pitchFamily="2" charset="-78"/>
              </a:rPr>
              <a:t>، </a:t>
            </a:r>
            <a:r>
              <a:rPr lang="ar-SA" sz="2800" dirty="0">
                <a:solidFill>
                  <a:srgbClr val="00B0F0"/>
                </a:solidFill>
                <a:cs typeface="B Badr" panose="00000400000000000000" pitchFamily="2" charset="-78"/>
              </a:rPr>
              <a:t>برونر</a:t>
            </a:r>
            <a:r>
              <a:rPr lang="ar-SA" sz="2800" dirty="0">
                <a:solidFill>
                  <a:schemeClr val="tx1"/>
                </a:solidFill>
                <a:cs typeface="B Badr" panose="00000400000000000000" pitchFamily="2" charset="-78"/>
              </a:rPr>
              <a:t>، </a:t>
            </a:r>
            <a:r>
              <a:rPr lang="ar-SA" sz="2800" dirty="0">
                <a:solidFill>
                  <a:srgbClr val="00B0F0"/>
                </a:solidFill>
                <a:cs typeface="B Badr" panose="00000400000000000000" pitchFamily="2" charset="-78"/>
              </a:rPr>
              <a:t>شوآب</a:t>
            </a:r>
            <a:r>
              <a:rPr lang="ar-SA" sz="2800" dirty="0">
                <a:solidFill>
                  <a:schemeClr val="tx1"/>
                </a:solidFill>
                <a:cs typeface="B Badr" panose="00000400000000000000" pitchFamily="2" charset="-78"/>
              </a:rPr>
              <a:t>، </a:t>
            </a:r>
            <a:r>
              <a:rPr lang="ar-SA" sz="2800" dirty="0">
                <a:solidFill>
                  <a:srgbClr val="00B0F0"/>
                </a:solidFill>
                <a:cs typeface="B Badr" panose="00000400000000000000" pitchFamily="2" charset="-78"/>
              </a:rPr>
              <a:t>دونالد شون </a:t>
            </a:r>
            <a:r>
              <a:rPr lang="fa-IR" sz="2800" dirty="0" smtClean="0">
                <a:solidFill>
                  <a:schemeClr val="tx1"/>
                </a:solidFill>
                <a:cs typeface="B Badr" panose="00000400000000000000" pitchFamily="2" charset="-78"/>
              </a:rPr>
              <a:t>،</a:t>
            </a:r>
            <a:r>
              <a:rPr lang="ar-SA" sz="2800" dirty="0" smtClean="0">
                <a:solidFill>
                  <a:schemeClr val="tx1"/>
                </a:solidFill>
                <a:cs typeface="B Badr" panose="00000400000000000000" pitchFamily="2" charset="-78"/>
              </a:rPr>
              <a:t> </a:t>
            </a:r>
            <a:r>
              <a:rPr lang="ar-SA" sz="2800" dirty="0">
                <a:solidFill>
                  <a:srgbClr val="00B0F0"/>
                </a:solidFill>
                <a:cs typeface="B Badr" panose="00000400000000000000" pitchFamily="2" charset="-78"/>
              </a:rPr>
              <a:t>كلندينين</a:t>
            </a:r>
            <a:r>
              <a:rPr lang="ar-SA" sz="2800" dirty="0">
                <a:solidFill>
                  <a:schemeClr val="tx1"/>
                </a:solidFill>
                <a:cs typeface="B Badr" panose="00000400000000000000" pitchFamily="2" charset="-78"/>
              </a:rPr>
              <a:t> و</a:t>
            </a:r>
            <a:r>
              <a:rPr lang="ar-SA" sz="2800" dirty="0">
                <a:solidFill>
                  <a:srgbClr val="00B0F0"/>
                </a:solidFill>
                <a:cs typeface="B Badr" panose="00000400000000000000" pitchFamily="2" charset="-78"/>
              </a:rPr>
              <a:t> كانلى </a:t>
            </a:r>
            <a:r>
              <a:rPr lang="ar-SA" sz="2800" dirty="0">
                <a:solidFill>
                  <a:schemeClr val="tx1"/>
                </a:solidFill>
                <a:cs typeface="B Badr" panose="00000400000000000000" pitchFamily="2" charset="-78"/>
              </a:rPr>
              <a:t>ريشه </a:t>
            </a:r>
            <a:r>
              <a:rPr lang="ar-SA" sz="2800" dirty="0" smtClean="0">
                <a:solidFill>
                  <a:schemeClr val="tx1"/>
                </a:solidFill>
                <a:cs typeface="B Badr" panose="00000400000000000000" pitchFamily="2" charset="-78"/>
              </a:rPr>
              <a:t>دارد</a:t>
            </a:r>
            <a:r>
              <a:rPr lang="fa-IR" sz="2800" dirty="0" smtClean="0">
                <a:solidFill>
                  <a:schemeClr val="tx1"/>
                </a:solidFill>
                <a:cs typeface="B Badr" panose="00000400000000000000" pitchFamily="2" charset="-78"/>
              </a:rPr>
              <a:t>.</a:t>
            </a:r>
            <a:endParaRPr lang="fa-IR" sz="2800" dirty="0">
              <a:solidFill>
                <a:schemeClr val="tx1"/>
              </a:solidFill>
              <a:cs typeface="B Badr" panose="00000400000000000000" pitchFamily="2" charset="-78"/>
            </a:endParaRPr>
          </a:p>
        </p:txBody>
      </p:sp>
    </p:spTree>
    <p:extLst>
      <p:ext uri="{BB962C8B-B14F-4D97-AF65-F5344CB8AC3E}">
        <p14:creationId xmlns:p14="http://schemas.microsoft.com/office/powerpoint/2010/main" val="16460785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16835"/>
            <a:ext cx="9158328" cy="5524527"/>
          </a:xfrm>
        </p:spPr>
        <p:txBody>
          <a:bodyPr>
            <a:normAutofit/>
          </a:bodyPr>
          <a:lstStyle/>
          <a:p>
            <a:r>
              <a:rPr lang="ar-SA" sz="2400" dirty="0">
                <a:cs typeface="B Badr" panose="00000400000000000000" pitchFamily="2" charset="-78"/>
              </a:rPr>
              <a:t>ديويى: از نظر ديويى، يادگيرى از طريق تجربه اتفاق مى افتد و تدريس و يادگيرى، فرايند مداوم ساختن تجربه است و در شكل روايت ارائه مى </a:t>
            </a:r>
            <a:r>
              <a:rPr lang="ar-SA" sz="2400" dirty="0" smtClean="0">
                <a:cs typeface="B Badr" panose="00000400000000000000" pitchFamily="2" charset="-78"/>
              </a:rPr>
              <a:t>شود</a:t>
            </a:r>
            <a:r>
              <a:rPr lang="fa-IR" sz="2400" dirty="0" smtClean="0">
                <a:cs typeface="B Badr" panose="00000400000000000000" pitchFamily="2" charset="-78"/>
              </a:rPr>
              <a:t>.</a:t>
            </a:r>
            <a:endParaRPr lang="fa-IR" sz="2400" dirty="0">
              <a:cs typeface="B Badr" panose="00000400000000000000" pitchFamily="2" charset="-78"/>
            </a:endParaRPr>
          </a:p>
          <a:p>
            <a:r>
              <a:rPr lang="fa-IR" sz="2400" dirty="0">
                <a:cs typeface="B Badr" panose="00000400000000000000" pitchFamily="2" charset="-78"/>
              </a:rPr>
              <a:t>شواب: از نظر شواب (١٩٧٠) كاربرد محض نظريه در دنياى واقعى تدريس، اشتباه است؛ در اين راستا، دانش عملى معلم ، يكى از حوزه هاى مطالعاتى است كه اهميت نظرية پركتيكال شوآب را در زمينة تدريس نشان مى دهد. اين دانش عملى، ريشه در روايت هاى معلمان دارد و از طريق تجربه و تعاملات ، كسب مى شود (به نقل از غلامى١٣٩٣،). </a:t>
            </a:r>
            <a:endParaRPr lang="fa-IR" sz="2400" dirty="0" smtClean="0">
              <a:cs typeface="B Badr" panose="00000400000000000000" pitchFamily="2" charset="-78"/>
            </a:endParaRPr>
          </a:p>
          <a:p>
            <a:endParaRPr lang="fa-IR" dirty="0"/>
          </a:p>
        </p:txBody>
      </p:sp>
    </p:spTree>
    <p:extLst>
      <p:ext uri="{BB962C8B-B14F-4D97-AF65-F5344CB8AC3E}">
        <p14:creationId xmlns:p14="http://schemas.microsoft.com/office/powerpoint/2010/main" val="77462653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3549" y="976558"/>
            <a:ext cx="9533465" cy="3880773"/>
          </a:xfrm>
        </p:spPr>
        <p:txBody>
          <a:bodyPr/>
          <a:lstStyle/>
          <a:p>
            <a:pPr lvl="0">
              <a:buClr>
                <a:srgbClr val="90C226"/>
              </a:buClr>
            </a:pPr>
            <a:r>
              <a:rPr lang="fa-IR" sz="2400" dirty="0">
                <a:solidFill>
                  <a:prstClr val="black">
                    <a:lumMod val="75000"/>
                    <a:lumOff val="25000"/>
                  </a:prstClr>
                </a:solidFill>
                <a:cs typeface="B Badr" panose="00000400000000000000" pitchFamily="2" charset="-78"/>
              </a:rPr>
              <a:t>دونالد شون: نظرية دونالد شون(١٩٨٧) مبتنى بر عمل و تدريس فكورانه است. او بر حل مسئله و مفهوم سازى از طريق تفكر در عمل تأكيد دارد (اورد، ٢٠١٢). از اين نظريه به عنوان الگويى در تربيت  معلم، استقبال فراوان شده است. شون براى تربيت حرفه اى، عمل فكورانه يا تأمل در عمل را توصيه مى كند. طبق نظر شون (١٩٨٣)  زندگى شاغلان به دانش ضمنى آنان در عمل بستگى دارد (به نقل از امام جمعه و مهر محمدى، ١٣٨٥). </a:t>
            </a:r>
          </a:p>
          <a:p>
            <a:r>
              <a:rPr lang="fa-IR" sz="2400" dirty="0">
                <a:cs typeface="B Badr" panose="00000400000000000000" pitchFamily="2" charset="-78"/>
              </a:rPr>
              <a:t>برونر: از نظر برونر (٢٠٠٢) روايت ها، تجربه هاى ما را در تعليم و تربيت شكل مى دهند و روايت ها و داستان ها، روش تفكر و شيوة سازماندهى تجارب انسانى اند.</a:t>
            </a:r>
          </a:p>
          <a:p>
            <a:endParaRPr lang="en-US" dirty="0"/>
          </a:p>
        </p:txBody>
      </p:sp>
    </p:spTree>
    <p:extLst>
      <p:ext uri="{BB962C8B-B14F-4D97-AF65-F5344CB8AC3E}">
        <p14:creationId xmlns:p14="http://schemas.microsoft.com/office/powerpoint/2010/main" val="19560907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28423"/>
            <a:ext cx="8596668" cy="5178477"/>
          </a:xfrm>
        </p:spPr>
        <p:txBody>
          <a:bodyPr>
            <a:normAutofit/>
          </a:bodyPr>
          <a:lstStyle/>
          <a:p>
            <a:r>
              <a:rPr lang="fa-IR" sz="2800" dirty="0">
                <a:cs typeface="B Badr" panose="00000400000000000000" pitchFamily="2" charset="-78"/>
              </a:rPr>
              <a:t>از نظر كلندينين و كانلى: </a:t>
            </a:r>
            <a:r>
              <a:rPr lang="fa-IR" sz="2800" dirty="0" smtClean="0">
                <a:solidFill>
                  <a:schemeClr val="accent5">
                    <a:lumMod val="60000"/>
                    <a:lumOff val="40000"/>
                  </a:schemeClr>
                </a:solidFill>
                <a:cs typeface="B Badr" panose="00000400000000000000" pitchFamily="2" charset="-78"/>
              </a:rPr>
              <a:t>دانش </a:t>
            </a:r>
            <a:r>
              <a:rPr lang="fa-IR" sz="2800" dirty="0">
                <a:solidFill>
                  <a:schemeClr val="accent5">
                    <a:lumMod val="60000"/>
                    <a:lumOff val="40000"/>
                  </a:schemeClr>
                </a:solidFill>
                <a:cs typeface="B Badr" panose="00000400000000000000" pitchFamily="2" charset="-78"/>
              </a:rPr>
              <a:t>عملى </a:t>
            </a:r>
            <a:r>
              <a:rPr lang="fa-IR" sz="2800" dirty="0">
                <a:cs typeface="B Badr" panose="00000400000000000000" pitchFamily="2" charset="-78"/>
              </a:rPr>
              <a:t>در </a:t>
            </a:r>
            <a:r>
              <a:rPr lang="fa-IR" sz="2800" dirty="0" smtClean="0">
                <a:cs typeface="B Badr" panose="00000400000000000000" pitchFamily="2" charset="-78"/>
              </a:rPr>
              <a:t>تجربه </a:t>
            </a:r>
            <a:r>
              <a:rPr lang="fa-IR" sz="2800" dirty="0">
                <a:cs typeface="B Badr" panose="00000400000000000000" pitchFamily="2" charset="-78"/>
              </a:rPr>
              <a:t>گذشتة فرد نهفته است. اين نوع دانش از طريق موقعيت شكل مى گيرد، دانشى  است كه برساخته و بازسازى مى شود. كلندينين و </a:t>
            </a:r>
            <a:r>
              <a:rPr lang="fa-IR" sz="2800" dirty="0" smtClean="0">
                <a:cs typeface="B Badr" panose="00000400000000000000" pitchFamily="2" charset="-78"/>
              </a:rPr>
              <a:t>كانلى </a:t>
            </a:r>
            <a:r>
              <a:rPr lang="fa-IR" sz="2800" dirty="0">
                <a:cs typeface="B Badr" panose="00000400000000000000" pitchFamily="2" charset="-78"/>
              </a:rPr>
              <a:t>از طريق درگير كردن معلمان درروايت پژوهى، معلمان را به عنوان سازندگان برنامة درسى در نظر گرفتند. از نظر آن </a:t>
            </a:r>
            <a:r>
              <a:rPr lang="fa-IR" sz="2800" dirty="0" smtClean="0">
                <a:cs typeface="B Badr" panose="00000400000000000000" pitchFamily="2" charset="-78"/>
              </a:rPr>
              <a:t>ها معلمان </a:t>
            </a:r>
            <a:r>
              <a:rPr lang="fa-IR" sz="2800" dirty="0">
                <a:cs typeface="B Badr" panose="00000400000000000000" pitchFamily="2" charset="-78"/>
              </a:rPr>
              <a:t>به طور فعال همراه با دانش آموزان، برنامة درسى را مى سازند. </a:t>
            </a:r>
          </a:p>
        </p:txBody>
      </p:sp>
    </p:spTree>
    <p:extLst>
      <p:ext uri="{BB962C8B-B14F-4D97-AF65-F5344CB8AC3E}">
        <p14:creationId xmlns:p14="http://schemas.microsoft.com/office/powerpoint/2010/main" val="11873794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11728"/>
          </a:xfrm>
        </p:spPr>
        <p:txBody>
          <a:bodyPr/>
          <a:lstStyle/>
          <a:p>
            <a:pPr algn="ctr"/>
            <a:r>
              <a:rPr lang="fa-IR" dirty="0">
                <a:solidFill>
                  <a:schemeClr val="accent5">
                    <a:lumMod val="60000"/>
                    <a:lumOff val="40000"/>
                  </a:schemeClr>
                </a:solidFill>
                <a:cs typeface="B Badr" panose="00000400000000000000" pitchFamily="2" charset="-78"/>
              </a:rPr>
              <a:t>روايت پژوهى چگونه انجام مى شود؟ </a:t>
            </a:r>
          </a:p>
        </p:txBody>
      </p:sp>
      <p:sp>
        <p:nvSpPr>
          <p:cNvPr id="3" name="Content Placeholder 2"/>
          <p:cNvSpPr>
            <a:spLocks noGrp="1"/>
          </p:cNvSpPr>
          <p:nvPr>
            <p:ph idx="1"/>
          </p:nvPr>
        </p:nvSpPr>
        <p:spPr>
          <a:xfrm>
            <a:off x="677334" y="1621328"/>
            <a:ext cx="8596668" cy="3880773"/>
          </a:xfrm>
        </p:spPr>
        <p:txBody>
          <a:bodyPr/>
          <a:lstStyle/>
          <a:p>
            <a:r>
              <a:rPr lang="fa-IR" sz="2400" dirty="0">
                <a:solidFill>
                  <a:schemeClr val="tx1"/>
                </a:solidFill>
                <a:cs typeface="B Badr" panose="00000400000000000000" pitchFamily="2" charset="-78"/>
              </a:rPr>
              <a:t>از روايت مى توان هدفمندانه در تربيت  معلم جهت توسعة حرفه اى معلمان حين خدمت و قبل از خدمت استفاده كرد </a:t>
            </a:r>
            <a:r>
              <a:rPr lang="fa-IR" sz="2400" dirty="0" smtClean="0">
                <a:solidFill>
                  <a:schemeClr val="tx1"/>
                </a:solidFill>
                <a:cs typeface="B Badr" panose="00000400000000000000" pitchFamily="2" charset="-78"/>
              </a:rPr>
              <a:t>.اين </a:t>
            </a:r>
            <a:r>
              <a:rPr lang="fa-IR" sz="2400" dirty="0">
                <a:solidFill>
                  <a:schemeClr val="tx1"/>
                </a:solidFill>
                <a:cs typeface="B Badr" panose="00000400000000000000" pitchFamily="2" charset="-78"/>
              </a:rPr>
              <a:t>روش در سه گام انجام </a:t>
            </a:r>
            <a:r>
              <a:rPr lang="fa-IR" sz="2400" dirty="0" smtClean="0">
                <a:solidFill>
                  <a:schemeClr val="tx1"/>
                </a:solidFill>
                <a:cs typeface="B Badr" panose="00000400000000000000" pitchFamily="2" charset="-78"/>
              </a:rPr>
              <a:t>می شود</a:t>
            </a:r>
          </a:p>
          <a:p>
            <a:r>
              <a:rPr lang="fa-IR" sz="2400" dirty="0" smtClean="0">
                <a:solidFill>
                  <a:schemeClr val="tx1"/>
                </a:solidFill>
                <a:cs typeface="B Badr" panose="00000400000000000000" pitchFamily="2" charset="-78"/>
              </a:rPr>
              <a:t>1.توصيف </a:t>
            </a:r>
            <a:r>
              <a:rPr lang="fa-IR" sz="2400" dirty="0">
                <a:solidFill>
                  <a:schemeClr val="tx1"/>
                </a:solidFill>
                <a:cs typeface="B Badr" panose="00000400000000000000" pitchFamily="2" charset="-78"/>
              </a:rPr>
              <a:t>واقعه</a:t>
            </a:r>
            <a:r>
              <a:rPr lang="fa-IR" sz="2400" dirty="0" smtClean="0">
                <a:solidFill>
                  <a:schemeClr val="tx1"/>
                </a:solidFill>
                <a:cs typeface="B Badr" panose="00000400000000000000" pitchFamily="2" charset="-78"/>
              </a:rPr>
              <a:t>،</a:t>
            </a:r>
          </a:p>
          <a:p>
            <a:r>
              <a:rPr lang="fa-IR" sz="2400" dirty="0" smtClean="0">
                <a:solidFill>
                  <a:schemeClr val="tx1"/>
                </a:solidFill>
                <a:cs typeface="B Badr" panose="00000400000000000000" pitchFamily="2" charset="-78"/>
              </a:rPr>
              <a:t> </a:t>
            </a:r>
            <a:r>
              <a:rPr lang="fa-IR" sz="2400" dirty="0">
                <a:solidFill>
                  <a:schemeClr val="tx1"/>
                </a:solidFill>
                <a:cs typeface="B Badr" panose="00000400000000000000" pitchFamily="2" charset="-78"/>
              </a:rPr>
              <a:t>٢. شناسايى و استخراج معنى </a:t>
            </a:r>
          </a:p>
          <a:p>
            <a:r>
              <a:rPr lang="fa-IR" sz="2400" dirty="0" smtClean="0">
                <a:solidFill>
                  <a:schemeClr val="tx1"/>
                </a:solidFill>
                <a:cs typeface="B Badr" panose="00000400000000000000" pitchFamily="2" charset="-78"/>
              </a:rPr>
              <a:t>٣. تفسير</a:t>
            </a:r>
          </a:p>
          <a:p>
            <a:r>
              <a:rPr lang="fa-IR" sz="2400" dirty="0" smtClean="0">
                <a:solidFill>
                  <a:schemeClr val="tx1"/>
                </a:solidFill>
                <a:cs typeface="B Badr" panose="00000400000000000000" pitchFamily="2" charset="-78"/>
              </a:rPr>
              <a:t> </a:t>
            </a:r>
            <a:r>
              <a:rPr lang="fa-IR" sz="2400" dirty="0">
                <a:solidFill>
                  <a:schemeClr val="tx1"/>
                </a:solidFill>
                <a:cs typeface="B Badr" panose="00000400000000000000" pitchFamily="2" charset="-78"/>
              </a:rPr>
              <a:t>فرايند روايت پژوهى سه مرحله دارد :(١) نوشتن روايت؛ </a:t>
            </a:r>
            <a:r>
              <a:rPr lang="fa-IR" sz="2400" dirty="0" smtClean="0">
                <a:solidFill>
                  <a:schemeClr val="tx1"/>
                </a:solidFill>
                <a:cs typeface="B Badr" panose="00000400000000000000" pitchFamily="2" charset="-78"/>
              </a:rPr>
              <a:t>(</a:t>
            </a:r>
            <a:r>
              <a:rPr lang="fa-IR" sz="2400" dirty="0">
                <a:solidFill>
                  <a:schemeClr val="tx1"/>
                </a:solidFill>
                <a:cs typeface="B Badr" panose="00000400000000000000" pitchFamily="2" charset="-78"/>
              </a:rPr>
              <a:t>٢) خواندن و تأمل در آن و (٣) اشتراك روايت با همكاران خود. </a:t>
            </a:r>
          </a:p>
          <a:p>
            <a:pPr marL="0" indent="0">
              <a:buNone/>
            </a:pPr>
            <a:endParaRPr lang="fa-IR" dirty="0"/>
          </a:p>
        </p:txBody>
      </p:sp>
    </p:spTree>
    <p:extLst>
      <p:ext uri="{BB962C8B-B14F-4D97-AF65-F5344CB8AC3E}">
        <p14:creationId xmlns:p14="http://schemas.microsoft.com/office/powerpoint/2010/main" val="2406900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3385"/>
          </a:xfrm>
        </p:spPr>
        <p:txBody>
          <a:bodyPr/>
          <a:lstStyle/>
          <a:p>
            <a:pPr algn="ctr"/>
            <a:r>
              <a:rPr lang="fa-IR" dirty="0"/>
              <a:t>	</a:t>
            </a:r>
            <a:r>
              <a:rPr lang="fa-IR" dirty="0">
                <a:solidFill>
                  <a:schemeClr val="accent5">
                    <a:lumMod val="60000"/>
                    <a:lumOff val="40000"/>
                  </a:schemeClr>
                </a:solidFill>
                <a:cs typeface="B Badr" panose="00000400000000000000" pitchFamily="2" charset="-78"/>
              </a:rPr>
              <a:t>كاربردهاى روايت پژوهى چيست؟ </a:t>
            </a:r>
          </a:p>
        </p:txBody>
      </p:sp>
      <p:sp>
        <p:nvSpPr>
          <p:cNvPr id="3" name="Content Placeholder 2"/>
          <p:cNvSpPr>
            <a:spLocks noGrp="1"/>
          </p:cNvSpPr>
          <p:nvPr>
            <p:ph idx="1"/>
          </p:nvPr>
        </p:nvSpPr>
        <p:spPr/>
        <p:txBody>
          <a:bodyPr>
            <a:normAutofit/>
          </a:bodyPr>
          <a:lstStyle/>
          <a:p>
            <a:pPr marL="0" indent="0">
              <a:buNone/>
            </a:pPr>
            <a:r>
              <a:rPr lang="fa-IR" sz="2400" dirty="0">
                <a:solidFill>
                  <a:schemeClr val="tx1"/>
                </a:solidFill>
                <a:cs typeface="B Badr" panose="00000400000000000000" pitchFamily="2" charset="-78"/>
              </a:rPr>
              <a:t>روايت پژوهى داراى كاركردى دوگانه </a:t>
            </a:r>
            <a:r>
              <a:rPr lang="fa-IR" sz="2400" dirty="0" smtClean="0">
                <a:solidFill>
                  <a:schemeClr val="tx1"/>
                </a:solidFill>
                <a:cs typeface="B Badr" panose="00000400000000000000" pitchFamily="2" charset="-78"/>
              </a:rPr>
              <a:t>است</a:t>
            </a:r>
            <a:r>
              <a:rPr lang="fa-IR" sz="2400" dirty="0">
                <a:solidFill>
                  <a:schemeClr val="tx1"/>
                </a:solidFill>
                <a:cs typeface="B Badr" panose="00000400000000000000" pitchFamily="2" charset="-78"/>
              </a:rPr>
              <a:t>:</a:t>
            </a:r>
            <a:endParaRPr lang="fa-IR" sz="2400" dirty="0" smtClean="0">
              <a:solidFill>
                <a:schemeClr val="tx1"/>
              </a:solidFill>
              <a:cs typeface="B Badr" panose="00000400000000000000" pitchFamily="2" charset="-78"/>
            </a:endParaRPr>
          </a:p>
          <a:p>
            <a:r>
              <a:rPr lang="fa-IR" sz="2400" dirty="0" smtClean="0">
                <a:solidFill>
                  <a:schemeClr val="tx1"/>
                </a:solidFill>
                <a:cs typeface="B Badr" panose="00000400000000000000" pitchFamily="2" charset="-78"/>
              </a:rPr>
              <a:t> 1-رويكردى پژوهشى</a:t>
            </a:r>
          </a:p>
          <a:p>
            <a:r>
              <a:rPr lang="fa-IR" sz="2400" dirty="0" smtClean="0">
                <a:solidFill>
                  <a:schemeClr val="tx1"/>
                </a:solidFill>
                <a:cs typeface="B Badr" panose="00000400000000000000" pitchFamily="2" charset="-78"/>
              </a:rPr>
              <a:t> 2- </a:t>
            </a:r>
            <a:r>
              <a:rPr lang="fa-IR" sz="2400" dirty="0">
                <a:solidFill>
                  <a:schemeClr val="tx1"/>
                </a:solidFill>
                <a:cs typeface="B Badr" panose="00000400000000000000" pitchFamily="2" charset="-78"/>
              </a:rPr>
              <a:t>ابزارى براى توسعةحرفه اى </a:t>
            </a:r>
            <a:r>
              <a:rPr lang="fa-IR" sz="2400" dirty="0" smtClean="0">
                <a:solidFill>
                  <a:schemeClr val="tx1"/>
                </a:solidFill>
                <a:cs typeface="B Badr" panose="00000400000000000000" pitchFamily="2" charset="-78"/>
              </a:rPr>
              <a:t>معلم</a:t>
            </a:r>
          </a:p>
          <a:p>
            <a:pPr marL="0" indent="0">
              <a:buNone/>
            </a:pPr>
            <a:r>
              <a:rPr lang="fa-IR" sz="2400" dirty="0" smtClean="0">
                <a:solidFill>
                  <a:schemeClr val="tx1"/>
                </a:solidFill>
                <a:cs typeface="B Badr" panose="00000400000000000000" pitchFamily="2" charset="-78"/>
              </a:rPr>
              <a:t>روايت</a:t>
            </a:r>
            <a:r>
              <a:rPr lang="fa-IR" sz="2400" dirty="0">
                <a:solidFill>
                  <a:schemeClr val="tx1"/>
                </a:solidFill>
                <a:cs typeface="B Badr" panose="00000400000000000000" pitchFamily="2" charset="-78"/>
              </a:rPr>
              <a:t>، هم از كيفيت </a:t>
            </a:r>
            <a:r>
              <a:rPr lang="fa-IR" sz="2400" dirty="0" smtClean="0">
                <a:solidFill>
                  <a:schemeClr val="tx1"/>
                </a:solidFill>
                <a:cs typeface="B Badr" panose="00000400000000000000" pitchFamily="2" charset="-78"/>
              </a:rPr>
              <a:t>نظام يافتة </a:t>
            </a:r>
            <a:r>
              <a:rPr lang="fa-IR" sz="2400" dirty="0">
                <a:solidFill>
                  <a:schemeClr val="tx1"/>
                </a:solidFill>
                <a:cs typeface="B Badr" panose="00000400000000000000" pitchFamily="2" charset="-78"/>
              </a:rPr>
              <a:t>تجربة تحت مطالعه سخن مى گويد و هم از الگوهاى پژوهش براى مطالعه آن </a:t>
            </a:r>
            <a:r>
              <a:rPr lang="fa-IR" sz="2400" dirty="0" smtClean="0">
                <a:solidFill>
                  <a:schemeClr val="tx1"/>
                </a:solidFill>
                <a:cs typeface="B Badr" panose="00000400000000000000" pitchFamily="2" charset="-78"/>
              </a:rPr>
              <a:t>تجربه</a:t>
            </a:r>
            <a:endParaRPr lang="fa-IR" sz="2400" dirty="0">
              <a:solidFill>
                <a:schemeClr val="tx1"/>
              </a:solidFill>
              <a:cs typeface="B Badr" panose="00000400000000000000" pitchFamily="2" charset="-78"/>
            </a:endParaRPr>
          </a:p>
        </p:txBody>
      </p:sp>
    </p:spTree>
    <p:extLst>
      <p:ext uri="{BB962C8B-B14F-4D97-AF65-F5344CB8AC3E}">
        <p14:creationId xmlns:p14="http://schemas.microsoft.com/office/powerpoint/2010/main" val="33188743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97877"/>
          </a:xfrm>
        </p:spPr>
        <p:txBody>
          <a:bodyPr>
            <a:normAutofit/>
          </a:bodyPr>
          <a:lstStyle/>
          <a:p>
            <a:pPr algn="r"/>
            <a:r>
              <a:rPr lang="fa-IR" sz="3200" dirty="0">
                <a:solidFill>
                  <a:schemeClr val="accent5">
                    <a:lumMod val="60000"/>
                    <a:lumOff val="40000"/>
                  </a:schemeClr>
                </a:solidFill>
                <a:cs typeface="B Badr" panose="00000400000000000000" pitchFamily="2" charset="-78"/>
              </a:rPr>
              <a:t>معلمان مستلزم كسب چه صلاحيت ها و شايستگى </a:t>
            </a:r>
            <a:r>
              <a:rPr lang="fa-IR" sz="3200" dirty="0" smtClean="0">
                <a:solidFill>
                  <a:schemeClr val="accent5">
                    <a:lumMod val="60000"/>
                    <a:lumOff val="40000"/>
                  </a:schemeClr>
                </a:solidFill>
                <a:cs typeface="B Badr" panose="00000400000000000000" pitchFamily="2" charset="-78"/>
              </a:rPr>
              <a:t>هايى هستند؟ </a:t>
            </a:r>
            <a:endParaRPr lang="fa-IR" sz="3200"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207477"/>
            <a:ext cx="8818358" cy="3880773"/>
          </a:xfrm>
        </p:spPr>
        <p:txBody>
          <a:bodyPr>
            <a:normAutofit/>
          </a:bodyPr>
          <a:lstStyle/>
          <a:p>
            <a:r>
              <a:rPr lang="fa-IR" sz="2800" dirty="0">
                <a:solidFill>
                  <a:schemeClr val="tx1"/>
                </a:solidFill>
                <a:cs typeface="B Badr" panose="00000400000000000000" pitchFamily="2" charset="-78"/>
              </a:rPr>
              <a:t>معلمان به منظور حرفه اى شدن بايد صلاحيت هاى مناسب را كسب كنند و به طور مداوم در حال پالايش آن ها باشند</a:t>
            </a:r>
            <a:r>
              <a:rPr lang="fa-IR" sz="2800" dirty="0" smtClean="0">
                <a:solidFill>
                  <a:schemeClr val="tx1"/>
                </a:solidFill>
                <a:cs typeface="B Badr" panose="00000400000000000000" pitchFamily="2" charset="-78"/>
              </a:rPr>
              <a:t>.</a:t>
            </a:r>
            <a:endParaRPr lang="fa-IR" sz="2800" dirty="0">
              <a:solidFill>
                <a:schemeClr val="tx1"/>
              </a:solidFill>
              <a:cs typeface="B Badr" panose="00000400000000000000" pitchFamily="2" charset="-78"/>
            </a:endParaRPr>
          </a:p>
          <a:p>
            <a:r>
              <a:rPr lang="fa-IR" sz="2800" dirty="0">
                <a:solidFill>
                  <a:schemeClr val="tx1"/>
                </a:solidFill>
                <a:cs typeface="B Badr" panose="00000400000000000000" pitchFamily="2" charset="-78"/>
              </a:rPr>
              <a:t>دانش محتوايى: دانش معلم دربارة محتواى </a:t>
            </a:r>
            <a:r>
              <a:rPr lang="fa-IR" sz="2800" dirty="0" smtClean="0">
                <a:solidFill>
                  <a:schemeClr val="tx1"/>
                </a:solidFill>
                <a:cs typeface="B Badr" panose="00000400000000000000" pitchFamily="2" charset="-78"/>
              </a:rPr>
              <a:t>تدريس است </a:t>
            </a:r>
            <a:r>
              <a:rPr lang="fa-IR" sz="2800" dirty="0">
                <a:solidFill>
                  <a:schemeClr val="tx1"/>
                </a:solidFill>
                <a:cs typeface="B Badr" panose="00000400000000000000" pitchFamily="2" charset="-78"/>
              </a:rPr>
              <a:t>.</a:t>
            </a:r>
          </a:p>
          <a:p>
            <a:r>
              <a:rPr lang="fa-IR" sz="2800" dirty="0">
                <a:solidFill>
                  <a:schemeClr val="tx1"/>
                </a:solidFill>
                <a:cs typeface="B Badr" panose="00000400000000000000" pitchFamily="2" charset="-78"/>
              </a:rPr>
              <a:t>دانش تربيتى: دانش عميق معلم دربارة فرآيندها، رويكردها و روش هاى تدريس و يادگيرى است.  </a:t>
            </a:r>
          </a:p>
          <a:p>
            <a:r>
              <a:rPr lang="fa-IR" sz="2800" dirty="0">
                <a:solidFill>
                  <a:schemeClr val="tx1"/>
                </a:solidFill>
                <a:cs typeface="B Badr" panose="00000400000000000000" pitchFamily="2" charset="-78"/>
              </a:rPr>
              <a:t>دانش محتوايى تربيتى: دانش استفاده از رويكردها و روش هاى تربيتى جهت </a:t>
            </a:r>
            <a:r>
              <a:rPr lang="fa-IR" sz="2800" dirty="0" smtClean="0">
                <a:solidFill>
                  <a:schemeClr val="tx1"/>
                </a:solidFill>
                <a:cs typeface="B Badr" panose="00000400000000000000" pitchFamily="2" charset="-78"/>
              </a:rPr>
              <a:t>تدريس مواد </a:t>
            </a:r>
            <a:r>
              <a:rPr lang="fa-IR" sz="2800" dirty="0">
                <a:solidFill>
                  <a:schemeClr val="tx1"/>
                </a:solidFill>
                <a:cs typeface="B Badr" panose="00000400000000000000" pitchFamily="2" charset="-78"/>
              </a:rPr>
              <a:t>موضوعى است. </a:t>
            </a:r>
          </a:p>
        </p:txBody>
      </p:sp>
    </p:spTree>
    <p:extLst>
      <p:ext uri="{BB962C8B-B14F-4D97-AF65-F5344CB8AC3E}">
        <p14:creationId xmlns:p14="http://schemas.microsoft.com/office/powerpoint/2010/main" val="2928791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845" y="631065"/>
            <a:ext cx="9823939" cy="5410297"/>
          </a:xfrm>
        </p:spPr>
        <p:txBody>
          <a:bodyPr>
            <a:normAutofit/>
          </a:bodyPr>
          <a:lstStyle/>
          <a:p>
            <a:pPr algn="just"/>
            <a:r>
              <a:rPr lang="fa-IR" sz="3200" dirty="0" smtClean="0">
                <a:solidFill>
                  <a:schemeClr val="accent4"/>
                </a:solidFill>
                <a:cs typeface="B Badr" panose="00000400000000000000" pitchFamily="2" charset="-78"/>
              </a:rPr>
              <a:t>تعریف </a:t>
            </a:r>
            <a:r>
              <a:rPr lang="ar-SA" sz="3200" dirty="0" smtClean="0">
                <a:solidFill>
                  <a:schemeClr val="accent4"/>
                </a:solidFill>
                <a:cs typeface="B Badr" panose="00000400000000000000" pitchFamily="2" charset="-78"/>
              </a:rPr>
              <a:t>روايت </a:t>
            </a:r>
            <a:r>
              <a:rPr lang="ar-SA" sz="3200" dirty="0">
                <a:solidFill>
                  <a:schemeClr val="accent4"/>
                </a:solidFill>
                <a:cs typeface="B Badr" panose="00000400000000000000" pitchFamily="2" charset="-78"/>
              </a:rPr>
              <a:t>پژوهى(پژوهش روايى</a:t>
            </a:r>
            <a:r>
              <a:rPr lang="ar-SA" sz="3200" dirty="0" smtClean="0">
                <a:solidFill>
                  <a:schemeClr val="accent4"/>
                </a:solidFill>
                <a:cs typeface="B Badr" panose="00000400000000000000" pitchFamily="2" charset="-78"/>
              </a:rPr>
              <a:t>)</a:t>
            </a:r>
            <a:endParaRPr lang="fa-IR" sz="3200" dirty="0" smtClean="0">
              <a:solidFill>
                <a:schemeClr val="accent4"/>
              </a:solidFill>
              <a:cs typeface="B Badr" panose="00000400000000000000" pitchFamily="2" charset="-78"/>
            </a:endParaRPr>
          </a:p>
          <a:p>
            <a:pPr algn="just"/>
            <a:r>
              <a:rPr lang="ar-SA" sz="3200" dirty="0" smtClean="0">
                <a:solidFill>
                  <a:schemeClr val="accent4"/>
                </a:solidFill>
                <a:cs typeface="B Badr" panose="00000400000000000000" pitchFamily="2" charset="-78"/>
              </a:rPr>
              <a:t> </a:t>
            </a:r>
            <a:r>
              <a:rPr lang="ar-SA" sz="3200" dirty="0">
                <a:solidFill>
                  <a:schemeClr val="tx1"/>
                </a:solidFill>
                <a:cs typeface="B Badr" panose="00000400000000000000" pitchFamily="2" charset="-78"/>
              </a:rPr>
              <a:t>عبارت است از مطالعة تجربة افراد از طريق داستان هايى كه روايت مى كنند </a:t>
            </a:r>
            <a:r>
              <a:rPr lang="fa-IR" sz="3200" dirty="0" smtClean="0">
                <a:solidFill>
                  <a:schemeClr val="tx1"/>
                </a:solidFill>
                <a:cs typeface="B Badr" panose="00000400000000000000" pitchFamily="2" charset="-78"/>
              </a:rPr>
              <a:t>. </a:t>
            </a:r>
          </a:p>
          <a:p>
            <a:pPr algn="just"/>
            <a:r>
              <a:rPr lang="fa-IR" sz="3200" dirty="0" smtClean="0">
                <a:solidFill>
                  <a:schemeClr val="tx1"/>
                </a:solidFill>
                <a:cs typeface="B Badr" panose="00000400000000000000" pitchFamily="2" charset="-78"/>
              </a:rPr>
              <a:t>پژوهشگران روایی به مردم اجازه می دهند تا داستانهایی از زندگی خود تعریف کنند.سپس این داستانها را جمع آوری کرده و روایتهای مربوط به تجربه آنها را می نویسند.</a:t>
            </a:r>
          </a:p>
        </p:txBody>
      </p:sp>
    </p:spTree>
    <p:extLst>
      <p:ext uri="{BB962C8B-B14F-4D97-AF65-F5344CB8AC3E}">
        <p14:creationId xmlns:p14="http://schemas.microsoft.com/office/powerpoint/2010/main" val="40570921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538" y="614059"/>
            <a:ext cx="9343292" cy="4946658"/>
          </a:xfrm>
        </p:spPr>
        <p:txBody>
          <a:bodyPr/>
          <a:lstStyle/>
          <a:p>
            <a:pPr marL="0" lvl="0" indent="0" algn="ctr">
              <a:buClr>
                <a:srgbClr val="90C226"/>
              </a:buClr>
              <a:buNone/>
            </a:pPr>
            <a:r>
              <a:rPr lang="fa-IR" sz="2800" dirty="0">
                <a:solidFill>
                  <a:schemeClr val="accent5">
                    <a:lumMod val="60000"/>
                    <a:lumOff val="40000"/>
                  </a:schemeClr>
                </a:solidFill>
                <a:cs typeface="B Badr" panose="00000400000000000000" pitchFamily="2" charset="-78"/>
              </a:rPr>
              <a:t>معلمان مستلزم كسب چه صلاحيت ها و شايستگى هايى </a:t>
            </a:r>
            <a:r>
              <a:rPr lang="fa-IR" sz="2800" dirty="0" smtClean="0">
                <a:solidFill>
                  <a:schemeClr val="accent5">
                    <a:lumMod val="60000"/>
                    <a:lumOff val="40000"/>
                  </a:schemeClr>
                </a:solidFill>
                <a:cs typeface="B Badr" panose="00000400000000000000" pitchFamily="2" charset="-78"/>
              </a:rPr>
              <a:t>هستند؟ </a:t>
            </a:r>
            <a:endParaRPr lang="fa-IR" sz="2800" dirty="0" smtClean="0">
              <a:solidFill>
                <a:prstClr val="black"/>
              </a:solidFill>
              <a:cs typeface="B Badr" panose="00000400000000000000" pitchFamily="2" charset="-78"/>
            </a:endParaRPr>
          </a:p>
          <a:p>
            <a:pPr lvl="0">
              <a:buClr>
                <a:srgbClr val="90C226"/>
              </a:buClr>
            </a:pPr>
            <a:r>
              <a:rPr lang="fa-IR" sz="2800" dirty="0" smtClean="0">
                <a:solidFill>
                  <a:prstClr val="black"/>
                </a:solidFill>
                <a:cs typeface="B Badr" panose="00000400000000000000" pitchFamily="2" charset="-78"/>
              </a:rPr>
              <a:t>دانش </a:t>
            </a:r>
            <a:r>
              <a:rPr lang="fa-IR" sz="2800" dirty="0">
                <a:solidFill>
                  <a:prstClr val="black"/>
                </a:solidFill>
                <a:cs typeface="B Badr" panose="00000400000000000000" pitchFamily="2" charset="-78"/>
              </a:rPr>
              <a:t>فناورانه: اين دانش در مورد روش هاى استفاده از فناورى در تدريس است.  </a:t>
            </a:r>
          </a:p>
          <a:p>
            <a:pPr lvl="0">
              <a:buClr>
                <a:srgbClr val="90C226"/>
              </a:buClr>
            </a:pPr>
            <a:r>
              <a:rPr lang="fa-IR" sz="2800" dirty="0">
                <a:solidFill>
                  <a:prstClr val="black"/>
                </a:solidFill>
                <a:cs typeface="B Badr" panose="00000400000000000000" pitchFamily="2" charset="-78"/>
              </a:rPr>
              <a:t>دانش محتوايى فناورانه: دانش ارائة مواد موضوعى از طريق فناورى است. </a:t>
            </a:r>
          </a:p>
          <a:p>
            <a:r>
              <a:rPr lang="fa-IR" sz="2800" dirty="0" smtClean="0">
                <a:solidFill>
                  <a:schemeClr val="tx1"/>
                </a:solidFill>
                <a:cs typeface="B Badr" panose="00000400000000000000" pitchFamily="2" charset="-78"/>
              </a:rPr>
              <a:t>دانش </a:t>
            </a:r>
            <a:r>
              <a:rPr lang="fa-IR" sz="2800" dirty="0">
                <a:solidFill>
                  <a:schemeClr val="tx1"/>
                </a:solidFill>
                <a:cs typeface="B Badr" panose="00000400000000000000" pitchFamily="2" charset="-78"/>
              </a:rPr>
              <a:t>تربيتى فناورانه: دانش استفاده از فناورى براى اجراى روش هاى تدريس است. </a:t>
            </a:r>
          </a:p>
          <a:p>
            <a:r>
              <a:rPr lang="fa-IR" sz="2800" dirty="0">
                <a:solidFill>
                  <a:schemeClr val="tx1"/>
                </a:solidFill>
                <a:cs typeface="B Badr" panose="00000400000000000000" pitchFamily="2" charset="-78"/>
              </a:rPr>
              <a:t>دانش محتوايى تربيتى فناورانه: شامل دانش استفاده از فناورى براى اجراى روش هاى تدريس سازنده گرا جهت تدريس مواد موضوعى است .</a:t>
            </a:r>
            <a:endParaRPr lang="fa-IR" sz="2800" dirty="0" smtClean="0">
              <a:solidFill>
                <a:schemeClr val="tx1"/>
              </a:solidFill>
              <a:cs typeface="B Badr" panose="00000400000000000000" pitchFamily="2" charset="-78"/>
            </a:endParaRPr>
          </a:p>
          <a:p>
            <a:endParaRPr lang="fa-IR" dirty="0"/>
          </a:p>
        </p:txBody>
      </p:sp>
    </p:spTree>
    <p:extLst>
      <p:ext uri="{BB962C8B-B14F-4D97-AF65-F5344CB8AC3E}">
        <p14:creationId xmlns:p14="http://schemas.microsoft.com/office/powerpoint/2010/main" val="39427342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9231"/>
          </a:xfrm>
        </p:spPr>
        <p:txBody>
          <a:bodyPr/>
          <a:lstStyle/>
          <a:p>
            <a:pPr algn="ctr"/>
            <a:r>
              <a:rPr lang="fa-IR" dirty="0"/>
              <a:t>	</a:t>
            </a:r>
            <a:r>
              <a:rPr lang="fa-IR" sz="2800" dirty="0">
                <a:solidFill>
                  <a:srgbClr val="C42F1A">
                    <a:lumMod val="60000"/>
                    <a:lumOff val="40000"/>
                  </a:srgbClr>
                </a:solidFill>
                <a:cs typeface="B Badr" panose="00000400000000000000" pitchFamily="2" charset="-78"/>
              </a:rPr>
              <a:t> چگونه </a:t>
            </a:r>
            <a:r>
              <a:rPr lang="fa-IR" sz="2800" dirty="0" smtClean="0">
                <a:solidFill>
                  <a:schemeClr val="accent5">
                    <a:lumMod val="60000"/>
                    <a:lumOff val="40000"/>
                  </a:schemeClr>
                </a:solidFill>
                <a:cs typeface="B Badr" panose="00000400000000000000" pitchFamily="2" charset="-78"/>
              </a:rPr>
              <a:t>روايت </a:t>
            </a:r>
            <a:r>
              <a:rPr lang="fa-IR" sz="2800" dirty="0">
                <a:solidFill>
                  <a:schemeClr val="accent5">
                    <a:lumMod val="60000"/>
                    <a:lumOff val="40000"/>
                  </a:schemeClr>
                </a:solidFill>
                <a:cs typeface="B Badr" panose="00000400000000000000" pitchFamily="2" charset="-78"/>
              </a:rPr>
              <a:t>پژوهى </a:t>
            </a:r>
            <a:r>
              <a:rPr lang="fa-IR" sz="2800" dirty="0" smtClean="0">
                <a:solidFill>
                  <a:schemeClr val="accent5">
                    <a:lumMod val="60000"/>
                    <a:lumOff val="40000"/>
                  </a:schemeClr>
                </a:solidFill>
                <a:cs typeface="B Badr" panose="00000400000000000000" pitchFamily="2" charset="-78"/>
              </a:rPr>
              <a:t>به </a:t>
            </a:r>
            <a:r>
              <a:rPr lang="fa-IR" sz="2800" dirty="0">
                <a:solidFill>
                  <a:schemeClr val="accent5">
                    <a:lumMod val="60000"/>
                    <a:lumOff val="40000"/>
                  </a:schemeClr>
                </a:solidFill>
                <a:cs typeface="B Badr" panose="00000400000000000000" pitchFamily="2" charset="-78"/>
              </a:rPr>
              <a:t>توسعة حرفه‎اى دانشجوـ معلمان كمك مى كند؟ </a:t>
            </a:r>
          </a:p>
        </p:txBody>
      </p:sp>
      <p:sp>
        <p:nvSpPr>
          <p:cNvPr id="3" name="Content Placeholder 2"/>
          <p:cNvSpPr>
            <a:spLocks noGrp="1"/>
          </p:cNvSpPr>
          <p:nvPr>
            <p:ph idx="1"/>
          </p:nvPr>
        </p:nvSpPr>
        <p:spPr>
          <a:xfrm>
            <a:off x="677334" y="1656497"/>
            <a:ext cx="8596668" cy="3880773"/>
          </a:xfrm>
        </p:spPr>
        <p:txBody>
          <a:bodyPr/>
          <a:lstStyle/>
          <a:p>
            <a:r>
              <a:rPr lang="fa-IR" sz="2800" dirty="0">
                <a:solidFill>
                  <a:schemeClr val="tx1"/>
                </a:solidFill>
                <a:cs typeface="B Badr" panose="00000400000000000000" pitchFamily="2" charset="-78"/>
              </a:rPr>
              <a:t>پژوهش روايتى به عنوان يك </a:t>
            </a:r>
            <a:r>
              <a:rPr lang="fa-IR" sz="2800" dirty="0" smtClean="0">
                <a:solidFill>
                  <a:schemeClr val="tx1"/>
                </a:solidFill>
                <a:cs typeface="B Badr" panose="00000400000000000000" pitchFamily="2" charset="-78"/>
              </a:rPr>
              <a:t>پداگوژى( هنر معلمی)، </a:t>
            </a:r>
            <a:r>
              <a:rPr lang="fa-IR" sz="2800" dirty="0">
                <a:solidFill>
                  <a:schemeClr val="tx1"/>
                </a:solidFill>
                <a:cs typeface="B Badr" panose="00000400000000000000" pitchFamily="2" charset="-78"/>
              </a:rPr>
              <a:t>كاربردهاى معنى دارى در تدريس و يادگيرى و توسعه دارد </a:t>
            </a:r>
            <a:r>
              <a:rPr lang="fa-IR" sz="2800" dirty="0" smtClean="0">
                <a:solidFill>
                  <a:schemeClr val="tx1"/>
                </a:solidFill>
                <a:cs typeface="B Badr" panose="00000400000000000000" pitchFamily="2" charset="-78"/>
              </a:rPr>
              <a:t>و </a:t>
            </a:r>
            <a:r>
              <a:rPr lang="fa-IR" sz="2800" dirty="0">
                <a:solidFill>
                  <a:schemeClr val="tx1"/>
                </a:solidFill>
                <a:cs typeface="B Badr" panose="00000400000000000000" pitchFamily="2" charset="-78"/>
              </a:rPr>
              <a:t>ساختارى را براى فهم وقايع گذشته و طراحى فعاليت هاى آينده فراهم مى سازد </a:t>
            </a:r>
            <a:r>
              <a:rPr lang="fa-IR" sz="2800" dirty="0" smtClean="0">
                <a:solidFill>
                  <a:schemeClr val="tx1"/>
                </a:solidFill>
                <a:cs typeface="B Badr" panose="00000400000000000000" pitchFamily="2" charset="-78"/>
              </a:rPr>
              <a:t>.صحبت </a:t>
            </a:r>
            <a:r>
              <a:rPr lang="fa-IR" sz="2800" dirty="0">
                <a:solidFill>
                  <a:schemeClr val="tx1"/>
                </a:solidFill>
                <a:cs typeface="B Badr" panose="00000400000000000000" pitchFamily="2" charset="-78"/>
              </a:rPr>
              <a:t>معلمان دربارة زندگى و تجاربشان در عمل، اغلب خود به خود در قالب روايت شكل مى گيرد </a:t>
            </a:r>
            <a:r>
              <a:rPr lang="fa-IR" sz="2800" dirty="0" smtClean="0">
                <a:solidFill>
                  <a:schemeClr val="tx1"/>
                </a:solidFill>
                <a:cs typeface="B Badr" panose="00000400000000000000" pitchFamily="2" charset="-78"/>
              </a:rPr>
              <a:t>. </a:t>
            </a:r>
          </a:p>
          <a:p>
            <a:endParaRPr lang="fa-IR" dirty="0"/>
          </a:p>
        </p:txBody>
      </p:sp>
    </p:spTree>
    <p:extLst>
      <p:ext uri="{BB962C8B-B14F-4D97-AF65-F5344CB8AC3E}">
        <p14:creationId xmlns:p14="http://schemas.microsoft.com/office/powerpoint/2010/main" val="14446946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257" y="339970"/>
            <a:ext cx="8596668" cy="660400"/>
          </a:xfrm>
        </p:spPr>
        <p:txBody>
          <a:bodyPr/>
          <a:lstStyle/>
          <a:p>
            <a:r>
              <a:rPr lang="fa-IR" sz="2800" dirty="0">
                <a:solidFill>
                  <a:srgbClr val="C42F1A">
                    <a:lumMod val="60000"/>
                    <a:lumOff val="40000"/>
                  </a:srgbClr>
                </a:solidFill>
                <a:cs typeface="B Badr" panose="00000400000000000000" pitchFamily="2" charset="-78"/>
              </a:rPr>
              <a:t>چگونه روايت پژوهى به توسعة حرفه‎اى دانشجوـ معلمان كمك مى كند؟</a:t>
            </a:r>
            <a:endParaRPr lang="en-US" dirty="0"/>
          </a:p>
        </p:txBody>
      </p:sp>
      <p:sp>
        <p:nvSpPr>
          <p:cNvPr id="3" name="Content Placeholder 2"/>
          <p:cNvSpPr>
            <a:spLocks noGrp="1"/>
          </p:cNvSpPr>
          <p:nvPr>
            <p:ph idx="1"/>
          </p:nvPr>
        </p:nvSpPr>
        <p:spPr>
          <a:xfrm>
            <a:off x="677334" y="1270000"/>
            <a:ext cx="8596668" cy="3880773"/>
          </a:xfrm>
        </p:spPr>
        <p:txBody>
          <a:bodyPr>
            <a:normAutofit/>
          </a:bodyPr>
          <a:lstStyle/>
          <a:p>
            <a:pPr lvl="0">
              <a:buClr>
                <a:srgbClr val="90C226"/>
              </a:buClr>
            </a:pPr>
            <a:r>
              <a:rPr lang="fa-IR" sz="2400" dirty="0">
                <a:solidFill>
                  <a:schemeClr val="tx1"/>
                </a:solidFill>
                <a:cs typeface="B Badr" panose="00000400000000000000" pitchFamily="2" charset="-78"/>
              </a:rPr>
              <a:t>داستان ها، به ما كمك مى كنند كه خودمان، ديگران و حتى موضوعات تدريس را </a:t>
            </a:r>
            <a:r>
              <a:rPr lang="fa-IR" sz="2400" dirty="0" smtClean="0">
                <a:solidFill>
                  <a:schemeClr val="tx1"/>
                </a:solidFill>
                <a:cs typeface="B Badr" panose="00000400000000000000" pitchFamily="2" charset="-78"/>
              </a:rPr>
              <a:t>درك كنيم </a:t>
            </a:r>
            <a:r>
              <a:rPr lang="fa-IR" sz="2400" dirty="0">
                <a:solidFill>
                  <a:schemeClr val="tx1"/>
                </a:solidFill>
                <a:cs typeface="B Badr" panose="00000400000000000000" pitchFamily="2" charset="-78"/>
              </a:rPr>
              <a:t>و از طريق آن ها ياد بگيريم </a:t>
            </a:r>
            <a:r>
              <a:rPr lang="fa-IR" sz="2400" dirty="0" smtClean="0">
                <a:solidFill>
                  <a:schemeClr val="tx1"/>
                </a:solidFill>
                <a:cs typeface="B Badr" panose="00000400000000000000" pitchFamily="2" charset="-78"/>
              </a:rPr>
              <a:t>.</a:t>
            </a:r>
          </a:p>
          <a:p>
            <a:pPr lvl="0">
              <a:buClr>
                <a:srgbClr val="90C226"/>
              </a:buClr>
            </a:pPr>
            <a:r>
              <a:rPr lang="fa-IR" sz="2400" dirty="0" smtClean="0">
                <a:solidFill>
                  <a:schemeClr val="tx1"/>
                </a:solidFill>
                <a:cs typeface="B Badr" panose="00000400000000000000" pitchFamily="2" charset="-78"/>
              </a:rPr>
              <a:t>روايت </a:t>
            </a:r>
            <a:r>
              <a:rPr lang="fa-IR" sz="2400" dirty="0">
                <a:solidFill>
                  <a:schemeClr val="tx1"/>
                </a:solidFill>
                <a:cs typeface="B Badr" panose="00000400000000000000" pitchFamily="2" charset="-78"/>
              </a:rPr>
              <a:t>ها به ما اجازه مى دهند كه معانى جديد را از طريق جذب تجارب درداخل يك طرح روايتى، كشف كنيم </a:t>
            </a:r>
            <a:r>
              <a:rPr lang="fa-IR" sz="2400" dirty="0" smtClean="0">
                <a:solidFill>
                  <a:schemeClr val="tx1"/>
                </a:solidFill>
                <a:cs typeface="B Badr" panose="00000400000000000000" pitchFamily="2" charset="-78"/>
              </a:rPr>
              <a:t>.</a:t>
            </a:r>
          </a:p>
          <a:p>
            <a:pPr lvl="0">
              <a:buClr>
                <a:srgbClr val="90C226"/>
              </a:buClr>
            </a:pPr>
            <a:r>
              <a:rPr lang="fa-IR" sz="2400" dirty="0" smtClean="0">
                <a:solidFill>
                  <a:schemeClr val="tx1"/>
                </a:solidFill>
                <a:cs typeface="B Badr" panose="00000400000000000000" pitchFamily="2" charset="-78"/>
              </a:rPr>
              <a:t>يادگيرى </a:t>
            </a:r>
            <a:r>
              <a:rPr lang="fa-IR" sz="2400" dirty="0">
                <a:solidFill>
                  <a:schemeClr val="tx1"/>
                </a:solidFill>
                <a:cs typeface="B Badr" panose="00000400000000000000" pitchFamily="2" charset="-78"/>
              </a:rPr>
              <a:t>مبتنى بر روايت </a:t>
            </a:r>
            <a:r>
              <a:rPr lang="fa-IR" sz="2400" dirty="0" smtClean="0">
                <a:solidFill>
                  <a:schemeClr val="tx1"/>
                </a:solidFill>
                <a:cs typeface="B Badr" panose="00000400000000000000" pitchFamily="2" charset="-78"/>
              </a:rPr>
              <a:t>پژوهى، </a:t>
            </a:r>
            <a:r>
              <a:rPr lang="fa-IR" sz="2400" dirty="0">
                <a:solidFill>
                  <a:schemeClr val="tx1"/>
                </a:solidFill>
                <a:cs typeface="B Badr" panose="00000400000000000000" pitchFamily="2" charset="-78"/>
              </a:rPr>
              <a:t>دانشجوـ معلمان را به يادگيرندگان فعالى تبديل مى كند، يادگيرندگانى كه دانش خود را مى سازند </a:t>
            </a:r>
            <a:r>
              <a:rPr lang="fa-IR" sz="2400" dirty="0" smtClean="0">
                <a:solidFill>
                  <a:schemeClr val="tx1"/>
                </a:solidFill>
                <a:cs typeface="B Badr" panose="00000400000000000000" pitchFamily="2" charset="-78"/>
              </a:rPr>
              <a:t>.</a:t>
            </a:r>
          </a:p>
          <a:p>
            <a:endParaRPr lang="en-US" dirty="0"/>
          </a:p>
        </p:txBody>
      </p:sp>
    </p:spTree>
    <p:extLst>
      <p:ext uri="{BB962C8B-B14F-4D97-AF65-F5344CB8AC3E}">
        <p14:creationId xmlns:p14="http://schemas.microsoft.com/office/powerpoint/2010/main" val="80974693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550" y="668215"/>
            <a:ext cx="8596668" cy="609600"/>
          </a:xfrm>
        </p:spPr>
        <p:txBody>
          <a:bodyPr/>
          <a:lstStyle/>
          <a:p>
            <a:r>
              <a:rPr lang="fa-IR" sz="2800" dirty="0">
                <a:solidFill>
                  <a:srgbClr val="C42F1A">
                    <a:lumMod val="60000"/>
                    <a:lumOff val="40000"/>
                  </a:srgbClr>
                </a:solidFill>
                <a:cs typeface="B Badr" panose="00000400000000000000" pitchFamily="2" charset="-78"/>
              </a:rPr>
              <a:t>چگونه روايت پژوهى به توسعة حرفه‎اى دانشجوـ معلمان كمك مى كند؟</a:t>
            </a:r>
            <a:endParaRPr lang="en-US" dirty="0"/>
          </a:p>
        </p:txBody>
      </p:sp>
      <p:sp>
        <p:nvSpPr>
          <p:cNvPr id="3" name="Content Placeholder 2"/>
          <p:cNvSpPr>
            <a:spLocks noGrp="1"/>
          </p:cNvSpPr>
          <p:nvPr>
            <p:ph idx="1"/>
          </p:nvPr>
        </p:nvSpPr>
        <p:spPr>
          <a:xfrm>
            <a:off x="677333" y="1422035"/>
            <a:ext cx="9111436" cy="3880773"/>
          </a:xfrm>
        </p:spPr>
        <p:txBody>
          <a:bodyPr>
            <a:normAutofit/>
          </a:bodyPr>
          <a:lstStyle/>
          <a:p>
            <a:pPr lvl="0">
              <a:buClr>
                <a:srgbClr val="90C226"/>
              </a:buClr>
            </a:pPr>
            <a:r>
              <a:rPr lang="fa-IR" sz="2400" dirty="0">
                <a:solidFill>
                  <a:prstClr val="black"/>
                </a:solidFill>
                <a:cs typeface="B Badr" panose="00000400000000000000" pitchFamily="2" charset="-78"/>
              </a:rPr>
              <a:t>در پژوهش روايى، دانشجوـ معلمان از طريق تمركز بر عمل، دانش خود را مى سازند</a:t>
            </a:r>
            <a:r>
              <a:rPr lang="fa-IR" sz="2400" dirty="0" smtClean="0">
                <a:solidFill>
                  <a:prstClr val="black"/>
                </a:solidFill>
                <a:cs typeface="B Badr" panose="00000400000000000000" pitchFamily="2" charset="-78"/>
              </a:rPr>
              <a:t>.</a:t>
            </a:r>
          </a:p>
          <a:p>
            <a:pPr lvl="0">
              <a:buClr>
                <a:srgbClr val="90C226"/>
              </a:buClr>
            </a:pPr>
            <a:r>
              <a:rPr lang="fa-IR" sz="2400" dirty="0" smtClean="0">
                <a:solidFill>
                  <a:prstClr val="black"/>
                </a:solidFill>
                <a:cs typeface="B Badr" panose="00000400000000000000" pitchFamily="2" charset="-78"/>
              </a:rPr>
              <a:t>بازسازى </a:t>
            </a:r>
            <a:r>
              <a:rPr lang="fa-IR" sz="2400" dirty="0">
                <a:solidFill>
                  <a:prstClr val="black"/>
                </a:solidFill>
                <a:cs typeface="B Badr" panose="00000400000000000000" pitchFamily="2" charset="-78"/>
              </a:rPr>
              <a:t>تجارب تدريس روايتى به دانشجوـ معلمان اجازه مى دهد تا به صورت فكورانه، دغدغه </a:t>
            </a:r>
            <a:r>
              <a:rPr lang="fa-IR" sz="2400" dirty="0" smtClean="0">
                <a:solidFill>
                  <a:prstClr val="black"/>
                </a:solidFill>
                <a:cs typeface="B Badr" panose="00000400000000000000" pitchFamily="2" charset="-78"/>
              </a:rPr>
              <a:t>هاى اخلاقى</a:t>
            </a:r>
            <a:r>
              <a:rPr lang="fa-IR" sz="2400" dirty="0">
                <a:solidFill>
                  <a:prstClr val="black"/>
                </a:solidFill>
                <a:cs typeface="B Badr" panose="00000400000000000000" pitchFamily="2" charset="-78"/>
              </a:rPr>
              <a:t>، عاطفى و سياسى شان را بيان كنند؛ آن ها را با ديگران به اشتراك بگذارند و دربارة آن ها بحث و گفتگو كنند. اين كار، تجارب و درك دانشجوـ معلمان از پيچيدگى هاى شغلى را توسعه مى دهد </a:t>
            </a:r>
            <a:r>
              <a:rPr lang="fa-IR" sz="2400" dirty="0" smtClean="0">
                <a:solidFill>
                  <a:prstClr val="black"/>
                </a:solidFill>
                <a:cs typeface="B Badr" panose="00000400000000000000" pitchFamily="2" charset="-78"/>
              </a:rPr>
              <a:t>.</a:t>
            </a:r>
          </a:p>
          <a:p>
            <a:pPr lvl="0">
              <a:buClr>
                <a:srgbClr val="90C226"/>
              </a:buClr>
            </a:pPr>
            <a:r>
              <a:rPr lang="fa-IR" sz="2400" dirty="0" smtClean="0">
                <a:solidFill>
                  <a:prstClr val="black"/>
                </a:solidFill>
                <a:cs typeface="B Badr" panose="00000400000000000000" pitchFamily="2" charset="-78"/>
              </a:rPr>
              <a:t>دانشجوـ </a:t>
            </a:r>
            <a:r>
              <a:rPr lang="fa-IR" sz="2400" dirty="0">
                <a:solidFill>
                  <a:prstClr val="black"/>
                </a:solidFill>
                <a:cs typeface="B Badr" panose="00000400000000000000" pitchFamily="2" charset="-78"/>
              </a:rPr>
              <a:t>معلمان با كمك روش هاى مختلف روايى، مى توانند دربارة خود (به عنوان يك معلم)، ارزش ها و عقايدشان دربارة تدريس خوب، انگيزه هايشان و امثال اين ها، ايده هاى تازه بيان كنند و به صورتى خلّاق، تحليل و تفسير نمايند .روش هاى روايتى به دانشجوـ معلمان اجازه مى دهند، دانش و مهارت هايشان را براى دستيابى به عملكردهاى تدريس مؤثر به كار گيرند .</a:t>
            </a:r>
          </a:p>
          <a:p>
            <a:endParaRPr lang="en-US" dirty="0"/>
          </a:p>
        </p:txBody>
      </p:sp>
    </p:spTree>
    <p:extLst>
      <p:ext uri="{BB962C8B-B14F-4D97-AF65-F5344CB8AC3E}">
        <p14:creationId xmlns:p14="http://schemas.microsoft.com/office/powerpoint/2010/main" val="327200950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058" y="152400"/>
            <a:ext cx="8596668" cy="656492"/>
          </a:xfrm>
        </p:spPr>
        <p:txBody>
          <a:bodyPr/>
          <a:lstStyle/>
          <a:p>
            <a:pPr algn="r"/>
            <a:r>
              <a:rPr lang="fa-IR" dirty="0"/>
              <a:t>	</a:t>
            </a:r>
            <a:r>
              <a:rPr lang="fa-IR" sz="2800" dirty="0">
                <a:solidFill>
                  <a:schemeClr val="accent5">
                    <a:lumMod val="60000"/>
                    <a:lumOff val="40000"/>
                  </a:schemeClr>
                </a:solidFill>
                <a:cs typeface="B Badr" panose="00000400000000000000" pitchFamily="2" charset="-78"/>
              </a:rPr>
              <a:t>دانشجوـ  معلمان درگير چه فعاليت هايى در روايت پژوهى مى شوند؟ </a:t>
            </a:r>
          </a:p>
        </p:txBody>
      </p:sp>
      <p:sp>
        <p:nvSpPr>
          <p:cNvPr id="3" name="Content Placeholder 2"/>
          <p:cNvSpPr>
            <a:spLocks noGrp="1"/>
          </p:cNvSpPr>
          <p:nvPr>
            <p:ph idx="1"/>
          </p:nvPr>
        </p:nvSpPr>
        <p:spPr>
          <a:xfrm>
            <a:off x="914400" y="1242646"/>
            <a:ext cx="7959970" cy="3880773"/>
          </a:xfrm>
        </p:spPr>
        <p:txBody>
          <a:bodyPr>
            <a:noAutofit/>
          </a:bodyPr>
          <a:lstStyle/>
          <a:p>
            <a:r>
              <a:rPr lang="fa-IR" sz="2400" dirty="0">
                <a:solidFill>
                  <a:schemeClr val="tx1"/>
                </a:solidFill>
                <a:cs typeface="B Badr" panose="00000400000000000000" pitchFamily="2" charset="-78"/>
              </a:rPr>
              <a:t>خودنوشت نامه  و خودپژوهى : در پژوهش چان (٢١٠٢) جلسات خودنوشت نامه و خودپژوهى در داستان، دو فعاليت او براى ترغيب يادگيرى فعال  در روايت </a:t>
            </a:r>
            <a:r>
              <a:rPr lang="fa-IR" sz="2400" dirty="0" smtClean="0">
                <a:solidFill>
                  <a:schemeClr val="tx1"/>
                </a:solidFill>
                <a:cs typeface="B Badr" panose="00000400000000000000" pitchFamily="2" charset="-78"/>
              </a:rPr>
              <a:t>پژوهى بودند</a:t>
            </a:r>
            <a:r>
              <a:rPr lang="fa-IR" sz="2400" dirty="0">
                <a:solidFill>
                  <a:schemeClr val="tx1"/>
                </a:solidFill>
                <a:cs typeface="B Badr" panose="00000400000000000000" pitchFamily="2" charset="-78"/>
              </a:rPr>
              <a:t>. كانون اين فعاليت، درك تجربه و تأمل در آن براى فهم عميق خود و ديگران بود. </a:t>
            </a:r>
          </a:p>
          <a:p>
            <a:r>
              <a:rPr lang="fa-IR" sz="2400" dirty="0">
                <a:solidFill>
                  <a:schemeClr val="tx1"/>
                </a:solidFill>
                <a:cs typeface="B Badr" panose="00000400000000000000" pitchFamily="2" charset="-78"/>
              </a:rPr>
              <a:t>اين فعاليت ها موجب خودپژوهى شد؛ به نحوى كه افراد، درگير در ساخت و يا بازسازى دانش خود شدند. </a:t>
            </a:r>
          </a:p>
        </p:txBody>
      </p:sp>
    </p:spTree>
    <p:extLst>
      <p:ext uri="{BB962C8B-B14F-4D97-AF65-F5344CB8AC3E}">
        <p14:creationId xmlns:p14="http://schemas.microsoft.com/office/powerpoint/2010/main" val="205912288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90C226"/>
                </a:solidFill>
              </a:rPr>
              <a:t>	</a:t>
            </a:r>
            <a:r>
              <a:rPr lang="fa-IR" sz="2800" dirty="0">
                <a:solidFill>
                  <a:srgbClr val="C42F1A">
                    <a:lumMod val="60000"/>
                    <a:lumOff val="40000"/>
                  </a:srgbClr>
                </a:solidFill>
                <a:cs typeface="B Badr" panose="00000400000000000000" pitchFamily="2" charset="-78"/>
              </a:rPr>
              <a:t>دانشجوـ  معلمان درگير چه فعاليت هايى در روايت پژوهى مى شوند؟ </a:t>
            </a:r>
            <a:endParaRPr lang="en-US" dirty="0"/>
          </a:p>
        </p:txBody>
      </p:sp>
      <p:sp>
        <p:nvSpPr>
          <p:cNvPr id="3" name="Content Placeholder 2"/>
          <p:cNvSpPr>
            <a:spLocks noGrp="1"/>
          </p:cNvSpPr>
          <p:nvPr>
            <p:ph idx="1"/>
          </p:nvPr>
        </p:nvSpPr>
        <p:spPr/>
        <p:txBody>
          <a:bodyPr/>
          <a:lstStyle/>
          <a:p>
            <a:pPr lvl="0">
              <a:buClr>
                <a:srgbClr val="90C226"/>
              </a:buClr>
            </a:pPr>
            <a:r>
              <a:rPr lang="fa-IR" sz="2400" dirty="0">
                <a:solidFill>
                  <a:prstClr val="black"/>
                </a:solidFill>
                <a:cs typeface="B Badr" panose="00000400000000000000" pitchFamily="2" charset="-78"/>
              </a:rPr>
              <a:t>نوشتن تاريخچه : دانشجويان با توجه به تجارب خودشان مى توانند تاريخچه را تهيه كنند. در پژوهش يو (٥٠٠٢) از مشاركت كنندگان خواسته شد تا يك تاريخچه تهيه كنند و آن را در كلاس ارائه دهند. براى تسهيل نوشتن تاريخچه، به مشاركت كنندگان موضوع داده شد. يو از مشاركت كنندگان خواست تا به پيشينه خود رجوع كنند و علت انتخاب شغل معلمى را بگويند. انتظار او آن بود كه نوشتن پيشينة خود، به دانشجوـ معلمان كمك كند تا از طريق مرور و ساخت معانى جديد از گذشته، آينده را شكل دهند. </a:t>
            </a:r>
          </a:p>
          <a:p>
            <a:endParaRPr lang="en-US" dirty="0"/>
          </a:p>
        </p:txBody>
      </p:sp>
    </p:spTree>
    <p:extLst>
      <p:ext uri="{BB962C8B-B14F-4D97-AF65-F5344CB8AC3E}">
        <p14:creationId xmlns:p14="http://schemas.microsoft.com/office/powerpoint/2010/main" val="34813571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31820"/>
            <a:ext cx="8596668" cy="5809543"/>
          </a:xfrm>
        </p:spPr>
        <p:txBody>
          <a:bodyPr>
            <a:normAutofit/>
          </a:bodyPr>
          <a:lstStyle/>
          <a:p>
            <a:endParaRPr lang="fa-IR" dirty="0" smtClean="0"/>
          </a:p>
          <a:p>
            <a:pPr marL="0" indent="0">
              <a:buNone/>
            </a:pPr>
            <a:r>
              <a:rPr lang="fa-IR" sz="3600" dirty="0">
                <a:solidFill>
                  <a:srgbClr val="90C226"/>
                </a:solidFill>
              </a:rPr>
              <a:t>	</a:t>
            </a:r>
            <a:r>
              <a:rPr lang="fa-IR" sz="2800" dirty="0">
                <a:solidFill>
                  <a:srgbClr val="C42F1A">
                    <a:lumMod val="60000"/>
                    <a:lumOff val="40000"/>
                  </a:srgbClr>
                </a:solidFill>
                <a:cs typeface="B Badr" panose="00000400000000000000" pitchFamily="2" charset="-78"/>
              </a:rPr>
              <a:t>دانشجوـ  معلمان درگير چه فعاليت هايى در روايت پژوهى مى شوند؟ </a:t>
            </a:r>
            <a:endParaRPr lang="fa-IR" dirty="0"/>
          </a:p>
          <a:p>
            <a:endParaRPr lang="fa-IR" dirty="0" smtClean="0"/>
          </a:p>
          <a:p>
            <a:r>
              <a:rPr lang="fa-IR" sz="2400" dirty="0" smtClean="0">
                <a:solidFill>
                  <a:schemeClr val="tx1"/>
                </a:solidFill>
                <a:cs typeface="B Badr" panose="00000400000000000000" pitchFamily="2" charset="-78"/>
              </a:rPr>
              <a:t>نوشتن </a:t>
            </a:r>
            <a:r>
              <a:rPr lang="fa-IR" sz="2400" dirty="0">
                <a:solidFill>
                  <a:schemeClr val="tx1"/>
                </a:solidFill>
                <a:cs typeface="B Badr" panose="00000400000000000000" pitchFamily="2" charset="-78"/>
              </a:rPr>
              <a:t>دفترچة ايده ها : دفترچه ايده ها، ابزار جمع آورى ايده هاى جالب در حين </a:t>
            </a:r>
            <a:r>
              <a:rPr lang="fa-IR" sz="2400" dirty="0" smtClean="0">
                <a:solidFill>
                  <a:schemeClr val="tx1"/>
                </a:solidFill>
                <a:cs typeface="B Badr" panose="00000400000000000000" pitchFamily="2" charset="-78"/>
              </a:rPr>
              <a:t>تجارب روزانه  </a:t>
            </a:r>
            <a:r>
              <a:rPr lang="fa-IR" sz="2400" dirty="0">
                <a:solidFill>
                  <a:schemeClr val="tx1"/>
                </a:solidFill>
                <a:cs typeface="B Badr" panose="00000400000000000000" pitchFamily="2" charset="-78"/>
              </a:rPr>
              <a:t>است. بدين ترتيب، دانشجويان براى فرايند جمع آورى اطلاعات در شكل هاى مختلف، ترغيب مى </a:t>
            </a:r>
            <a:r>
              <a:rPr lang="fa-IR" sz="2400" dirty="0" smtClean="0">
                <a:solidFill>
                  <a:schemeClr val="tx1"/>
                </a:solidFill>
                <a:cs typeface="B Badr" panose="00000400000000000000" pitchFamily="2" charset="-78"/>
              </a:rPr>
              <a:t>شوند </a:t>
            </a:r>
            <a:r>
              <a:rPr lang="fa-IR" sz="2400" dirty="0">
                <a:solidFill>
                  <a:schemeClr val="tx1"/>
                </a:solidFill>
                <a:cs typeface="B Badr" panose="00000400000000000000" pitchFamily="2" charset="-78"/>
              </a:rPr>
              <a:t>هر چيزى را كه جالب است ثبت مى كنند، طرحى ترسيم مى كنند، رنگ آميزى مى كنند و چيزهايى در آن مى چسبانند. دفترچه ايده ها، براى اشتراك ايده ها در گروه معلمان است </a:t>
            </a:r>
            <a:r>
              <a:rPr lang="fa-IR" sz="2400" dirty="0" smtClean="0">
                <a:solidFill>
                  <a:schemeClr val="tx1"/>
                </a:solidFill>
                <a:cs typeface="B Badr" panose="00000400000000000000" pitchFamily="2" charset="-78"/>
              </a:rPr>
              <a:t>.</a:t>
            </a:r>
            <a:endParaRPr lang="fa-IR" sz="2400" dirty="0">
              <a:solidFill>
                <a:schemeClr val="tx1"/>
              </a:solidFill>
              <a:cs typeface="B Badr" panose="00000400000000000000" pitchFamily="2" charset="-78"/>
            </a:endParaRPr>
          </a:p>
          <a:p>
            <a:r>
              <a:rPr lang="fa-IR" sz="2400" dirty="0">
                <a:solidFill>
                  <a:schemeClr val="tx1"/>
                </a:solidFill>
                <a:cs typeface="B Badr" panose="00000400000000000000" pitchFamily="2" charset="-78"/>
              </a:rPr>
              <a:t>مطالعة تجارب ديگران: در پژوهش </a:t>
            </a:r>
            <a:r>
              <a:rPr lang="fa-IR" sz="2400" dirty="0" smtClean="0">
                <a:solidFill>
                  <a:schemeClr val="tx1"/>
                </a:solidFill>
                <a:cs typeface="B Badr" panose="00000400000000000000" pitchFamily="2" charset="-78"/>
              </a:rPr>
              <a:t>يو </a:t>
            </a:r>
            <a:r>
              <a:rPr lang="fa-IR" sz="2400" dirty="0">
                <a:solidFill>
                  <a:schemeClr val="tx1"/>
                </a:solidFill>
                <a:cs typeface="B Badr" panose="00000400000000000000" pitchFamily="2" charset="-78"/>
              </a:rPr>
              <a:t>از مشاركت كنندگان خواسته شد تامخاطب يادگيرى را مشخص كنند. مخاطب يادگيرى مى توانست يك معلم، يك دانش آموز، والدين، يك دوست، همكار و... باشد. آن ها ترغيب شدند تا از </a:t>
            </a:r>
            <a:r>
              <a:rPr lang="fa-IR" sz="2400" dirty="0" smtClean="0">
                <a:solidFill>
                  <a:schemeClr val="tx1"/>
                </a:solidFill>
                <a:cs typeface="B Badr" panose="00000400000000000000" pitchFamily="2" charset="-78"/>
              </a:rPr>
              <a:t>مخاطبان انتخابى </a:t>
            </a:r>
            <a:r>
              <a:rPr lang="fa-IR" sz="2400" dirty="0">
                <a:solidFill>
                  <a:schemeClr val="tx1"/>
                </a:solidFill>
                <a:cs typeface="B Badr" panose="00000400000000000000" pitchFamily="2" charset="-78"/>
              </a:rPr>
              <a:t>شان ياد بگيرند.  </a:t>
            </a:r>
          </a:p>
        </p:txBody>
      </p:sp>
    </p:spTree>
    <p:extLst>
      <p:ext uri="{BB962C8B-B14F-4D97-AF65-F5344CB8AC3E}">
        <p14:creationId xmlns:p14="http://schemas.microsoft.com/office/powerpoint/2010/main" val="4629148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211" y="574431"/>
            <a:ext cx="8596668" cy="679938"/>
          </a:xfrm>
        </p:spPr>
        <p:txBody>
          <a:bodyPr/>
          <a:lstStyle/>
          <a:p>
            <a:r>
              <a:rPr lang="fa-IR" dirty="0">
                <a:solidFill>
                  <a:srgbClr val="90C226"/>
                </a:solidFill>
              </a:rPr>
              <a:t>	</a:t>
            </a:r>
            <a:r>
              <a:rPr lang="fa-IR" sz="2800" dirty="0">
                <a:solidFill>
                  <a:srgbClr val="C42F1A">
                    <a:lumMod val="60000"/>
                    <a:lumOff val="40000"/>
                  </a:srgbClr>
                </a:solidFill>
                <a:cs typeface="B Badr" panose="00000400000000000000" pitchFamily="2" charset="-78"/>
              </a:rPr>
              <a:t>دانشجوـ  معلمان درگير چه فعاليت هايى در روايت پژوهى مى شوند؟ </a:t>
            </a:r>
            <a:endParaRPr lang="en-US" dirty="0"/>
          </a:p>
        </p:txBody>
      </p:sp>
      <p:sp>
        <p:nvSpPr>
          <p:cNvPr id="3" name="Content Placeholder 2"/>
          <p:cNvSpPr>
            <a:spLocks noGrp="1"/>
          </p:cNvSpPr>
          <p:nvPr>
            <p:ph idx="1"/>
          </p:nvPr>
        </p:nvSpPr>
        <p:spPr>
          <a:xfrm>
            <a:off x="618719" y="1433759"/>
            <a:ext cx="8596668" cy="3880773"/>
          </a:xfrm>
        </p:spPr>
        <p:txBody>
          <a:bodyPr/>
          <a:lstStyle/>
          <a:p>
            <a:pPr lvl="0">
              <a:buClr>
                <a:srgbClr val="90C226"/>
              </a:buClr>
            </a:pPr>
            <a:r>
              <a:rPr lang="fa-IR" sz="2400" dirty="0">
                <a:solidFill>
                  <a:schemeClr val="tx1"/>
                </a:solidFill>
                <a:cs typeface="B Badr" panose="00000400000000000000" pitchFamily="2" charset="-78"/>
              </a:rPr>
              <a:t>درگير شدن در تجارب عملى و واقعى: در پژوهش يو (٥٠٠٢) مشاركت كنندگان دربارة رويدادى كه دوست داشتند با ديگران به اشتراك بگذارند، فكر مى كردند. رويدادمى توانست دربارة يادگيريشان باشد. مشاركت كنندگان اين فعاليت را به شكل هاى مختلف انجام دادند.  </a:t>
            </a:r>
            <a:endParaRPr lang="fa-IR" sz="2400" dirty="0" smtClean="0">
              <a:solidFill>
                <a:schemeClr val="tx1"/>
              </a:solidFill>
              <a:cs typeface="B Badr" panose="00000400000000000000" pitchFamily="2" charset="-78"/>
            </a:endParaRPr>
          </a:p>
          <a:p>
            <a:pPr lvl="0">
              <a:buClr>
                <a:srgbClr val="90C226"/>
              </a:buClr>
            </a:pPr>
            <a:r>
              <a:rPr lang="fa-IR" sz="2400" dirty="0">
                <a:solidFill>
                  <a:schemeClr val="tx1"/>
                </a:solidFill>
                <a:cs typeface="B Badr" panose="00000400000000000000" pitchFamily="2" charset="-78"/>
              </a:rPr>
              <a:t>مشاهدة فيلم كلاس درس: طى اين فعاليت از دانشجوـ معلمان خواسته شد تا فيلم انتخاب شده را مشاهده كنند. بعد از مشاهدة فيلم از مشاركت كنندگان خواسته شدتفكراتشان را در جلسات به اشتراك بگذارند، تفسير شخصى خويش از محتوا ارائه دهند و بين فيلم و تاريخچة شخصى خودشان ارتباط برقرار </a:t>
            </a:r>
            <a:r>
              <a:rPr lang="fa-IR" sz="2400" dirty="0" smtClean="0">
                <a:solidFill>
                  <a:schemeClr val="tx1"/>
                </a:solidFill>
                <a:cs typeface="B Badr" panose="00000400000000000000" pitchFamily="2" charset="-78"/>
              </a:rPr>
              <a:t>كنند.  </a:t>
            </a:r>
            <a:endParaRPr lang="fa-IR" sz="2400" dirty="0">
              <a:solidFill>
                <a:schemeClr val="tx1"/>
              </a:solidFill>
              <a:cs typeface="B Badr" panose="00000400000000000000" pitchFamily="2" charset="-78"/>
            </a:endParaRPr>
          </a:p>
          <a:p>
            <a:pPr lvl="0">
              <a:buClr>
                <a:srgbClr val="90C226"/>
              </a:buClr>
            </a:pPr>
            <a:endParaRPr lang="fa-IR" dirty="0">
              <a:solidFill>
                <a:prstClr val="black">
                  <a:lumMod val="75000"/>
                  <a:lumOff val="25000"/>
                </a:prstClr>
              </a:solidFill>
            </a:endParaRPr>
          </a:p>
          <a:p>
            <a:endParaRPr lang="en-US" dirty="0"/>
          </a:p>
        </p:txBody>
      </p:sp>
    </p:spTree>
    <p:extLst>
      <p:ext uri="{BB962C8B-B14F-4D97-AF65-F5344CB8AC3E}">
        <p14:creationId xmlns:p14="http://schemas.microsoft.com/office/powerpoint/2010/main" val="12264187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597" y="296621"/>
            <a:ext cx="9052818" cy="4462948"/>
          </a:xfrm>
        </p:spPr>
        <p:txBody>
          <a:bodyPr>
            <a:normAutofit/>
          </a:bodyPr>
          <a:lstStyle/>
          <a:p>
            <a:pPr lvl="0">
              <a:buClr>
                <a:srgbClr val="90C226"/>
              </a:buClr>
            </a:pPr>
            <a:endParaRPr lang="fa-IR" sz="1700" dirty="0" smtClean="0">
              <a:solidFill>
                <a:prstClr val="black">
                  <a:lumMod val="75000"/>
                  <a:lumOff val="25000"/>
                </a:prstClr>
              </a:solidFill>
            </a:endParaRPr>
          </a:p>
          <a:p>
            <a:pPr lvl="0">
              <a:buClr>
                <a:srgbClr val="90C226"/>
              </a:buClr>
            </a:pPr>
            <a:r>
              <a:rPr lang="fa-IR" sz="3600" dirty="0">
                <a:solidFill>
                  <a:srgbClr val="90C226"/>
                </a:solidFill>
              </a:rPr>
              <a:t>	</a:t>
            </a:r>
            <a:r>
              <a:rPr lang="fa-IR" sz="2800" dirty="0">
                <a:solidFill>
                  <a:srgbClr val="C42F1A">
                    <a:lumMod val="60000"/>
                    <a:lumOff val="40000"/>
                  </a:srgbClr>
                </a:solidFill>
                <a:cs typeface="B Badr" panose="00000400000000000000" pitchFamily="2" charset="-78"/>
              </a:rPr>
              <a:t>دانشجوـ  معلمان درگير چه فعاليت هايى در روايت پژوهى مى شوند؟ </a:t>
            </a:r>
            <a:endParaRPr lang="fa-IR" sz="1700" dirty="0">
              <a:solidFill>
                <a:prstClr val="black">
                  <a:lumMod val="75000"/>
                  <a:lumOff val="25000"/>
                </a:prstClr>
              </a:solidFill>
            </a:endParaRPr>
          </a:p>
          <a:p>
            <a:pPr lvl="0">
              <a:buClr>
                <a:srgbClr val="90C226"/>
              </a:buClr>
            </a:pPr>
            <a:r>
              <a:rPr lang="fa-IR" sz="2400" dirty="0" smtClean="0">
                <a:solidFill>
                  <a:prstClr val="black">
                    <a:lumMod val="75000"/>
                    <a:lumOff val="25000"/>
                  </a:prstClr>
                </a:solidFill>
                <a:cs typeface="B Badr" panose="00000400000000000000" pitchFamily="2" charset="-78"/>
              </a:rPr>
              <a:t>مشاهدة </a:t>
            </a:r>
            <a:r>
              <a:rPr lang="fa-IR" sz="2400" dirty="0">
                <a:solidFill>
                  <a:prstClr val="black">
                    <a:lumMod val="75000"/>
                    <a:lumOff val="25000"/>
                  </a:prstClr>
                </a:solidFill>
                <a:cs typeface="B Badr" panose="00000400000000000000" pitchFamily="2" charset="-78"/>
              </a:rPr>
              <a:t>فكورانه كلاس درس معلم: مشاهده گر رخدادهاى كلاس را توصيف و تشريح مى كند. طى مشاهدة وقايع در كلاس درس، محقق معمولاً مدتى در كلاس معلم راهنما حاضر مى شود و وقايع كلاس را مشاهده و در قالب متن، ثبت مى كند؛ سپس </a:t>
            </a:r>
            <a:r>
              <a:rPr lang="fa-IR" sz="2400" dirty="0" smtClean="0">
                <a:solidFill>
                  <a:prstClr val="black">
                    <a:lumMod val="75000"/>
                    <a:lumOff val="25000"/>
                  </a:prstClr>
                </a:solidFill>
                <a:cs typeface="B Badr" panose="00000400000000000000" pitchFamily="2" charset="-78"/>
              </a:rPr>
              <a:t>تجربة معلم </a:t>
            </a:r>
            <a:r>
              <a:rPr lang="fa-IR" sz="2400" dirty="0">
                <a:solidFill>
                  <a:prstClr val="black">
                    <a:lumMod val="75000"/>
                    <a:lumOff val="25000"/>
                  </a:prstClr>
                </a:solidFill>
                <a:cs typeface="B Badr" panose="00000400000000000000" pitchFamily="2" charset="-78"/>
              </a:rPr>
              <a:t>را به صورت روايتى درك مى كند و توصيف و تحليل مى نمايد </a:t>
            </a:r>
            <a:r>
              <a:rPr lang="fa-IR" sz="2400" dirty="0" smtClean="0">
                <a:solidFill>
                  <a:prstClr val="black">
                    <a:lumMod val="75000"/>
                    <a:lumOff val="25000"/>
                  </a:prstClr>
                </a:solidFill>
                <a:cs typeface="B Badr" panose="00000400000000000000" pitchFamily="2" charset="-78"/>
              </a:rPr>
              <a:t>.</a:t>
            </a:r>
            <a:endParaRPr lang="fa-IR" sz="2400" dirty="0" smtClean="0">
              <a:cs typeface="B Badr" panose="00000400000000000000" pitchFamily="2" charset="-78"/>
            </a:endParaRPr>
          </a:p>
          <a:p>
            <a:r>
              <a:rPr lang="fa-IR" sz="2400" dirty="0" smtClean="0">
                <a:cs typeface="B Badr" panose="00000400000000000000" pitchFamily="2" charset="-78"/>
              </a:rPr>
              <a:t>شنيدن </a:t>
            </a:r>
            <a:r>
              <a:rPr lang="fa-IR" sz="2400" dirty="0">
                <a:cs typeface="B Badr" panose="00000400000000000000" pitchFamily="2" charset="-78"/>
              </a:rPr>
              <a:t>تجارب معلمان: دانشجوـ معلم در نقش محقق، از طريق مصاحبه و گفتگو با معلم، سعى مى كند تجربة معلم را به صورت روايتى درك كند و به توصيف و تحليل آن بپردازد </a:t>
            </a:r>
            <a:r>
              <a:rPr lang="fa-IR" sz="2400" dirty="0" smtClean="0">
                <a:cs typeface="B Badr" panose="00000400000000000000" pitchFamily="2" charset="-78"/>
              </a:rPr>
              <a:t>.</a:t>
            </a:r>
            <a:endParaRPr lang="fa-IR" sz="2400" dirty="0">
              <a:cs typeface="B Badr" panose="00000400000000000000" pitchFamily="2" charset="-78"/>
            </a:endParaRPr>
          </a:p>
        </p:txBody>
      </p:sp>
    </p:spTree>
    <p:extLst>
      <p:ext uri="{BB962C8B-B14F-4D97-AF65-F5344CB8AC3E}">
        <p14:creationId xmlns:p14="http://schemas.microsoft.com/office/powerpoint/2010/main" val="128243054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smtClean="0">
                <a:solidFill>
                  <a:schemeClr val="accent5">
                    <a:lumMod val="60000"/>
                    <a:lumOff val="40000"/>
                  </a:schemeClr>
                </a:solidFill>
                <a:cs typeface="B Badr" panose="00000400000000000000" pitchFamily="2" charset="-78"/>
              </a:rPr>
              <a:t>تکلیف انفرادی</a:t>
            </a:r>
            <a:endParaRPr lang="en-US" sz="4000" dirty="0">
              <a:solidFill>
                <a:schemeClr val="accent5">
                  <a:lumMod val="60000"/>
                  <a:lumOff val="40000"/>
                </a:schemeClr>
              </a:solidFill>
              <a:cs typeface="B Badr" panose="00000400000000000000" pitchFamily="2" charset="-78"/>
            </a:endParaRPr>
          </a:p>
        </p:txBody>
      </p:sp>
      <p:sp>
        <p:nvSpPr>
          <p:cNvPr id="3" name="Content Placeholder 2"/>
          <p:cNvSpPr>
            <a:spLocks noGrp="1"/>
          </p:cNvSpPr>
          <p:nvPr>
            <p:ph idx="1"/>
          </p:nvPr>
        </p:nvSpPr>
        <p:spPr>
          <a:xfrm>
            <a:off x="677334" y="1930400"/>
            <a:ext cx="8596668" cy="3880773"/>
          </a:xfrm>
        </p:spPr>
        <p:txBody>
          <a:bodyPr>
            <a:normAutofit/>
          </a:bodyPr>
          <a:lstStyle/>
          <a:p>
            <a:r>
              <a:rPr lang="fa-IR" sz="2800" dirty="0" smtClean="0">
                <a:solidFill>
                  <a:schemeClr val="tx1"/>
                </a:solidFill>
                <a:cs typeface="B Badr" panose="00000400000000000000" pitchFamily="2" charset="-78"/>
              </a:rPr>
              <a:t>در اقوام و دوستان به سراغ یک معلم بروید و از ایشان بخواهید روایتی از دوران کاری خود برای شما تعریف نماید.</a:t>
            </a:r>
            <a:endParaRPr lang="en-US" sz="2800" dirty="0">
              <a:solidFill>
                <a:schemeClr val="tx1"/>
              </a:solidFill>
              <a:cs typeface="B Badr" panose="00000400000000000000" pitchFamily="2" charset="-78"/>
            </a:endParaRPr>
          </a:p>
        </p:txBody>
      </p:sp>
    </p:spTree>
    <p:extLst>
      <p:ext uri="{BB962C8B-B14F-4D97-AF65-F5344CB8AC3E}">
        <p14:creationId xmlns:p14="http://schemas.microsoft.com/office/powerpoint/2010/main" val="2087176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33588</TotalTime>
  <Words>16702</Words>
  <Application>Microsoft Office PowerPoint</Application>
  <PresentationFormat>Custom</PresentationFormat>
  <Paragraphs>734</Paragraphs>
  <Slides>204</Slides>
  <Notes>0</Notes>
  <HiddenSlides>0</HiddenSlides>
  <MMClips>0</MMClips>
  <ScaleCrop>false</ScaleCrop>
  <HeadingPairs>
    <vt:vector size="4" baseType="variant">
      <vt:variant>
        <vt:lpstr>Theme</vt:lpstr>
      </vt:variant>
      <vt:variant>
        <vt:i4>1</vt:i4>
      </vt:variant>
      <vt:variant>
        <vt:lpstr>Slide Titles</vt:lpstr>
      </vt:variant>
      <vt:variant>
        <vt:i4>204</vt:i4>
      </vt:variant>
    </vt:vector>
  </HeadingPairs>
  <TitlesOfParts>
    <vt:vector size="205" baseType="lpstr">
      <vt:lpstr>Facet</vt:lpstr>
      <vt:lpstr>PowerPoint Presentation</vt:lpstr>
      <vt:lpstr>دانشگاه فرهنگیان   پژوهش روایی</vt:lpstr>
      <vt:lpstr>PowerPoint Presentation</vt:lpstr>
      <vt:lpstr>PowerPoint Presentation</vt:lpstr>
      <vt:lpstr>از آنجا که، روایت هاي شخصی که حاصل تأملات دانشجو معلمان در موقعیتهاي واقعی کلاس درس است فرصت یادگیري از تجربه را ممکن می کند، لذا آموزش پژوهش روایی به عنوان پیش نیاز برنامه کارورزي این امکان را فراهم می کند تا دانشجویان به شیوه روایی به مطالعه تجربیات خود پرداخته و در آینده بتوانند ازاین توانایی براي تأمل بر عمل خود، بهبود شرایط آموزشی و تربیتی، سهیم نمودن دیگران در تجربیات خود و نیز توسعه حرفه اي خویش بهره بگیرند. </vt:lpstr>
      <vt:lpstr>PowerPoint Presentation</vt:lpstr>
      <vt:lpstr>اهداف روایت پژوهی</vt:lpstr>
      <vt:lpstr>اهداف روایت پژوهی</vt:lpstr>
      <vt:lpstr>PowerPoint Presentation</vt:lpstr>
      <vt:lpstr>تعریف روايت پژوهى(پژوهش روايى) </vt:lpstr>
      <vt:lpstr>انواع یادگیری</vt:lpstr>
      <vt:lpstr>انواع مختلف یادگیری از دید نظریه پردازان </vt:lpstr>
      <vt:lpstr>یادگیری کلامی</vt:lpstr>
      <vt:lpstr>یادگیری حرکتی</vt:lpstr>
      <vt:lpstr>یادگیری حرکتی</vt:lpstr>
      <vt:lpstr>یادگیری مشاهده‌ای</vt:lpstr>
      <vt:lpstr>یادگیری مشاهده‌ای</vt:lpstr>
      <vt:lpstr>یادگیری اجتنابی</vt:lpstr>
      <vt:lpstr>یادگیری اجتنابی</vt:lpstr>
      <vt:lpstr>یادگیری تصادفی</vt:lpstr>
      <vt:lpstr>یادگیری نهفته</vt:lpstr>
      <vt:lpstr>یادگیری مبتنی بر عمل</vt:lpstr>
      <vt:lpstr>یادگیری از تجربه </vt:lpstr>
      <vt:lpstr>چرخه ماهیت تجربه ،یادگیری از تجربه و تامل بر تجربه</vt:lpstr>
      <vt:lpstr>تفاوت دانش صریح و دانش ضمنی چیست؟ </vt:lpstr>
      <vt:lpstr>مراحل پژوهش روایی</vt:lpstr>
      <vt:lpstr>تعریف توسعه حرفه ای معلمان</vt:lpstr>
      <vt:lpstr>توسعه حرفه ای معلمان </vt:lpstr>
      <vt:lpstr>انواع توسعه حرفه ای </vt:lpstr>
      <vt:lpstr>تکنیک شش کلاه تفکر</vt:lpstr>
      <vt:lpstr>PowerPoint Presentation</vt:lpstr>
      <vt:lpstr>PowerPoint Presentation</vt:lpstr>
      <vt:lpstr>بر طبق دیدگاه دوبونو هر یک از شش کلاه رنگی ویژگی هایی به شرح زیر دارند:</vt:lpstr>
      <vt:lpstr>PowerPoint Presentation</vt:lpstr>
      <vt:lpstr>PowerPoint Presentation</vt:lpstr>
      <vt:lpstr>روایت ، مهمترین وسیله ارتباط ما با دیگران است.با تحلیل عناصر روایت ، ما به معنایی که شخص در ذهن دارد پی می بریم.روایت ، فهم ما از جهان واقعیت است و ما از خلال روایت ، جهان را درک می کنیم.          </vt:lpstr>
      <vt:lpstr>ویژگی های روایت</vt:lpstr>
      <vt:lpstr>ویژگی های روایت</vt:lpstr>
      <vt:lpstr>تعریف مسئله یا پدیده </vt:lpstr>
      <vt:lpstr>PowerPoint Presentation</vt:lpstr>
      <vt:lpstr>روایت :ابزار بازنمایی</vt:lpstr>
      <vt:lpstr>انواع روایت</vt:lpstr>
      <vt:lpstr>انواع روایت</vt:lpstr>
      <vt:lpstr>انواع روایت</vt:lpstr>
      <vt:lpstr>پرسش  </vt:lpstr>
      <vt:lpstr>PowerPoint Presentation</vt:lpstr>
      <vt:lpstr>با تکنیک «چرا» آشنا شویم</vt:lpstr>
      <vt:lpstr>PowerPoint Presentation</vt:lpstr>
      <vt:lpstr>PowerPoint Presentation</vt:lpstr>
      <vt:lpstr>فعالیت کارگاهی2     کار با گروه تکنیک: چرا؟</vt:lpstr>
      <vt:lpstr>PowerPoint Presentation</vt:lpstr>
      <vt:lpstr>PowerPoint Presentation</vt:lpstr>
      <vt:lpstr>مقایسه تحقیقات کمی و کیفی</vt:lpstr>
      <vt:lpstr>PowerPoint Presentation</vt:lpstr>
      <vt:lpstr>در چارچوب تحقیق کیفی، پژوهشگر روایی، رفتار یا افکار جمع را توصیف نمی کند، یا به دنبال تبیین تجارب گروه کثیری از مشارکت کنندگان در تحقیق نیست، بلکه داستان های یک یا دونفره در تحقیق مدنظر است. تحقیق روایی ،شیوه کیفی توصیف زندگی اشخاص است. محقق روایی، به گردآوری حکایت های افراد می پردازد و درباره تجربه های آنها می نویسد. در تعلیم و تربیت، این داستان ها اغلب به تجارب کلاس یا فعالیت های مدرسه مربوط می شوند.</vt:lpstr>
      <vt:lpstr>ویژگی مشترک پژوهش روایی با سایر روش های تحقیق کیفی</vt:lpstr>
      <vt:lpstr>تفکر قیاسی</vt:lpstr>
      <vt:lpstr>تفکراستقرایی            </vt:lpstr>
      <vt:lpstr>پیشینه تحقیق</vt:lpstr>
      <vt:lpstr>پیشینه تحقیق</vt:lpstr>
      <vt:lpstr>تجربه ، موضوع پژوهش روایی</vt:lpstr>
      <vt:lpstr>تجربه ، موضوع پژوهش روایی</vt:lpstr>
      <vt:lpstr>فرق دانش تجربی با دانش گزاره ای</vt:lpstr>
      <vt:lpstr>نظریه دیویی درباره تجربه</vt:lpstr>
      <vt:lpstr>درباره نوشتن سطوح تاملی بیشتر بدانیم</vt:lpstr>
      <vt:lpstr>درباره نوشتن سطوح تاملی بیشتر بدانیم</vt:lpstr>
      <vt:lpstr>کار انفرادی:تکنیک نوشتن تاملی</vt:lpstr>
      <vt:lpstr>کار انفرادی: تکنیک نوشتن تاملی</vt:lpstr>
      <vt:lpstr>فصل سوم  فرایند پژوهش روایی</vt:lpstr>
      <vt:lpstr>چهار خصیصه مهم پژوهش روایی :  1-زیستن  (مشارکت کننده)  2-گفتن (مشارکت کننده)  3-بازگویی کردن (پژوهشگر)  4- باز زیستن (زیست دوباره حاصل تعامل بین مشارکت کننده و پژوهشگر که باعث ایجاد دگرگونی شده است).</vt:lpstr>
      <vt:lpstr>مردم، با قصه های خود زندگی می کنند، رویاهای خود را در آن می بینند، برداشت ها و تلقیشان از امور در آن پوشیده و پنهان است. قصه های خود را گاه روایت می کنند. قصه کودکی، قصه پدر بزرگ، قصه زندگی در روستا، قصه عاشورا و محرم، قصه مدرسه، قصه معلم، قصه هر چه بر او گذشته است و در ذهن او معنا یافته است.</vt:lpstr>
      <vt:lpstr>پژوهشگر روایی که روایت، کانون تحقیق اوست، تحقیق خود را با همراهی با مشارکت کنندگان تحقیق آغاز می کند و در کنار مشارکت کنندگان تحقیق خود قرار می گیرد و پژوهش روایی را آغاز می کند؛ پژوهشی که با همدمی و همراهی با راوی همراه است. در این میانه، پژوهشگر، خود جزیی از تحقیق می شود و قصه راوی را بازگویی می کند. </vt:lpstr>
      <vt:lpstr>سوال های پژوهش روایی</vt:lpstr>
      <vt:lpstr>مشارکت کنندگان در تحقیق</vt:lpstr>
      <vt:lpstr>PowerPoint Presentation</vt:lpstr>
      <vt:lpstr>انواع داستان</vt:lpstr>
      <vt:lpstr>راهنمای مشارکت در پژوهش روایی</vt:lpstr>
      <vt:lpstr>روش هاى جمع آورى داده ها در پژوهش روايى كدامند؟ </vt:lpstr>
      <vt:lpstr>چگونه اعتماد ایجاد کنیم</vt:lpstr>
      <vt:lpstr>با تکنیک بارش مغزی آشنا شویم</vt:lpstr>
      <vt:lpstr>فعالیت کارگاهی کار با گروه تکنیک: بارش مغزی </vt:lpstr>
      <vt:lpstr>PowerPoint Presentation</vt:lpstr>
      <vt:lpstr>تکلیف انفرادی نظرات پيشگامان پژوهش روايى در تعليم و تربيت چيست؟  </vt:lpstr>
      <vt:lpstr>PowerPoint Presentation</vt:lpstr>
      <vt:lpstr>PowerPoint Presentation</vt:lpstr>
      <vt:lpstr>PowerPoint Presentation</vt:lpstr>
      <vt:lpstr>روايت پژوهى چگونه انجام مى شود؟ </vt:lpstr>
      <vt:lpstr> كاربردهاى روايت پژوهى چيست؟ </vt:lpstr>
      <vt:lpstr>معلمان مستلزم كسب چه صلاحيت ها و شايستگى هايى هستند؟ </vt:lpstr>
      <vt:lpstr>PowerPoint Presentation</vt:lpstr>
      <vt:lpstr>  چگونه روايت پژوهى به توسعة حرفه‎اى دانشجوـ معلمان كمك مى كند؟ </vt:lpstr>
      <vt:lpstr>چگونه روايت پژوهى به توسعة حرفه‎اى دانشجوـ معلمان كمك مى كند؟</vt:lpstr>
      <vt:lpstr>چگونه روايت پژوهى به توسعة حرفه‎اى دانشجوـ معلمان كمك مى كند؟</vt:lpstr>
      <vt:lpstr> دانشجوـ  معلمان درگير چه فعاليت هايى در روايت پژوهى مى شوند؟ </vt:lpstr>
      <vt:lpstr> دانشجوـ  معلمان درگير چه فعاليت هايى در روايت پژوهى مى شوند؟ </vt:lpstr>
      <vt:lpstr>PowerPoint Presentation</vt:lpstr>
      <vt:lpstr> دانشجوـ  معلمان درگير چه فعاليت هايى در روايت پژوهى مى شوند؟ </vt:lpstr>
      <vt:lpstr>PowerPoint Presentation</vt:lpstr>
      <vt:lpstr>تکلیف انفرادی</vt:lpstr>
      <vt:lpstr>ويژگى هاى برنامة درسى روايت پژوهى</vt:lpstr>
      <vt:lpstr>روش هاى جمع آورى داده ها در پژوهش روايى كدامند؟ </vt:lpstr>
      <vt:lpstr>پژوهشگر و مشارکت کننده</vt:lpstr>
      <vt:lpstr>ویژگی های تحقیق کیفی</vt:lpstr>
      <vt:lpstr>PowerPoint Presentation</vt:lpstr>
      <vt:lpstr>PowerPoint Presentation</vt:lpstr>
      <vt:lpstr>PowerPoint Presentation</vt:lpstr>
      <vt:lpstr>PowerPoint Presentation</vt:lpstr>
      <vt:lpstr>روش های گردآوری داده های مصاحبه</vt:lpstr>
      <vt:lpstr>انواع مصاحبه کیفی</vt:lpstr>
      <vt:lpstr>PowerPoint Presentation</vt:lpstr>
      <vt:lpstr>مصاحبه</vt:lpstr>
      <vt:lpstr>مصاحبه بدون ساختار</vt:lpstr>
      <vt:lpstr>مصاحبه نیمه ساختارمند</vt:lpstr>
      <vt:lpstr>مصاحبه ساختاریافته</vt:lpstr>
      <vt:lpstr>ضبط مصاحبه ها</vt:lpstr>
      <vt:lpstr>تکلیف انفرادی</vt:lpstr>
      <vt:lpstr>ابزار و تکنیک جمع آوری داده ها</vt:lpstr>
      <vt:lpstr>ابزار و تکنیک جمع آوری داده ها</vt:lpstr>
      <vt:lpstr>ابزار و تکنیک جمع آوری داده ها</vt:lpstr>
      <vt:lpstr>ابزار و تکنیک جمع آوری داده ها</vt:lpstr>
      <vt:lpstr>ابزار و تکنیک جمع آوری داده ها</vt:lpstr>
      <vt:lpstr>ابزار و تکنیک جمع آوری داده ها</vt:lpstr>
      <vt:lpstr>ابزار و تکنیک جمع آوری داده ها</vt:lpstr>
      <vt:lpstr>ابزار و تکنیک جمع آوری داده ها</vt:lpstr>
      <vt:lpstr>مراحل بازسازی داستان</vt:lpstr>
      <vt:lpstr>با تکنیک سوالات ایده برانگیز بیشتر آشنا شویم </vt:lpstr>
      <vt:lpstr>با تکنیک سوالات ایده برانگیز بیشتر آشنا شویم</vt:lpstr>
      <vt:lpstr>کار با گروه                               تکنیک: سؤالات ایده برانگیز</vt:lpstr>
      <vt:lpstr>کار با گروه         تکنیک :سوالات ایده برانگیز        </vt:lpstr>
      <vt:lpstr>کار انفرادی</vt:lpstr>
      <vt:lpstr>فصل چهارم</vt:lpstr>
      <vt:lpstr>PowerPoint Presentation</vt:lpstr>
      <vt:lpstr>PowerPoint Presentation</vt:lpstr>
      <vt:lpstr>معمولاً محققان كيفى از يك روش استقرايى براى تحليل داده هاى خود استفاده مى كنند، يعنى داده هاى مرتبط با يك موضوع را جمع  آورى مى كنند و پس از گروه بندى آن ها درطبقات معنى دار، تبيين هايى از داده هاى خود ارائه مى دهند. به طور كلى مى توان گفت كه روش هاى مختلفى براى تحليل داده هاى كيفى وجود دارد، ولى جمع آورى داده ها، كدگذارى و گروه بندى داده ها در طبقات معنى دار و تحليل و تفسير داده ها، در اغلب مطالعات كيفى مورد استفاده قرار  مى گيرد.  </vt:lpstr>
      <vt:lpstr>فرآیند تحلیل محتوای کیفی دارای 4 مرحله است</vt:lpstr>
      <vt:lpstr>فرایند تحلیل داده ها</vt:lpstr>
      <vt:lpstr>فرایند تحلیل داده ها</vt:lpstr>
      <vt:lpstr>تعیین واحدهای معنایی </vt:lpstr>
      <vt:lpstr>کدگذاری </vt:lpstr>
      <vt:lpstr>کدگذاری</vt:lpstr>
      <vt:lpstr>کدگذاری</vt:lpstr>
      <vt:lpstr>کد مانند نام یک فیلم یا نام یک کتاب که نماینده و در برگیرنده ی محتوا و ماهیت آن است، گویای محتوا و ماهیت اصلی و اساسی یک "داده" است.  · مثال: "در همه ی کلاس ها پشت پنجره ها، میله های آهنی موازی و نزدیک به هم وجود داشت. پنجره ها هم از خط میانی دیوار تا سقف ادامه داشتند؛ جوری که بچه های مدرسه نمی شد آن ها را باز کنند یا از پنجره بیرون را ببینند. همه ی زنگ تفریح، معاون مدرسه در حیاط بود و مراقب بچه ها؛ که ندوند، به هم نخورند یا دعوا نکنند و ... ." کد توصیفی که موضوع اصلی این متن را خلاصه می کند، می تواند کد« .............»  باشد. کد حفاظت</vt:lpstr>
      <vt:lpstr> مثال:  "پسرم دوره ی واقعا سختی را پشت سر گذاشته است، که فکر می کنم از اواخر کلاس پنجم شروع شد و تا کلاس اول راهنمایی ادامه داشت" کد اولیه ی «.........." جهنم دوره راهنمایی "وقتی بزرگتر شد خیلی مردم دار بود و معلم هایش خیلی او را دوست داشتند." کد اولیه ی «......«سوگلی معلم   به خصوص دو پسری که او از آن ها تقلید می کرد برایش زیاد خوب نبودند."  کد اولیه ی «............" تاثیرات بد "آنها خیلی از او ایراد می گرفتند، همیشه او را هل می دادند، و من  فکر می کنم او تمام مدت فقط این رفتارها و واکنش ها را لمس و درونی می کرده"  کد اولیه ی  «................«احساس وحشت و نگرانی  "در آن دوره، هر دوی آن ها او را نادیده گرفتند و جمعی که او برای خود ساخته بود، از بین رفت." کد اولیه ی «...................«پسر گمشده</vt:lpstr>
      <vt:lpstr>در یک متن طولانی شما ممکن است از یک کد به صورت تکراری استفاده کنید. این امر طبیعی و البته آگاهانه است؛ طبیعی است زیرا الگوهای تکراری بسیار زیاد و نیز ثابتی در اعمال انسان ها وجود دارد؛ و آگاهانه است زیرا یکی از اساسی ترین اهداف کدگذار کشف این الگوهای تکراری و ثابت در رفتار انسان است که در داده ها وجود دارد، الگوهایی نظیر «شباهت» (وقایعی که به صورت یکسان اتفاق می افتند)؛ «تفاوت» (وقایعی که به صورت های مختلف اتفاق می افتند)؛ «تناوب و تکرار» (وقایعی که اغلب یا به ندرت اتفاق می افتند)؛ «پشت هم آیی» (وقایعی که پشت سر هم و با نظم معینی اتفاق می افتند)؛ «با هم آیی» (وقایعی که در ارتباط با فعالیت ها  یا وقایع دیگر اتفاق می افتند)؛  «علت و معلولی» (اتفاقی که موجبات اتفاق دیگری را فراهم می آورد).</vt:lpstr>
      <vt:lpstr>تکلیف انفرادی</vt:lpstr>
      <vt:lpstr>مقوله بندی </vt:lpstr>
      <vt:lpstr>مقوله بندی</vt:lpstr>
      <vt:lpstr>مقوله بندی</vt:lpstr>
      <vt:lpstr>استخراج مفاهیم یا مضامین</vt:lpstr>
      <vt:lpstr>مراحل سه گانه در تحلیل کیفی داده ها را می توان در شکل ۱-۱ ملاحظه کرد. </vt:lpstr>
      <vt:lpstr>مراحل تحلیل روایت</vt:lpstr>
      <vt:lpstr>مرحله اول، کدگذاری اولیه:</vt:lpstr>
      <vt:lpstr>تمرین کد گذاری</vt:lpstr>
      <vt:lpstr>تمرین کد گذاری</vt:lpstr>
      <vt:lpstr>تمرین کد گذاری</vt:lpstr>
      <vt:lpstr>تمرین کد گذاری</vt:lpstr>
      <vt:lpstr>تمرین کد گذاری</vt:lpstr>
      <vt:lpstr>مرحله دوم. مرور تاملی کدگذاری اولیه</vt:lpstr>
      <vt:lpstr>PowerPoint Presentation</vt:lpstr>
      <vt:lpstr>PowerPoint Presentation</vt:lpstr>
      <vt:lpstr>PowerPoint Presentation</vt:lpstr>
      <vt:lpstr>PowerPoint Presentation</vt:lpstr>
      <vt:lpstr>PowerPoint Presentation</vt:lpstr>
      <vt:lpstr>تکلیف انفرادی</vt:lpstr>
      <vt:lpstr>مرحله سوم. مقوله بندی</vt:lpstr>
      <vt:lpstr>تولید مقوله ها از کدهای حاصل از پژوهش</vt:lpstr>
      <vt:lpstr>مرحله چهارم :ویرایش سیاهه اوليه مقوله بندی ها</vt:lpstr>
      <vt:lpstr>مرحله پنجم. ویرایش مقوله ها و مقوله بندی ها </vt:lpstr>
      <vt:lpstr>مرحله ششم: ابداع مفاهیم بر اساس مقوله بندی کدها</vt:lpstr>
      <vt:lpstr>تکلیف انفرادی</vt:lpstr>
      <vt:lpstr>نگارش گزارش تحقیق روایی</vt:lpstr>
      <vt:lpstr>نگارش گزارش تحقیق روایی</vt:lpstr>
      <vt:lpstr>نگارش گزارش تحقیق روایی</vt:lpstr>
      <vt:lpstr>در پژوهش روایی، محقق باید به طور مداوم به مشارکت کننده تحقیق، توجه داشته باشد و با او ارتباط نزدیک انسانی برقرار کند و در رسیدن به نتیجه نباید شتاب کند. موقعی که ما در فضای سه بعدی تحقیق روایی همراه با مشارکت کنندگان خود زندگی می کنیم، یعنی در مکان و زمان معین و جامعه مشخصی با مشارکت کنندگان در تحقیق ارتباط داریم، می پذیریم که نه محققان و نه مشارکت کنندگان از درون تحقیق، بدون تغییر، بیرون نمی آیند. حتی۔ اگر زندگی ما در میان تحقیق باشد، وقتی که ما با یکدیگر تحقیق را شروع می کنیم و آن را در پایان تحقیق و آماده شدن متن، رها می کنیم؛آن هنگام، فضای ارتباطی داستان های گفته شده و باز گوشده، حال و هوای ما را تغییر داده است </vt:lpstr>
      <vt:lpstr>اعتبار پژوهش روایی </vt:lpstr>
      <vt:lpstr>روایی</vt:lpstr>
      <vt:lpstr>روایی</vt:lpstr>
      <vt:lpstr>روشهای سنجش روایی تحقیقات کیفی </vt:lpstr>
      <vt:lpstr>پایایی</vt:lpstr>
      <vt:lpstr>اعتبار بیرونی یا تعمیم پذیری</vt:lpstr>
      <vt:lpstr>اعتبار بیرونی یا تعمیم پذیری</vt:lpstr>
      <vt:lpstr> نقش پژوهشگر </vt:lpstr>
      <vt:lpstr>نقش پژوهشگر</vt:lpstr>
      <vt:lpstr>نقش پژوهشگر</vt:lpstr>
      <vt:lpstr>نکاتی که به اعتبار تحقیق روایی کمک می کند</vt:lpstr>
      <vt:lpstr> ملاحظات اخلاقی در پژوهش روایی</vt:lpstr>
      <vt:lpstr>ملاحظات اخلاقی در پژوهش روایی</vt:lpstr>
      <vt:lpstr>ملاحظات اخلاقی در پژوهش روایی</vt:lpstr>
      <vt:lpstr>کار انفرادی         تکنیک تحلیل محتوا</vt:lpstr>
      <vt:lpstr>فصل پنجم</vt:lpstr>
      <vt:lpstr>    یادگیری حرفه ای معلمان، با تجربه عملی آغاز می شود، با تجربه و داستان هایی که ما در زندگی، مدارس و جامعه خودمان با آن مواجه هستیم. این یادگیری، شامل فهم روایت های خود، یادگیری از طریق شنیدن و درک داستان دیگران و نوشتن روایت خود از مدرسه، اجتماع و جامعه است. برای یاد گرفتن تدریس، باید در مدرسه بود، تدریس کرد و در موقعیت یادگیری زندگی کرد. با این حال، تجربه صرف به تنهایی آموزنده نیست. برای اینکه تجربه ما معنادار شود، باید با دقت به آن بیندیشیم و با در نظر داشتن دو اصل، آن را مطالعه کنیم:  1) اصل تعامل  2) اصل پیوستگی (دیویی، ۱۹۳۸ به نقل از کلندينين، ۲۰۰۳).  این دو اصل در کنار یکدیگر، عناصر تجربه را تعریف می کنند. </vt:lpstr>
      <vt:lpstr>تحقيق روایی روشی برتر برای درک پیچیدگی تدریس و کاوش در آن است. بر این اساس، دانش عملی شخصی، در تجربه گذشته فرد نهفته است. این نوع دانش در موقعیت شکل می گیرد و دانشی است که ساخته و بازسازی می شود. زیست ما در روایت های ماست؛ روایت هایی که برای دیگران، بازگویی می کنیم و با تأمل در آنها، جان تازه ای به آنها می بخشیم.</vt:lpstr>
      <vt:lpstr>تحقیق روایی، مانند تدریس، مهارتی ظریف است و در زمره خرد عملی است. اگرچه می شود تدریس را به صورت نظری آموزش داد، اما فراگیری آن بدون عمل، ناممکن است. برای تبدیل آموزش به تجربیات ارزشمند آموزشی، باید از دانشجو معلمان تربیت معلم بخواهیم که تجربیات زیسته سیال خود را بنویسند و به متنی تبدیل کنند که آن را به کمک دو اصل تعامل و استمرار برای دیگران تعریف، مطالعه و تفسیر کنند. </vt:lpstr>
      <vt:lpstr>این فرایند یادگیری پیچیده (پژوهش روایی) را به دلایل زیر نمی توان بدیهی و پیش پا افتاده فرض کرد: • موقعیت های یادگیری در زمان حال اتفاق می افتند، اما ما تنها می توانیم به صورت پس رویدادی از آنها صحبت کنیم. • هر موقعیت آموزش یادگیری شامل چندین کنش مقید به زمان و موقعیت است که همزمان اتفاق می افتند و از این رو با مجزا کردن آنها از یکدیگر، تصویر اصلی از بین خواهد رفت. • برای مطالعه هر موقعیت آموزش-یادگیری مشخص، باید به عنوان یک ناظر بیرونی به آن نگاه کرد. یعنی باید همزمان هم با آن درگیر بود و هم به آن نگاه از بیرون داشت.</vt:lpstr>
      <vt:lpstr>معلم حرفه ای ، معلمی است که در موقعیت هایی که قرار می گیرد، مسائل خود را حل و مسئله گشایی می کند. لذا، سمت و سوی برنامه های تربیت معلم حرفه ای باید پرورش معلمان فکور باشد؛ معلمانی که درباره معلمی خود، تأمل می کنند و این شاخص معلمی آنهاست. نظام تربیت معلم، باید به معلمان فرصت خلق و بالندگی دانش معلمی را بدهد و صرفا معلمانی نپرورد که پذیرنده و شنونده دانش دیگران باشند. نظامی، پرورنده خالقان دانش ونه مصرف کنندگان آن. معلمان ما باید درک کنند که دانش دیگران، پاسخگوی همه نیازهای آنها نیست و در حین معلمی باید چگونگی حل مسائل خود را دریابند.</vt:lpstr>
      <vt:lpstr>دانشی که در حین عمل و با تأمل و تفکر در عمل، خلق می شود و منجر به حل مسئله می شود. این رویه، همان چیزی است که تفکر در حین عمل خوانده می شود. نظریه شون (۱۹۸۷) درباره عمل فکورانه و تدریس فکورانه است. به این نظریه به عنوان الگویی در تربیت معلم اقبال فراوان شد. شون برای تربیت حرفه ای، عمل فکورانه یا تأمل در عمل را توصیه می کنند.</vt:lpstr>
      <vt:lpstr> زندگی حرفه ای شاغلان به دانش ضمنی آنان در عمل بستگی دارد. منظور از دانش در عمل، دانشی است که عملکرد روزانه و عمل عادی شده، موجد آن بوده است. ما با روایت تجربه هایمان، به درک محیط نائل می شویم و معناسازی می کنیم. با دیگران درباره تجربه هایمان، صحبت می کنیم، تجربه هایمان را مجدداً تفسیر می کنیم، ارزشیابی می کنیم و بار دیگر به آنها هویت می دهیم .</vt:lpstr>
      <vt:lpstr> مثلا وقتی معلمی در دفتر مدرسه، ماجرای یکی از بچه های کلاسش را بیان می کند، او در داستان خود به رفتار آن دانش آموز و نیز نوع عملی که انجام داده، معنا می بخشد و تفسیری از آن چه که اتفاق افتاده است، بیان می کند و در تعامل با همکاران معلم خود، مجدداً روایت خود را بیان خواهد کرد.</vt:lpstr>
      <vt:lpstr>(شرف 2007) یکی از راههای تغییر نقش معلمان و عمل آنها را قصه های ایشان می داند و معتقد است که کاربرد داستان در پژوهش مرتبط با معلمان، روشی است که در سال های اخیر مورد استقبال و استفاده قرار گرفته است.  به نظر او، داستان ها و روایت ها، فعالیت های فکورانه، التفاتی، اجتماعی و موقعیت مدار معلمان در ارتباط با همکاران خود و دانش آموزان است؛ فعالیت هایی که محققان از طریق آن، معنی و تفسیر برخی جنبه های کار معلمی را با تولید روایت هایی که منجر به فهم کار آنها می شود، بازیابی می کنند.  </vt:lpstr>
      <vt:lpstr>وی هم چنین معتقد است که با روایت هایی که از طریق کتاب یا وبلاگ منتشر می شود و خواندن و بازخوانی آنها، معلمان فرصت تأمل و بازاندیشی می یابند، بخصوص که در فضای جهانی بسیار کسان در این قصه ها با ایشان شریک می شوند و تجربه های دیگران نیز به آن افزوده می شود. </vt:lpstr>
      <vt:lpstr>سا، محقق پرتقالی، معتقد است خاطره نویسی چند فایده دارد:  1. فرد از عمل خودش فاصله می گیرد و نسبت به آن آگاهی می یابد؛  ۲, عمل خود را موضوع تحلیل و تأمل قرار می دهد؛   3. الگوها و قواعد آن را مشخص می کند.</vt:lpstr>
      <vt:lpstr>روایت پژوهی ساختاری را برای فهم وقایع گذشته و طراحی فعالیت های آینده فراهم می سازد. امروزه این نظر کاملاً پذیرفته شده است که دانش حرفه ای معلم به شکل روایی بیان می شود. روایت در نهایت، ابزاری است که معلمان را در کشف هویت حرفه ای آنها، کمک می کند.</vt:lpstr>
      <vt:lpstr> در جمع بندی خود می توانیم بگوییم برنامه تربیت دانشجو معلمان، مبتنی بر پژوهش روایی می تواند جنبه های زیر را شامل شود: ۱. رویکرد فلسفی به دانش و یادگیری که عمل و گفتمان شخصی را در مرکز یادگیری قرار داده است. ۲. رویکرد سازمانی به یادگیری که بر حداکثر تعامل مشارکت کنندگان تأکید دارد. 3. نگارش روایت و گفتگو که سبک های گفتمانی مانند خود نوشت نامه، مطالعه موردی، و خودپژوهی را ترکیب می کند و محصول مشارکت مدرسه و دانشگاه است. . ۴. تولید دانش که محصول تجربه شخصی است و از آن برای نظریه پردازی و تحقیقات بیشتر در عمل، استفاده می شود (هولی، ۲۰۰۷).</vt:lpstr>
      <vt:lpstr>کار انفرادی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روايت پژوهى چيست؟  روايت، بازنمايى از يك واقعه يا يك سرى از وقايع است (ابوت  ٢٠٠٢ ،: ١٢).</dc:title>
  <dc:creator>rouzbeh</dc:creator>
  <cp:lastModifiedBy>TORANJ</cp:lastModifiedBy>
  <cp:revision>401</cp:revision>
  <dcterms:created xsi:type="dcterms:W3CDTF">2019-09-13T09:34:00Z</dcterms:created>
  <dcterms:modified xsi:type="dcterms:W3CDTF">2020-06-07T13:39:43Z</dcterms:modified>
</cp:coreProperties>
</file>