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68" r:id="rId2"/>
    <p:sldId id="257" r:id="rId3"/>
    <p:sldId id="258" r:id="rId4"/>
    <p:sldId id="259" r:id="rId5"/>
    <p:sldId id="261" r:id="rId6"/>
    <p:sldId id="262" r:id="rId7"/>
    <p:sldId id="263" r:id="rId8"/>
    <p:sldId id="264" r:id="rId9"/>
    <p:sldId id="265" r:id="rId10"/>
    <p:sldId id="266" r:id="rId11"/>
    <p:sldId id="267" r:id="rId1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5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C7BBE-77CA-47B2-A087-EC03A0751458}" type="datetimeFigureOut">
              <a:rPr lang="fa-IR" smtClean="0"/>
              <a:t>03/04/1440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397455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7BBE-77CA-47B2-A087-EC03A0751458}" type="datetimeFigureOut">
              <a:rPr lang="fa-IR" smtClean="0"/>
              <a:t>03/04/1440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149594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7BBE-77CA-47B2-A087-EC03A0751458}" type="datetimeFigureOut">
              <a:rPr lang="fa-IR" smtClean="0"/>
              <a:t>03/04/1440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379175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C7BBE-77CA-47B2-A087-EC03A0751458}" type="datetimeFigureOut">
              <a:rPr lang="fa-IR" smtClean="0"/>
              <a:t>03/04/1440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221298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C7BBE-77CA-47B2-A087-EC03A0751458}" type="datetimeFigureOut">
              <a:rPr lang="fa-IR" smtClean="0"/>
              <a:t>03/04/1440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350646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C7BBE-77CA-47B2-A087-EC03A0751458}" type="datetimeFigureOut">
              <a:rPr lang="fa-IR" smtClean="0"/>
              <a:t>03/04/1440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222946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C7BBE-77CA-47B2-A087-EC03A0751458}" type="datetimeFigureOut">
              <a:rPr lang="fa-IR" smtClean="0"/>
              <a:t>03/04/1440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370792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C7BBE-77CA-47B2-A087-EC03A0751458}" type="datetimeFigureOut">
              <a:rPr lang="fa-IR" smtClean="0"/>
              <a:t>03/04/1440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192525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C7BBE-77CA-47B2-A087-EC03A0751458}" type="datetimeFigureOut">
              <a:rPr lang="fa-IR" smtClean="0"/>
              <a:t>03/04/1440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124790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C7BBE-77CA-47B2-A087-EC03A0751458}" type="datetimeFigureOut">
              <a:rPr lang="fa-IR" smtClean="0"/>
              <a:t>03/04/1440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114927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C7BBE-77CA-47B2-A087-EC03A0751458}" type="datetimeFigureOut">
              <a:rPr lang="fa-IR" smtClean="0"/>
              <a:t>03/04/1440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D06E14C-036B-4B3D-B99D-A6697BD272D8}" type="slidenum">
              <a:rPr lang="fa-IR" smtClean="0"/>
              <a:t>‹#›</a:t>
            </a:fld>
            <a:endParaRPr lang="fa-IR"/>
          </a:p>
        </p:txBody>
      </p:sp>
    </p:spTree>
    <p:extLst>
      <p:ext uri="{BB962C8B-B14F-4D97-AF65-F5344CB8AC3E}">
        <p14:creationId xmlns:p14="http://schemas.microsoft.com/office/powerpoint/2010/main" val="406253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6C7BBE-77CA-47B2-A087-EC03A0751458}" type="datetimeFigureOut">
              <a:rPr lang="fa-IR" smtClean="0"/>
              <a:t>03/04/1440</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06E14C-036B-4B3D-B99D-A6697BD272D8}" type="slidenum">
              <a:rPr lang="fa-IR" smtClean="0"/>
              <a:t>‹#›</a:t>
            </a:fld>
            <a:endParaRPr lang="fa-IR"/>
          </a:p>
        </p:txBody>
      </p:sp>
    </p:spTree>
    <p:extLst>
      <p:ext uri="{BB962C8B-B14F-4D97-AF65-F5344CB8AC3E}">
        <p14:creationId xmlns:p14="http://schemas.microsoft.com/office/powerpoint/2010/main" val="2737167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727186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2391148"/>
            <a:ext cx="6400800" cy="2838052"/>
          </a:xfrm>
        </p:spPr>
        <p:txBody>
          <a:bodyPr>
            <a:normAutofit/>
          </a:bodyPr>
          <a:lstStyle/>
          <a:p>
            <a:pPr algn="justLow" rtl="1"/>
            <a:r>
              <a:rPr lang="fa-IR" sz="3200" dirty="0" smtClean="0">
                <a:solidFill>
                  <a:srgbClr val="C00000"/>
                </a:solidFill>
                <a:cs typeface="B Titr" panose="00000700000000000000" pitchFamily="2" charset="-78"/>
              </a:rPr>
              <a:t>نظر ابوعلی سینا و غزالی درباره ی این آیه</a:t>
            </a:r>
            <a:endParaRPr lang="en-US" sz="3200" dirty="0" smtClean="0">
              <a:solidFill>
                <a:srgbClr val="C00000"/>
              </a:solidFill>
              <a:cs typeface="B Titr" panose="00000700000000000000" pitchFamily="2" charset="-78"/>
            </a:endParaRPr>
          </a:p>
          <a:p>
            <a:pPr algn="justLow" rtl="1"/>
            <a:r>
              <a:rPr lang="en-US" sz="2400" dirty="0" smtClean="0">
                <a:solidFill>
                  <a:schemeClr val="tx1"/>
                </a:solidFill>
              </a:rPr>
              <a:t/>
            </a:r>
            <a:br>
              <a:rPr lang="en-US" sz="2400" dirty="0" smtClean="0">
                <a:solidFill>
                  <a:schemeClr val="tx1"/>
                </a:solidFill>
              </a:rPr>
            </a:br>
            <a:r>
              <a:rPr lang="fa-IR" sz="2400" dirty="0" smtClean="0">
                <a:solidFill>
                  <a:schemeClr val="tx1"/>
                </a:solidFill>
                <a:cs typeface="B Nazanin" panose="00000400000000000000" pitchFamily="2" charset="-78"/>
              </a:rPr>
              <a:t>هم غزالی و هم ابن سینا معتقدند كه این مثَل، مثَل </a:t>
            </a:r>
            <a:r>
              <a:rPr lang="fa-IR" sz="2400" b="1" dirty="0" smtClean="0">
                <a:solidFill>
                  <a:schemeClr val="accent1"/>
                </a:solidFill>
                <a:cs typeface="B Nazanin" panose="00000400000000000000" pitchFamily="2" charset="-78"/>
              </a:rPr>
              <a:t>انسان</a:t>
            </a:r>
            <a:r>
              <a:rPr lang="fa-IR" sz="2400" dirty="0" smtClean="0">
                <a:solidFill>
                  <a:schemeClr val="accent1"/>
                </a:solidFill>
                <a:cs typeface="B Nazanin" panose="00000400000000000000" pitchFamily="2" charset="-78"/>
              </a:rPr>
              <a:t> </a:t>
            </a:r>
            <a:r>
              <a:rPr lang="fa-IR" sz="2400" dirty="0" smtClean="0">
                <a:solidFill>
                  <a:schemeClr val="tx1"/>
                </a:solidFill>
                <a:cs typeface="B Nazanin" panose="00000400000000000000" pitchFamily="2" charset="-78"/>
              </a:rPr>
              <a:t>است؛ این نوری كه قرآن می گوید: مثَل نور خدا مثَل چراغدانی است كه در آن چراغی باشد و چراغ در قندیلی قرار گرفته باشد الی آخر، مثل برای انسان است، البته با اختلاف فی الجمله ای كه بین تقریربوعلی سینا و تقریر غزالی هست</a:t>
            </a:r>
            <a:r>
              <a:rPr lang="en-US" sz="2400" dirty="0" smtClean="0">
                <a:solidFill>
                  <a:schemeClr val="tx1"/>
                </a:solidFill>
                <a:cs typeface="B Nazanin" panose="00000400000000000000" pitchFamily="2" charset="-78"/>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348880"/>
            <a:ext cx="8072494" cy="1705962"/>
          </a:xfrm>
        </p:spPr>
        <p:txBody>
          <a:bodyPr>
            <a:noAutofit/>
          </a:bodyPr>
          <a:lstStyle/>
          <a:p>
            <a:pPr rtl="1"/>
            <a:r>
              <a:rPr lang="fa-IR" sz="3200" dirty="0" smtClean="0">
                <a:solidFill>
                  <a:srgbClr val="C00000"/>
                </a:solidFill>
                <a:cs typeface="B Titr" panose="00000700000000000000" pitchFamily="2" charset="-78"/>
              </a:rPr>
              <a:t>تفسیر این آیه در روایات </a:t>
            </a:r>
            <a:endParaRPr lang="fa-IR" sz="3200" dirty="0">
              <a:solidFill>
                <a:srgbClr val="C00000"/>
              </a:solidFill>
              <a:cs typeface="B Titr" panose="00000700000000000000" pitchFamily="2" charset="-78"/>
            </a:endParaRPr>
          </a:p>
          <a:p>
            <a:pPr algn="justLow" rtl="1"/>
            <a:r>
              <a:rPr lang="fa-IR" sz="3200" dirty="0" smtClean="0">
                <a:solidFill>
                  <a:schemeClr val="tx1"/>
                </a:solidFill>
                <a:cs typeface="B Nazanin" panose="00000400000000000000" pitchFamily="2" charset="-78"/>
              </a:rPr>
              <a:t>در بعضی روایات دیگر، این مثل برای انسان است ولی نه برای هر فرد انسان مؤمن، بلكه برای كانون هدایت انسانها یعنی دستگاه نبوت، آنهم نبوت ختمیه، به دلیل این كه در آخر آیه می فرماید</a:t>
            </a:r>
            <a:r>
              <a:rPr lang="en-US" sz="3200" dirty="0" smtClean="0">
                <a:solidFill>
                  <a:schemeClr val="tx1"/>
                </a:solidFill>
                <a:cs typeface="B Nazanin" panose="00000400000000000000" pitchFamily="2" charset="-78"/>
              </a:rPr>
              <a:t>:</a:t>
            </a:r>
            <a:r>
              <a:rPr lang="fa-IR" sz="3200" dirty="0" smtClean="0">
                <a:solidFill>
                  <a:schemeClr val="tx1"/>
                </a:solidFill>
                <a:cs typeface="B Nazanin" panose="00000400000000000000" pitchFamily="2" charset="-78"/>
              </a:rPr>
              <a:t> </a:t>
            </a:r>
          </a:p>
          <a:p>
            <a:pPr algn="justLow" rtl="1"/>
            <a:endParaRPr lang="fa-IR" sz="3200" dirty="0">
              <a:cs typeface="B Nazanin" panose="00000400000000000000" pitchFamily="2" charset="-78"/>
            </a:endParaRPr>
          </a:p>
          <a:p>
            <a:pPr algn="justLow" rtl="1"/>
            <a:r>
              <a:rPr lang="fa-IR" sz="2800" dirty="0" err="1" smtClean="0">
                <a:solidFill>
                  <a:schemeClr val="accent1"/>
                </a:solidFill>
                <a:cs typeface="B Nazanin" panose="00000400000000000000" pitchFamily="2" charset="-78"/>
              </a:rPr>
              <a:t>یَهْدِی</a:t>
            </a:r>
            <a:r>
              <a:rPr lang="fa-IR" sz="2800" dirty="0" smtClean="0">
                <a:solidFill>
                  <a:schemeClr val="accent1"/>
                </a:solidFill>
                <a:cs typeface="B Nazanin" panose="00000400000000000000" pitchFamily="2" charset="-78"/>
              </a:rPr>
              <a:t> اللّهُ لِنورِهِ </a:t>
            </a:r>
            <a:r>
              <a:rPr lang="fa-IR" sz="2800" dirty="0" err="1" smtClean="0">
                <a:solidFill>
                  <a:schemeClr val="accent1"/>
                </a:solidFill>
                <a:cs typeface="B Nazanin" panose="00000400000000000000" pitchFamily="2" charset="-78"/>
              </a:rPr>
              <a:t>مَنْ</a:t>
            </a:r>
            <a:r>
              <a:rPr lang="fa-IR" sz="2800" dirty="0" smtClean="0">
                <a:solidFill>
                  <a:schemeClr val="accent1"/>
                </a:solidFill>
                <a:cs typeface="B Nazanin" panose="00000400000000000000" pitchFamily="2" charset="-78"/>
              </a:rPr>
              <a:t> </a:t>
            </a:r>
            <a:r>
              <a:rPr lang="fa-IR" sz="2800" dirty="0" err="1" smtClean="0">
                <a:solidFill>
                  <a:schemeClr val="accent1"/>
                </a:solidFill>
                <a:cs typeface="B Nazanin" panose="00000400000000000000" pitchFamily="2" charset="-78"/>
              </a:rPr>
              <a:t>یَشاءُ</a:t>
            </a:r>
            <a:endParaRPr lang="fa-IR" sz="2800" dirty="0">
              <a:solidFill>
                <a:schemeClr val="accent1"/>
              </a:solidFill>
              <a:cs typeface="B Nazanin" panose="00000400000000000000" pitchFamily="2" charset="-78"/>
            </a:endParaRPr>
          </a:p>
          <a:p>
            <a:pPr algn="justLow" rtl="1"/>
            <a:r>
              <a:rPr lang="en-US" sz="3200" dirty="0" smtClean="0">
                <a:solidFill>
                  <a:schemeClr val="tx1"/>
                </a:solidFill>
                <a:cs typeface="B Nazanin" panose="00000400000000000000" pitchFamily="2" charset="-78"/>
              </a:rPr>
              <a:t> </a:t>
            </a:r>
            <a:r>
              <a:rPr lang="fa-IR" sz="3200" dirty="0" smtClean="0">
                <a:solidFill>
                  <a:schemeClr val="tx1"/>
                </a:solidFill>
                <a:cs typeface="B Nazanin" panose="00000400000000000000" pitchFamily="2" charset="-78"/>
              </a:rPr>
              <a:t>معلوم است كه سخن از نوری است كه خدا به وسیله ی آن مردم را هدایت می كند. </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835696" y="3212976"/>
            <a:ext cx="5186553" cy="2250831"/>
          </a:xfrm>
          <a:noFill/>
          <a:ln>
            <a:noFill/>
          </a:ln>
          <a:effectLst/>
        </p:spPr>
        <p:style>
          <a:lnRef idx="1">
            <a:schemeClr val="accent3"/>
          </a:lnRef>
          <a:fillRef idx="2">
            <a:schemeClr val="accent3"/>
          </a:fillRef>
          <a:effectRef idx="1">
            <a:schemeClr val="accent3"/>
          </a:effectRef>
          <a:fontRef idx="minor">
            <a:schemeClr val="dk1"/>
          </a:fontRef>
        </p:style>
        <p:txBody>
          <a:bodyPr anchor="ctr">
            <a:normAutofit/>
          </a:bodyPr>
          <a:lstStyle/>
          <a:p>
            <a:pPr rtl="1"/>
            <a:r>
              <a:rPr lang="en-US" sz="4800" dirty="0" smtClean="0">
                <a:solidFill>
                  <a:srgbClr val="C00000"/>
                </a:solidFill>
                <a:cs typeface="B Titr" panose="00000700000000000000" pitchFamily="2" charset="-78"/>
              </a:rPr>
              <a:t> </a:t>
            </a:r>
            <a:r>
              <a:rPr lang="fa-IR" sz="4800" dirty="0" smtClean="0">
                <a:solidFill>
                  <a:srgbClr val="C00000"/>
                </a:solidFill>
                <a:cs typeface="B Titr" panose="00000700000000000000" pitchFamily="2" charset="-78"/>
              </a:rPr>
              <a:t>تفسیر سوره ی </a:t>
            </a:r>
            <a:r>
              <a:rPr lang="fa-IR" sz="4800" smtClean="0">
                <a:solidFill>
                  <a:srgbClr val="C00000"/>
                </a:solidFill>
                <a:cs typeface="B Titr" panose="00000700000000000000" pitchFamily="2" charset="-78"/>
              </a:rPr>
              <a:t>نور </a:t>
            </a:r>
            <a:r>
              <a:rPr lang="fa-IR" sz="4800" smtClean="0">
                <a:solidFill>
                  <a:srgbClr val="C00000"/>
                </a:solidFill>
                <a:cs typeface="B Titr" panose="00000700000000000000" pitchFamily="2" charset="-78"/>
              </a:rPr>
              <a:t>(5)</a:t>
            </a:r>
            <a:endParaRPr lang="en-US" sz="4800" dirty="0">
              <a:solidFill>
                <a:srgbClr val="C00000"/>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2173326"/>
            <a:ext cx="7560840" cy="3631938"/>
          </a:xfrm>
        </p:spPr>
        <p:txBody>
          <a:bodyPr>
            <a:noAutofit/>
          </a:bodyPr>
          <a:lstStyle/>
          <a:p>
            <a:pPr algn="ctr"/>
            <a:r>
              <a:rPr lang="fa-IR" sz="2400" dirty="0" smtClean="0">
                <a:solidFill>
                  <a:schemeClr val="accent4">
                    <a:lumMod val="75000"/>
                  </a:schemeClr>
                </a:solidFill>
                <a:cs typeface="B Nazanin" pitchFamily="2" charset="-78"/>
              </a:rPr>
              <a:t>اعوذ باللّه من الشیطان الرجیم</a:t>
            </a:r>
            <a:endParaRPr lang="en-US" sz="2400" dirty="0" smtClean="0">
              <a:solidFill>
                <a:schemeClr val="accent4">
                  <a:lumMod val="75000"/>
                </a:schemeClr>
              </a:solidFill>
              <a:cs typeface="B Nazanin" pitchFamily="2" charset="-78"/>
            </a:endParaRPr>
          </a:p>
          <a:p>
            <a:pPr algn="ctr"/>
            <a:r>
              <a:rPr lang="fa-IR" sz="2400" dirty="0" smtClean="0">
                <a:solidFill>
                  <a:schemeClr val="accent4">
                    <a:lumMod val="75000"/>
                  </a:schemeClr>
                </a:solidFill>
                <a:cs typeface="B Nazanin" pitchFamily="2" charset="-78"/>
              </a:rPr>
              <a:t>اَللّهُ نُورُ اَلسَّماواتِ وَ اَلْأَرْضِ مَثَلُ نُورِهِ كَمِشْكاةٍ فِیها مِصْباحٌ اَلْمِصْباحُ فِی زُجاجَةٍ اَلزُّجاجَةُ كَأَنَّها كَوْكَبٌ دُرِّیٌّ یُوقَدُ مِنْ شَجَرَةٍ مُبارَكَةٍ زَیْتُونَةٍ لا شَرْقِیَّةٍ وَ لا غَرْبِیَّةٍ یَكادُ زَیْتُها یُضِی ءُ وَ لَوْ لَمْ تَمْسَسْهُ نارٌ نُورٌ عَلی نُورٍ یَهْدِی اَللّهُ لِنُورِهِ مَنْ یَشاءُ وَ یَضْرِبُ اَللّهُ اَلْأَمْثالَ لِلنّاسِ وَ اَللّهُ بِكُلِّ شَیْ ءٍ عَلِیمٌ</a:t>
            </a:r>
          </a:p>
          <a:p>
            <a:pPr algn="justLow"/>
            <a:endParaRPr lang="en-US" sz="2400" dirty="0" smtClean="0">
              <a:solidFill>
                <a:schemeClr val="tx1"/>
              </a:solidFill>
              <a:cs typeface="B Nazanin" pitchFamily="2" charset="-78"/>
            </a:endParaRPr>
          </a:p>
          <a:p>
            <a:pPr algn="justLow" rtl="1"/>
            <a:r>
              <a:rPr lang="fa-IR" sz="2400" b="1" dirty="0" smtClean="0">
                <a:solidFill>
                  <a:schemeClr val="tx1"/>
                </a:solidFill>
                <a:cs typeface="B Nazanin" pitchFamily="2" charset="-78"/>
              </a:rPr>
              <a:t>سوره ی مباركه ی نور را به دلیل همین آیه «سوره ی نور» می گویند؛ چون آیه ی نور در این سوره آمده است این آیه ی كریمه از نظر تفسیر، یكی از آیات مشكله ی قرآن مجید است و هركسی به اندازه ی ظرفیت خود چیزی از این آیه ی كریمه می فهمد، چون در آخر آیه بعد از ذكر مثَل می فرماید</a:t>
            </a:r>
            <a:r>
              <a:rPr lang="en-US" sz="2400" b="1" dirty="0" smtClean="0">
                <a:solidFill>
                  <a:schemeClr val="tx1"/>
                </a:solidFill>
                <a:cs typeface="B Nazanin" pitchFamily="2" charset="-78"/>
              </a:rPr>
              <a:t>: </a:t>
            </a:r>
            <a:r>
              <a:rPr lang="fa-IR" sz="2400" b="1" dirty="0" smtClean="0">
                <a:solidFill>
                  <a:schemeClr val="tx1"/>
                </a:solidFill>
                <a:cs typeface="B Nazanin" pitchFamily="2" charset="-78"/>
              </a:rPr>
              <a:t>وَ یَضْرِبُ اللّهُ الْاَمْثالَ لِلنّاسِ خدا مثلها را برای مردم ذكر می كند. </a:t>
            </a:r>
            <a:endParaRPr lang="en-US" sz="2400" b="1" dirty="0" smtClean="0">
              <a:solidFill>
                <a:schemeClr val="tx1"/>
              </a:solidFill>
              <a:cs typeface="B Nazanin" pitchFamily="2" charset="-78"/>
            </a:endParaRPr>
          </a:p>
          <a:p>
            <a:pPr algn="justLow"/>
            <a:endParaRPr lang="fa-IR"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2564904"/>
            <a:ext cx="8352928" cy="3218700"/>
          </a:xfrm>
        </p:spPr>
        <p:txBody>
          <a:bodyPr>
            <a:normAutofit/>
          </a:bodyPr>
          <a:lstStyle/>
          <a:p>
            <a:pPr algn="ctr" rtl="1"/>
            <a:r>
              <a:rPr lang="fa-IR" sz="3600" b="1" dirty="0" smtClean="0">
                <a:solidFill>
                  <a:schemeClr val="accent1">
                    <a:lumMod val="75000"/>
                  </a:schemeClr>
                </a:solidFill>
                <a:cs typeface="B Yagut" panose="00000400000000000000" pitchFamily="2" charset="-78"/>
              </a:rPr>
              <a:t>اطلاق «نور» به خدا</a:t>
            </a:r>
            <a:endParaRPr lang="en-US" sz="3600" b="1" dirty="0" smtClean="0">
              <a:solidFill>
                <a:schemeClr val="tx1"/>
              </a:solidFill>
              <a:cs typeface="B Yagut" panose="00000400000000000000" pitchFamily="2" charset="-78"/>
            </a:endParaRPr>
          </a:p>
          <a:p>
            <a:pPr algn="justLow" rtl="1"/>
            <a:r>
              <a:rPr lang="fa-IR" sz="2800" dirty="0" smtClean="0">
                <a:solidFill>
                  <a:schemeClr val="tx1"/>
                </a:solidFill>
                <a:cs typeface="B Yagut" panose="00000400000000000000" pitchFamily="2" charset="-78"/>
              </a:rPr>
              <a:t>تعبیر آیه این است</a:t>
            </a:r>
            <a:r>
              <a:rPr lang="en-US" sz="2800" dirty="0" smtClean="0">
                <a:solidFill>
                  <a:schemeClr val="tx1"/>
                </a:solidFill>
                <a:cs typeface="B Yagut" panose="00000400000000000000" pitchFamily="2" charset="-78"/>
              </a:rPr>
              <a:t>: </a:t>
            </a:r>
            <a:r>
              <a:rPr lang="fa-IR" sz="2800" dirty="0" smtClean="0">
                <a:solidFill>
                  <a:schemeClr val="tx1"/>
                </a:solidFill>
                <a:cs typeface="B Yagut" panose="00000400000000000000" pitchFamily="2" charset="-78"/>
              </a:rPr>
              <a:t>اَللّهُ نُورُ اَلسَّماواتِ وَ اَلْأَرْضِ خدا نور آسمانها و </a:t>
            </a:r>
            <a:r>
              <a:rPr lang="fa-IR" sz="2800" dirty="0" err="1" smtClean="0">
                <a:solidFill>
                  <a:schemeClr val="tx1"/>
                </a:solidFill>
                <a:cs typeface="B Yagut" panose="00000400000000000000" pitchFamily="2" charset="-78"/>
              </a:rPr>
              <a:t>زمیـن</a:t>
            </a:r>
            <a:r>
              <a:rPr lang="fa-IR" sz="2800" dirty="0" smtClean="0">
                <a:solidFill>
                  <a:schemeClr val="tx1"/>
                </a:solidFill>
                <a:cs typeface="B Yagut" panose="00000400000000000000" pitchFamily="2" charset="-78"/>
              </a:rPr>
              <a:t> است. با توجه به این </a:t>
            </a:r>
            <a:r>
              <a:rPr lang="fa-IR" sz="2800" dirty="0" err="1" smtClean="0">
                <a:solidFill>
                  <a:schemeClr val="tx1"/>
                </a:solidFill>
                <a:cs typeface="B Yagut" panose="00000400000000000000" pitchFamily="2" charset="-78"/>
              </a:rPr>
              <a:t>كه</a:t>
            </a:r>
            <a:r>
              <a:rPr lang="fa-IR" sz="2800" dirty="0" smtClean="0">
                <a:solidFill>
                  <a:schemeClr val="tx1"/>
                </a:solidFill>
                <a:cs typeface="B Yagut" panose="00000400000000000000" pitchFamily="2" charset="-78"/>
              </a:rPr>
              <a:t> </a:t>
            </a:r>
            <a:r>
              <a:rPr lang="fa-IR" sz="2800" dirty="0" err="1" smtClean="0">
                <a:solidFill>
                  <a:schemeClr val="tx1"/>
                </a:solidFill>
                <a:cs typeface="B Yagut" panose="00000400000000000000" pitchFamily="2" charset="-78"/>
              </a:rPr>
              <a:t>آسمانهـا</a:t>
            </a:r>
            <a:r>
              <a:rPr lang="fa-IR" sz="2800" dirty="0" smtClean="0">
                <a:solidFill>
                  <a:schemeClr val="tx1"/>
                </a:solidFill>
                <a:cs typeface="B Yagut" panose="00000400000000000000" pitchFamily="2" charset="-78"/>
              </a:rPr>
              <a:t> و </a:t>
            </a:r>
            <a:r>
              <a:rPr lang="fa-IR" sz="2800" dirty="0" err="1" smtClean="0">
                <a:solidFill>
                  <a:schemeClr val="tx1"/>
                </a:solidFill>
                <a:cs typeface="B Yagut" panose="00000400000000000000" pitchFamily="2" charset="-78"/>
              </a:rPr>
              <a:t>زمیـن</a:t>
            </a:r>
            <a:r>
              <a:rPr lang="fa-IR" sz="2800" dirty="0" smtClean="0">
                <a:solidFill>
                  <a:schemeClr val="tx1"/>
                </a:solidFill>
                <a:cs typeface="B Yagut" panose="00000400000000000000" pitchFamily="2" charset="-78"/>
              </a:rPr>
              <a:t> كه در قرآن </a:t>
            </a:r>
            <a:r>
              <a:rPr lang="fa-IR" sz="2800" dirty="0" err="1" smtClean="0">
                <a:solidFill>
                  <a:schemeClr val="tx1"/>
                </a:solidFill>
                <a:cs typeface="B Yagut" panose="00000400000000000000" pitchFamily="2" charset="-78"/>
              </a:rPr>
              <a:t>ذكر</a:t>
            </a:r>
            <a:r>
              <a:rPr lang="fa-IR" sz="2800" dirty="0">
                <a:solidFill>
                  <a:schemeClr val="tx1"/>
                </a:solidFill>
                <a:cs typeface="B Yagut" panose="00000400000000000000" pitchFamily="2" charset="-78"/>
              </a:rPr>
              <a:t> </a:t>
            </a:r>
            <a:r>
              <a:rPr lang="fa-IR" sz="2800" dirty="0" smtClean="0">
                <a:solidFill>
                  <a:schemeClr val="tx1"/>
                </a:solidFill>
                <a:cs typeface="B Yagut" panose="00000400000000000000" pitchFamily="2" charset="-78"/>
              </a:rPr>
              <a:t>می شود نه به عنوان قسمتی از مخلوقات عالم است بلكه به عنوان همه ی این مخلوقات و بلكه همه ی مخلوقات عِلوی و سِفلی و غیب و شهادت است، معنای آیه این می شود كه خدا نور تمام جهان است</a:t>
            </a:r>
            <a:r>
              <a:rPr lang="en-US" sz="2800" dirty="0" smtClean="0">
                <a:solidFill>
                  <a:schemeClr val="tx1"/>
                </a:solidFill>
                <a:cs typeface="B Yagut" panose="00000400000000000000" pitchFamily="2" charset="-78"/>
              </a:rPr>
              <a:t>.</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2469338"/>
            <a:ext cx="7572428" cy="4128014"/>
          </a:xfrm>
        </p:spPr>
        <p:txBody>
          <a:bodyPr>
            <a:noAutofit/>
          </a:bodyPr>
          <a:lstStyle/>
          <a:p>
            <a:pPr algn="justLow" rtl="1">
              <a:spcBef>
                <a:spcPts val="0"/>
              </a:spcBef>
            </a:pPr>
            <a:r>
              <a:rPr lang="fa-IR" sz="2400" dirty="0" smtClean="0">
                <a:solidFill>
                  <a:schemeClr val="tx1"/>
                </a:solidFill>
                <a:cs typeface="B Nazanin" panose="00000400000000000000" pitchFamily="2" charset="-78"/>
              </a:rPr>
              <a:t> لفظ «نور» برای هر چیزی كه روشن و روشن كننده باشد، یعنی پیدا و پیداكننده باشد. هر چیزی كه پیدا و پیداكننده باشد می توانیم به آن </a:t>
            </a:r>
            <a:r>
              <a:rPr lang="fa-IR" sz="2400" b="1" dirty="0" smtClean="0">
                <a:solidFill>
                  <a:schemeClr val="accent1">
                    <a:lumMod val="75000"/>
                  </a:schemeClr>
                </a:solidFill>
                <a:cs typeface="B Nazanin" panose="00000400000000000000" pitchFamily="2" charset="-78"/>
              </a:rPr>
              <a:t>«نور» </a:t>
            </a:r>
            <a:r>
              <a:rPr lang="fa-IR" sz="2400" dirty="0" smtClean="0">
                <a:solidFill>
                  <a:schemeClr val="tx1"/>
                </a:solidFill>
                <a:cs typeface="B Nazanin" panose="00000400000000000000" pitchFamily="2" charset="-78"/>
              </a:rPr>
              <a:t>بگوییم و می گوییم ولو این كه جسم و حسی نباشد. </a:t>
            </a:r>
          </a:p>
          <a:p>
            <a:pPr algn="justLow" rtl="1">
              <a:spcBef>
                <a:spcPts val="0"/>
              </a:spcBef>
            </a:pPr>
            <a:endParaRPr lang="fa-IR" sz="2400" dirty="0" smtClean="0">
              <a:solidFill>
                <a:schemeClr val="tx1"/>
              </a:solidFill>
              <a:cs typeface="B Nazanin" panose="00000400000000000000" pitchFamily="2" charset="-78"/>
            </a:endParaRPr>
          </a:p>
          <a:p>
            <a:pPr algn="justLow" rtl="1">
              <a:spcBef>
                <a:spcPts val="0"/>
              </a:spcBef>
            </a:pPr>
            <a:r>
              <a:rPr lang="fa-IR" sz="2400" dirty="0" smtClean="0">
                <a:solidFill>
                  <a:schemeClr val="tx1"/>
                </a:solidFill>
                <a:cs typeface="B Nazanin" panose="00000400000000000000" pitchFamily="2" charset="-78"/>
              </a:rPr>
              <a:t>علم از نوع نور برق و نور خورشید و غیره نیست، به عقل </a:t>
            </a:r>
            <a:r>
              <a:rPr lang="fa-IR" sz="2400" b="1" dirty="0" smtClean="0">
                <a:solidFill>
                  <a:schemeClr val="accent1"/>
                </a:solidFill>
                <a:cs typeface="B Nazanin" panose="00000400000000000000" pitchFamily="2" charset="-78"/>
              </a:rPr>
              <a:t>«نور» </a:t>
            </a:r>
            <a:r>
              <a:rPr lang="fa-IR" sz="2400" dirty="0" smtClean="0">
                <a:solidFill>
                  <a:schemeClr val="tx1"/>
                </a:solidFill>
                <a:cs typeface="B Nazanin" panose="00000400000000000000" pitchFamily="2" charset="-78"/>
              </a:rPr>
              <a:t>می گوییم. عقل خودش یك نور است. </a:t>
            </a:r>
          </a:p>
          <a:p>
            <a:pPr algn="justLow" rtl="1">
              <a:spcBef>
                <a:spcPts val="0"/>
              </a:spcBef>
            </a:pPr>
            <a:r>
              <a:rPr lang="fa-IR" sz="2400" dirty="0" smtClean="0">
                <a:solidFill>
                  <a:schemeClr val="tx1"/>
                </a:solidFill>
                <a:cs typeface="B Nazanin" panose="00000400000000000000" pitchFamily="2" charset="-78"/>
              </a:rPr>
              <a:t>قرآن كریم به ایمان </a:t>
            </a:r>
            <a:r>
              <a:rPr lang="fa-IR" sz="2400" b="1" dirty="0" smtClean="0">
                <a:solidFill>
                  <a:schemeClr val="accent1"/>
                </a:solidFill>
                <a:cs typeface="B Nazanin" panose="00000400000000000000" pitchFamily="2" charset="-78"/>
              </a:rPr>
              <a:t>«نور» </a:t>
            </a:r>
            <a:r>
              <a:rPr lang="fa-IR" sz="2400" dirty="0" smtClean="0">
                <a:solidFill>
                  <a:schemeClr val="tx1"/>
                </a:solidFill>
                <a:cs typeface="B Nazanin" panose="00000400000000000000" pitchFamily="2" charset="-78"/>
              </a:rPr>
              <a:t>اطلاق كرده است</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عرفا به خود عشق «نور» می گویند. مولوی می گوید</a:t>
            </a:r>
            <a:r>
              <a:rPr lang="en-US" sz="2400" dirty="0" smtClean="0">
                <a:solidFill>
                  <a:schemeClr val="tx1"/>
                </a:solidFill>
                <a:cs typeface="B Nazanin" panose="00000400000000000000" pitchFamily="2" charset="-78"/>
              </a:rPr>
              <a:t>: </a:t>
            </a:r>
          </a:p>
          <a:p>
            <a:pPr algn="justLow" rtl="1">
              <a:spcBef>
                <a:spcPts val="0"/>
              </a:spcBef>
            </a:pPr>
            <a:r>
              <a:rPr lang="fa-IR" sz="2400" dirty="0" smtClean="0">
                <a:solidFill>
                  <a:schemeClr val="tx1"/>
                </a:solidFill>
                <a:cs typeface="B Nazanin" panose="00000400000000000000" pitchFamily="2" charset="-78"/>
              </a:rPr>
              <a:t>عشق قهّار است و من مقهور عشق</a:t>
            </a:r>
            <a:endParaRPr lang="en-US" sz="2400" dirty="0" smtClean="0">
              <a:solidFill>
                <a:schemeClr val="tx1"/>
              </a:solidFill>
              <a:cs typeface="B Nazanin" panose="00000400000000000000" pitchFamily="2" charset="-78"/>
            </a:endParaRPr>
          </a:p>
          <a:p>
            <a:pPr algn="justLow" rtl="1">
              <a:spcBef>
                <a:spcPts val="0"/>
              </a:spcBef>
            </a:pPr>
            <a:r>
              <a:rPr lang="fa-IR" sz="2400" dirty="0" smtClean="0">
                <a:solidFill>
                  <a:schemeClr val="tx1"/>
                </a:solidFill>
                <a:cs typeface="B Nazanin" panose="00000400000000000000" pitchFamily="2" charset="-78"/>
              </a:rPr>
              <a:t>چون قمر روشن شدم از نور عشق </a:t>
            </a:r>
          </a:p>
          <a:p>
            <a:pPr algn="justLow" rtl="1">
              <a:spcBef>
                <a:spcPts val="0"/>
              </a:spcBef>
            </a:pPr>
            <a:r>
              <a:rPr lang="fa-IR" sz="2400" b="1" dirty="0" smtClean="0">
                <a:solidFill>
                  <a:schemeClr val="accent1"/>
                </a:solidFill>
                <a:cs typeface="B Nazanin" panose="00000400000000000000" pitchFamily="2" charset="-78"/>
              </a:rPr>
              <a:t>«خدا نور است» </a:t>
            </a:r>
            <a:r>
              <a:rPr lang="fa-IR" sz="2400" dirty="0" smtClean="0">
                <a:solidFill>
                  <a:schemeClr val="tx1"/>
                </a:solidFill>
                <a:cs typeface="B Nazanin" panose="00000400000000000000" pitchFamily="2" charset="-78"/>
              </a:rPr>
              <a:t>یعنی حقیقتی است در ذات خود پیدا و پیدا كننده</a:t>
            </a:r>
            <a:r>
              <a:rPr lang="en-US" sz="2400" dirty="0" smtClean="0">
                <a:solidFill>
                  <a:schemeClr val="tx1"/>
                </a:solidFill>
                <a:cs typeface="B Nazanin" panose="00000400000000000000" pitchFamily="2" charset="-78"/>
              </a:rPr>
              <a:t>. </a:t>
            </a:r>
          </a:p>
          <a:p>
            <a:pPr algn="justLow" rtl="1">
              <a:spcBef>
                <a:spcPts val="0"/>
              </a:spcBef>
            </a:pPr>
            <a:endParaRPr lang="fa-IR"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348880"/>
            <a:ext cx="7058052" cy="4077072"/>
          </a:xfrm>
        </p:spPr>
        <p:txBody>
          <a:bodyPr>
            <a:normAutofit/>
          </a:bodyPr>
          <a:lstStyle/>
          <a:p>
            <a:pPr rtl="1"/>
            <a:r>
              <a:rPr lang="fa-IR" sz="3200" dirty="0" smtClean="0">
                <a:solidFill>
                  <a:srgbClr val="C00000"/>
                </a:solidFill>
                <a:cs typeface="B Titr" panose="00000700000000000000" pitchFamily="2" charset="-78"/>
              </a:rPr>
              <a:t>كلمه ی «نور» در دعاها و روایات </a:t>
            </a:r>
          </a:p>
          <a:p>
            <a:pPr algn="justLow" rtl="1"/>
            <a:endParaRPr lang="en-US" sz="2400" dirty="0" smtClean="0">
              <a:solidFill>
                <a:schemeClr val="tx1"/>
              </a:solidFill>
              <a:cs typeface="B Nazanin" panose="00000400000000000000" pitchFamily="2" charset="-78"/>
            </a:endParaRPr>
          </a:p>
          <a:p>
            <a:pPr algn="justLow" rtl="1"/>
            <a:r>
              <a:rPr lang="fa-IR" sz="2400" dirty="0" smtClean="0">
                <a:solidFill>
                  <a:schemeClr val="tx1"/>
                </a:solidFill>
                <a:cs typeface="B Nazanin" panose="00000400000000000000" pitchFamily="2" charset="-78"/>
              </a:rPr>
              <a:t>در آیه ی قرآن می خوانیم</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هُوَ الْاَوَّلُ وَ الْاخِرُ وَ الظّاهِرُ</a:t>
            </a:r>
            <a:r>
              <a:rPr lang="en-US" sz="2400" dirty="0" smtClean="0">
                <a:solidFill>
                  <a:schemeClr val="tx1"/>
                </a:solidFill>
                <a:cs typeface="B Nazanin" panose="00000400000000000000" pitchFamily="2" charset="-78"/>
              </a:rPr>
              <a:t>. . . </a:t>
            </a:r>
            <a:r>
              <a:rPr lang="fa-IR" sz="2400" dirty="0" smtClean="0">
                <a:solidFill>
                  <a:schemeClr val="tx1"/>
                </a:solidFill>
                <a:cs typeface="B Nazanin" panose="00000400000000000000" pitchFamily="2" charset="-78"/>
              </a:rPr>
              <a:t>خدا «ظاهر است» یعنی پیداست. خدا خالق اشیاء است یعنی پدیدآورنده و پیداكننده ی اشیاء است، و لهذا می بینیم كه كلمه ی «نور» را در دعاها و در روایات به عنوان اسمی از اسماء الهی ذكر كرده اند؛ نور از اسماء خداست.</a:t>
            </a:r>
          </a:p>
          <a:p>
            <a:pPr algn="justLow" rtl="1"/>
            <a:r>
              <a:rPr lang="fa-IR" sz="2400" dirty="0" smtClean="0">
                <a:solidFill>
                  <a:schemeClr val="tx1"/>
                </a:solidFill>
                <a:cs typeface="B Nazanin" panose="00000400000000000000" pitchFamily="2" charset="-78"/>
              </a:rPr>
              <a:t>در اوایل دعای كمیل دو جمله هست كه مؤید همین مطلب است. یا نورُ یا قُدّوسُ ای نور و ای بسیار بسیار منزّه و دور از نقص</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شاید علت این كه «یا قدّوس»پشت سر عبارت «یا نور»آمده است این است كه كسی توهّم </a:t>
            </a:r>
            <a:r>
              <a:rPr lang="fa-IR" sz="2400" dirty="0" err="1" smtClean="0">
                <a:solidFill>
                  <a:schemeClr val="tx1"/>
                </a:solidFill>
                <a:cs typeface="B Nazanin" panose="00000400000000000000" pitchFamily="2" charset="-78"/>
              </a:rPr>
              <a:t>نكند</a:t>
            </a:r>
            <a:r>
              <a:rPr lang="fa-IR" sz="2400" dirty="0" smtClean="0">
                <a:solidFill>
                  <a:schemeClr val="tx1"/>
                </a:solidFill>
                <a:cs typeface="B Nazanin" panose="00000400000000000000" pitchFamily="2" charset="-78"/>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2852936"/>
            <a:ext cx="8072494" cy="2425472"/>
          </a:xfrm>
        </p:spPr>
        <p:txBody>
          <a:bodyPr>
            <a:noAutofit/>
          </a:bodyPr>
          <a:lstStyle/>
          <a:p>
            <a:pPr algn="justLow" rtl="1"/>
            <a:r>
              <a:rPr lang="fa-IR" sz="2400" b="1" dirty="0" smtClean="0">
                <a:solidFill>
                  <a:srgbClr val="C00000"/>
                </a:solidFill>
                <a:cs typeface="B Nazanin" panose="00000400000000000000" pitchFamily="2" charset="-78"/>
              </a:rPr>
              <a:t>امیرالمؤمنین علیه السلام هم می فرماید</a:t>
            </a:r>
            <a:r>
              <a:rPr lang="en-US" sz="2400" b="1" dirty="0" smtClean="0">
                <a:solidFill>
                  <a:srgbClr val="C00000"/>
                </a:solidFill>
                <a:cs typeface="B Nazanin" panose="00000400000000000000" pitchFamily="2" charset="-78"/>
              </a:rPr>
              <a:t>: </a:t>
            </a:r>
            <a:endParaRPr lang="fa-IR" sz="2400" b="1" dirty="0" smtClean="0">
              <a:solidFill>
                <a:srgbClr val="C00000"/>
              </a:solidFill>
              <a:cs typeface="B Nazanin" panose="00000400000000000000" pitchFamily="2" charset="-78"/>
            </a:endParaRPr>
          </a:p>
          <a:p>
            <a:pPr algn="justLow" rtl="1"/>
            <a:endParaRPr lang="fa-IR" sz="2400" b="1" dirty="0" smtClean="0">
              <a:solidFill>
                <a:srgbClr val="C00000"/>
              </a:solidFill>
              <a:cs typeface="B Nazanin" panose="00000400000000000000" pitchFamily="2" charset="-78"/>
            </a:endParaRPr>
          </a:p>
          <a:p>
            <a:pPr rtl="1"/>
            <a:r>
              <a:rPr lang="fa-IR" sz="2400" b="1" dirty="0" err="1" smtClean="0">
                <a:solidFill>
                  <a:schemeClr val="bg1">
                    <a:lumMod val="50000"/>
                  </a:schemeClr>
                </a:solidFill>
                <a:cs typeface="B Nazanin" panose="00000400000000000000" pitchFamily="2" charset="-78"/>
              </a:rPr>
              <a:t>وَ</a:t>
            </a:r>
            <a:r>
              <a:rPr lang="fa-IR" sz="2400" b="1" dirty="0" smtClean="0">
                <a:solidFill>
                  <a:schemeClr val="bg1">
                    <a:lumMod val="50000"/>
                  </a:schemeClr>
                </a:solidFill>
                <a:cs typeface="B Nazanin" panose="00000400000000000000" pitchFamily="2" charset="-78"/>
              </a:rPr>
              <a:t> بِنورِ وَجْهِكَ الَّذی اَضاءَ لَهُ كُلُّ شَیْ </a:t>
            </a:r>
            <a:r>
              <a:rPr lang="fa-IR" sz="2400" b="1" dirty="0" err="1" smtClean="0">
                <a:solidFill>
                  <a:schemeClr val="bg1">
                    <a:lumMod val="50000"/>
                  </a:schemeClr>
                </a:solidFill>
                <a:cs typeface="B Nazanin" panose="00000400000000000000" pitchFamily="2" charset="-78"/>
              </a:rPr>
              <a:t>ءٍ</a:t>
            </a:r>
            <a:r>
              <a:rPr lang="fa-IR" sz="2400" b="1" dirty="0" smtClean="0">
                <a:solidFill>
                  <a:schemeClr val="bg1">
                    <a:lumMod val="50000"/>
                  </a:schemeClr>
                </a:solidFill>
                <a:cs typeface="B Nazanin" panose="00000400000000000000" pitchFamily="2" charset="-78"/>
              </a:rPr>
              <a:t> </a:t>
            </a:r>
          </a:p>
          <a:p>
            <a:pPr algn="justLow" rtl="1"/>
            <a:r>
              <a:rPr lang="fa-IR" sz="3200" dirty="0" smtClean="0">
                <a:solidFill>
                  <a:schemeClr val="tx1"/>
                </a:solidFill>
                <a:cs typeface="B Nazanin" panose="00000400000000000000" pitchFamily="2" charset="-78"/>
              </a:rPr>
              <a:t>تو را سوگند به نور چهره ات كه همه چیز به آن روشن است؛ اگر نور چهره ی تو و نور ذات تو نباشد همه چیز تاریك است </a:t>
            </a:r>
            <a:r>
              <a:rPr lang="fa-IR" sz="3200" dirty="0" smtClean="0">
                <a:solidFill>
                  <a:schemeClr val="bg1">
                    <a:lumMod val="50000"/>
                  </a:schemeClr>
                </a:solidFill>
                <a:cs typeface="B Nazanin" panose="00000400000000000000" pitchFamily="2" charset="-78"/>
              </a:rPr>
              <a:t>(یعنی همه چیز به تو روشن است)</a:t>
            </a:r>
            <a:r>
              <a:rPr lang="fa-IR" sz="3200" dirty="0" smtClean="0">
                <a:solidFill>
                  <a:schemeClr val="tx1"/>
                </a:solidFill>
                <a:cs typeface="B Nazanin" panose="00000400000000000000" pitchFamily="2" charset="-78"/>
              </a:rPr>
              <a:t> اگر نور ذات تو نباشد همه ی اشیاء در تاریكیِ «نیستی» هستند</a:t>
            </a:r>
            <a:r>
              <a:rPr lang="en-US" sz="3200" dirty="0" smtClean="0">
                <a:solidFill>
                  <a:schemeClr val="tx1"/>
                </a:solidFill>
                <a:cs typeface="B Nazanin" panose="00000400000000000000" pitchFamily="2" charset="-78"/>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2492896"/>
            <a:ext cx="7572428" cy="3122752"/>
          </a:xfrm>
        </p:spPr>
        <p:txBody>
          <a:bodyPr>
            <a:noAutofit/>
          </a:bodyPr>
          <a:lstStyle/>
          <a:p>
            <a:pPr algn="justLow" rtl="1"/>
            <a:endParaRPr lang="en-US" sz="3200" dirty="0" smtClean="0">
              <a:solidFill>
                <a:schemeClr val="tx1"/>
              </a:solidFill>
              <a:cs typeface="B Nazanin" panose="00000400000000000000" pitchFamily="2" charset="-78"/>
            </a:endParaRPr>
          </a:p>
          <a:p>
            <a:pPr algn="justLow" rtl="1"/>
            <a:r>
              <a:rPr lang="fa-IR" sz="3200" dirty="0" smtClean="0">
                <a:solidFill>
                  <a:schemeClr val="tx1"/>
                </a:solidFill>
                <a:cs typeface="B Nazanin" panose="00000400000000000000" pitchFamily="2" charset="-78"/>
              </a:rPr>
              <a:t>ما به خداوند </a:t>
            </a:r>
            <a:r>
              <a:rPr lang="fa-IR" sz="3200" b="1" dirty="0" smtClean="0">
                <a:solidFill>
                  <a:schemeClr val="accent1"/>
                </a:solidFill>
                <a:cs typeface="B Nazanin" panose="00000400000000000000" pitchFamily="2" charset="-78"/>
              </a:rPr>
              <a:t>«نور» </a:t>
            </a:r>
            <a:r>
              <a:rPr lang="fa-IR" sz="3200" dirty="0" smtClean="0">
                <a:solidFill>
                  <a:schemeClr val="tx1"/>
                </a:solidFill>
                <a:cs typeface="B Nazanin" panose="00000400000000000000" pitchFamily="2" charset="-78"/>
              </a:rPr>
              <a:t>می گوییم ولی هرگز </a:t>
            </a:r>
            <a:r>
              <a:rPr lang="fa-IR" sz="3200" b="1" dirty="0" smtClean="0">
                <a:solidFill>
                  <a:schemeClr val="accent1"/>
                </a:solidFill>
                <a:cs typeface="B Nazanin" panose="00000400000000000000" pitchFamily="2" charset="-78"/>
              </a:rPr>
              <a:t>«نور اعظم» </a:t>
            </a:r>
            <a:r>
              <a:rPr lang="fa-IR" sz="3200" dirty="0" smtClean="0">
                <a:solidFill>
                  <a:schemeClr val="tx1"/>
                </a:solidFill>
                <a:cs typeface="B Nazanin" panose="00000400000000000000" pitchFamily="2" charset="-78"/>
              </a:rPr>
              <a:t>نمی گوییم كه معنایش این است كه نورهایی داریم كه یكی بزرگتر است و دیگری كوچكتر و خدا نور بزرگتر است؛ نه، در آنجا كه می گوییم خدا نور است یعنی همه چیز غیر او ظلمت است. یكی نور است و یكی نور نیست، مثلاً علم نور است، ایمان نور است. خدا به این معنی </a:t>
            </a:r>
            <a:r>
              <a:rPr lang="fa-IR" sz="3200" b="1" dirty="0" smtClean="0">
                <a:solidFill>
                  <a:schemeClr val="accent1"/>
                </a:solidFill>
                <a:cs typeface="B Nazanin" panose="00000400000000000000" pitchFamily="2" charset="-78"/>
              </a:rPr>
              <a:t>«نور النور» </a:t>
            </a:r>
            <a:r>
              <a:rPr lang="fa-IR" sz="3200" dirty="0" smtClean="0">
                <a:solidFill>
                  <a:schemeClr val="tx1"/>
                </a:solidFill>
                <a:cs typeface="B Nazanin" panose="00000400000000000000" pitchFamily="2" charset="-78"/>
              </a:rPr>
              <a:t>است</a:t>
            </a:r>
            <a:r>
              <a:rPr lang="en-US" sz="3200" dirty="0" smtClean="0">
                <a:solidFill>
                  <a:schemeClr val="tx1"/>
                </a:solidFill>
                <a:cs typeface="B Nazanin" panose="00000400000000000000" pitchFamily="2" charset="-78"/>
              </a:rPr>
              <a:t> </a:t>
            </a:r>
            <a:r>
              <a:rPr lang="fa-IR" sz="3200" dirty="0" smtClean="0">
                <a:solidFill>
                  <a:schemeClr val="tx1"/>
                </a:solidFill>
                <a:cs typeface="B Nazanin" panose="00000400000000000000" pitchFamily="2" charset="-78"/>
              </a:rPr>
              <a:t>خدا بلكه نور همه ی </a:t>
            </a:r>
            <a:r>
              <a:rPr lang="fa-IR" sz="3200" dirty="0" err="1" smtClean="0">
                <a:solidFill>
                  <a:schemeClr val="tx1"/>
                </a:solidFill>
                <a:cs typeface="B Nazanin" panose="00000400000000000000" pitchFamily="2" charset="-78"/>
              </a:rPr>
              <a:t>نورهاست</a:t>
            </a:r>
            <a:r>
              <a:rPr lang="fa-IR" sz="3200" dirty="0" smtClean="0">
                <a:solidFill>
                  <a:schemeClr val="tx1"/>
                </a:solidFill>
                <a:cs typeface="B Nazanin" panose="00000400000000000000" pitchFamily="2" charset="-78"/>
              </a:rPr>
              <a:t>.</a:t>
            </a:r>
            <a:endParaRPr lang="en-US" sz="3200" dirty="0" smtClean="0">
              <a:solidFill>
                <a:schemeClr val="tx1"/>
              </a:solidFill>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1700808"/>
            <a:ext cx="7358114" cy="5786478"/>
          </a:xfrm>
        </p:spPr>
        <p:txBody>
          <a:bodyPr>
            <a:normAutofit/>
          </a:bodyPr>
          <a:lstStyle/>
          <a:p>
            <a:pPr rtl="1"/>
            <a:r>
              <a:rPr lang="fa-IR" sz="3600" dirty="0" smtClean="0">
                <a:solidFill>
                  <a:srgbClr val="C00000"/>
                </a:solidFill>
                <a:cs typeface="B Titr" panose="00000700000000000000" pitchFamily="2" charset="-78"/>
              </a:rPr>
              <a:t>مثلی برای نور خدا</a:t>
            </a:r>
          </a:p>
          <a:p>
            <a:pPr algn="justLow" rtl="1"/>
            <a:endParaRPr lang="en-US" sz="2000" dirty="0" smtClean="0">
              <a:solidFill>
                <a:schemeClr val="tx1"/>
              </a:solidFill>
              <a:cs typeface="B Nazanin" panose="00000400000000000000" pitchFamily="2" charset="-78"/>
            </a:endParaRPr>
          </a:p>
          <a:p>
            <a:pPr algn="justLow" rtl="1"/>
            <a:r>
              <a:rPr lang="fa-IR" sz="2400" dirty="0" smtClean="0">
                <a:solidFill>
                  <a:schemeClr val="accent1"/>
                </a:solidFill>
                <a:cs typeface="B Nazanin" panose="00000400000000000000" pitchFamily="2" charset="-78"/>
              </a:rPr>
              <a:t>اَللّهُ نورُ السَّمواتِ وَ الْاَرْضِ </a:t>
            </a:r>
            <a:r>
              <a:rPr lang="fa-IR" sz="2400" dirty="0" smtClean="0">
                <a:solidFill>
                  <a:schemeClr val="tx1"/>
                </a:solidFill>
                <a:cs typeface="B Nazanin" panose="00000400000000000000" pitchFamily="2" charset="-78"/>
              </a:rPr>
              <a:t>خدا خودش نور آسمانها و زمین است، ولی خداوند در مخلوقات خودش نورهایی برای هدایت آنان فرستاده است</a:t>
            </a:r>
            <a:r>
              <a:rPr lang="en-US" sz="2400" dirty="0" smtClean="0">
                <a:solidFill>
                  <a:schemeClr val="tx1"/>
                </a:solidFill>
                <a:cs typeface="B Nazanin" panose="00000400000000000000" pitchFamily="2" charset="-78"/>
              </a:rPr>
              <a:t>. </a:t>
            </a:r>
            <a:endParaRPr lang="fa-IR" sz="2400" dirty="0" smtClean="0">
              <a:solidFill>
                <a:schemeClr val="tx1"/>
              </a:solidFill>
              <a:cs typeface="B Nazanin" panose="00000400000000000000" pitchFamily="2" charset="-78"/>
            </a:endParaRPr>
          </a:p>
          <a:p>
            <a:pPr algn="justLow" rtl="1"/>
            <a:r>
              <a:rPr lang="fa-IR" sz="2400" dirty="0" smtClean="0">
                <a:solidFill>
                  <a:schemeClr val="tx1"/>
                </a:solidFill>
                <a:cs typeface="B Nazanin" panose="00000400000000000000" pitchFamily="2" charset="-78"/>
              </a:rPr>
              <a:t>خداوند خانه ای یا خانه هایی بزرگ و بلندمرتبه و معابد و مشاهدی را مثال می آورد كه در آنجا مشكاتی هست (مشكات یعنی چراغدان) . مقصود از چراغدان آن جایی است كه در داخل دیوار تهیه می كرده اند برای این كه چراغ را در آنجا بگذارند. چراغی را قرآن مثَل می آورد كه خود این چراغ در داخل یك جسم شفاف [مانند] یك قندیل و یا در داخل یك شیشه ای قرار گرفته باشد</a:t>
            </a:r>
          </a:p>
          <a:p>
            <a:pPr algn="justLow" rtl="1"/>
            <a:r>
              <a:rPr lang="fa-IR" sz="2400" dirty="0" smtClean="0">
                <a:solidFill>
                  <a:schemeClr val="tx1"/>
                </a:solidFill>
                <a:cs typeface="B Nazanin" panose="00000400000000000000" pitchFamily="2" charset="-78"/>
              </a:rPr>
              <a:t>قرآن گاهی از یك طرف دعوت به تدبّر در خود قرآن می كند و از طرف دیگر موضوع را به شكلی ذكر می كند كه افكار برانگیخته شوند و درباره ی آن موضوع زیاد فكر كنند تا بهتر به عمق مطلب برسند</a:t>
            </a:r>
            <a:endParaRPr lang="fa-IR" sz="2400" dirty="0">
              <a:solidFill>
                <a:schemeClr val="tx1"/>
              </a:solidFill>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863</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 تفسیر سوره ی نور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تفسیر سوره ی نور  6 </dc:title>
  <dc:creator>zst</dc:creator>
  <cp:lastModifiedBy>سعيد بشیری</cp:lastModifiedBy>
  <cp:revision>10</cp:revision>
  <dcterms:created xsi:type="dcterms:W3CDTF">2018-09-07T09:31:04Z</dcterms:created>
  <dcterms:modified xsi:type="dcterms:W3CDTF">2018-11-12T08:06:55Z</dcterms:modified>
</cp:coreProperties>
</file>