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4362" r:id="rId1"/>
  </p:sldMasterIdLst>
  <p:notesMasterIdLst>
    <p:notesMasterId r:id="rId19"/>
  </p:notesMasterIdLst>
  <p:sldIdLst>
    <p:sldId id="267" r:id="rId2"/>
    <p:sldId id="259" r:id="rId3"/>
    <p:sldId id="302" r:id="rId4"/>
    <p:sldId id="306" r:id="rId5"/>
    <p:sldId id="307" r:id="rId6"/>
    <p:sldId id="308" r:id="rId7"/>
    <p:sldId id="271" r:id="rId8"/>
    <p:sldId id="309" r:id="rId9"/>
    <p:sldId id="310" r:id="rId10"/>
    <p:sldId id="311" r:id="rId11"/>
    <p:sldId id="312" r:id="rId12"/>
    <p:sldId id="313" r:id="rId13"/>
    <p:sldId id="314" r:id="rId14"/>
    <p:sldId id="315" r:id="rId15"/>
    <p:sldId id="316" r:id="rId16"/>
    <p:sldId id="317" r:id="rId17"/>
    <p:sldId id="286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F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537" autoAdjust="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0941E7-0B60-489A-AE7E-71E858D3060F}" type="datetimeFigureOut">
              <a:rPr lang="en-US" smtClean="0"/>
              <a:t>2/17/2019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2F5AF8-266F-4001-B8A3-2831827311A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774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2F5AF8-266F-4001-B8A3-2831827311A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258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010AC-6E7C-406D-83F4-33AE0F65A4C0}" type="datetime1">
              <a:rPr lang="en-US" smtClean="0"/>
              <a:t>2/17/2019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3FA7A37-81D3-46A1-B71B-811141B678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98804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65247-EF50-4F0F-B269-2ECBA726B290}" type="datetime1">
              <a:rPr lang="en-US" smtClean="0"/>
              <a:t>2/17/2019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FA7A37-81D3-46A1-B71B-811141B678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984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6732B-C36E-43DB-A95A-663C1F3D8247}" type="datetime1">
              <a:rPr lang="en-US" smtClean="0"/>
              <a:t>2/17/2019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FA7A37-81D3-46A1-B71B-811141B678C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014597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E22D-46B7-48B7-9210-1335ACC470C1}" type="datetime1">
              <a:rPr lang="en-US" smtClean="0"/>
              <a:t>2/17/2019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FA7A37-81D3-46A1-B71B-811141B678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5221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E1102-50FD-400E-99F1-DC82D4BA48CF}" type="datetime1">
              <a:rPr lang="en-US" smtClean="0"/>
              <a:t>2/17/2019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FA7A37-81D3-46A1-B71B-811141B678C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89142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2749A-F850-4082-86AB-B16A22E8697B}" type="datetime1">
              <a:rPr lang="en-US" smtClean="0"/>
              <a:t>2/17/2019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FA7A37-81D3-46A1-B71B-811141B678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5644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3D224-FEA2-46C6-8C65-8093B6B6C602}" type="datetime1">
              <a:rPr lang="en-US" smtClean="0"/>
              <a:t>2/17/2019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A7A37-81D3-46A1-B71B-811141B678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5229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038D0-BB54-492F-AED1-5B62A797D16D}" type="datetime1">
              <a:rPr lang="en-US" smtClean="0"/>
              <a:t>2/17/2019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A7A37-81D3-46A1-B71B-811141B678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89084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39A92-AC60-45CB-8BBB-618CB479E511}" type="datetime1">
              <a:rPr lang="en-US" smtClean="0"/>
              <a:t>2/17/2019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A7A37-81D3-46A1-B71B-811141B678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2880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E25E7-F64C-4990-9122-F030DC940428}" type="datetime1">
              <a:rPr lang="en-US" smtClean="0"/>
              <a:t>2/17/2019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FA7A37-81D3-46A1-B71B-811141B678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73910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C23D8-FCC8-4E5B-B862-63534160F52E}" type="datetime1">
              <a:rPr lang="en-US" smtClean="0"/>
              <a:t>2/17/2019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3FA7A37-81D3-46A1-B71B-811141B678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21823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F5359-054F-48EC-847D-A00A30B7DB79}" type="datetime1">
              <a:rPr lang="en-US" smtClean="0"/>
              <a:t>2/17/2019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3FA7A37-81D3-46A1-B71B-811141B678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68226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34932-0668-4169-A1D5-67CA2313A2CF}" type="datetime1">
              <a:rPr lang="en-US" smtClean="0"/>
              <a:t>2/17/2019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A7A37-81D3-46A1-B71B-811141B678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076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135AB-2102-4CB4-A263-3BD4EB792789}" type="datetime1">
              <a:rPr lang="en-US" smtClean="0"/>
              <a:t>2/17/2019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A7A37-81D3-46A1-B71B-811141B678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86537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715CE-0D17-4F2F-82E2-6E7604A9FC79}" type="datetime1">
              <a:rPr lang="en-US" smtClean="0"/>
              <a:t>2/17/2019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A7A37-81D3-46A1-B71B-811141B678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9927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2FF4F-EC84-4DCF-9FA6-4A635080B197}" type="datetime1">
              <a:rPr lang="en-US" smtClean="0"/>
              <a:t>2/17/2019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FA7A37-81D3-46A1-B71B-811141B678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053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898D6C-636C-48E6-A7A0-31A0FD9F994F}" type="datetime1">
              <a:rPr lang="en-US" smtClean="0"/>
              <a:t>2/17/2019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3FA7A37-81D3-46A1-B71B-811141B678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552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63" r:id="rId1"/>
    <p:sldLayoutId id="2147484364" r:id="rId2"/>
    <p:sldLayoutId id="2147484365" r:id="rId3"/>
    <p:sldLayoutId id="2147484366" r:id="rId4"/>
    <p:sldLayoutId id="2147484367" r:id="rId5"/>
    <p:sldLayoutId id="2147484368" r:id="rId6"/>
    <p:sldLayoutId id="2147484369" r:id="rId7"/>
    <p:sldLayoutId id="2147484370" r:id="rId8"/>
    <p:sldLayoutId id="2147484371" r:id="rId9"/>
    <p:sldLayoutId id="2147484372" r:id="rId10"/>
    <p:sldLayoutId id="2147484373" r:id="rId11"/>
    <p:sldLayoutId id="2147484374" r:id="rId12"/>
    <p:sldLayoutId id="2147484375" r:id="rId13"/>
    <p:sldLayoutId id="2147484376" r:id="rId14"/>
    <p:sldLayoutId id="2147484377" r:id="rId15"/>
    <p:sldLayoutId id="2147484378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088" y="1343024"/>
            <a:ext cx="6186488" cy="408622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A7A37-81D3-46A1-B71B-811141B678C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199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8599" y="400050"/>
            <a:ext cx="9394289" cy="6015037"/>
          </a:xfrm>
        </p:spPr>
        <p:txBody>
          <a:bodyPr>
            <a:normAutofit fontScale="90000"/>
          </a:bodyPr>
          <a:lstStyle/>
          <a:p>
            <a:pPr algn="r">
              <a:lnSpc>
                <a:spcPct val="150000"/>
              </a:lnSpc>
            </a:pPr>
            <a:r>
              <a:rPr lang="fa-IR" sz="22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</a:t>
            </a: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 توجه به علاقمندی دانش آموزان و دادن حق انتخاب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</a:t>
            </a:r>
            <a:r>
              <a:rPr lang="fa-IR" sz="22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انجام فعالیتها با آزادی و اختیار</a:t>
            </a: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>
                <a:solidFill>
                  <a:srgbClr val="242852">
                    <a:lumMod val="60000"/>
                    <a:lumOff val="40000"/>
                  </a:srgbClr>
                </a:solidFill>
                <a:cs typeface="B Nazanin" panose="00000400000000000000" pitchFamily="2" charset="-78"/>
              </a:rPr>
              <a:t>- </a:t>
            </a:r>
            <a:r>
              <a:rPr lang="fa-IR" sz="2200" dirty="0" smtClean="0">
                <a:solidFill>
                  <a:srgbClr val="242852">
                    <a:lumMod val="60000"/>
                    <a:lumOff val="40000"/>
                  </a:srgbClr>
                </a:solidFill>
                <a:cs typeface="B Nazanin" panose="00000400000000000000" pitchFamily="2" charset="-78"/>
              </a:rPr>
              <a:t>آزادی عمل هنگام درس</a:t>
            </a:r>
            <a:r>
              <a:rPr lang="fa-IR" sz="2200" dirty="0">
                <a:solidFill>
                  <a:srgbClr val="242852">
                    <a:lumMod val="60000"/>
                    <a:lumOff val="40000"/>
                  </a:srgbClr>
                </a:solidFill>
                <a:cs typeface="B Nazanin" panose="00000400000000000000" pitchFamily="2" charset="-78"/>
              </a:rPr>
              <a:t/>
            </a:r>
            <a:br>
              <a:rPr lang="fa-IR" sz="2200" dirty="0">
                <a:solidFill>
                  <a:srgbClr val="242852">
                    <a:lumMod val="60000"/>
                    <a:lumOff val="40000"/>
                  </a:srgb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rgbClr val="242852">
                    <a:lumMod val="60000"/>
                    <a:lumOff val="40000"/>
                  </a:srgbClr>
                </a:solidFill>
                <a:cs typeface="B Nazanin" panose="00000400000000000000" pitchFamily="2" charset="-78"/>
              </a:rPr>
              <a:t>مثال : انتخاب فعالیت یا درس</a:t>
            </a:r>
            <a:r>
              <a:rPr lang="fa-IR" sz="20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0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0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0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700" b="1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* </a:t>
            </a:r>
            <a:r>
              <a:rPr lang="fa-IR" sz="27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توجه به کار گروهی</a:t>
            </a:r>
            <a:r>
              <a:rPr lang="fa-I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شناخت ظرفیت های کارگروهی دانش آموزان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ارائه درس بصورت مشارکتی و گروهی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آموزش آداب کار گروهی به دانش آموزان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آموزش مفاهیم به صورت گروهی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مثال : آموزش مفاهیم با روش ایفای نقش (ماه ، زمین ، خورشید ، روز ، شب در فصل 6)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شرکت و انتخاب بچه ها در ؟ کردن کلاس ( تنوع مناسب )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0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0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 </a:t>
            </a:r>
            <a:endParaRPr lang="en-US" sz="2800" dirty="0">
              <a:solidFill>
                <a:schemeClr val="tx2">
                  <a:lumMod val="60000"/>
                  <a:lumOff val="40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A7A37-81D3-46A1-B71B-811141B678C9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632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8599" y="400050"/>
            <a:ext cx="9394289" cy="6015037"/>
          </a:xfrm>
        </p:spPr>
        <p:txBody>
          <a:bodyPr>
            <a:normAutofit fontScale="90000"/>
          </a:bodyPr>
          <a:lstStyle/>
          <a:p>
            <a:pPr algn="r">
              <a:lnSpc>
                <a:spcPct val="150000"/>
              </a:lnSpc>
            </a:pP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</a:t>
            </a:r>
            <a:r>
              <a:rPr lang="fa-IR" sz="22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بازی های گروهی فوتبال و </a:t>
            </a: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والیبال</a:t>
            </a:r>
            <a:r>
              <a:rPr lang="fa-IR" sz="22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2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</a:t>
            </a: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 بازی های امدادی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رقابت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0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0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700" b="1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* </a:t>
            </a:r>
            <a:r>
              <a:rPr lang="fa-IR" sz="27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توجه به شادابی و نشاط</a:t>
            </a:r>
            <a:r>
              <a:rPr lang="fa-I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مثال : زیبا سازی فضای کلاس ها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برنامه های صبحگاهی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برگزاری اردوها و استخرها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هم بازی شدن معلم با دانش آموزان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استفاده از فضاهای طبیعی و طبیعت برای کلاس درس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400" b="1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* توجه به </a:t>
            </a:r>
            <a:r>
              <a:rPr lang="fa-I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اصل عزت فردی</a:t>
            </a: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پرهیز از مسخره کردن دیگران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0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0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 </a:t>
            </a:r>
            <a:endParaRPr lang="en-US" sz="2800" dirty="0">
              <a:solidFill>
                <a:schemeClr val="tx2">
                  <a:lumMod val="60000"/>
                  <a:lumOff val="40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A7A37-81D3-46A1-B71B-811141B678C9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44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8599" y="400050"/>
            <a:ext cx="9394289" cy="6015037"/>
          </a:xfrm>
        </p:spPr>
        <p:txBody>
          <a:bodyPr>
            <a:normAutofit fontScale="90000"/>
          </a:bodyPr>
          <a:lstStyle/>
          <a:p>
            <a:pPr algn="r">
              <a:lnSpc>
                <a:spcPct val="150000"/>
              </a:lnSpc>
            </a:pP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</a:t>
            </a:r>
            <a:r>
              <a:rPr lang="fa-IR" sz="22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احترام به دیگران </a:t>
            </a: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حریم خصوصی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تشکر مربی از متربیان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خوب گوش کردن و سکوت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اعتماد به نفس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0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0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700" b="1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* </a:t>
            </a:r>
            <a:r>
              <a:rPr lang="fa-IR" sz="27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توجه به انگیزه درونی (مسولیت پذیری )</a:t>
            </a: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انتخاب فعالیت بصورت داوطلبانه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انجام تکالیف توسط دانش آموزان در یک بازه زمانی با انتخاب خودشان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مسولیت پذیری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400" b="1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* </a:t>
            </a:r>
            <a:r>
              <a:rPr lang="fa-I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اصل تقید به ارزش های دینی و انقلابی</a:t>
            </a: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معلم کلاس در کنار دانش آموزان نماز اول وقت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0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0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 </a:t>
            </a:r>
            <a:endParaRPr lang="en-US" sz="2800" dirty="0">
              <a:solidFill>
                <a:schemeClr val="tx2">
                  <a:lumMod val="60000"/>
                  <a:lumOff val="40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A7A37-81D3-46A1-B71B-811141B678C9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167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8599" y="400050"/>
            <a:ext cx="9394289" cy="6015037"/>
          </a:xfrm>
        </p:spPr>
        <p:txBody>
          <a:bodyPr>
            <a:normAutofit fontScale="90000"/>
          </a:bodyPr>
          <a:lstStyle/>
          <a:p>
            <a:pPr algn="r">
              <a:lnSpc>
                <a:spcPct val="150000"/>
              </a:lnSpc>
            </a:pP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</a:t>
            </a:r>
            <a:r>
              <a:rPr lang="fa-IR" sz="22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مشارکت در برنامه ها ، آماده سازی مراسم ها </a:t>
            </a: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آموزش نماز جماعت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جشن های قربان و غدیر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اعتماد به نفس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0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0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700" b="1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* </a:t>
            </a:r>
            <a:r>
              <a:rPr lang="fa-IR" sz="27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پرورش خلاقیت</a:t>
            </a: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علت ترکیدن لوله های آب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کاردستی خلاقانه و نقاشی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400" b="1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* </a:t>
            </a:r>
            <a:r>
              <a:rPr lang="fa-I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کشف و پرورش استعدادهای بالقوه</a:t>
            </a: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توجه به هویت ملی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سرود ملی ، مراسمات ، بناهای ملی ، فن آوری هسته ای ، برج میلاد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0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0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 </a:t>
            </a:r>
            <a:endParaRPr lang="en-US" sz="2800" dirty="0">
              <a:solidFill>
                <a:schemeClr val="tx2">
                  <a:lumMod val="60000"/>
                  <a:lumOff val="40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A7A37-81D3-46A1-B71B-811141B678C9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87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1580" y="971550"/>
            <a:ext cx="10193032" cy="5257799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fa-IR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امام علی (ع) :</a:t>
            </a:r>
            <a:br>
              <a:rPr lang="fa-IR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</a:br>
            <a:r>
              <a:rPr lang="fa-IR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/>
            </a:r>
            <a:br>
              <a:rPr lang="fa-IR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</a:br>
            <a:r>
              <a:rPr lang="fa-IR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شادی ، انبساط روح می آورد و نشاط انگیز است.</a:t>
            </a:r>
            <a:br>
              <a:rPr lang="fa-IR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</a:br>
            <a:r>
              <a:rPr lang="fa-IR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غم گرفتاری روح می آورد و انبساط را درهم می پیچد.</a:t>
            </a:r>
            <a:r>
              <a:rPr lang="fa-IR" dirty="0" smtClean="0"/>
              <a:t/>
            </a:r>
            <a:br>
              <a:rPr lang="fa-IR" dirty="0" smtClean="0"/>
            </a:b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A7A37-81D3-46A1-B71B-811141B678C9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0691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8776" y="985838"/>
            <a:ext cx="9875836" cy="5272086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fa-IR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شادی امری مطلوب و بلکه لازم برای زندگی تمام انسان هاست. شادی و نشاط یکی از خصوصیات مهم انسان است که نقش قابل توجهی در ابعاد شخصیت و عملکرد انسان دارد. بر اساس نظریه آرگایل ، شادی و نشاط یک پدیده و ویژگی در انسان است که شامل عاطفه مثبت، رضایت از زندگی و فقدان احساسات منفی است. حاصل شدن حالت شادی و نشاط، وابسته به وجود عواطف مثبت مانند لذت، آرامش، اعتماد به خود و ...است</a:t>
            </a:r>
            <a: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  <a:endParaRPr lang="en-US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A7A37-81D3-46A1-B71B-811141B678C9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5144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8763" y="328613"/>
            <a:ext cx="9904411" cy="5314950"/>
          </a:xfrm>
        </p:spPr>
        <p:txBody>
          <a:bodyPr/>
          <a:lstStyle/>
          <a:p>
            <a:pPr algn="ctr"/>
            <a:r>
              <a:rPr lang="fa-IR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معیارهای مدارس شاد</a:t>
            </a:r>
            <a:r>
              <a:rPr lang="fa-IR" dirty="0" smtClean="0"/>
              <a:t/>
            </a:r>
            <a:br>
              <a:rPr lang="fa-IR" dirty="0" smtClean="0"/>
            </a:b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A7A37-81D3-46A1-B71B-811141B678C9}" type="slidenum">
              <a:rPr lang="en-US" smtClean="0"/>
              <a:t>16</a:t>
            </a:fld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4048828"/>
              </p:ext>
            </p:extLst>
          </p:nvPr>
        </p:nvGraphicFramePr>
        <p:xfrm>
          <a:off x="1683657" y="986971"/>
          <a:ext cx="9966702" cy="5486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3829"/>
                <a:gridCol w="4513943"/>
                <a:gridCol w="2578930"/>
              </a:tblGrid>
              <a:tr h="527466">
                <a:tc>
                  <a:txBody>
                    <a:bodyPr/>
                    <a:lstStyle/>
                    <a:p>
                      <a:pPr algn="ctr"/>
                      <a:r>
                        <a:rPr lang="fa-IR" sz="2400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anose="00000400000000000000" pitchFamily="2" charset="-78"/>
                        </a:rPr>
                        <a:t>فضا</a:t>
                      </a:r>
                      <a:endParaRPr lang="en-US" sz="2400" b="1" dirty="0"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400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anose="00000400000000000000" pitchFamily="2" charset="-78"/>
                        </a:rPr>
                        <a:t>فرایندها</a:t>
                      </a:r>
                      <a:endParaRPr lang="en-US" sz="2400" b="1" dirty="0"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400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Nazanin" panose="00000400000000000000" pitchFamily="2" charset="-78"/>
                        </a:rPr>
                        <a:t>افراد</a:t>
                      </a:r>
                      <a:endParaRPr lang="en-US" sz="2400" b="1" dirty="0"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Nazanin" panose="00000400000000000000" pitchFamily="2" charset="-78"/>
                      </a:endParaRPr>
                    </a:p>
                  </a:txBody>
                  <a:tcPr/>
                </a:tc>
              </a:tr>
              <a:tr h="4958933"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fa-IR" sz="20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cs typeface="B Nazanin" panose="00000400000000000000" pitchFamily="2" charset="-78"/>
                        </a:rPr>
                        <a:t>*محیط آموزشی گرم و دوستانه</a:t>
                      </a:r>
                    </a:p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fa-IR" sz="20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cs typeface="B Nazanin" panose="00000400000000000000" pitchFamily="2" charset="-78"/>
                        </a:rPr>
                        <a:t>*امنیت محیطی بدون زورگویی</a:t>
                      </a:r>
                    </a:p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fa-IR" sz="20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cs typeface="B Nazanin" panose="00000400000000000000" pitchFamily="2" charset="-78"/>
                        </a:rPr>
                        <a:t>*فضاهای بازی و آموزشی باز و سبز</a:t>
                      </a:r>
                    </a:p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fa-IR" sz="20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cs typeface="B Nazanin" panose="00000400000000000000" pitchFamily="2" charset="-78"/>
                        </a:rPr>
                        <a:t>*رهبری و دیدگاه مدرسه</a:t>
                      </a:r>
                    </a:p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fa-IR" sz="20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cs typeface="B Nazanin" panose="00000400000000000000" pitchFamily="2" charset="-78"/>
                        </a:rPr>
                        <a:t>*انضباط مثبت</a:t>
                      </a:r>
                    </a:p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fa-IR" sz="20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cs typeface="B Nazanin" panose="00000400000000000000" pitchFamily="2" charset="-78"/>
                        </a:rPr>
                        <a:t>*سلامت، بهداشت و تغذیه خوب</a:t>
                      </a:r>
                    </a:p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fa-IR" sz="20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cs typeface="B Nazanin" panose="00000400000000000000" pitchFamily="2" charset="-78"/>
                        </a:rPr>
                        <a:t>*مدیریت دموکراتیک مدرسه</a:t>
                      </a:r>
                      <a:endParaRPr lang="en-US" sz="20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fa-IR" sz="2000" b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cs typeface="B Nazanin" panose="00000400000000000000" pitchFamily="2" charset="-78"/>
                        </a:rPr>
                        <a:t>*حجم کاری مسئولانه</a:t>
                      </a:r>
                      <a:r>
                        <a:rPr lang="fa-IR" sz="2000" b="0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cs typeface="B Nazanin" panose="00000400000000000000" pitchFamily="2" charset="-78"/>
                        </a:rPr>
                        <a:t> و منصفانه</a:t>
                      </a:r>
                    </a:p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fa-IR" sz="2000" b="0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cs typeface="B Nazanin" panose="00000400000000000000" pitchFamily="2" charset="-78"/>
                        </a:rPr>
                        <a:t>*روح جمعی و کار تیمی</a:t>
                      </a:r>
                    </a:p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fa-IR" sz="2000" b="0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cs typeface="B Nazanin" panose="00000400000000000000" pitchFamily="2" charset="-78"/>
                        </a:rPr>
                        <a:t>*شیوه های سرگرم کننده و مشارکت در تدریس و یادگیری</a:t>
                      </a:r>
                    </a:p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fa-IR" sz="2000" b="0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cs typeface="B Nazanin" panose="00000400000000000000" pitchFamily="2" charset="-78"/>
                        </a:rPr>
                        <a:t>*آزادی، خلاقیت و تعامل یادگیرنده</a:t>
                      </a:r>
                    </a:p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fa-IR" sz="2000" b="0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cs typeface="B Nazanin" panose="00000400000000000000" pitchFamily="2" charset="-78"/>
                        </a:rPr>
                        <a:t>*حس موفقیت و پیشرفت</a:t>
                      </a:r>
                    </a:p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fa-IR" sz="2000" b="0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cs typeface="B Nazanin" panose="00000400000000000000" pitchFamily="2" charset="-78"/>
                        </a:rPr>
                        <a:t>*فعالیت ها و رویدادهای فوق برنامه در مدارس</a:t>
                      </a:r>
                    </a:p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fa-IR" sz="2000" b="0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cs typeface="B Nazanin" panose="00000400000000000000" pitchFamily="2" charset="-78"/>
                        </a:rPr>
                        <a:t>*یادگیری به عنوان کارتیمی بین دانش آموزان و معلمان</a:t>
                      </a:r>
                    </a:p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fa-IR" sz="2000" b="0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cs typeface="B Nazanin" panose="00000400000000000000" pitchFamily="2" charset="-78"/>
                        </a:rPr>
                        <a:t>*محتوای آموزشی مفید و مرتبط و تعاملی</a:t>
                      </a:r>
                    </a:p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fa-IR" sz="2000" b="0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cs typeface="B Nazanin" panose="00000400000000000000" pitchFamily="2" charset="-78"/>
                        </a:rPr>
                        <a:t>*مدیریت استرس و آسایش روانی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fa-IR" sz="2000" b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cs typeface="B Nazanin" panose="00000400000000000000" pitchFamily="2" charset="-78"/>
                        </a:rPr>
                        <a:t>*دوستی و روابط در جامعه مدرسه</a:t>
                      </a:r>
                    </a:p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fa-IR" sz="2000" b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cs typeface="B Nazanin" panose="00000400000000000000" pitchFamily="2" charset="-78"/>
                        </a:rPr>
                        <a:t>*گرایشات</a:t>
                      </a:r>
                      <a:r>
                        <a:rPr lang="fa-IR" sz="2000" b="0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cs typeface="B Nazanin" panose="00000400000000000000" pitchFamily="2" charset="-78"/>
                        </a:rPr>
                        <a:t> و صفات مثبت معلم</a:t>
                      </a:r>
                    </a:p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fa-IR" sz="2000" b="0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cs typeface="B Nazanin" panose="00000400000000000000" pitchFamily="2" charset="-78"/>
                        </a:rPr>
                        <a:t>*احترام به تنوع و تفاوت ها</a:t>
                      </a:r>
                    </a:p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fa-IR" sz="2000" b="0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cs typeface="B Nazanin" panose="00000400000000000000" pitchFamily="2" charset="-78"/>
                        </a:rPr>
                        <a:t>*عملکردها و ارزش های جمعی و مثبت</a:t>
                      </a:r>
                    </a:p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fa-IR" sz="2000" b="0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cs typeface="B Nazanin" panose="00000400000000000000" pitchFamily="2" charset="-78"/>
                        </a:rPr>
                        <a:t>*شرایط کاری و رفاه معلم</a:t>
                      </a:r>
                    </a:p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fa-IR" sz="2000" b="0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cs typeface="B Nazanin" panose="00000400000000000000" pitchFamily="2" charset="-78"/>
                        </a:rPr>
                        <a:t>*مهارت ها و توانمندیهای معلم</a:t>
                      </a:r>
                      <a:endParaRPr lang="en-US" sz="2000" b="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93310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1787" y="2557463"/>
            <a:ext cx="6786563" cy="3443287"/>
          </a:xfrm>
        </p:spPr>
        <p:txBody>
          <a:bodyPr>
            <a:noAutofit/>
          </a:bodyPr>
          <a:lstStyle/>
          <a:p>
            <a:r>
              <a:rPr lang="fa-IR" sz="54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سپاس از حسن توجه شما</a:t>
            </a:r>
            <a:endParaRPr lang="en-US" sz="5400" b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anose="00000400000000000000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A7A37-81D3-46A1-B71B-811141B678C9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95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4" y="682172"/>
            <a:ext cx="8989476" cy="5588000"/>
          </a:xfrm>
        </p:spPr>
        <p:txBody>
          <a:bodyPr>
            <a:normAutofit fontScale="90000"/>
          </a:bodyPr>
          <a:lstStyle/>
          <a:p>
            <a:pPr algn="r">
              <a:lnSpc>
                <a:spcPct val="150000"/>
              </a:lnSpc>
            </a:pPr>
            <a:r>
              <a:rPr lang="fa-IR" sz="31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اصول ناظر بر برنامه درسی</a:t>
            </a:r>
            <a:r>
              <a:rPr lang="fa-IR" sz="31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 </a:t>
            </a:r>
            <a:r>
              <a:rPr lang="fa-IR" sz="31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علوم تجربی</a:t>
            </a:r>
            <a:r>
              <a:rPr lang="fa-IR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/>
            </a:r>
            <a:br>
              <a:rPr lang="fa-IR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</a:br>
            <a:r>
              <a:rPr lang="fa-IR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/>
            </a:r>
            <a:br>
              <a:rPr lang="fa-IR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</a:br>
            <a:r>
              <a:rPr lang="fa-IR" sz="31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دین محوری</a:t>
            </a:r>
            <a:br>
              <a:rPr lang="fa-IR" sz="31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31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تقویت هویت ملی</a:t>
            </a:r>
            <a:br>
              <a:rPr lang="fa-IR" sz="31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31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اعتبار نقش یادگیرنده</a:t>
            </a:r>
            <a:br>
              <a:rPr lang="fa-IR" sz="31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31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اعتبار نقش مرجعیت مربی</a:t>
            </a:r>
            <a:br>
              <a:rPr lang="fa-IR" sz="31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31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اعتبار نقش پایه ای خانواده</a:t>
            </a:r>
            <a:br>
              <a:rPr lang="fa-IR" sz="31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31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جامعیت(نیازهای فردی ، اجتماعی، سطوح محلی ملی منطقه ای جهانی)</a:t>
            </a:r>
            <a: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endParaRPr lang="en-US" sz="2800" dirty="0">
              <a:solidFill>
                <a:schemeClr val="tx2">
                  <a:lumMod val="60000"/>
                  <a:lumOff val="40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A7A37-81D3-46A1-B71B-811141B678C9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99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4" y="342899"/>
            <a:ext cx="9251414" cy="6143625"/>
          </a:xfrm>
        </p:spPr>
        <p:txBody>
          <a:bodyPr>
            <a:normAutofit/>
          </a:bodyPr>
          <a:lstStyle/>
          <a:p>
            <a:pPr algn="r">
              <a:lnSpc>
                <a:spcPct val="150000"/>
              </a:lnSpc>
            </a:pP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</a:t>
            </a:r>
            <a:r>
              <a:rPr lang="fa-IR" sz="28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توجه به تفاوت های محیط زندگی، جنسیتی، فردی</a:t>
            </a:r>
            <a:br>
              <a:rPr lang="fa-IR" sz="28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8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</a:t>
            </a:r>
            <a: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 تعادل (ساحت های تعلیم و تربیت ، طراحی ، تولید ، اجرا ، ارزشیابی)</a:t>
            </a:r>
            <a:b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یادگیری مادام العمر</a:t>
            </a:r>
            <a:b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جلب مشارکت و تعامل</a:t>
            </a:r>
            <a:b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یکپارچگی و تعامل(دانش آموزان ، معلمان ، خانواده ها)</a:t>
            </a:r>
            <a:b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یکپارچگی و فراگیری(دانش آموزان عادی، دانش آموزان با نیازهای ویژه ، نخبه )</a:t>
            </a:r>
            <a:b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endParaRPr lang="en-US" sz="2800" dirty="0">
              <a:solidFill>
                <a:schemeClr val="tx2">
                  <a:lumMod val="60000"/>
                  <a:lumOff val="40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A7A37-81D3-46A1-B71B-811141B678C9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868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5786" y="228601"/>
            <a:ext cx="9065676" cy="6231318"/>
          </a:xfrm>
        </p:spPr>
        <p:txBody>
          <a:bodyPr>
            <a:normAutofit fontScale="90000"/>
          </a:bodyPr>
          <a:lstStyle/>
          <a:p>
            <a:pPr algn="r">
              <a:lnSpc>
                <a:spcPct val="150000"/>
              </a:lnSpc>
            </a:pPr>
            <a:r>
              <a:rPr lang="fa-IR" sz="31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رویکردهای حاکم بر آموزش علوم </a:t>
            </a:r>
            <a:r>
              <a:rPr lang="fa-IR" sz="31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تجربی</a:t>
            </a:r>
            <a:r>
              <a:rPr lang="fa-IR" sz="40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40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7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1- فطرت گرایی توحیدی: توجه به چهار عرصه یادگیری یعنی خود،خلق،خلقت و </a:t>
            </a:r>
            <a:r>
              <a:rPr lang="fa-IR" sz="27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خالق</a:t>
            </a:r>
            <a:r>
              <a:rPr lang="fa-IR" sz="27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7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7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2- رویکرد زمینه محور یا </a:t>
            </a:r>
            <a:r>
              <a:rPr lang="fa-IR" sz="27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تماتیک</a:t>
            </a:r>
            <a:r>
              <a:rPr lang="fa-IR" sz="27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7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7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* هر واحد یادگیری در ارتباط با زمینه واقعی زندگی فراگیران طراحی و تدوین می </a:t>
            </a:r>
            <a:r>
              <a:rPr lang="fa-IR" sz="27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گردد.</a:t>
            </a:r>
            <a:r>
              <a:rPr lang="fa-IR" sz="27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7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7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* فراگیران از طریق کسب تجربه دست اول نقشی اساسی و فعال در یادگیری </a:t>
            </a:r>
            <a:r>
              <a:rPr lang="fa-IR" sz="27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دارند.</a:t>
            </a:r>
            <a:r>
              <a:rPr lang="fa-IR" sz="24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4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4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4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4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4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4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4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4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4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4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4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A7A37-81D3-46A1-B71B-811141B678C9}" type="slidenum">
              <a:rPr lang="en-US" smtClean="0"/>
              <a:t>4</a:t>
            </a:fld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0632602"/>
              </p:ext>
            </p:extLst>
          </p:nvPr>
        </p:nvGraphicFramePr>
        <p:xfrm>
          <a:off x="1885950" y="3286124"/>
          <a:ext cx="981551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15512"/>
              </a:tblGrid>
              <a:tr h="340072">
                <a:tc>
                  <a:txBody>
                    <a:bodyPr/>
                    <a:lstStyle/>
                    <a:p>
                      <a:pPr algn="r"/>
                      <a:r>
                        <a:rPr lang="fa-IR" sz="2000" b="1" dirty="0" smtClean="0">
                          <a:solidFill>
                            <a:srgbClr val="00B0F0"/>
                          </a:solidFill>
                          <a:cs typeface="B Nazanin" panose="00000400000000000000" pitchFamily="2" charset="-78"/>
                        </a:rPr>
                        <a:t>رویکرد زمینه محور در طراحی آموزشی :</a:t>
                      </a:r>
                      <a:endParaRPr lang="en-US" sz="2000" b="1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  <a:tr h="340072">
                <a:tc>
                  <a:txBody>
                    <a:bodyPr/>
                    <a:lstStyle/>
                    <a:p>
                      <a:pPr algn="r"/>
                      <a:r>
                        <a:rPr lang="fa-IR" sz="2000" b="1" dirty="0" smtClean="0">
                          <a:solidFill>
                            <a:srgbClr val="00B0F0"/>
                          </a:solidFill>
                          <a:cs typeface="B Nazanin" panose="00000400000000000000" pitchFamily="2" charset="-78"/>
                        </a:rPr>
                        <a:t>هر درس یک زمینه یادگیری است.</a:t>
                      </a:r>
                      <a:endParaRPr lang="en-US" sz="2000" b="1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  <a:tr h="677055">
                <a:tc>
                  <a:txBody>
                    <a:bodyPr/>
                    <a:lstStyle/>
                    <a:p>
                      <a:pPr algn="r"/>
                      <a:r>
                        <a:rPr lang="fa-IR" sz="2000" b="1" dirty="0" smtClean="0">
                          <a:solidFill>
                            <a:srgbClr val="00B0F0"/>
                          </a:solidFill>
                          <a:cs typeface="B Nazanin" panose="00000400000000000000" pitchFamily="2" charset="-78"/>
                        </a:rPr>
                        <a:t>تم باید دارای چهار ویژگی باشد: </a:t>
                      </a:r>
                    </a:p>
                    <a:p>
                      <a:pPr algn="r"/>
                      <a:r>
                        <a:rPr lang="fa-IR" sz="2000" b="1" dirty="0" smtClean="0">
                          <a:solidFill>
                            <a:srgbClr val="00B0F0"/>
                          </a:solidFill>
                          <a:cs typeface="B Nazanin" panose="00000400000000000000" pitchFamily="2" charset="-78"/>
                        </a:rPr>
                        <a:t>ارتباط با زندگی ، قابلیت عمق بخشی ، دارا بودن انسجام درونی ، دارا بودن بازوهای اتصال به موضوعات بیرونی</a:t>
                      </a:r>
                      <a:endParaRPr lang="en-US" sz="2000" b="1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989988"/>
              </p:ext>
            </p:extLst>
          </p:nvPr>
        </p:nvGraphicFramePr>
        <p:xfrm>
          <a:off x="1885951" y="5000624"/>
          <a:ext cx="9815512" cy="15971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15512"/>
              </a:tblGrid>
              <a:tr h="402327">
                <a:tc>
                  <a:txBody>
                    <a:bodyPr/>
                    <a:lstStyle/>
                    <a:p>
                      <a:pPr algn="r"/>
                      <a:r>
                        <a:rPr lang="fa-IR" sz="2000" b="1" dirty="0" smtClean="0">
                          <a:solidFill>
                            <a:srgbClr val="00B0F0"/>
                          </a:solidFill>
                          <a:cs typeface="B Nazanin" panose="00000400000000000000" pitchFamily="2" charset="-78"/>
                        </a:rPr>
                        <a:t>رویکرد زمینه محور برای رسیدن به شایستگی : </a:t>
                      </a:r>
                      <a:endParaRPr lang="en-US" sz="2000" b="1" dirty="0">
                        <a:solidFill>
                          <a:srgbClr val="00B0F0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</a:tr>
              <a:tr h="327321">
                <a:tc>
                  <a:txBody>
                    <a:bodyPr/>
                    <a:lstStyle/>
                    <a:p>
                      <a:pPr algn="r"/>
                      <a:r>
                        <a:rPr lang="fa-IR" sz="2000" b="1" dirty="0" smtClean="0">
                          <a:solidFill>
                            <a:srgbClr val="00B0F0"/>
                          </a:solidFill>
                          <a:cs typeface="B Nazanin" panose="00000400000000000000" pitchFamily="2" charset="-78"/>
                        </a:rPr>
                        <a:t>هر واحد یادگیری در ار بتاط با زمینه واقعی زندگی فراگیران</a:t>
                      </a:r>
                    </a:p>
                  </a:txBody>
                  <a:tcPr/>
                </a:tc>
              </a:tr>
              <a:tr h="327321"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000" b="1" dirty="0" smtClean="0">
                          <a:solidFill>
                            <a:srgbClr val="00B0F0"/>
                          </a:solidFill>
                          <a:cs typeface="B Nazanin" panose="00000400000000000000" pitchFamily="2" charset="-78"/>
                        </a:rPr>
                        <a:t>قرار گرفتن در موقعیت یادگیری ( به کار گیری همزمان دانش و مهارت و نگرش )</a:t>
                      </a:r>
                      <a:endParaRPr lang="en-US" sz="2000" b="1" dirty="0" smtClean="0">
                        <a:solidFill>
                          <a:srgbClr val="00B0F0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</a:tr>
              <a:tr h="402327">
                <a:tc>
                  <a:txBody>
                    <a:bodyPr/>
                    <a:lstStyle/>
                    <a:p>
                      <a:pPr algn="r"/>
                      <a:r>
                        <a:rPr lang="fa-IR" sz="2000" b="1" dirty="0" smtClean="0">
                          <a:solidFill>
                            <a:srgbClr val="00B0F0"/>
                          </a:solidFill>
                          <a:cs typeface="B Nazanin" panose="00000400000000000000" pitchFamily="2" charset="-78"/>
                        </a:rPr>
                        <a:t>فراگیران در یادگیری نقش اساسی و</a:t>
                      </a:r>
                      <a:r>
                        <a:rPr lang="fa-IR" sz="2000" b="1" baseline="0" dirty="0" smtClean="0">
                          <a:solidFill>
                            <a:srgbClr val="00B0F0"/>
                          </a:solidFill>
                          <a:cs typeface="B Nazanin" panose="00000400000000000000" pitchFamily="2" charset="-78"/>
                        </a:rPr>
                        <a:t> فعال دارند (کسب تجربه دست اول )</a:t>
                      </a:r>
                      <a:endParaRPr lang="en-US" sz="2000" b="1" dirty="0">
                        <a:solidFill>
                          <a:srgbClr val="00B0F0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7099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4" y="471487"/>
            <a:ext cx="9222839" cy="5915025"/>
          </a:xfrm>
        </p:spPr>
        <p:txBody>
          <a:bodyPr>
            <a:normAutofit/>
          </a:bodyPr>
          <a:lstStyle/>
          <a:p>
            <a:pPr algn="r">
              <a:lnSpc>
                <a:spcPct val="150000"/>
              </a:lnSpc>
            </a:pPr>
            <a:r>
              <a:rPr lang="fa-IR" sz="24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3- رویکرد پیامد محور</a:t>
            </a:r>
            <a:br>
              <a:rPr lang="fa-IR" sz="24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4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*بروز شایستگی از طریق تلفیق دانش، مهارت و نگرش</a:t>
            </a:r>
            <a:br>
              <a:rPr lang="fa-IR" sz="24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4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*به کار گیری دانش کسب شده در موقعیت های واقعی زندگی</a:t>
            </a:r>
            <a:br>
              <a:rPr lang="fa-IR" sz="24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A7A37-81D3-46A1-B71B-811141B678C9}" type="slidenum">
              <a:rPr lang="en-US" smtClean="0"/>
              <a:t>5</a:t>
            </a:fld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5639915"/>
              </p:ext>
            </p:extLst>
          </p:nvPr>
        </p:nvGraphicFramePr>
        <p:xfrm>
          <a:off x="2143124" y="2229278"/>
          <a:ext cx="9472613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72613"/>
              </a:tblGrid>
              <a:tr h="374949">
                <a:tc>
                  <a:txBody>
                    <a:bodyPr/>
                    <a:lstStyle/>
                    <a:p>
                      <a:pPr algn="r"/>
                      <a:r>
                        <a:rPr lang="fa-IR" sz="2000" b="1" dirty="0" smtClean="0">
                          <a:solidFill>
                            <a:srgbClr val="00B0F0"/>
                          </a:solidFill>
                          <a:cs typeface="B Nazanin" panose="00000400000000000000" pitchFamily="2" charset="-78"/>
                        </a:rPr>
                        <a:t>اهداف پیامد محور</a:t>
                      </a:r>
                      <a:endParaRPr lang="en-US" sz="2000" b="1" dirty="0">
                        <a:solidFill>
                          <a:srgbClr val="00B0F0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</a:tr>
              <a:tr h="624748">
                <a:tc>
                  <a:txBody>
                    <a:bodyPr/>
                    <a:lstStyle/>
                    <a:p>
                      <a:pPr algn="r"/>
                      <a:r>
                        <a:rPr lang="fa-IR" sz="2000" b="1" dirty="0" smtClean="0">
                          <a:solidFill>
                            <a:srgbClr val="00B0F0"/>
                          </a:solidFill>
                          <a:cs typeface="B Nazanin" panose="00000400000000000000" pitchFamily="2" charset="-78"/>
                        </a:rPr>
                        <a:t>پیامد یادگیری: نتایجی است که انتظار می رئد دانش آموزان پپس از نوعی درگیر شدن</a:t>
                      </a:r>
                      <a:r>
                        <a:rPr lang="fa-IR" sz="2000" b="1" baseline="0" dirty="0" smtClean="0">
                          <a:solidFill>
                            <a:srgbClr val="00B0F0"/>
                          </a:solidFill>
                          <a:cs typeface="B Nazanin" panose="00000400000000000000" pitchFamily="2" charset="-78"/>
                        </a:rPr>
                        <a:t> با فعالیتهای یادگیری توانایی خود را در دانش کسب شده در موقعیت های جدید نشان دهند.</a:t>
                      </a:r>
                      <a:endParaRPr lang="en-US" sz="2000" b="1" dirty="0">
                        <a:solidFill>
                          <a:srgbClr val="00B0F0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4176602"/>
              </p:ext>
            </p:extLst>
          </p:nvPr>
        </p:nvGraphicFramePr>
        <p:xfrm>
          <a:off x="2143124" y="3429000"/>
          <a:ext cx="9472611" cy="158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72611"/>
              </a:tblGrid>
              <a:tr h="343138">
                <a:tc>
                  <a:txBody>
                    <a:bodyPr/>
                    <a:lstStyle/>
                    <a:p>
                      <a:pPr algn="r"/>
                      <a:r>
                        <a:rPr lang="fa-IR" sz="2000" b="1" dirty="0" smtClean="0">
                          <a:solidFill>
                            <a:srgbClr val="00B0F0"/>
                          </a:solidFill>
                          <a:cs typeface="B Nazanin" panose="00000400000000000000" pitchFamily="2" charset="-78"/>
                        </a:rPr>
                        <a:t>ویژگی های پیامد</a:t>
                      </a:r>
                      <a:r>
                        <a:rPr lang="fa-IR" sz="2000" b="1" baseline="0" dirty="0" smtClean="0">
                          <a:solidFill>
                            <a:srgbClr val="00B0F0"/>
                          </a:solidFill>
                          <a:cs typeface="B Nazanin" panose="00000400000000000000" pitchFamily="2" charset="-78"/>
                        </a:rPr>
                        <a:t> محوری :</a:t>
                      </a:r>
                    </a:p>
                  </a:txBody>
                  <a:tcPr/>
                </a:tc>
              </a:tr>
              <a:tr h="343138">
                <a:tc>
                  <a:txBody>
                    <a:bodyPr/>
                    <a:lstStyle/>
                    <a:p>
                      <a:pPr algn="r"/>
                      <a:r>
                        <a:rPr lang="fa-IR" sz="2000" b="1" dirty="0" smtClean="0">
                          <a:solidFill>
                            <a:srgbClr val="00B0F0"/>
                          </a:solidFill>
                          <a:cs typeface="B Nazanin" panose="00000400000000000000" pitchFamily="2" charset="-78"/>
                        </a:rPr>
                        <a:t>تلفیق آموزش و ارزشیابی</a:t>
                      </a:r>
                      <a:endParaRPr lang="en-US" sz="2000" b="1" dirty="0">
                        <a:solidFill>
                          <a:srgbClr val="00B0F0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</a:tr>
              <a:tr h="343138">
                <a:tc>
                  <a:txBody>
                    <a:bodyPr/>
                    <a:lstStyle/>
                    <a:p>
                      <a:pPr algn="r"/>
                      <a:r>
                        <a:rPr lang="fa-IR" sz="2000" b="1" dirty="0" smtClean="0">
                          <a:solidFill>
                            <a:srgbClr val="00B0F0"/>
                          </a:solidFill>
                          <a:cs typeface="B Nazanin" panose="00000400000000000000" pitchFamily="2" charset="-78"/>
                        </a:rPr>
                        <a:t>ارزیابی عملکرد دانش آموزان در سطوح</a:t>
                      </a:r>
                      <a:r>
                        <a:rPr lang="fa-IR" sz="2000" b="1" baseline="0" dirty="0" smtClean="0">
                          <a:solidFill>
                            <a:srgbClr val="00B0F0"/>
                          </a:solidFill>
                          <a:cs typeface="B Nazanin" panose="00000400000000000000" pitchFamily="2" charset="-78"/>
                        </a:rPr>
                        <a:t> مختلف</a:t>
                      </a:r>
                      <a:endParaRPr lang="en-US" sz="2000" b="1" dirty="0">
                        <a:solidFill>
                          <a:srgbClr val="00B0F0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</a:tr>
              <a:tr h="343138">
                <a:tc>
                  <a:txBody>
                    <a:bodyPr/>
                    <a:lstStyle/>
                    <a:p>
                      <a:pPr algn="r"/>
                      <a:r>
                        <a:rPr lang="fa-IR" sz="2000" b="1" dirty="0" smtClean="0">
                          <a:solidFill>
                            <a:srgbClr val="00B0F0"/>
                          </a:solidFill>
                          <a:cs typeface="B Nazanin" panose="00000400000000000000" pitchFamily="2" charset="-78"/>
                        </a:rPr>
                        <a:t>استفاده از ملاک ها و سطوح عملکردی در سنجش</a:t>
                      </a:r>
                      <a:endParaRPr lang="en-US" sz="2000" b="1" dirty="0">
                        <a:solidFill>
                          <a:srgbClr val="00B0F0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8349573"/>
              </p:ext>
            </p:extLst>
          </p:nvPr>
        </p:nvGraphicFramePr>
        <p:xfrm>
          <a:off x="2143124" y="5116400"/>
          <a:ext cx="9472612" cy="158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72612"/>
              </a:tblGrid>
              <a:tr h="392538">
                <a:tc>
                  <a:txBody>
                    <a:bodyPr/>
                    <a:lstStyle/>
                    <a:p>
                      <a:pPr algn="r"/>
                      <a:r>
                        <a:rPr lang="fa-IR" sz="2000" b="1" dirty="0" smtClean="0">
                          <a:solidFill>
                            <a:srgbClr val="00B0F0"/>
                          </a:solidFill>
                          <a:cs typeface="B Nazanin" panose="00000400000000000000" pitchFamily="2" charset="-78"/>
                        </a:rPr>
                        <a:t>بسته آموزشی</a:t>
                      </a:r>
                      <a:r>
                        <a:rPr lang="fa-IR" sz="2000" b="1" baseline="0" dirty="0" smtClean="0">
                          <a:solidFill>
                            <a:srgbClr val="00B0F0"/>
                          </a:solidFill>
                          <a:cs typeface="B Nazanin" panose="00000400000000000000" pitchFamily="2" charset="-78"/>
                        </a:rPr>
                        <a:t> : </a:t>
                      </a:r>
                      <a:endParaRPr lang="en-US" sz="2000" b="1" dirty="0">
                        <a:solidFill>
                          <a:srgbClr val="00B0F0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</a:tr>
              <a:tr h="392538">
                <a:tc>
                  <a:txBody>
                    <a:bodyPr/>
                    <a:lstStyle/>
                    <a:p>
                      <a:pPr algn="r"/>
                      <a:r>
                        <a:rPr lang="fa-IR" sz="2000" b="1" dirty="0" smtClean="0">
                          <a:solidFill>
                            <a:srgbClr val="00B0F0"/>
                          </a:solidFill>
                          <a:cs typeface="B Nazanin" panose="00000400000000000000" pitchFamily="2" charset="-78"/>
                        </a:rPr>
                        <a:t>دانش</a:t>
                      </a:r>
                      <a:r>
                        <a:rPr lang="fa-IR" sz="2000" b="1" baseline="0" dirty="0" smtClean="0">
                          <a:solidFill>
                            <a:srgbClr val="00B0F0"/>
                          </a:solidFill>
                          <a:cs typeface="B Nazanin" panose="00000400000000000000" pitchFamily="2" charset="-78"/>
                        </a:rPr>
                        <a:t> آموز (کتاب درسی، کتاب کار، فیلم، نرم افزار)</a:t>
                      </a:r>
                      <a:endParaRPr lang="en-US" sz="2000" b="1" dirty="0">
                        <a:solidFill>
                          <a:srgbClr val="00B0F0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</a:tr>
              <a:tr h="392538">
                <a:tc>
                  <a:txBody>
                    <a:bodyPr/>
                    <a:lstStyle/>
                    <a:p>
                      <a:pPr algn="r"/>
                      <a:r>
                        <a:rPr lang="fa-IR" sz="2000" b="1" dirty="0" smtClean="0">
                          <a:solidFill>
                            <a:srgbClr val="00B0F0"/>
                          </a:solidFill>
                          <a:cs typeface="B Nazanin" panose="00000400000000000000" pitchFamily="2" charset="-78"/>
                        </a:rPr>
                        <a:t>معلم (کتاب راهنما،</a:t>
                      </a:r>
                      <a:r>
                        <a:rPr lang="fa-IR" sz="2000" b="1" baseline="0" dirty="0" smtClean="0">
                          <a:solidFill>
                            <a:srgbClr val="00B0F0"/>
                          </a:solidFill>
                          <a:cs typeface="B Nazanin" panose="00000400000000000000" pitchFamily="2" charset="-78"/>
                        </a:rPr>
                        <a:t> فیلم معلم، نرم افزار)</a:t>
                      </a:r>
                      <a:endParaRPr lang="en-US" sz="2000" b="1" dirty="0">
                        <a:solidFill>
                          <a:srgbClr val="00B0F0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</a:tr>
              <a:tr h="392538">
                <a:tc>
                  <a:txBody>
                    <a:bodyPr/>
                    <a:lstStyle/>
                    <a:p>
                      <a:pPr algn="r"/>
                      <a:r>
                        <a:rPr lang="fa-IR" sz="2000" b="1" dirty="0" smtClean="0">
                          <a:solidFill>
                            <a:srgbClr val="00B0F0"/>
                          </a:solidFill>
                          <a:cs typeface="B Nazanin" panose="00000400000000000000" pitchFamily="2" charset="-78"/>
                        </a:rPr>
                        <a:t>اولیا (فیلم)</a:t>
                      </a:r>
                      <a:endParaRPr lang="en-US" sz="2000" b="1" dirty="0">
                        <a:solidFill>
                          <a:srgbClr val="00B0F0"/>
                        </a:solidFill>
                        <a:cs typeface="B Nazanin" panose="00000400000000000000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9593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6025" y="442913"/>
            <a:ext cx="9258300" cy="5986461"/>
          </a:xfrm>
        </p:spPr>
        <p:txBody>
          <a:bodyPr>
            <a:normAutofit/>
          </a:bodyPr>
          <a:lstStyle/>
          <a:p>
            <a:pPr algn="r">
              <a:lnSpc>
                <a:spcPct val="150000"/>
              </a:lnSpc>
            </a:pPr>
            <a:r>
              <a:rPr lang="fa-IR" sz="24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4- توجه به یادگیری های مشترک</a:t>
            </a:r>
            <a:br>
              <a:rPr lang="fa-IR" sz="24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4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   تفکر و حکمت ، آداب و مهارت های زندگی ، کار و فناوری    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A7A37-81D3-46A1-B71B-811141B678C9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52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8599" y="400050"/>
            <a:ext cx="9394289" cy="6015037"/>
          </a:xfrm>
        </p:spPr>
        <p:txBody>
          <a:bodyPr>
            <a:normAutofit fontScale="90000"/>
          </a:bodyPr>
          <a:lstStyle/>
          <a:p>
            <a:pPr algn="r">
              <a:lnSpc>
                <a:spcPct val="150000"/>
              </a:lnSpc>
            </a:pPr>
            <a:r>
              <a:rPr lang="fa-IR" sz="31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راهکارهای حاکم بر یادگیری علوم تجربی</a:t>
            </a:r>
            <a:br>
              <a:rPr lang="fa-IR" sz="31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</a:br>
            <a: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7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* یادگیری بر مبنای تلاش و فعالیت</a:t>
            </a:r>
            <a: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اعتماد به نفس 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فضای محیطی مناسب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تنوع منابع (دیداری، شنیداری ، تحقیقی و ...)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نگرش مثبت معلم به توانایی دانش آموزان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دادن فرصت به دانش آموزان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معلم و مربیان صبور و توانا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حل مساله (روش حل مساله )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ایجاد سوال در خور توان دانش اموزان و هدایت اکتشافی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پرهیز از پاسخگویی مستقیم به دانش آموزان 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 </a:t>
            </a:r>
            <a:endParaRPr lang="en-US" sz="2800" dirty="0">
              <a:solidFill>
                <a:schemeClr val="tx2">
                  <a:lumMod val="60000"/>
                  <a:lumOff val="40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A7A37-81D3-46A1-B71B-811141B678C9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04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8599" y="400050"/>
            <a:ext cx="9394289" cy="6015037"/>
          </a:xfrm>
        </p:spPr>
        <p:txBody>
          <a:bodyPr>
            <a:normAutofit fontScale="90000"/>
          </a:bodyPr>
          <a:lstStyle/>
          <a:p>
            <a:pPr algn="r">
              <a:lnSpc>
                <a:spcPct val="150000"/>
              </a:lnSpc>
            </a:pPr>
            <a:r>
              <a:rPr lang="fa-IR" sz="22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پرسش انفرادی از دانش آموزان بر اساس استعداد آنان </a:t>
            </a: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مشورت با دانش آموزان ( درسی و غیر درسی)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ارائه سوالات علمی</a:t>
            </a:r>
            <a:r>
              <a:rPr lang="fa-IR" sz="22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2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مثال : حل تمرین های کتاب بدون کمک معلم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       تزیین کلاس برای 22 بهمن  بدون سوزن و منگنه</a:t>
            </a:r>
            <a:r>
              <a:rPr lang="fa-IR" sz="20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0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0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0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700" b="1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* </a:t>
            </a:r>
            <a:r>
              <a:rPr lang="fa-IR" sz="27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توجه به تفاوت های فردی</a:t>
            </a:r>
            <a:r>
              <a:rPr lang="fa-I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آشنایی معلم با مبانی روانشناسی رشد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شناخت ویژگیهای فردی متربیان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شناخت روش های برخورد با توانایی ها و ناتوانی های شاگردان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هماهنگی کامل با اولیا و مربیان 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ایجاد بستر لازم برای برای به ظهور رسیدن تفاوتهای فردی دانش آموزان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طراحی فعالیتهای متفاوت مورد نیاز هر فرد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0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0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 </a:t>
            </a:r>
            <a:endParaRPr lang="en-US" sz="2800" dirty="0">
              <a:solidFill>
                <a:schemeClr val="tx2">
                  <a:lumMod val="60000"/>
                  <a:lumOff val="40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A7A37-81D3-46A1-B71B-811141B678C9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320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8599" y="400050"/>
            <a:ext cx="9394289" cy="6015037"/>
          </a:xfrm>
        </p:spPr>
        <p:txBody>
          <a:bodyPr>
            <a:normAutofit fontScale="90000"/>
          </a:bodyPr>
          <a:lstStyle/>
          <a:p>
            <a:pPr algn="r">
              <a:lnSpc>
                <a:spcPct val="150000"/>
              </a:lnSpc>
            </a:pP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</a:t>
            </a:r>
            <a:r>
              <a:rPr lang="fa-IR" sz="22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پرهیز از مقایسه بچه ها با </a:t>
            </a: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هم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</a:t>
            </a: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 ارزشیابی به صورت فردی</a:t>
            </a:r>
            <a:r>
              <a:rPr lang="fa-IR" sz="22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2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مثال : دادن تمرین یا فعالیت مناسب به دانش آموزان مختلف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>
                <a:solidFill>
                  <a:srgbClr val="242852">
                    <a:lumMod val="60000"/>
                    <a:lumOff val="40000"/>
                  </a:srgbClr>
                </a:solidFill>
                <a:cs typeface="B Nazanin" panose="00000400000000000000" pitchFamily="2" charset="-78"/>
              </a:rPr>
              <a:t>- </a:t>
            </a:r>
            <a:r>
              <a:rPr lang="fa-IR" sz="2200" dirty="0" smtClean="0">
                <a:solidFill>
                  <a:srgbClr val="242852">
                    <a:lumMod val="60000"/>
                    <a:lumOff val="40000"/>
                  </a:srgbClr>
                </a:solidFill>
                <a:cs typeface="B Nazanin" panose="00000400000000000000" pitchFamily="2" charset="-78"/>
              </a:rPr>
              <a:t>گروه بندی دانش آموزان با توانمندیهای متفاوت ریاضی قوی ، فارسی ضعیف ، علوم قوی</a:t>
            </a:r>
            <a:r>
              <a:rPr lang="fa-IR" sz="2200" dirty="0">
                <a:solidFill>
                  <a:srgbClr val="242852">
                    <a:lumMod val="60000"/>
                    <a:lumOff val="40000"/>
                  </a:srgbClr>
                </a:solidFill>
                <a:cs typeface="B Nazanin" panose="00000400000000000000" pitchFamily="2" charset="-78"/>
              </a:rPr>
              <a:t/>
            </a:r>
            <a:br>
              <a:rPr lang="fa-IR" sz="2200" dirty="0">
                <a:solidFill>
                  <a:srgbClr val="242852">
                    <a:lumMod val="60000"/>
                    <a:lumOff val="40000"/>
                  </a:srgbClr>
                </a:solidFill>
                <a:cs typeface="B Nazanin" panose="00000400000000000000" pitchFamily="2" charset="-78"/>
              </a:rPr>
            </a:br>
            <a:r>
              <a:rPr lang="fa-IR" sz="2200" dirty="0">
                <a:solidFill>
                  <a:srgbClr val="242852">
                    <a:lumMod val="60000"/>
                    <a:lumOff val="40000"/>
                  </a:srgbClr>
                </a:solidFill>
                <a:cs typeface="B Nazanin" panose="00000400000000000000" pitchFamily="2" charset="-78"/>
              </a:rPr>
              <a:t>- </a:t>
            </a:r>
            <a:r>
              <a:rPr lang="fa-IR" sz="2200" dirty="0" smtClean="0">
                <a:solidFill>
                  <a:srgbClr val="242852">
                    <a:lumMod val="60000"/>
                    <a:lumOff val="40000"/>
                  </a:srgbClr>
                </a:solidFill>
                <a:cs typeface="B Nazanin" panose="00000400000000000000" pitchFamily="2" charset="-78"/>
              </a:rPr>
              <a:t>کارنمای دانش آموزان متمایز از همدیگر نگاشته شود</a:t>
            </a:r>
            <a:r>
              <a:rPr lang="fa-IR" sz="20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0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0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000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700" b="1" dirty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* </a:t>
            </a:r>
            <a:r>
              <a:rPr lang="fa-IR" sz="27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توجه به آزادی عمل حداکثری</a:t>
            </a:r>
            <a:r>
              <a:rPr lang="fa-I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ایجاد فضای آزاد و انتخاب حداکثری در چارچوب عقل ، ؟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شناخت ضرورت آزادی در تعلیم و تربیت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تعیین قوانین حداقلی برای دانش آموزان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آموزش چارچوب ها و معیارهای انتخاب صحیح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ساماندهی فیزیکی کار با کمترین نیاز به قوانین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- پرهیز از تذکر بیجا</a:t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0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0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2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</a:br>
            <a:r>
              <a:rPr lang="fa-IR" sz="2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 </a:t>
            </a:r>
            <a:endParaRPr lang="en-US" sz="2800" dirty="0">
              <a:solidFill>
                <a:schemeClr val="tx2">
                  <a:lumMod val="60000"/>
                  <a:lumOff val="40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A7A37-81D3-46A1-B71B-811141B678C9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28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768</TotalTime>
  <Words>528</Words>
  <Application>Microsoft Office PowerPoint</Application>
  <PresentationFormat>Widescreen</PresentationFormat>
  <Paragraphs>77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B Nazanin</vt:lpstr>
      <vt:lpstr>Calibri</vt:lpstr>
      <vt:lpstr>Century Gothic</vt:lpstr>
      <vt:lpstr>Tahoma</vt:lpstr>
      <vt:lpstr>Wingdings 3</vt:lpstr>
      <vt:lpstr>Wisp</vt:lpstr>
      <vt:lpstr>PowerPoint Presentation</vt:lpstr>
      <vt:lpstr>اصول ناظر بر برنامه درسی علوم تجربی  - دین محوری - تقویت هویت ملی - اعتبار نقش یادگیرنده - اعتبار نقش مرجعیت مربی - اعتبار نقش پایه ای خانواده - جامعیت(نیازهای فردی ، اجتماعی، سطوح محلی ملی منطقه ای جهانی) </vt:lpstr>
      <vt:lpstr> - توجه به تفاوت های محیط زندگی، جنسیتی، فردی - تعادل (ساحت های تعلیم و تربیت ، طراحی ، تولید ، اجرا ، ارزشیابی) - یادگیری مادام العمر - جلب مشارکت و تعامل - یکپارچگی و تعامل(دانش آموزان ، معلمان ، خانواده ها) - یکپارچگی و فراگیری(دانش آموزان عادی، دانش آموزان با نیازهای ویژه ، نخبه )  </vt:lpstr>
      <vt:lpstr>رویکردهای حاکم بر آموزش علوم تجربی 1- فطرت گرایی توحیدی: توجه به چهار عرصه یادگیری یعنی خود،خلق،خلقت و خالق 2- رویکرد زمینه محور یا تماتیک * هر واحد یادگیری در ارتباط با زمینه واقعی زندگی فراگیران طراحی و تدوین می گردد. * فراگیران از طریق کسب تجربه دست اول نقشی اساسی و فعال در یادگیری دارند.      </vt:lpstr>
      <vt:lpstr>3- رویکرد پیامد محور *بروز شایستگی از طریق تلفیق دانش، مهارت و نگرش *به کار گیری دانش کسب شده در موقعیت های واقعی زندگی </vt:lpstr>
      <vt:lpstr>4- توجه به یادگیری های مشترک    تفکر و حکمت ، آداب و مهارت های زندگی ، کار و فناوری    </vt:lpstr>
      <vt:lpstr>راهکارهای حاکم بر یادگیری علوم تجربی  * یادگیری بر مبنای تلاش و فعالیت - اعتماد به نفس  - فضای محیطی مناسب - تنوع منابع (دیداری، شنیداری ، تحقیقی و ...) - نگرش مثبت معلم به توانایی دانش آموزان - دادن فرصت به دانش آموزان - معلم و مربیان صبور و توانا - حل مساله (روش حل مساله ) - ایجاد سوال در خور توان دانش اموزان و هدایت اکتشافی - پرهیز از پاسخگویی مستقیم به دانش آموزان      </vt:lpstr>
      <vt:lpstr>- پرسش انفرادی از دانش آموزان بر اساس استعداد آنان  - مشورت با دانش آموزان ( درسی و غیر درسی) - ارائه سوالات علمی مثال : حل تمرین های کتاب بدون کمک معلم         تزیین کلاس برای 22 بهمن  بدون سوزن و منگنه  * توجه به تفاوت های فردی - آشنایی معلم با مبانی روانشناسی رشد - شناخت ویژگیهای فردی متربیان - شناخت روش های برخورد با توانایی ها و ناتوانی های شاگردان - هماهنگی کامل با اولیا و مربیان  - ایجاد بستر لازم برای برای به ظهور رسیدن تفاوتهای فردی دانش آموزان - طراحی فعالیتهای متفاوت مورد نیاز هر فرد        </vt:lpstr>
      <vt:lpstr>- پرهیز از مقایسه بچه ها با هم - ارزشیابی به صورت فردی مثال : دادن تمرین یا فعالیت مناسب به دانش آموزان مختلف - گروه بندی دانش آموزان با توانمندیهای متفاوت ریاضی قوی ، فارسی ضعیف ، علوم قوی - کارنمای دانش آموزان متمایز از همدیگر نگاشته شود  * توجه به آزادی عمل حداکثری - ایجاد فضای آزاد و انتخاب حداکثری در چارچوب عقل ، ؟ - شناخت ضرورت آزادی در تعلیم و تربیت - تعیین قوانین حداقلی برای دانش آموزان - آموزش چارچوب ها و معیارهای انتخاب صحیح - ساماندهی فیزیکی کار با کمترین نیاز به قوانین - پرهیز از تذکر بیجا        </vt:lpstr>
      <vt:lpstr>- توجه به علاقمندی دانش آموزان و دادن حق انتخاب - انجام فعالیتها با آزادی و اختیار - آزادی عمل هنگام درس مثال : انتخاب فعالیت یا درس  * توجه به کار گروهی - شناخت ظرفیت های کارگروهی دانش آموزان - ارائه درس بصورت مشارکتی و گروهی - آموزش آداب کار گروهی به دانش آموزان - آموزش مفاهیم به صورت گروهی مثال : آموزش مفاهیم با روش ایفای نقش (ماه ، زمین ، خورشید ، روز ، شب در فصل 6) - شرکت و انتخاب بچه ها در ؟ کردن کلاس ( تنوع مناسب )        </vt:lpstr>
      <vt:lpstr>- بازی های گروهی فوتبال و والیبال - بازی های امدادی - رقابت  * توجه به شادابی و نشاط مثال : زیبا سازی فضای کلاس ها - برنامه های صبحگاهی - برگزاری اردوها و استخرها - هم بازی شدن معلم با دانش آموزان - استفاده از فضاهای طبیعی و طبیعت برای کلاس درس  * توجه به اصل عزت فردی - پرهیز از مسخره کردن دیگران          </vt:lpstr>
      <vt:lpstr>- احترام به دیگران  - حریم خصوصی - تشکر مربی از متربیان - خوب گوش کردن و سکوت - اعتماد به نفس  * توجه به انگیزه درونی (مسولیت پذیری ) - انتخاب فعالیت بصورت داوطلبانه - انجام تکالیف توسط دانش آموزان در یک بازه زمانی با انتخاب خودشان - مسولیت پذیری  * اصل تقید به ارزش های دینی و انقلابی - معلم کلاس در کنار دانش آموزان نماز اول وقت          </vt:lpstr>
      <vt:lpstr>- مشارکت در برنامه ها ، آماده سازی مراسم ها  - آموزش نماز جماعت - جشن های قربان و غدیر - اعتماد به نفس  * پرورش خلاقیت - علت ترکیدن لوله های آب - کاردستی خلاقانه و نقاشی  * کشف و پرورش استعدادهای بالقوه - توجه به هویت ملی - سرود ملی ، مراسمات ، بناهای ملی ، فن آوری هسته ای ، برج میلاد         </vt:lpstr>
      <vt:lpstr>امام علی (ع) :  شادی ، انبساط روح می آورد و نشاط انگیز است. غم گرفتاری روح می آورد و انبساط را درهم می پیچد. </vt:lpstr>
      <vt:lpstr>شادی امری مطلوب و بلکه لازم برای زندگی تمام انسان هاست. شادی و نشاط یکی از خصوصیات مهم انسان است که نقش قابل توجهی در ابعاد شخصیت و عملکرد انسان دارد. بر اساس نظریه آرگایل ، شادی و نشاط یک پدیده و ویژگی در انسان است که شامل عاطفه مثبت، رضایت از زندگی و فقدان احساسات منفی است. حاصل شدن حالت شادی و نشاط، وابسته به وجود عواطف مثبت مانند لذت، آرامش، اعتماد به خود و ...است.</vt:lpstr>
      <vt:lpstr>معیارهای مدارس شاد </vt:lpstr>
      <vt:lpstr>سپاس از حسن توجه شما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elham ty</dc:creator>
  <cp:lastModifiedBy>riasat</cp:lastModifiedBy>
  <cp:revision>79</cp:revision>
  <dcterms:created xsi:type="dcterms:W3CDTF">2019-01-07T06:59:00Z</dcterms:created>
  <dcterms:modified xsi:type="dcterms:W3CDTF">2019-02-17T06:45:52Z</dcterms:modified>
</cp:coreProperties>
</file>