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C3587-D604-4F23-861A-377F73FC0264}" type="datetimeFigureOut">
              <a:rPr lang="en-US" smtClean="0"/>
              <a:t>5/13/2020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1FB72-415F-4499-873C-C85BC1CA217F}" type="slidenum">
              <a:rPr lang="en-US" smtClean="0"/>
              <a:t>‹#›</a:t>
            </a:fld>
            <a:endParaRPr lang="en-US"/>
          </a:p>
        </p:txBody>
      </p:sp>
    </p:spTree>
    <p:extLst>
      <p:ext uri="{BB962C8B-B14F-4D97-AF65-F5344CB8AC3E}">
        <p14:creationId xmlns:p14="http://schemas.microsoft.com/office/powerpoint/2010/main" val="332955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10</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11</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12</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13</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14</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15</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16</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17</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18</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19</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20</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21</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22</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23</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24</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25</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26</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27</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28</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29</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3</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30</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31</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32</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33</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34</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35</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36</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4</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5</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6</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7</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8</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59783A-F674-4ABC-AB0D-15EE853DFB7E}" type="slidenum">
              <a:rPr lang="ar-SA">
                <a:solidFill>
                  <a:prstClr val="black"/>
                </a:solidFill>
              </a:rPr>
              <a:pPr/>
              <a:t>9</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863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AFBF1-CD65-4167-9BDB-2FBF4BD2AC70}"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131024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AFBF1-CD65-4167-9BDB-2FBF4BD2AC70}"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85225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AFBF1-CD65-4167-9BDB-2FBF4BD2AC70}"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108217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AFBF1-CD65-4167-9BDB-2FBF4BD2AC70}"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344542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AFBF1-CD65-4167-9BDB-2FBF4BD2AC70}"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121499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AFBF1-CD65-4167-9BDB-2FBF4BD2AC70}"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269336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2AFBF1-CD65-4167-9BDB-2FBF4BD2AC70}"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130426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AFBF1-CD65-4167-9BDB-2FBF4BD2AC70}"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222445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AFBF1-CD65-4167-9BDB-2FBF4BD2AC70}"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363455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AFBF1-CD65-4167-9BDB-2FBF4BD2AC70}"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300829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AFBF1-CD65-4167-9BDB-2FBF4BD2AC70}"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86B28-B187-481B-8FEC-CCB894C3972D}" type="slidenum">
              <a:rPr lang="en-US" smtClean="0"/>
              <a:t>‹#›</a:t>
            </a:fld>
            <a:endParaRPr lang="en-US"/>
          </a:p>
        </p:txBody>
      </p:sp>
    </p:spTree>
    <p:extLst>
      <p:ext uri="{BB962C8B-B14F-4D97-AF65-F5344CB8AC3E}">
        <p14:creationId xmlns:p14="http://schemas.microsoft.com/office/powerpoint/2010/main" val="357552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AFBF1-CD65-4167-9BDB-2FBF4BD2AC70}" type="datetimeFigureOut">
              <a:rPr lang="en-US" smtClean="0"/>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86B28-B187-481B-8FEC-CCB894C3972D}" type="slidenum">
              <a:rPr lang="en-US" smtClean="0"/>
              <a:t>‹#›</a:t>
            </a:fld>
            <a:endParaRPr lang="en-US"/>
          </a:p>
        </p:txBody>
      </p:sp>
    </p:spTree>
    <p:extLst>
      <p:ext uri="{BB962C8B-B14F-4D97-AF65-F5344CB8AC3E}">
        <p14:creationId xmlns:p14="http://schemas.microsoft.com/office/powerpoint/2010/main" val="347855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a:t>
            </a:fld>
            <a:endParaRPr lang="fa-IR">
              <a:solidFill>
                <a:srgbClr val="04617B">
                  <a:shade val="90000"/>
                </a:srgbClr>
              </a:solidFill>
            </a:endParaRPr>
          </a:p>
        </p:txBody>
      </p:sp>
      <p:pic>
        <p:nvPicPr>
          <p:cNvPr id="10" name="Picture 11" descr="besmm"/>
          <p:cNvPicPr>
            <a:picLocks noChangeAspect="1" noChangeArrowheads="1"/>
          </p:cNvPicPr>
          <p:nvPr/>
        </p:nvPicPr>
        <p:blipFill>
          <a:blip r:embed="rId5" cstate="print"/>
          <a:srcRect/>
          <a:stretch>
            <a:fillRect/>
          </a:stretch>
        </p:blipFill>
        <p:spPr bwMode="auto">
          <a:xfrm>
            <a:off x="0" y="-26987"/>
            <a:ext cx="8893175" cy="6353175"/>
          </a:xfrm>
          <a:prstGeom prst="rect">
            <a:avLst/>
          </a:prstGeom>
          <a:noFill/>
          <a:ln w="9525">
            <a:noFill/>
            <a:miter lim="800000"/>
            <a:headEnd/>
            <a:tailEnd/>
          </a:ln>
        </p:spPr>
      </p:pic>
      <p:pic>
        <p:nvPicPr>
          <p:cNvPr id="11" name="Picture 10" descr="abr 2"/>
          <p:cNvPicPr>
            <a:picLocks noChangeAspect="1" noChangeArrowheads="1"/>
          </p:cNvPicPr>
          <p:nvPr/>
        </p:nvPicPr>
        <p:blipFill>
          <a:blip r:embed="rId6"/>
          <a:srcRect/>
          <a:stretch>
            <a:fillRect/>
          </a:stretch>
        </p:blipFill>
        <p:spPr bwMode="auto">
          <a:xfrm>
            <a:off x="323850" y="908051"/>
            <a:ext cx="8351838" cy="5965825"/>
          </a:xfrm>
          <a:prstGeom prst="rect">
            <a:avLst/>
          </a:prstGeom>
          <a:noFill/>
          <a:ln w="9525">
            <a:noFill/>
            <a:miter lim="800000"/>
            <a:headEnd/>
            <a:tailEnd/>
          </a:ln>
        </p:spPr>
      </p:pic>
    </p:spTree>
    <p:extLst>
      <p:ext uri="{BB962C8B-B14F-4D97-AF65-F5344CB8AC3E}">
        <p14:creationId xmlns:p14="http://schemas.microsoft.com/office/powerpoint/2010/main" val="1619877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10</a:t>
            </a:fld>
            <a:endParaRPr lang="fa-IR">
              <a:solidFill>
                <a:srgbClr val="04617B">
                  <a:shade val="90000"/>
                </a:srgbClr>
              </a:solidFill>
            </a:endParaRPr>
          </a:p>
        </p:txBody>
      </p:sp>
      <p:sp>
        <p:nvSpPr>
          <p:cNvPr id="2" name="Rectangle 1"/>
          <p:cNvSpPr/>
          <p:nvPr/>
        </p:nvSpPr>
        <p:spPr>
          <a:xfrm>
            <a:off x="457200" y="990600"/>
            <a:ext cx="8229600" cy="4893647"/>
          </a:xfrm>
          <a:prstGeom prst="rect">
            <a:avLst/>
          </a:prstGeom>
        </p:spPr>
        <p:txBody>
          <a:bodyPr wrap="square">
            <a:spAutoFit/>
          </a:bodyPr>
          <a:lstStyle/>
          <a:p>
            <a:pPr algn="r" rtl="1"/>
            <a:r>
              <a:rPr lang="fa-IR" sz="2400" b="1" dirty="0"/>
              <a:t>طرح پرسش از طرف ما بسیار مهم است  .</a:t>
            </a:r>
            <a:endParaRPr lang="en-US" sz="2400" b="1" dirty="0"/>
          </a:p>
          <a:p>
            <a:pPr marL="342900" lvl="0" indent="-342900" algn="r" rtl="1">
              <a:buFont typeface="Wingdings" pitchFamily="2" charset="2"/>
              <a:buChar char="v"/>
            </a:pPr>
            <a:r>
              <a:rPr lang="fa-IR" sz="2400" b="1" dirty="0"/>
              <a:t>بعضی از پرسش ها طوری طرح می شوند که انتظار پاسخ درست و دلخواه از </a:t>
            </a:r>
            <a:r>
              <a:rPr lang="fa-IR" sz="2400" b="1" dirty="0" smtClean="0"/>
              <a:t>آنها </a:t>
            </a:r>
            <a:r>
              <a:rPr lang="fa-IR" sz="2400" b="1" dirty="0"/>
              <a:t>بیهوده است </a:t>
            </a:r>
            <a:endParaRPr lang="en-US" sz="2400" b="1" dirty="0"/>
          </a:p>
          <a:p>
            <a:pPr marL="342900" lvl="0" indent="-342900" algn="r" rtl="1">
              <a:buFont typeface="Wingdings" pitchFamily="2" charset="2"/>
              <a:buChar char="v"/>
            </a:pPr>
            <a:r>
              <a:rPr lang="fa-IR" sz="2400" b="1" dirty="0"/>
              <a:t>برخی از پرسش ها جزئی نگرند .</a:t>
            </a:r>
            <a:endParaRPr lang="en-US" sz="2400" b="1" dirty="0"/>
          </a:p>
          <a:p>
            <a:pPr marL="342900" lvl="0" indent="-342900" algn="r" rtl="1">
              <a:buFont typeface="Wingdings" pitchFamily="2" charset="2"/>
              <a:buChar char="v"/>
            </a:pPr>
            <a:r>
              <a:rPr lang="fa-IR" sz="2400" b="1" dirty="0"/>
              <a:t>برخی از پرسش ها به نکات فرعی و کم اهمیت اشاره می کنند.</a:t>
            </a:r>
            <a:endParaRPr lang="en-US" sz="2400" b="1" dirty="0"/>
          </a:p>
          <a:p>
            <a:pPr marL="342900" lvl="0" indent="-342900" algn="r" rtl="1">
              <a:buFont typeface="Wingdings" pitchFamily="2" charset="2"/>
              <a:buChar char="v"/>
            </a:pPr>
            <a:r>
              <a:rPr lang="fa-IR" sz="2400" b="1" dirty="0"/>
              <a:t>پرسش ها را طوری طرح کنیم که </a:t>
            </a:r>
            <a:r>
              <a:rPr lang="fa-IR" sz="2400" b="1" dirty="0" smtClean="0"/>
              <a:t>پاسخ آن </a:t>
            </a:r>
            <a:r>
              <a:rPr lang="fa-IR" sz="2400" b="1" dirty="0"/>
              <a:t>کلی نگر باشد و دید دانش آموز را همیشه به کل معطوف کند .</a:t>
            </a:r>
            <a:endParaRPr lang="en-US" sz="2400" b="1" dirty="0"/>
          </a:p>
          <a:p>
            <a:pPr algn="r" rtl="1"/>
            <a:r>
              <a:rPr lang="fa-IR" sz="2400" b="1" dirty="0"/>
              <a:t>پرسش : در این تصویر چه چیزهایی می بینی ؟ دانش آموز را به سمت جزئیات می کشاند و نتیجه مطلوب نمی دهد.</a:t>
            </a:r>
            <a:endParaRPr lang="en-US" sz="2400" b="1" dirty="0"/>
          </a:p>
          <a:p>
            <a:pPr algn="r" rtl="1"/>
            <a:r>
              <a:rPr lang="fa-IR" sz="2400" b="1" dirty="0"/>
              <a:t>طرح پرسش از این قبیل می تواند تا اندازه ای ما را برای </a:t>
            </a:r>
            <a:r>
              <a:rPr lang="fa-IR" sz="2400" b="1" dirty="0" smtClean="0"/>
              <a:t>رسیدن </a:t>
            </a:r>
            <a:r>
              <a:rPr lang="fa-IR" sz="2400" b="1" dirty="0"/>
              <a:t>به مقصد کمک باشد .</a:t>
            </a:r>
            <a:endParaRPr lang="en-US" sz="2400" b="1" dirty="0"/>
          </a:p>
          <a:p>
            <a:pPr marL="342900" lvl="0" indent="-342900" algn="r" rtl="1">
              <a:buFont typeface="Wingdings" pitchFamily="2" charset="2"/>
              <a:buChar char="v"/>
            </a:pPr>
            <a:r>
              <a:rPr lang="fa-IR" sz="2400" b="1" dirty="0"/>
              <a:t>اگر به جای پدر / مادر  در این خانواده بودید چکار می کردید ؟</a:t>
            </a:r>
            <a:endParaRPr lang="en-US" sz="2400" b="1" dirty="0"/>
          </a:p>
          <a:p>
            <a:pPr marL="342900" lvl="0" indent="-342900" algn="r" rtl="1">
              <a:buFont typeface="Wingdings" pitchFamily="2" charset="2"/>
              <a:buChar char="v"/>
            </a:pPr>
            <a:r>
              <a:rPr lang="fa-IR" sz="2400" b="1" dirty="0"/>
              <a:t>اگر شما به جای کودک بودید چکار می کردید ؟</a:t>
            </a:r>
            <a:endParaRPr lang="en-US" sz="2400" b="1" dirty="0"/>
          </a:p>
        </p:txBody>
      </p:sp>
    </p:spTree>
    <p:extLst>
      <p:ext uri="{BB962C8B-B14F-4D97-AF65-F5344CB8AC3E}">
        <p14:creationId xmlns:p14="http://schemas.microsoft.com/office/powerpoint/2010/main" val="736494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11</a:t>
            </a:fld>
            <a:endParaRPr lang="fa-IR">
              <a:solidFill>
                <a:srgbClr val="04617B">
                  <a:shade val="90000"/>
                </a:srgbClr>
              </a:solidFill>
            </a:endParaRPr>
          </a:p>
        </p:txBody>
      </p:sp>
      <p:sp>
        <p:nvSpPr>
          <p:cNvPr id="2" name="Rectangle 1"/>
          <p:cNvSpPr/>
          <p:nvPr/>
        </p:nvSpPr>
        <p:spPr>
          <a:xfrm>
            <a:off x="685800" y="1143000"/>
            <a:ext cx="7989888" cy="2677656"/>
          </a:xfrm>
          <a:prstGeom prst="rect">
            <a:avLst/>
          </a:prstGeom>
        </p:spPr>
        <p:txBody>
          <a:bodyPr wrap="square">
            <a:spAutoFit/>
          </a:bodyPr>
          <a:lstStyle/>
          <a:p>
            <a:pPr algn="r" rtl="1"/>
            <a:r>
              <a:rPr lang="fa-IR" sz="2800" b="1" dirty="0"/>
              <a:t>تصویرک ها </a:t>
            </a:r>
            <a:r>
              <a:rPr lang="en-US" sz="2800" b="1" dirty="0"/>
              <a:t>:</a:t>
            </a:r>
            <a:r>
              <a:rPr lang="fa-IR" sz="2800" b="1" dirty="0"/>
              <a:t> تصاویر کوچک ریز نگاره همراه با نام هر تصویر عرضه می شود تا تصویر و نام آن هر دو در ذهن دانش آموز ثبت و ضبط شود .</a:t>
            </a:r>
            <a:endParaRPr lang="en-US" sz="2800" b="1" dirty="0"/>
          </a:p>
          <a:p>
            <a:pPr algn="r" rtl="1"/>
            <a:r>
              <a:rPr lang="fa-IR" sz="2800" b="1" dirty="0"/>
              <a:t>نکته مهم : ذکر نام هر تصویر تنها برای آشنایی با شکل کلی کلمه است ، نه یادگیری شکل نوشتاری ، پس تاثیر بر روی تصویر است نه واژه .</a:t>
            </a:r>
            <a:endParaRPr lang="en-US" sz="2800" b="1" dirty="0"/>
          </a:p>
        </p:txBody>
      </p:sp>
    </p:spTree>
    <p:extLst>
      <p:ext uri="{BB962C8B-B14F-4D97-AF65-F5344CB8AC3E}">
        <p14:creationId xmlns:p14="http://schemas.microsoft.com/office/powerpoint/2010/main" val="3578780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77825" y="1752600"/>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12</a:t>
            </a:fld>
            <a:endParaRPr lang="fa-IR">
              <a:solidFill>
                <a:srgbClr val="04617B">
                  <a:shade val="90000"/>
                </a:srgbClr>
              </a:solidFill>
            </a:endParaRPr>
          </a:p>
        </p:txBody>
      </p:sp>
      <p:sp>
        <p:nvSpPr>
          <p:cNvPr id="2" name="Rectangle 1"/>
          <p:cNvSpPr/>
          <p:nvPr/>
        </p:nvSpPr>
        <p:spPr>
          <a:xfrm>
            <a:off x="609600" y="1219200"/>
            <a:ext cx="7924800" cy="3046988"/>
          </a:xfrm>
          <a:prstGeom prst="rect">
            <a:avLst/>
          </a:prstGeom>
        </p:spPr>
        <p:txBody>
          <a:bodyPr wrap="square">
            <a:spAutoFit/>
          </a:bodyPr>
          <a:lstStyle/>
          <a:p>
            <a:pPr algn="r" rtl="1"/>
            <a:r>
              <a:rPr lang="fa-IR" sz="2400" b="1" dirty="0"/>
              <a:t>تصویرک ها شامل محتوا : تعدادی تصویر بین 4 تا 10 تصویر مرتبط با تصویر بزرگ آموزشی و هدف :</a:t>
            </a:r>
            <a:endParaRPr lang="en-US" sz="2400" b="1" dirty="0"/>
          </a:p>
          <a:p>
            <a:pPr lvl="0" algn="r" rtl="1"/>
            <a:r>
              <a:rPr lang="fa-IR" sz="2400" b="1" dirty="0"/>
              <a:t>انطباق تصویرک ها و واژه ها </a:t>
            </a:r>
            <a:endParaRPr lang="en-US" sz="2400" b="1" dirty="0"/>
          </a:p>
          <a:p>
            <a:pPr lvl="0" algn="r" rtl="1"/>
            <a:r>
              <a:rPr lang="fa-IR" sz="2400" b="1" dirty="0"/>
              <a:t>تقویت مهارت های شفاهی زبان(گوش دادن و سخن گفتن )</a:t>
            </a:r>
            <a:endParaRPr lang="en-US" sz="2400" b="1" dirty="0"/>
          </a:p>
          <a:p>
            <a:pPr lvl="0" algn="r" rtl="1"/>
            <a:r>
              <a:rPr lang="fa-IR" sz="2400" b="1" dirty="0"/>
              <a:t> گسترش گنجینه واژگانی با </a:t>
            </a:r>
            <a:r>
              <a:rPr lang="fa-IR" sz="2400" b="1" dirty="0" smtClean="0"/>
              <a:t>تکیه </a:t>
            </a:r>
            <a:r>
              <a:rPr lang="fa-IR" sz="2400" b="1" dirty="0"/>
              <a:t>بر تصویر خوانی </a:t>
            </a:r>
            <a:endParaRPr lang="en-US" sz="2400" b="1" dirty="0"/>
          </a:p>
          <a:p>
            <a:pPr algn="r" rtl="1"/>
            <a:r>
              <a:rPr lang="fa-IR" sz="2400" b="1" dirty="0"/>
              <a:t>هدف اصلی آن رفع اشکالات تلفظی و تقویت بیان شفاهی و تصویری است.</a:t>
            </a:r>
            <a:endParaRPr lang="en-US" sz="2400" b="1" dirty="0"/>
          </a:p>
          <a:p>
            <a:pPr algn="r" rtl="1"/>
            <a:r>
              <a:rPr lang="fa-IR" sz="2400" b="1" dirty="0"/>
              <a:t>آموزگار می تواند در صورت نیاز و شرایط تصاویر دیگری نیز از جزئیات نگاره تهیه و به دانش آوزان ارائه دهد.( مناطق دو زبانه )</a:t>
            </a:r>
            <a:endParaRPr lang="en-US" sz="2400" b="1" dirty="0"/>
          </a:p>
        </p:txBody>
      </p:sp>
    </p:spTree>
    <p:extLst>
      <p:ext uri="{BB962C8B-B14F-4D97-AF65-F5344CB8AC3E}">
        <p14:creationId xmlns:p14="http://schemas.microsoft.com/office/powerpoint/2010/main" val="321071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152400" y="1736745"/>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13</a:t>
            </a:fld>
            <a:endParaRPr lang="fa-IR">
              <a:solidFill>
                <a:srgbClr val="04617B">
                  <a:shade val="90000"/>
                </a:srgbClr>
              </a:solidFill>
            </a:endParaRPr>
          </a:p>
        </p:txBody>
      </p:sp>
      <p:sp>
        <p:nvSpPr>
          <p:cNvPr id="2" name="Rectangle 1"/>
          <p:cNvSpPr/>
          <p:nvPr/>
        </p:nvSpPr>
        <p:spPr>
          <a:xfrm>
            <a:off x="685800" y="1143000"/>
            <a:ext cx="8153400" cy="3785652"/>
          </a:xfrm>
          <a:prstGeom prst="rect">
            <a:avLst/>
          </a:prstGeom>
        </p:spPr>
        <p:txBody>
          <a:bodyPr wrap="square">
            <a:spAutoFit/>
          </a:bodyPr>
          <a:lstStyle/>
          <a:p>
            <a:pPr algn="r" rtl="1"/>
            <a:r>
              <a:rPr lang="fa-IR" sz="2400" b="1" dirty="0"/>
              <a:t>فعالیت ها و تجربه های یاد </a:t>
            </a:r>
            <a:r>
              <a:rPr lang="fa-IR" sz="2400" b="1" dirty="0" smtClean="0"/>
              <a:t>گیری:</a:t>
            </a:r>
          </a:p>
          <a:p>
            <a:pPr algn="r" rtl="1"/>
            <a:endParaRPr lang="en-US" sz="2400" b="1" dirty="0"/>
          </a:p>
          <a:p>
            <a:pPr algn="r" rtl="1"/>
            <a:r>
              <a:rPr lang="fa-IR" sz="2400" b="1" dirty="0"/>
              <a:t>تعداد فعالیت های یادگیری با توجه به توان درک و دریافت و میزان پیشرفت سواد </a:t>
            </a:r>
            <a:r>
              <a:rPr lang="fa-IR" sz="2400" b="1" dirty="0" smtClean="0"/>
              <a:t>آموزی </a:t>
            </a:r>
            <a:r>
              <a:rPr lang="fa-IR" sz="2400" b="1" dirty="0"/>
              <a:t>از نگاه یک تا ده </a:t>
            </a:r>
            <a:r>
              <a:rPr lang="fa-IR" sz="2400" b="1" dirty="0" smtClean="0"/>
              <a:t>متفاوت </a:t>
            </a:r>
            <a:r>
              <a:rPr lang="fa-IR" sz="2400" b="1" dirty="0"/>
              <a:t>است و بر پایه اصل حرکت از ساده به دشوار و نیز به توانایی ذهنی و زبانی کودکان این فعالیت ها سازماندهی شده است . فعالیت های یادگیری به گونه ای سامان یافته در چند بخش ارائه می گردد.</a:t>
            </a:r>
            <a:endParaRPr lang="en-US" sz="2400" b="1" dirty="0"/>
          </a:p>
          <a:p>
            <a:pPr algn="r" rtl="1"/>
            <a:r>
              <a:rPr lang="fa-IR" sz="2400" b="1" dirty="0"/>
              <a:t>هدف از این فعا لیت ها </a:t>
            </a:r>
            <a:r>
              <a:rPr lang="fa-IR" sz="2400" b="1" dirty="0" smtClean="0"/>
              <a:t>یکسان </a:t>
            </a:r>
            <a:r>
              <a:rPr lang="fa-IR" sz="2400" b="1" dirty="0"/>
              <a:t>کردن روش های آموزشی است و معلم می تواند آزادانه عمل کند . این آزادی عمل به توانایی ها و ظرفیت های تک تک افراد کلاس باز می گردد.</a:t>
            </a:r>
            <a:endParaRPr lang="en-US" sz="2400" b="1" dirty="0"/>
          </a:p>
        </p:txBody>
      </p:sp>
    </p:spTree>
    <p:extLst>
      <p:ext uri="{BB962C8B-B14F-4D97-AF65-F5344CB8AC3E}">
        <p14:creationId xmlns:p14="http://schemas.microsoft.com/office/powerpoint/2010/main" val="3092766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14</a:t>
            </a:fld>
            <a:endParaRPr lang="fa-IR">
              <a:solidFill>
                <a:srgbClr val="04617B">
                  <a:shade val="90000"/>
                </a:srgbClr>
              </a:solidFill>
            </a:endParaRPr>
          </a:p>
        </p:txBody>
      </p:sp>
      <p:sp>
        <p:nvSpPr>
          <p:cNvPr id="2" name="Rectangle 1"/>
          <p:cNvSpPr/>
          <p:nvPr/>
        </p:nvSpPr>
        <p:spPr>
          <a:xfrm>
            <a:off x="323850" y="990600"/>
            <a:ext cx="8351838" cy="2677656"/>
          </a:xfrm>
          <a:prstGeom prst="rect">
            <a:avLst/>
          </a:prstGeom>
        </p:spPr>
        <p:txBody>
          <a:bodyPr wrap="square">
            <a:spAutoFit/>
          </a:bodyPr>
          <a:lstStyle/>
          <a:p>
            <a:pPr algn="r" rtl="1"/>
            <a:r>
              <a:rPr lang="fa-IR" sz="2800" b="1" dirty="0"/>
              <a:t>ببین و بگو : هدف از این فعا لیت توجه و و تمرکز دانش آموز جمله سازی و بیان شفاهی تصویر هاست.(تصویر خوانی ) .معلم می تواند ارتباط میان تصاویر را نیز موضوع پرسش قرار دهد . این </a:t>
            </a:r>
            <a:r>
              <a:rPr lang="fa-IR" sz="2800" b="1" dirty="0" smtClean="0"/>
              <a:t>تمرین </a:t>
            </a:r>
            <a:r>
              <a:rPr lang="fa-IR" sz="2800" b="1" dirty="0"/>
              <a:t>ها می تواند فرصتی برای یادگیری مشارکتی فراهم نماید .</a:t>
            </a:r>
            <a:endParaRPr lang="en-US" sz="2800" b="1" dirty="0"/>
          </a:p>
          <a:p>
            <a:pPr algn="r" rtl="1"/>
            <a:r>
              <a:rPr lang="fa-IR" sz="2800" b="1" dirty="0"/>
              <a:t>اهداف این بخش پرورش قوه تمیز و تشخیص و رشد توانایی تبدیل دیده ها به گفتار نیز می باشد .</a:t>
            </a:r>
            <a:endParaRPr lang="en-US" sz="2800" b="1" dirty="0"/>
          </a:p>
        </p:txBody>
      </p:sp>
    </p:spTree>
    <p:extLst>
      <p:ext uri="{BB962C8B-B14F-4D97-AF65-F5344CB8AC3E}">
        <p14:creationId xmlns:p14="http://schemas.microsoft.com/office/powerpoint/2010/main" val="1348779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152400" y="1676400"/>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15</a:t>
            </a:fld>
            <a:endParaRPr lang="fa-IR">
              <a:solidFill>
                <a:srgbClr val="04617B">
                  <a:shade val="90000"/>
                </a:srgbClr>
              </a:solidFill>
            </a:endParaRPr>
          </a:p>
        </p:txBody>
      </p:sp>
      <p:sp>
        <p:nvSpPr>
          <p:cNvPr id="2" name="Rectangle 1"/>
          <p:cNvSpPr/>
          <p:nvPr/>
        </p:nvSpPr>
        <p:spPr>
          <a:xfrm>
            <a:off x="609600" y="1066801"/>
            <a:ext cx="8066088" cy="2677656"/>
          </a:xfrm>
          <a:prstGeom prst="rect">
            <a:avLst/>
          </a:prstGeom>
        </p:spPr>
        <p:txBody>
          <a:bodyPr wrap="square">
            <a:spAutoFit/>
          </a:bodyPr>
          <a:lstStyle/>
          <a:p>
            <a:pPr algn="r" rtl="1"/>
            <a:r>
              <a:rPr lang="fa-IR" sz="2400" b="1" dirty="0"/>
              <a:t>گوش کن و بگو : هدف از این فعالیت توجه، تمرکز واکنش نسبت به سوال و ...نکات دیگری است که ممکن است دانش آموزان به طور خاص به آنها توجه داشته باشند .</a:t>
            </a:r>
            <a:endParaRPr lang="en-US" sz="2400" b="1" dirty="0"/>
          </a:p>
          <a:p>
            <a:pPr algn="r" rtl="1"/>
            <a:r>
              <a:rPr lang="fa-IR" sz="2400" b="1" dirty="0"/>
              <a:t>سوالات جنبه الگویی دارند . معلم در انخاب این سوالات یا سوالات مشابه آزاد است . نکته اساسی آن است که در پاسخ ها به جنبه های خلاق باید توجه ویژه شود و از </a:t>
            </a:r>
            <a:r>
              <a:rPr lang="fa-IR" sz="2400" b="1" dirty="0" smtClean="0"/>
              <a:t>همه دانش </a:t>
            </a:r>
            <a:r>
              <a:rPr lang="fa-IR" sz="2400" b="1" dirty="0"/>
              <a:t>اموزان پاسخ های </a:t>
            </a:r>
            <a:r>
              <a:rPr lang="fa-IR" sz="2400" b="1" dirty="0" smtClean="0"/>
              <a:t>یکسان </a:t>
            </a:r>
            <a:r>
              <a:rPr lang="fa-IR" sz="2400" b="1" dirty="0"/>
              <a:t>خواسته نشود .</a:t>
            </a:r>
            <a:endParaRPr lang="en-US" sz="2400" b="1" dirty="0"/>
          </a:p>
          <a:p>
            <a:pPr algn="r"/>
            <a:r>
              <a:rPr lang="fa-IR" sz="2400" b="1" dirty="0"/>
              <a:t>معلم می تواند پس از دریافت پاسخ های فردی و جمعی به جمع بندی به پردازد.</a:t>
            </a:r>
            <a:endParaRPr lang="en-US" sz="2400" b="1" dirty="0"/>
          </a:p>
        </p:txBody>
      </p:sp>
    </p:spTree>
    <p:extLst>
      <p:ext uri="{BB962C8B-B14F-4D97-AF65-F5344CB8AC3E}">
        <p14:creationId xmlns:p14="http://schemas.microsoft.com/office/powerpoint/2010/main" val="254177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16</a:t>
            </a:fld>
            <a:endParaRPr lang="fa-IR">
              <a:solidFill>
                <a:srgbClr val="04617B">
                  <a:shade val="90000"/>
                </a:srgbClr>
              </a:solidFill>
            </a:endParaRPr>
          </a:p>
        </p:txBody>
      </p:sp>
      <p:sp>
        <p:nvSpPr>
          <p:cNvPr id="2" name="Rectangle 1"/>
          <p:cNvSpPr/>
          <p:nvPr/>
        </p:nvSpPr>
        <p:spPr>
          <a:xfrm>
            <a:off x="762000" y="1371600"/>
            <a:ext cx="7772400" cy="2677656"/>
          </a:xfrm>
          <a:prstGeom prst="rect">
            <a:avLst/>
          </a:prstGeom>
        </p:spPr>
        <p:txBody>
          <a:bodyPr wrap="square">
            <a:spAutoFit/>
          </a:bodyPr>
          <a:lstStyle/>
          <a:p>
            <a:pPr algn="r"/>
            <a:r>
              <a:rPr lang="fa-IR" sz="2800" b="1" dirty="0"/>
              <a:t>بگرد و پیدا کن : دانش آموز در این تمرین با توجه به صورت کلی کلمه که در حافظه دارد و خواندن آن را  به کمک تصویر فراگرفته است آن را در تصور بیابد. ابتدا معلم می تواند با خواندن واژه ها از دانش آموزان بخواهد آن ها را در </a:t>
            </a:r>
            <a:r>
              <a:rPr lang="fa-IR" sz="2800" b="1" dirty="0" smtClean="0"/>
              <a:t>تصویر </a:t>
            </a:r>
            <a:r>
              <a:rPr lang="fa-IR" sz="2800" b="1" dirty="0"/>
              <a:t>نشان دهند سپس در مراحل بعدی دانش آموزان  خود تصویر واژه را بیابند .</a:t>
            </a:r>
            <a:endParaRPr lang="en-US" sz="2800" b="1" dirty="0"/>
          </a:p>
        </p:txBody>
      </p:sp>
    </p:spTree>
    <p:extLst>
      <p:ext uri="{BB962C8B-B14F-4D97-AF65-F5344CB8AC3E}">
        <p14:creationId xmlns:p14="http://schemas.microsoft.com/office/powerpoint/2010/main" val="1891629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17</a:t>
            </a:fld>
            <a:endParaRPr lang="fa-IR">
              <a:solidFill>
                <a:srgbClr val="04617B">
                  <a:shade val="90000"/>
                </a:srgbClr>
              </a:solidFill>
            </a:endParaRPr>
          </a:p>
        </p:txBody>
      </p:sp>
      <p:sp>
        <p:nvSpPr>
          <p:cNvPr id="2" name="Rectangle 1"/>
          <p:cNvSpPr/>
          <p:nvPr/>
        </p:nvSpPr>
        <p:spPr>
          <a:xfrm>
            <a:off x="457200" y="1219200"/>
            <a:ext cx="8229600" cy="4524315"/>
          </a:xfrm>
          <a:prstGeom prst="rect">
            <a:avLst/>
          </a:prstGeom>
        </p:spPr>
        <p:txBody>
          <a:bodyPr wrap="square">
            <a:spAutoFit/>
          </a:bodyPr>
          <a:lstStyle/>
          <a:p>
            <a:pPr algn="r" rtl="1"/>
            <a:r>
              <a:rPr lang="fa-IR" sz="2400" b="1" dirty="0"/>
              <a:t>به دوستانت بگو : در این نوع تمرین ها دانش آموزان با یکدیگرو معلم ارتباط عاطفی برقرار می کنند و با توجه به آنچه تا کنون فراگرفته دایره سخن گفتن را وسعت داده و به محیط اطراف و مسایل شخصی و خصوصی خود سوق می دهند </a:t>
            </a:r>
            <a:endParaRPr lang="fa-IR" sz="2400" b="1" dirty="0" smtClean="0"/>
          </a:p>
          <a:p>
            <a:pPr algn="r" rtl="1"/>
            <a:endParaRPr lang="fa-IR" sz="2400" b="1" dirty="0"/>
          </a:p>
          <a:p>
            <a:pPr algn="r" rtl="1"/>
            <a:r>
              <a:rPr lang="fa-IR" sz="2400" b="1" dirty="0" smtClean="0"/>
              <a:t>در </a:t>
            </a:r>
            <a:r>
              <a:rPr lang="fa-IR" sz="2400" b="1" dirty="0"/>
              <a:t>این تمرین که جنبه خلاقانه دارد و باز پاسخ است دانش </a:t>
            </a:r>
            <a:r>
              <a:rPr lang="fa-IR" sz="2400" b="1" dirty="0" smtClean="0"/>
              <a:t>آموز </a:t>
            </a:r>
            <a:r>
              <a:rPr lang="fa-IR" sz="2400" b="1" dirty="0"/>
              <a:t>می کوشد و به کمک تخیل یا تفکر خویش مطالبی را در قالب بیان خاطره یا دیده ها و شنیده ها و اطلاعات خود وز زبان آورد .</a:t>
            </a:r>
            <a:endParaRPr lang="en-US" sz="2400" b="1" dirty="0"/>
          </a:p>
          <a:p>
            <a:pPr algn="r" rtl="1"/>
            <a:r>
              <a:rPr lang="fa-IR" sz="2400" b="1" dirty="0"/>
              <a:t>بدین ترتیب تمامی دانش آموزان با فعالیت های مشارکتی و گروه بندی قادر به حرف زدن هستند . برای معلم این فرصت مناسبی است که بتواند  اولاً در تمامی دانش آموزان </a:t>
            </a:r>
            <a:r>
              <a:rPr lang="fa-IR" sz="2400" b="1" dirty="0" smtClean="0"/>
              <a:t>اعتماد </a:t>
            </a:r>
            <a:r>
              <a:rPr lang="fa-IR" sz="2400" b="1" dirty="0"/>
              <a:t>به نفس ایجاد کند و ثانیاً دانش آموزان کم رو و خجالتی را به صحنه فعالیت های </a:t>
            </a:r>
            <a:r>
              <a:rPr lang="fa-IR" sz="2400" b="1" dirty="0" smtClean="0"/>
              <a:t>کلاس </a:t>
            </a:r>
            <a:r>
              <a:rPr lang="fa-IR" sz="2400" b="1" dirty="0"/>
              <a:t>بکشاند.به علاوه از این طریق ارتباط صمیمی نیز بین دانش آموزان برقرار می شود .</a:t>
            </a:r>
            <a:endParaRPr lang="en-US" sz="2400" b="1" dirty="0"/>
          </a:p>
        </p:txBody>
      </p:sp>
    </p:spTree>
    <p:extLst>
      <p:ext uri="{BB962C8B-B14F-4D97-AF65-F5344CB8AC3E}">
        <p14:creationId xmlns:p14="http://schemas.microsoft.com/office/powerpoint/2010/main" val="35425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18</a:t>
            </a:fld>
            <a:endParaRPr lang="fa-IR">
              <a:solidFill>
                <a:srgbClr val="04617B">
                  <a:shade val="90000"/>
                </a:srgbClr>
              </a:solidFill>
            </a:endParaRPr>
          </a:p>
        </p:txBody>
      </p:sp>
      <p:sp>
        <p:nvSpPr>
          <p:cNvPr id="2" name="Rectangle 1"/>
          <p:cNvSpPr/>
          <p:nvPr/>
        </p:nvSpPr>
        <p:spPr>
          <a:xfrm>
            <a:off x="457200" y="1143000"/>
            <a:ext cx="8458200" cy="4524315"/>
          </a:xfrm>
          <a:prstGeom prst="rect">
            <a:avLst/>
          </a:prstGeom>
        </p:spPr>
        <p:txBody>
          <a:bodyPr wrap="square">
            <a:spAutoFit/>
          </a:bodyPr>
          <a:lstStyle/>
          <a:p>
            <a:pPr algn="r" rtl="1"/>
            <a:r>
              <a:rPr lang="fa-IR" sz="2400" b="1" dirty="0"/>
              <a:t>بازی و نمایش : این دوبخش که به طور متناوب می آیند با هدف ایجاد فضای شاد و تفریحی ، کشف استعداد های نهفته و </a:t>
            </a:r>
            <a:r>
              <a:rPr lang="fa-IR" sz="2400" b="1" dirty="0" smtClean="0"/>
              <a:t>پرورش </a:t>
            </a:r>
            <a:r>
              <a:rPr lang="fa-IR" sz="2400" b="1" dirty="0"/>
              <a:t>آن ها ، آموزش غیر مستقیم وسایل و تقویت مهارت های زبانی ، آماده ساختن دانش آموز برای زندگی در بیرون از محیط کلاس ، ابراز وجود دانش اموزان و پرورش </a:t>
            </a:r>
            <a:r>
              <a:rPr lang="fa-IR" sz="2400" b="1" dirty="0" smtClean="0"/>
              <a:t>تخیل </a:t>
            </a:r>
            <a:r>
              <a:rPr lang="fa-IR" sz="2400" b="1" dirty="0"/>
              <a:t>طراحی شده اند </a:t>
            </a:r>
            <a:r>
              <a:rPr lang="fa-IR" sz="2400" b="1" dirty="0" smtClean="0"/>
              <a:t>.</a:t>
            </a:r>
          </a:p>
          <a:p>
            <a:pPr algn="r" rtl="1"/>
            <a:endParaRPr lang="en-US" sz="2400" b="1" dirty="0"/>
          </a:p>
          <a:p>
            <a:pPr algn="r" rtl="1"/>
            <a:r>
              <a:rPr lang="fa-IR" sz="2400" b="1" dirty="0"/>
              <a:t>با هم بخوانیم :  در این صفحات شعر هایی انتخاب شده که مکمل و همسو با محتوای آن نگاره است . این اشعار جنبه التذاذی دارد . معلم می تواند با توجه به </a:t>
            </a:r>
            <a:r>
              <a:rPr lang="fa-IR" sz="2400" b="1" dirty="0" smtClean="0"/>
              <a:t>شرایط </a:t>
            </a:r>
            <a:r>
              <a:rPr lang="fa-IR" sz="2400" b="1" dirty="0"/>
              <a:t>کلاس و فرصتی که دارد فعالیت های ویژه در نظر بگیرد مثلاً از دانش آموزان بخواهد برخی از آنها را حفظ کنند </a:t>
            </a:r>
            <a:r>
              <a:rPr lang="fa-IR" sz="2400" b="1" dirty="0" smtClean="0"/>
              <a:t>..</a:t>
            </a:r>
          </a:p>
          <a:p>
            <a:pPr algn="r" rtl="1"/>
            <a:endParaRPr lang="fa-IR" sz="2400" b="1" dirty="0" smtClean="0"/>
          </a:p>
          <a:p>
            <a:pPr algn="r" rtl="1"/>
            <a:r>
              <a:rPr lang="fa-IR" sz="2400" u="sng" dirty="0"/>
              <a:t> </a:t>
            </a:r>
            <a:r>
              <a:rPr lang="fa-IR" sz="2400" b="1" u="sng" dirty="0"/>
              <a:t>توضیح شعر به شیوه متن درس اصلاً لازم نیست </a:t>
            </a:r>
            <a:endParaRPr lang="en-US" sz="2400" b="1" dirty="0"/>
          </a:p>
          <a:p>
            <a:pPr algn="r" rtl="1"/>
            <a:endParaRPr lang="en-US" sz="2400" b="1" dirty="0"/>
          </a:p>
        </p:txBody>
      </p:sp>
    </p:spTree>
    <p:extLst>
      <p:ext uri="{BB962C8B-B14F-4D97-AF65-F5344CB8AC3E}">
        <p14:creationId xmlns:p14="http://schemas.microsoft.com/office/powerpoint/2010/main" val="1424733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19</a:t>
            </a:fld>
            <a:endParaRPr lang="fa-IR">
              <a:solidFill>
                <a:srgbClr val="04617B">
                  <a:shade val="90000"/>
                </a:srgbClr>
              </a:solidFill>
            </a:endParaRPr>
          </a:p>
        </p:txBody>
      </p:sp>
      <p:sp>
        <p:nvSpPr>
          <p:cNvPr id="2" name="Rectangle 1"/>
          <p:cNvSpPr/>
          <p:nvPr/>
        </p:nvSpPr>
        <p:spPr>
          <a:xfrm>
            <a:off x="323850" y="1219200"/>
            <a:ext cx="8351838" cy="3970318"/>
          </a:xfrm>
          <a:prstGeom prst="rect">
            <a:avLst/>
          </a:prstGeom>
        </p:spPr>
        <p:txBody>
          <a:bodyPr wrap="square">
            <a:spAutoFit/>
          </a:bodyPr>
          <a:lstStyle/>
          <a:p>
            <a:pPr algn="r" rtl="1"/>
            <a:r>
              <a:rPr lang="fa-IR" sz="2800" b="1" dirty="0"/>
              <a:t>کتاب خوانی : در این بخش با هدف رشد فرهنگ کتاب خوانی </a:t>
            </a:r>
            <a:r>
              <a:rPr lang="fa-IR" sz="2800" b="1" dirty="0" smtClean="0"/>
              <a:t>، </a:t>
            </a:r>
            <a:r>
              <a:rPr lang="fa-IR" sz="2800" b="1" dirty="0"/>
              <a:t>تقویت مهارت خواندن و غنی سازی کتابخانه های مدارس طراحی شده است . علاوه بر آن باعث می شود آموزه ها تنها مختص به کتاب درسی نباشد .</a:t>
            </a:r>
            <a:endParaRPr lang="en-US" sz="2800" b="1" dirty="0"/>
          </a:p>
          <a:p>
            <a:pPr algn="r"/>
            <a:r>
              <a:rPr lang="fa-IR" sz="2800" b="1" dirty="0"/>
              <a:t>یکی از خطاهای نظام آموزشی کنونی ضعف مهارت خواندن است . کتابخوانی در تقویت سه مهارت دیگر نقش بسزایی دارد.معلم از میان کتاب های پیشنهادی یا هر کتاب دیگری که خود تشخیص می دهد یکی را برگزیده و در کلاس می خواند آنگاه از دانش آموزان می خواهد به سوالات پاسخ دهند</a:t>
            </a:r>
            <a:endParaRPr lang="en-US" sz="2800" b="1" dirty="0"/>
          </a:p>
        </p:txBody>
      </p:sp>
    </p:spTree>
    <p:extLst>
      <p:ext uri="{BB962C8B-B14F-4D97-AF65-F5344CB8AC3E}">
        <p14:creationId xmlns:p14="http://schemas.microsoft.com/office/powerpoint/2010/main" val="2176100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1545129" y="1600200"/>
            <a:ext cx="6080919" cy="411019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a:t>
            </a:fld>
            <a:endParaRPr lang="fa-IR">
              <a:solidFill>
                <a:srgbClr val="04617B">
                  <a:shade val="90000"/>
                </a:srgbClr>
              </a:solidFill>
            </a:endParaRPr>
          </a:p>
        </p:txBody>
      </p:sp>
      <p:sp>
        <p:nvSpPr>
          <p:cNvPr id="2" name="Rectangle 1"/>
          <p:cNvSpPr/>
          <p:nvPr/>
        </p:nvSpPr>
        <p:spPr>
          <a:xfrm>
            <a:off x="685800" y="1371600"/>
            <a:ext cx="7391400" cy="1200329"/>
          </a:xfrm>
          <a:prstGeom prst="rect">
            <a:avLst/>
          </a:prstGeom>
        </p:spPr>
        <p:txBody>
          <a:bodyPr wrap="square">
            <a:spAutoFit/>
          </a:bodyPr>
          <a:lstStyle/>
          <a:p>
            <a:pPr algn="r" rtl="1"/>
            <a:r>
              <a:rPr lang="fa-IR" sz="2400" b="1" dirty="0"/>
              <a:t>فصل سوم : دوره آمادگی </a:t>
            </a:r>
            <a:endParaRPr lang="en-US" sz="2400" b="1" dirty="0"/>
          </a:p>
          <a:p>
            <a:pPr algn="r" rtl="1"/>
            <a:r>
              <a:rPr lang="fa-IR" sz="2400" b="1" dirty="0"/>
              <a:t>اهداف آموزشی نگاره ها : اهداف کلی بخش نگاره شامل اهداف شناختی </a:t>
            </a:r>
            <a:endParaRPr lang="en-US" sz="2400" b="1" dirty="0"/>
          </a:p>
          <a:p>
            <a:pPr algn="r" rtl="1"/>
            <a:r>
              <a:rPr lang="fa-IR" sz="2400" b="1" dirty="0"/>
              <a:t>اهداف عاطفی – نگرشی و اهداف نگرشی است </a:t>
            </a:r>
            <a:endParaRPr lang="en-US" sz="2400" b="1" dirty="0"/>
          </a:p>
        </p:txBody>
      </p:sp>
    </p:spTree>
    <p:extLst>
      <p:ext uri="{BB962C8B-B14F-4D97-AF65-F5344CB8AC3E}">
        <p14:creationId xmlns:p14="http://schemas.microsoft.com/office/powerpoint/2010/main" val="3727447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20</a:t>
            </a:fld>
            <a:endParaRPr lang="fa-IR">
              <a:solidFill>
                <a:srgbClr val="04617B">
                  <a:shade val="90000"/>
                </a:srgbClr>
              </a:solidFill>
            </a:endParaRPr>
          </a:p>
        </p:txBody>
      </p:sp>
      <p:sp>
        <p:nvSpPr>
          <p:cNvPr id="2" name="Rectangle 1"/>
          <p:cNvSpPr/>
          <p:nvPr/>
        </p:nvSpPr>
        <p:spPr>
          <a:xfrm>
            <a:off x="457200" y="1295400"/>
            <a:ext cx="8382000" cy="3970318"/>
          </a:xfrm>
          <a:prstGeom prst="rect">
            <a:avLst/>
          </a:prstGeom>
        </p:spPr>
        <p:txBody>
          <a:bodyPr wrap="square">
            <a:spAutoFit/>
          </a:bodyPr>
          <a:lstStyle/>
          <a:p>
            <a:pPr algn="r" rtl="1"/>
            <a:r>
              <a:rPr lang="fa-IR" sz="2800" b="1" dirty="0"/>
              <a:t> گسترش شبکه واژگانی در نگاره ها </a:t>
            </a:r>
            <a:endParaRPr lang="en-US" sz="2800" b="1" dirty="0"/>
          </a:p>
          <a:p>
            <a:pPr algn="r" rtl="1"/>
            <a:r>
              <a:rPr lang="fa-IR" sz="2800" b="1" dirty="0"/>
              <a:t>در دومین بخش از نگاره ها که تصویرک ها می باشد گنجینه واژگانی دانش آموز با تکیه بر تصویر خوانی گسترش می یابد .</a:t>
            </a:r>
            <a:endParaRPr lang="en-US" sz="2800" b="1" dirty="0"/>
          </a:p>
          <a:p>
            <a:pPr algn="r" rtl="1"/>
            <a:r>
              <a:rPr lang="fa-IR" sz="2800" b="1" dirty="0"/>
              <a:t>در بین فعالیت ها و فعالیت های یادگیری نیز دو بخش گوش کن و بگو و بگرد و پیدا کن نیز گنجینه واژگانی دانش آموز تقویت می شود .در بخش گوش کن و بگو معلم از دانش آموزان می خواهد که به سوالات وی پاسخ های یکسان داده نشود همین امر در گسترش شبکه واژگانی دانش آموزتاثیر مستقیم دارد. در بخش بگرد و پیدا کن نیز تقویت واژه آموزی اتفاق می افتد .</a:t>
            </a:r>
            <a:endParaRPr lang="en-US" sz="2800" b="1" dirty="0"/>
          </a:p>
        </p:txBody>
      </p:sp>
    </p:spTree>
    <p:extLst>
      <p:ext uri="{BB962C8B-B14F-4D97-AF65-F5344CB8AC3E}">
        <p14:creationId xmlns:p14="http://schemas.microsoft.com/office/powerpoint/2010/main" val="668520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21</a:t>
            </a:fld>
            <a:endParaRPr lang="fa-IR">
              <a:solidFill>
                <a:srgbClr val="04617B">
                  <a:shade val="90000"/>
                </a:srgbClr>
              </a:solidFill>
            </a:endParaRPr>
          </a:p>
        </p:txBody>
      </p:sp>
      <p:sp>
        <p:nvSpPr>
          <p:cNvPr id="2" name="Rectangle 1"/>
          <p:cNvSpPr/>
          <p:nvPr/>
        </p:nvSpPr>
        <p:spPr>
          <a:xfrm>
            <a:off x="457200" y="1295399"/>
            <a:ext cx="8229600" cy="3785652"/>
          </a:xfrm>
          <a:prstGeom prst="rect">
            <a:avLst/>
          </a:prstGeom>
        </p:spPr>
        <p:txBody>
          <a:bodyPr wrap="square">
            <a:spAutoFit/>
          </a:bodyPr>
          <a:lstStyle/>
          <a:p>
            <a:pPr algn="r" rtl="1"/>
            <a:r>
              <a:rPr lang="fa-IR" sz="2000" b="1" dirty="0"/>
              <a:t>چگونگی گسترش شبکه واژگانی : راه کارها </a:t>
            </a:r>
            <a:endParaRPr lang="en-US" sz="2000" b="1" dirty="0"/>
          </a:p>
          <a:p>
            <a:pPr lvl="0" algn="r" rtl="1"/>
            <a:r>
              <a:rPr lang="fa-IR" sz="2000" b="1" dirty="0"/>
              <a:t>اختصاص بخشی مستقل با عنوان فعالیت ها و تجربه های یاد گیری </a:t>
            </a:r>
            <a:endParaRPr lang="en-US" sz="2000" b="1" dirty="0"/>
          </a:p>
          <a:p>
            <a:pPr lvl="0" algn="r" rtl="1"/>
            <a:r>
              <a:rPr lang="fa-IR" sz="2000" b="1" dirty="0"/>
              <a:t>گسترش واژگان از طریق بازی ، نمایش ، کتابخوانی ، شعرهای کتاب </a:t>
            </a:r>
            <a:endParaRPr lang="en-US" sz="2000" b="1" dirty="0"/>
          </a:p>
          <a:p>
            <a:pPr lvl="0" algn="r" rtl="1"/>
            <a:r>
              <a:rPr lang="fa-IR" sz="2000" b="1" dirty="0"/>
              <a:t>گسترش واژگان از طریق تصویر خوانی </a:t>
            </a:r>
            <a:endParaRPr lang="en-US" sz="2000" b="1" dirty="0"/>
          </a:p>
          <a:p>
            <a:pPr algn="r" rtl="1"/>
            <a:r>
              <a:rPr lang="fa-IR" sz="2000" b="1" dirty="0"/>
              <a:t>روش تدریس در نگاره ها (یادگیری مشارکتی ، همیاری )</a:t>
            </a:r>
            <a:endParaRPr lang="en-US" sz="2000" b="1" dirty="0"/>
          </a:p>
          <a:p>
            <a:pPr lvl="0" algn="r" rtl="1"/>
            <a:r>
              <a:rPr lang="fa-IR" sz="2000" b="1" dirty="0"/>
              <a:t>ابتدا دانش آموزان را گروه بندی میکنیم </a:t>
            </a:r>
            <a:r>
              <a:rPr lang="en-US" sz="2000" b="1" dirty="0"/>
              <a:t> </a:t>
            </a:r>
          </a:p>
          <a:p>
            <a:pPr lvl="0" algn="r" rtl="1"/>
            <a:r>
              <a:rPr lang="fa-IR" sz="2000" b="1" dirty="0"/>
              <a:t>پس از اشاره به تصویر هر یک </a:t>
            </a:r>
            <a:r>
              <a:rPr lang="fa-IR" sz="2000" b="1" dirty="0" smtClean="0"/>
              <a:t>از </a:t>
            </a:r>
            <a:r>
              <a:rPr lang="fa-IR" sz="2000" b="1" dirty="0"/>
              <a:t>دانش آموزان در باره آنچه در تصویر می بینندفکر می کنند .</a:t>
            </a:r>
            <a:endParaRPr lang="en-US" sz="2000" b="1" dirty="0"/>
          </a:p>
          <a:p>
            <a:pPr lvl="0" algn="r" rtl="1"/>
            <a:r>
              <a:rPr lang="fa-IR" sz="2000" b="1" dirty="0"/>
              <a:t>دانش آموزان هر گروه در باره آنچه در تصویر می بیبنند با هم گفت و گو می کنند .</a:t>
            </a:r>
            <a:endParaRPr lang="en-US" sz="2000" b="1" dirty="0"/>
          </a:p>
          <a:p>
            <a:pPr lvl="0" algn="r" rtl="1"/>
            <a:r>
              <a:rPr lang="fa-IR" sz="2000" b="1" dirty="0"/>
              <a:t>با توجه به نظر معلم نماینده ای از  گروه  یا همه اعضای گروه هر چه را در تصویر می بیبنند بیان کنند  </a:t>
            </a:r>
            <a:endParaRPr lang="en-US" sz="2000" b="1" dirty="0"/>
          </a:p>
          <a:p>
            <a:pPr lvl="0" algn="r" rtl="1"/>
            <a:r>
              <a:rPr lang="fa-IR" sz="2000" b="1" dirty="0"/>
              <a:t>معلم با توجه به اهداف نگاره دانش آموزان را هدایت کرده و اشکالات تلفظی آن هارا بر طرف می کند .</a:t>
            </a:r>
            <a:endParaRPr lang="en-US" sz="2000" b="1" dirty="0"/>
          </a:p>
        </p:txBody>
      </p:sp>
    </p:spTree>
    <p:extLst>
      <p:ext uri="{BB962C8B-B14F-4D97-AF65-F5344CB8AC3E}">
        <p14:creationId xmlns:p14="http://schemas.microsoft.com/office/powerpoint/2010/main" val="1662853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17474"/>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22</a:t>
            </a:fld>
            <a:endParaRPr lang="fa-IR">
              <a:solidFill>
                <a:srgbClr val="04617B">
                  <a:shade val="90000"/>
                </a:srgbClr>
              </a:solidFill>
            </a:endParaRPr>
          </a:p>
        </p:txBody>
      </p:sp>
      <p:sp>
        <p:nvSpPr>
          <p:cNvPr id="2" name="Rectangle 1"/>
          <p:cNvSpPr/>
          <p:nvPr/>
        </p:nvSpPr>
        <p:spPr>
          <a:xfrm>
            <a:off x="609600" y="1143000"/>
            <a:ext cx="8001000" cy="4154984"/>
          </a:xfrm>
          <a:prstGeom prst="rect">
            <a:avLst/>
          </a:prstGeom>
        </p:spPr>
        <p:txBody>
          <a:bodyPr wrap="square">
            <a:spAutoFit/>
          </a:bodyPr>
          <a:lstStyle/>
          <a:p>
            <a:pPr algn="r" rtl="1"/>
            <a:r>
              <a:rPr lang="fa-IR" sz="2400" b="1" dirty="0"/>
              <a:t>با استفاده از تصویر درس و سوالات مناسب بحث و کفت وگو را طوری دنبال کنید تا نتایج تربیتی که مد نظر است به </a:t>
            </a:r>
            <a:r>
              <a:rPr lang="fa-IR" sz="2400" b="1" dirty="0" smtClean="0"/>
              <a:t>وسیله ی </a:t>
            </a:r>
            <a:r>
              <a:rPr lang="fa-IR" sz="2400" b="1" dirty="0"/>
              <a:t>خودشان کشف وبیان شود .</a:t>
            </a:r>
            <a:endParaRPr lang="en-US" sz="2400" b="1" dirty="0"/>
          </a:p>
          <a:p>
            <a:pPr algn="r" rtl="1"/>
            <a:r>
              <a:rPr lang="fa-IR" sz="2400" b="1" dirty="0"/>
              <a:t>پس از اشاره به هر یک از  تصویر های زیر نگاره در صورت نیاز و شرایط آموزگار میتواند علاوه بر تصاویر کتاب تصاویر دیگری از جزئیات نگاره تهیه و به دانش آموز ارائه دهد.</a:t>
            </a:r>
            <a:endParaRPr lang="en-US" sz="2400" b="1" dirty="0"/>
          </a:p>
          <a:p>
            <a:pPr algn="r" rtl="1"/>
            <a:r>
              <a:rPr lang="fa-IR" sz="2400" b="1" dirty="0"/>
              <a:t>کار کردن در کلاس به </a:t>
            </a:r>
            <a:r>
              <a:rPr lang="fa-IR" sz="2400" b="1" dirty="0" smtClean="0"/>
              <a:t>شیوه ی </a:t>
            </a:r>
            <a:r>
              <a:rPr lang="fa-IR" sz="2400" b="1" dirty="0"/>
              <a:t>گروهی و همیاری هدف اصلی این کتاب است در تدریس همیشه آن را مد نظر قرار دهید زیرا مشارکت دانش آموزان در فرایند یاد دهی – یادگیری </a:t>
            </a:r>
            <a:endParaRPr lang="en-US" sz="2400" b="1" dirty="0"/>
          </a:p>
          <a:p>
            <a:pPr algn="r" rtl="1"/>
            <a:r>
              <a:rPr lang="fa-IR" sz="2400" b="1" dirty="0"/>
              <a:t>بر تاثیر آموزش می افزاید و یادگیر ی را آسان تر و ماندگارتر می کند .</a:t>
            </a:r>
            <a:endParaRPr lang="en-US" sz="2400" b="1" dirty="0"/>
          </a:p>
          <a:p>
            <a:pPr algn="r"/>
            <a:r>
              <a:rPr lang="fa-IR" sz="2400" b="1" dirty="0"/>
              <a:t>علاوه بر این بر شادابی و طرب ناکی کودکان و تنوع شیوه های آموزشی می افزاید و یادگیری و تعلیم را گوارا می سازد .</a:t>
            </a:r>
            <a:endParaRPr lang="en-US" sz="2400" b="1" dirty="0"/>
          </a:p>
        </p:txBody>
      </p:sp>
    </p:spTree>
    <p:extLst>
      <p:ext uri="{BB962C8B-B14F-4D97-AF65-F5344CB8AC3E}">
        <p14:creationId xmlns:p14="http://schemas.microsoft.com/office/powerpoint/2010/main" val="171575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23</a:t>
            </a:fld>
            <a:endParaRPr lang="fa-IR">
              <a:solidFill>
                <a:srgbClr val="04617B">
                  <a:shade val="90000"/>
                </a:srgbClr>
              </a:solidFill>
            </a:endParaRPr>
          </a:p>
        </p:txBody>
      </p:sp>
      <p:sp>
        <p:nvSpPr>
          <p:cNvPr id="2" name="Rectangle 1"/>
          <p:cNvSpPr/>
          <p:nvPr/>
        </p:nvSpPr>
        <p:spPr>
          <a:xfrm>
            <a:off x="381000" y="1219200"/>
            <a:ext cx="8077200" cy="4401205"/>
          </a:xfrm>
          <a:prstGeom prst="rect">
            <a:avLst/>
          </a:prstGeom>
        </p:spPr>
        <p:txBody>
          <a:bodyPr wrap="square">
            <a:spAutoFit/>
          </a:bodyPr>
          <a:lstStyle/>
          <a:p>
            <a:pPr algn="r" rtl="1"/>
            <a:r>
              <a:rPr lang="en-US" sz="2000" b="1" dirty="0"/>
              <a:t> </a:t>
            </a:r>
            <a:r>
              <a:rPr lang="fa-IR" sz="2000" b="1" dirty="0"/>
              <a:t>ارزش یابی از سطح مهارت های کسب شده در دوره آمادگی:</a:t>
            </a:r>
            <a:endParaRPr lang="en-US" sz="2000" b="1" dirty="0"/>
          </a:p>
          <a:p>
            <a:pPr algn="r" rtl="1"/>
            <a:r>
              <a:rPr lang="fa-IR" sz="2000" b="1" dirty="0"/>
              <a:t>یک برنامه درسی زمانی از کارایی لازم بر خوردار است که بین عناصر آن هماهنگی و انسجام لازم وجود داشته باشد . در این صورت برنامه درسی بیشترین ظرفیت را برای اثر گذاری مطلوب بر عملکرد دانش آموزان خواهد داشت .</a:t>
            </a:r>
            <a:endParaRPr lang="en-US" sz="2000" b="1" dirty="0"/>
          </a:p>
          <a:p>
            <a:pPr algn="r" rtl="1"/>
            <a:r>
              <a:rPr lang="fa-IR" sz="2000" b="1" dirty="0"/>
              <a:t>  از آنجا که در ارزش یابی </a:t>
            </a:r>
            <a:r>
              <a:rPr lang="fa-IR" sz="2000" b="1" dirty="0" smtClean="0"/>
              <a:t>توصیفی،فرایند </a:t>
            </a:r>
            <a:r>
              <a:rPr lang="fa-IR" sz="2000" b="1" dirty="0"/>
              <a:t>ارزش یابی با فرایند تدریس ادغام شده و مرز جدی یا حد فاصل میان این دو فرایند از بین رفته است واز طرف دیگر در تدریس نگاره ها استفاده در روش های انتقالی{سخنرانی،توضیحی و...}به حداقل رسیده و بر روش همیاری و یاد گیری مشارکتی تا کید دارد . شیوه ای که معلم به </a:t>
            </a:r>
            <a:r>
              <a:rPr lang="fa-IR" sz="2000" b="1" dirty="0" smtClean="0"/>
              <a:t>وسیله آن </a:t>
            </a:r>
            <a:r>
              <a:rPr lang="fa-IR" sz="2000" b="1" dirty="0"/>
              <a:t>دانش آموز را به بیان مطلب مورد نظر هدایت میکند ، شیوه ی پرسش و پاسخ است. </a:t>
            </a:r>
            <a:endParaRPr lang="en-US" sz="2000" b="1" dirty="0"/>
          </a:p>
          <a:p>
            <a:pPr algn="r" rtl="1"/>
            <a:r>
              <a:rPr lang="fa-IR" sz="2000" b="1" dirty="0"/>
              <a:t>معلم با طرح سوال های مناسب در مرحله اول شاگردان را به تفکر دعوت میکند و در مرحله دوم آنان را به صحبت وا می دارند.</a:t>
            </a:r>
            <a:endParaRPr lang="en-US" sz="2000" b="1" dirty="0"/>
          </a:p>
          <a:p>
            <a:pPr algn="r" rtl="1"/>
            <a:r>
              <a:rPr lang="fa-IR" sz="2000" b="1" dirty="0"/>
              <a:t>دو تمرین «ببین و بگو»و «گوش کن و بگو»و بازی های آموزشی که در قالب فعالیت های یاد گیری این قسمت از کتاب طراحی شده اند . در واقع سطح مهارت های کسب شده در این دوره را ارزش یابی می نمایند.</a:t>
            </a:r>
            <a:endParaRPr lang="en-US" sz="2000" b="1" dirty="0"/>
          </a:p>
        </p:txBody>
      </p:sp>
    </p:spTree>
    <p:extLst>
      <p:ext uri="{BB962C8B-B14F-4D97-AF65-F5344CB8AC3E}">
        <p14:creationId xmlns:p14="http://schemas.microsoft.com/office/powerpoint/2010/main" val="6438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81000" y="1600200"/>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24</a:t>
            </a:fld>
            <a:endParaRPr lang="fa-IR">
              <a:solidFill>
                <a:srgbClr val="04617B">
                  <a:shade val="90000"/>
                </a:srgbClr>
              </a:solidFill>
            </a:endParaRPr>
          </a:p>
        </p:txBody>
      </p:sp>
      <p:sp>
        <p:nvSpPr>
          <p:cNvPr id="2" name="Rectangle 1"/>
          <p:cNvSpPr/>
          <p:nvPr/>
        </p:nvSpPr>
        <p:spPr>
          <a:xfrm>
            <a:off x="685800" y="1143000"/>
            <a:ext cx="8077200" cy="3785652"/>
          </a:xfrm>
          <a:prstGeom prst="rect">
            <a:avLst/>
          </a:prstGeom>
        </p:spPr>
        <p:txBody>
          <a:bodyPr wrap="square">
            <a:spAutoFit/>
          </a:bodyPr>
          <a:lstStyle/>
          <a:p>
            <a:pPr algn="r" rtl="1"/>
            <a:r>
              <a:rPr lang="fa-IR" sz="2400" b="1" dirty="0"/>
              <a:t>شیوه ثبت مشاهدات بر اساس ملاک های ارزشیابی </a:t>
            </a:r>
            <a:r>
              <a:rPr lang="fa-IR" sz="2400" b="1" dirty="0" smtClean="0"/>
              <a:t>:</a:t>
            </a:r>
          </a:p>
          <a:p>
            <a:pPr algn="r" rtl="1"/>
            <a:endParaRPr lang="en-US" sz="2400" b="1" dirty="0"/>
          </a:p>
          <a:p>
            <a:pPr algn="r" rtl="1"/>
            <a:r>
              <a:rPr lang="fa-IR" sz="2400" b="1" dirty="0"/>
              <a:t>برنامه زبان فارسی با تاکید بر چهار مهارت گوش دادن ،سخن گفتن ، خواندن و نوشتن برنامه ای مهارت محور است . اهداف حوزه های شناختی و نگرشی در برنامه درسی زبان فارسی در خدمت اهداف مهارتی قرار می گیرند. در این برنامه مهارت ها در سه گروه زیر مطرح می شوند :</a:t>
            </a:r>
            <a:endParaRPr lang="en-US" sz="2400" b="1" dirty="0"/>
          </a:p>
          <a:p>
            <a:pPr lvl="0" algn="r" rtl="1"/>
            <a:r>
              <a:rPr lang="fa-IR" sz="2400" b="1" dirty="0"/>
              <a:t>مهارت های ذهنی </a:t>
            </a:r>
            <a:endParaRPr lang="en-US" sz="2400" b="1" dirty="0"/>
          </a:p>
          <a:p>
            <a:pPr lvl="0" algn="r" rtl="1"/>
            <a:r>
              <a:rPr lang="fa-IR" sz="2400" b="1" dirty="0"/>
              <a:t>مهارت های ارتباطی </a:t>
            </a:r>
            <a:endParaRPr lang="en-US" sz="2400" b="1" dirty="0"/>
          </a:p>
          <a:p>
            <a:pPr lvl="0" algn="r" rtl="1"/>
            <a:r>
              <a:rPr lang="fa-IR" sz="2400" b="1" dirty="0"/>
              <a:t>مهارت های عملی </a:t>
            </a:r>
            <a:endParaRPr lang="en-US" sz="2400" b="1" dirty="0"/>
          </a:p>
          <a:p>
            <a:pPr algn="r" rtl="1"/>
            <a:r>
              <a:rPr lang="en-US" sz="2400" b="1" dirty="0"/>
              <a:t> </a:t>
            </a:r>
          </a:p>
        </p:txBody>
      </p:sp>
    </p:spTree>
    <p:extLst>
      <p:ext uri="{BB962C8B-B14F-4D97-AF65-F5344CB8AC3E}">
        <p14:creationId xmlns:p14="http://schemas.microsoft.com/office/powerpoint/2010/main" val="459675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67670" y="1676400"/>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25</a:t>
            </a:fld>
            <a:endParaRPr lang="fa-IR">
              <a:solidFill>
                <a:srgbClr val="04617B">
                  <a:shade val="90000"/>
                </a:srgbClr>
              </a:solidFill>
            </a:endParaRPr>
          </a:p>
        </p:txBody>
      </p:sp>
      <p:sp>
        <p:nvSpPr>
          <p:cNvPr id="2" name="Rectangle 1"/>
          <p:cNvSpPr/>
          <p:nvPr/>
        </p:nvSpPr>
        <p:spPr>
          <a:xfrm>
            <a:off x="762000" y="1143000"/>
            <a:ext cx="8001000" cy="3539430"/>
          </a:xfrm>
          <a:prstGeom prst="rect">
            <a:avLst/>
          </a:prstGeom>
        </p:spPr>
        <p:txBody>
          <a:bodyPr wrap="square">
            <a:spAutoFit/>
          </a:bodyPr>
          <a:lstStyle/>
          <a:p>
            <a:pPr algn="r" rtl="1"/>
            <a:r>
              <a:rPr lang="fa-IR" sz="2800" b="1" dirty="0"/>
              <a:t>اصول و اهداف ارزشیابی </a:t>
            </a:r>
            <a:r>
              <a:rPr lang="fa-IR" sz="2800" b="1" dirty="0" smtClean="0"/>
              <a:t>:</a:t>
            </a:r>
          </a:p>
          <a:p>
            <a:pPr algn="r" rtl="1"/>
            <a:endParaRPr lang="en-US" sz="2800" b="1" dirty="0"/>
          </a:p>
          <a:p>
            <a:pPr lvl="0" algn="r" rtl="1"/>
            <a:r>
              <a:rPr lang="fa-IR" sz="2800" b="1" dirty="0"/>
              <a:t> آشنایی نسبی با ساختار زبان فارسی </a:t>
            </a:r>
            <a:endParaRPr lang="en-US" sz="2800" b="1" dirty="0"/>
          </a:p>
          <a:p>
            <a:pPr lvl="0" algn="r" rtl="1"/>
            <a:r>
              <a:rPr lang="fa-IR" sz="2800" b="1" dirty="0"/>
              <a:t>تقویت مهارت گوش دادن </a:t>
            </a:r>
            <a:endParaRPr lang="en-US" sz="2800" b="1" dirty="0"/>
          </a:p>
          <a:p>
            <a:pPr lvl="0" algn="r" rtl="1"/>
            <a:r>
              <a:rPr lang="fa-IR" sz="2800" b="1" dirty="0"/>
              <a:t>تقویت مهارت سخن گفتن </a:t>
            </a:r>
            <a:endParaRPr lang="en-US" sz="2800" b="1" dirty="0"/>
          </a:p>
          <a:p>
            <a:pPr lvl="0" algn="r" rtl="1"/>
            <a:r>
              <a:rPr lang="fa-IR" sz="2800" b="1" dirty="0"/>
              <a:t>تقویت مهارت خواندن</a:t>
            </a:r>
            <a:endParaRPr lang="en-US" sz="2800" b="1" dirty="0"/>
          </a:p>
          <a:p>
            <a:pPr lvl="0" algn="r" rtl="1"/>
            <a:r>
              <a:rPr lang="fa-IR" sz="2800" b="1" dirty="0"/>
              <a:t>تقویت مهارت نوشتن </a:t>
            </a:r>
            <a:endParaRPr lang="en-US" sz="2800" b="1" dirty="0"/>
          </a:p>
          <a:p>
            <a:pPr lvl="0" algn="r" rtl="1"/>
            <a:r>
              <a:rPr lang="fa-IR" sz="2800" b="1" dirty="0"/>
              <a:t>تقویت تونایی های ذهنی و ارتباطی </a:t>
            </a:r>
            <a:endParaRPr lang="en-US" sz="2800" b="1" dirty="0"/>
          </a:p>
        </p:txBody>
      </p:sp>
    </p:spTree>
    <p:extLst>
      <p:ext uri="{BB962C8B-B14F-4D97-AF65-F5344CB8AC3E}">
        <p14:creationId xmlns:p14="http://schemas.microsoft.com/office/powerpoint/2010/main" val="3451941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26</a:t>
            </a:fld>
            <a:endParaRPr lang="fa-IR">
              <a:solidFill>
                <a:srgbClr val="04617B">
                  <a:shade val="90000"/>
                </a:srgbClr>
              </a:solidFill>
            </a:endParaRPr>
          </a:p>
        </p:txBody>
      </p:sp>
      <p:sp>
        <p:nvSpPr>
          <p:cNvPr id="2" name="Rectangle 1"/>
          <p:cNvSpPr/>
          <p:nvPr/>
        </p:nvSpPr>
        <p:spPr>
          <a:xfrm>
            <a:off x="762000" y="1066801"/>
            <a:ext cx="7772400" cy="4524315"/>
          </a:xfrm>
          <a:prstGeom prst="rect">
            <a:avLst/>
          </a:prstGeom>
        </p:spPr>
        <p:txBody>
          <a:bodyPr wrap="square">
            <a:spAutoFit/>
          </a:bodyPr>
          <a:lstStyle/>
          <a:p>
            <a:pPr algn="r" rtl="1"/>
            <a:r>
              <a:rPr lang="fa-IR" sz="2400" b="1" dirty="0"/>
              <a:t>ابزارهای اندازه گیری </a:t>
            </a:r>
            <a:r>
              <a:rPr lang="fa-IR" sz="2400" b="1" dirty="0" smtClean="0"/>
              <a:t>:</a:t>
            </a:r>
          </a:p>
          <a:p>
            <a:pPr algn="r" rtl="1"/>
            <a:endParaRPr lang="en-US" sz="2400" b="1" dirty="0"/>
          </a:p>
          <a:p>
            <a:pPr lvl="0" algn="r" rtl="1"/>
            <a:r>
              <a:rPr lang="fa-IR" sz="2400" b="1" dirty="0"/>
              <a:t>آزمون کتبی </a:t>
            </a:r>
            <a:endParaRPr lang="en-US" sz="2400" b="1" dirty="0"/>
          </a:p>
          <a:p>
            <a:pPr lvl="0" algn="r" rtl="1"/>
            <a:r>
              <a:rPr lang="fa-IR" sz="2400" b="1" dirty="0"/>
              <a:t>آزمون شفاهی </a:t>
            </a:r>
            <a:endParaRPr lang="en-US" sz="2400" b="1" dirty="0"/>
          </a:p>
          <a:p>
            <a:pPr lvl="0" algn="r" rtl="1"/>
            <a:r>
              <a:rPr lang="fa-IR" sz="2400" b="1" dirty="0"/>
              <a:t>چک لیست : برخی از مهارت ها که جنبه فرایندی دارند تنها و در هنگام وقوع و از طریق مشاهده رفتار دانش آموزان سنجیده می شوند . قرائت متن درس ، رعایت آهنگ و درنگ مناسب در خواندن ( درک پیام ) </a:t>
            </a:r>
            <a:endParaRPr lang="en-US" sz="2400" b="1" dirty="0"/>
          </a:p>
          <a:p>
            <a:pPr algn="r" rtl="1"/>
            <a:r>
              <a:rPr lang="fa-IR" sz="2400" b="1" dirty="0"/>
              <a:t> </a:t>
            </a:r>
            <a:endParaRPr lang="en-US" sz="2400" b="1" dirty="0"/>
          </a:p>
          <a:p>
            <a:pPr algn="r"/>
            <a:r>
              <a:rPr lang="fa-IR" sz="2400" b="1" dirty="0"/>
              <a:t>چک لیست : به فهرستی از ملاک ها یا معیار های معین گفته می شود که برای جمع آوری اطلاعات در مورد فعالیتی که د انش اموزان با آن درگیر هستند تهیه و بکار گرفته می شود . بدیهی است فهرست رفتارها باید برگرفته از انتظارات برنامه درسی در انجام فعالیت مورد نظر </a:t>
            </a:r>
            <a:r>
              <a:rPr lang="fa-IR" sz="2400" b="1" dirty="0" smtClean="0"/>
              <a:t>باشند.</a:t>
            </a:r>
            <a:endParaRPr lang="en-US" sz="2400" b="1" dirty="0"/>
          </a:p>
        </p:txBody>
      </p:sp>
    </p:spTree>
    <p:extLst>
      <p:ext uri="{BB962C8B-B14F-4D97-AF65-F5344CB8AC3E}">
        <p14:creationId xmlns:p14="http://schemas.microsoft.com/office/powerpoint/2010/main" val="1447187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27</a:t>
            </a:fld>
            <a:endParaRPr lang="fa-IR">
              <a:solidFill>
                <a:srgbClr val="04617B">
                  <a:shade val="90000"/>
                </a:srgbClr>
              </a:solidFill>
            </a:endParaRPr>
          </a:p>
        </p:txBody>
      </p:sp>
      <p:pic>
        <p:nvPicPr>
          <p:cNvPr id="2" name="Picture 2" descr="C:\Users\saraye mehr\Desktop\آموزش فارسی 11پایه اول\عکس\IMG_20200216_210903_7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2000"/>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91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28</a:t>
            </a:fld>
            <a:endParaRPr lang="fa-IR">
              <a:solidFill>
                <a:srgbClr val="04617B">
                  <a:shade val="90000"/>
                </a:srgbClr>
              </a:solidFill>
            </a:endParaRPr>
          </a:p>
        </p:txBody>
      </p:sp>
      <p:pic>
        <p:nvPicPr>
          <p:cNvPr id="3074" name="Picture 2" descr="C:\Users\saraye mehr\Desktop\آموزش فارسی 11پایه اول\عکس\IMG_20200216_210907_4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600"/>
            <a:ext cx="9067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0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29</a:t>
            </a:fld>
            <a:endParaRPr lang="fa-IR">
              <a:solidFill>
                <a:srgbClr val="04617B">
                  <a:shade val="90000"/>
                </a:srgbClr>
              </a:solidFill>
            </a:endParaRPr>
          </a:p>
        </p:txBody>
      </p:sp>
      <p:pic>
        <p:nvPicPr>
          <p:cNvPr id="1026" name="Picture 2" descr="C:\Users\saraye mehr\Desktop\آموزش فارسی 11پایه اول\عکس\IMG_20200216_210859_75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742950"/>
            <a:ext cx="8667750" cy="536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629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304801" y="990600"/>
            <a:ext cx="8542522" cy="5884862"/>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3</a:t>
            </a:fld>
            <a:endParaRPr lang="fa-IR">
              <a:solidFill>
                <a:srgbClr val="04617B">
                  <a:shade val="90000"/>
                </a:srgbClr>
              </a:solidFill>
            </a:endParaRPr>
          </a:p>
        </p:txBody>
      </p:sp>
      <p:sp>
        <p:nvSpPr>
          <p:cNvPr id="2" name="Rectangle 1"/>
          <p:cNvSpPr/>
          <p:nvPr/>
        </p:nvSpPr>
        <p:spPr>
          <a:xfrm>
            <a:off x="609600" y="1447800"/>
            <a:ext cx="8153400" cy="3785652"/>
          </a:xfrm>
          <a:prstGeom prst="rect">
            <a:avLst/>
          </a:prstGeom>
        </p:spPr>
        <p:txBody>
          <a:bodyPr wrap="square">
            <a:spAutoFit/>
          </a:bodyPr>
          <a:lstStyle/>
          <a:p>
            <a:pPr algn="r" rtl="1"/>
            <a:r>
              <a:rPr lang="fa-IR" sz="2400" b="1" dirty="0"/>
              <a:t>اهداف شناختی </a:t>
            </a:r>
            <a:endParaRPr lang="en-US" sz="2400" b="1" dirty="0"/>
          </a:p>
          <a:p>
            <a:pPr lvl="0" algn="r" rtl="1"/>
            <a:r>
              <a:rPr lang="fa-IR" sz="2400" b="1" dirty="0"/>
              <a:t>آشنایی بیشتر با واج های زبان فارسی </a:t>
            </a:r>
            <a:endParaRPr lang="en-US" sz="2400" b="1" dirty="0"/>
          </a:p>
          <a:p>
            <a:pPr lvl="0" algn="r" rtl="1"/>
            <a:r>
              <a:rPr lang="fa-IR" sz="2400" b="1" dirty="0"/>
              <a:t>آشنایی با تلفظ کلمات </a:t>
            </a:r>
            <a:endParaRPr lang="en-US" sz="2400" b="1" dirty="0"/>
          </a:p>
          <a:p>
            <a:pPr lvl="0" algn="r" rtl="1"/>
            <a:r>
              <a:rPr lang="fa-IR" sz="2400" b="1" dirty="0"/>
              <a:t>آشنایی با کاربرد کلمات در جمله </a:t>
            </a:r>
            <a:endParaRPr lang="en-US" sz="2400" b="1" dirty="0"/>
          </a:p>
          <a:p>
            <a:pPr lvl="0" algn="r" rtl="1"/>
            <a:r>
              <a:rPr lang="fa-IR" sz="2400" b="1" dirty="0"/>
              <a:t>آشنایی با ساختار زبان فارسی معیار (تفاوت گفتار فارسی معیار با گویش محلی)</a:t>
            </a:r>
            <a:endParaRPr lang="en-US" sz="2400" b="1" dirty="0"/>
          </a:p>
          <a:p>
            <a:pPr lvl="0" algn="r" rtl="1"/>
            <a:r>
              <a:rPr lang="fa-IR" sz="2400" b="1" dirty="0"/>
              <a:t>آشنایی با محیط زندگی </a:t>
            </a:r>
            <a:endParaRPr lang="en-US" sz="2400" b="1" dirty="0"/>
          </a:p>
          <a:p>
            <a:pPr lvl="0" algn="r" rtl="1"/>
            <a:r>
              <a:rPr lang="fa-IR" sz="2400" b="1" dirty="0"/>
              <a:t>تقویت وگسترش دامنه واژگان پایه </a:t>
            </a:r>
            <a:endParaRPr lang="en-US" sz="2400" b="1" dirty="0"/>
          </a:p>
          <a:p>
            <a:pPr lvl="0" algn="r" rtl="1"/>
            <a:r>
              <a:rPr lang="fa-IR" sz="2400" b="1" dirty="0"/>
              <a:t>آشنایی اولیه با نماد های خط فارسی </a:t>
            </a:r>
            <a:endParaRPr lang="en-US" sz="2400" b="1" dirty="0"/>
          </a:p>
          <a:p>
            <a:pPr lvl="0" algn="r" rtl="1"/>
            <a:r>
              <a:rPr lang="fa-IR" sz="2400" b="1" dirty="0"/>
              <a:t>زمینه سازی بازی آموزش نشانه ها</a:t>
            </a:r>
            <a:endParaRPr lang="en-US" sz="2400" b="1" dirty="0"/>
          </a:p>
          <a:p>
            <a:pPr lvl="0" algn="r" rtl="1"/>
            <a:r>
              <a:rPr lang="fa-IR" sz="2400" b="1" dirty="0"/>
              <a:t>آشنایی اولیه با خود،خلق، خلقت،خالق</a:t>
            </a:r>
            <a:endParaRPr lang="en-US" sz="2400" b="1" dirty="0"/>
          </a:p>
        </p:txBody>
      </p:sp>
    </p:spTree>
    <p:extLst>
      <p:ext uri="{BB962C8B-B14F-4D97-AF65-F5344CB8AC3E}">
        <p14:creationId xmlns:p14="http://schemas.microsoft.com/office/powerpoint/2010/main" val="4160244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30</a:t>
            </a:fld>
            <a:endParaRPr lang="fa-IR">
              <a:solidFill>
                <a:srgbClr val="04617B">
                  <a:shade val="90000"/>
                </a:srgbClr>
              </a:solidFill>
            </a:endParaRPr>
          </a:p>
        </p:txBody>
      </p:sp>
      <p:sp>
        <p:nvSpPr>
          <p:cNvPr id="2" name="Rectangle 1"/>
          <p:cNvSpPr/>
          <p:nvPr/>
        </p:nvSpPr>
        <p:spPr>
          <a:xfrm>
            <a:off x="609600" y="908052"/>
            <a:ext cx="8066088" cy="2554545"/>
          </a:xfrm>
          <a:prstGeom prst="rect">
            <a:avLst/>
          </a:prstGeom>
        </p:spPr>
        <p:txBody>
          <a:bodyPr wrap="square">
            <a:spAutoFit/>
          </a:bodyPr>
          <a:lstStyle/>
          <a:p>
            <a:pPr algn="r" rtl="1"/>
            <a:r>
              <a:rPr lang="fa-IR" sz="3200" b="1" dirty="0"/>
              <a:t>ساختار کتاب کار اول فارسی </a:t>
            </a:r>
            <a:r>
              <a:rPr lang="fa-IR" sz="3200" b="1" dirty="0" smtClean="0"/>
              <a:t>:</a:t>
            </a:r>
          </a:p>
          <a:p>
            <a:pPr algn="r" rtl="1"/>
            <a:endParaRPr lang="en-US" sz="3200" b="1" dirty="0"/>
          </a:p>
          <a:p>
            <a:pPr algn="r" rtl="1"/>
            <a:r>
              <a:rPr lang="fa-IR" sz="3200" b="1" dirty="0"/>
              <a:t>در این بخش از کتاب برای هر روز یک صفحه </a:t>
            </a:r>
            <a:r>
              <a:rPr lang="fa-IR" sz="3200" b="1" dirty="0" smtClean="0"/>
              <a:t>تمرین </a:t>
            </a:r>
            <a:r>
              <a:rPr lang="fa-IR" sz="3200" b="1" dirty="0"/>
              <a:t>در نظر گرفته شده است که به طور موازی و یکسان همه مهارت های دست ورزی و نوشتاری را تقویت می کنند .</a:t>
            </a:r>
            <a:endParaRPr lang="en-US" sz="3200" b="1" dirty="0"/>
          </a:p>
        </p:txBody>
      </p:sp>
    </p:spTree>
    <p:extLst>
      <p:ext uri="{BB962C8B-B14F-4D97-AF65-F5344CB8AC3E}">
        <p14:creationId xmlns:p14="http://schemas.microsoft.com/office/powerpoint/2010/main" val="384258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31</a:t>
            </a:fld>
            <a:endParaRPr lang="fa-IR">
              <a:solidFill>
                <a:srgbClr val="04617B">
                  <a:shade val="90000"/>
                </a:srgbClr>
              </a:solidFill>
            </a:endParaRPr>
          </a:p>
        </p:txBody>
      </p:sp>
      <p:sp>
        <p:nvSpPr>
          <p:cNvPr id="2" name="Rectangle 1"/>
          <p:cNvSpPr/>
          <p:nvPr/>
        </p:nvSpPr>
        <p:spPr>
          <a:xfrm>
            <a:off x="304800" y="1219200"/>
            <a:ext cx="8382000" cy="5262979"/>
          </a:xfrm>
          <a:prstGeom prst="rect">
            <a:avLst/>
          </a:prstGeom>
        </p:spPr>
        <p:txBody>
          <a:bodyPr wrap="square">
            <a:spAutoFit/>
          </a:bodyPr>
          <a:lstStyle/>
          <a:p>
            <a:pPr algn="r" rtl="1"/>
            <a:r>
              <a:rPr lang="fa-IR" sz="2400" b="1" dirty="0"/>
              <a:t>نگاره ها : هر صفحه این بخش شامل سه بخش است : کامل کن ، کامل کن و رنگ کن و بنویس</a:t>
            </a:r>
            <a:endParaRPr lang="en-US" sz="2400" b="1" dirty="0"/>
          </a:p>
          <a:p>
            <a:pPr algn="r" rtl="1"/>
            <a:r>
              <a:rPr lang="fa-IR" sz="2400" b="1" dirty="0"/>
              <a:t> </a:t>
            </a:r>
            <a:endParaRPr lang="en-US" sz="2400" b="1" dirty="0"/>
          </a:p>
          <a:p>
            <a:pPr algn="r" rtl="1"/>
            <a:r>
              <a:rPr lang="fa-IR" sz="2400" b="1" dirty="0"/>
              <a:t>کامل کن : به ئوسیله دو نماد آنچه را که قرار است نو آموز بنویسد در ابعاد بزرگتر و نمایش جهت شروع و ختم به صورت نقطه چین به نو اموز می نمایاند . معلم روش صحیح شروع و ختم این نماد نوشتار را که در حال حاضر نماینده هیچ یک از حروف الفبا هم نیست و تنها بدلیل ایجاد مهارت به دست می آید، به نو آموز آموزش دهد تا با هدایت وی این نقطه چین را از آغاز تا پایان بدون برداشتن قلم پر رنگ کند .</a:t>
            </a:r>
            <a:endParaRPr lang="en-US" sz="2400" b="1" dirty="0"/>
          </a:p>
          <a:p>
            <a:pPr algn="r" rtl="1"/>
            <a:r>
              <a:rPr lang="fa-IR" sz="2400" b="1" dirty="0"/>
              <a:t>کامل کن و رنگ کن : یک طرح نا تمام است که نو آموز را کامل می کند و در حین کامل کردن آن نمونه های مشابهی از شکلی را که امروز فراگرفته در جریان یک بازی آموزشی کشف می کند .هدف از رنگ کردن این شکل ، آن است که روش درست قلم به دست </a:t>
            </a:r>
            <a:r>
              <a:rPr lang="fa-IR" sz="2400" b="1" dirty="0" smtClean="0"/>
              <a:t>گرفتن</a:t>
            </a:r>
            <a:r>
              <a:rPr lang="en-US" sz="2400" b="1" dirty="0" smtClean="0"/>
              <a:t> </a:t>
            </a:r>
            <a:r>
              <a:rPr lang="fa-IR" sz="2400" b="1" dirty="0" smtClean="0"/>
              <a:t>و </a:t>
            </a:r>
            <a:r>
              <a:rPr lang="fa-IR" sz="2400" b="1" dirty="0"/>
              <a:t>محدوده نوشتن به طور کامل تحت تسلط وی  در می آید .</a:t>
            </a:r>
            <a:endParaRPr lang="en-US" sz="2400" b="1" dirty="0"/>
          </a:p>
        </p:txBody>
      </p:sp>
    </p:spTree>
    <p:extLst>
      <p:ext uri="{BB962C8B-B14F-4D97-AF65-F5344CB8AC3E}">
        <p14:creationId xmlns:p14="http://schemas.microsoft.com/office/powerpoint/2010/main" val="3628870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32</a:t>
            </a:fld>
            <a:endParaRPr lang="fa-IR">
              <a:solidFill>
                <a:srgbClr val="04617B">
                  <a:shade val="90000"/>
                </a:srgbClr>
              </a:solidFill>
            </a:endParaRPr>
          </a:p>
        </p:txBody>
      </p:sp>
      <p:pic>
        <p:nvPicPr>
          <p:cNvPr id="1026" name="Picture 2" descr="C:\Users\saraye mehr\Desktop\آموزش فارسی 11پایه اول\عکس\IMG_20200216_210859_75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742950"/>
            <a:ext cx="8667750" cy="536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59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33</a:t>
            </a:fld>
            <a:endParaRPr lang="fa-IR">
              <a:solidFill>
                <a:srgbClr val="04617B">
                  <a:shade val="90000"/>
                </a:srgbClr>
              </a:solidFill>
            </a:endParaRPr>
          </a:p>
        </p:txBody>
      </p:sp>
      <p:sp>
        <p:nvSpPr>
          <p:cNvPr id="2" name="Rectangle 1"/>
          <p:cNvSpPr/>
          <p:nvPr/>
        </p:nvSpPr>
        <p:spPr>
          <a:xfrm>
            <a:off x="609600" y="908052"/>
            <a:ext cx="8066088" cy="2554545"/>
          </a:xfrm>
          <a:prstGeom prst="rect">
            <a:avLst/>
          </a:prstGeom>
        </p:spPr>
        <p:txBody>
          <a:bodyPr wrap="square">
            <a:spAutoFit/>
          </a:bodyPr>
          <a:lstStyle/>
          <a:p>
            <a:pPr algn="r" rtl="1"/>
            <a:r>
              <a:rPr lang="fa-IR" sz="3200" b="1" dirty="0"/>
              <a:t>ساختار کتاب کار اول فارسی </a:t>
            </a:r>
            <a:r>
              <a:rPr lang="fa-IR" sz="3200" b="1" dirty="0" smtClean="0"/>
              <a:t>:</a:t>
            </a:r>
          </a:p>
          <a:p>
            <a:pPr algn="r" rtl="1"/>
            <a:endParaRPr lang="en-US" sz="3200" b="1" dirty="0"/>
          </a:p>
          <a:p>
            <a:pPr algn="r" rtl="1"/>
            <a:r>
              <a:rPr lang="fa-IR" sz="3200" b="1" dirty="0"/>
              <a:t>در این بخش از کتاب برای هر روز یک صفحه </a:t>
            </a:r>
            <a:r>
              <a:rPr lang="fa-IR" sz="3200" b="1" dirty="0" smtClean="0"/>
              <a:t>تمرین </a:t>
            </a:r>
            <a:r>
              <a:rPr lang="fa-IR" sz="3200" b="1" dirty="0"/>
              <a:t>در نظر گرفته شده است که به طور موازی و یکسان همه مهارت های دست ورزی و نوشتاری را تقویت می کنند .</a:t>
            </a:r>
            <a:endParaRPr lang="en-US" sz="3200" b="1" dirty="0"/>
          </a:p>
        </p:txBody>
      </p:sp>
    </p:spTree>
    <p:extLst>
      <p:ext uri="{BB962C8B-B14F-4D97-AF65-F5344CB8AC3E}">
        <p14:creationId xmlns:p14="http://schemas.microsoft.com/office/powerpoint/2010/main" val="3022406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34</a:t>
            </a:fld>
            <a:endParaRPr lang="fa-IR">
              <a:solidFill>
                <a:srgbClr val="04617B">
                  <a:shade val="90000"/>
                </a:srgbClr>
              </a:solidFill>
            </a:endParaRPr>
          </a:p>
        </p:txBody>
      </p:sp>
      <p:sp>
        <p:nvSpPr>
          <p:cNvPr id="2" name="Rectangle 1"/>
          <p:cNvSpPr/>
          <p:nvPr/>
        </p:nvSpPr>
        <p:spPr>
          <a:xfrm>
            <a:off x="304800" y="1219200"/>
            <a:ext cx="8382000" cy="5262979"/>
          </a:xfrm>
          <a:prstGeom prst="rect">
            <a:avLst/>
          </a:prstGeom>
        </p:spPr>
        <p:txBody>
          <a:bodyPr wrap="square">
            <a:spAutoFit/>
          </a:bodyPr>
          <a:lstStyle/>
          <a:p>
            <a:pPr algn="r" rtl="1"/>
            <a:r>
              <a:rPr lang="fa-IR" sz="2400" b="1" dirty="0"/>
              <a:t>نگاره ها : هر صفحه این بخش شامل سه بخش است : کامل کن ، کامل کن و رنگ کن و بنویس</a:t>
            </a:r>
            <a:endParaRPr lang="en-US" sz="2400" b="1" dirty="0"/>
          </a:p>
          <a:p>
            <a:pPr algn="r" rtl="1"/>
            <a:r>
              <a:rPr lang="fa-IR" sz="2400" b="1" dirty="0"/>
              <a:t> </a:t>
            </a:r>
            <a:endParaRPr lang="en-US" sz="2400" b="1" dirty="0"/>
          </a:p>
          <a:p>
            <a:pPr algn="r" rtl="1"/>
            <a:r>
              <a:rPr lang="fa-IR" sz="2400" b="1" dirty="0"/>
              <a:t>کامل کن : به ئوسیله دو نماد آنچه را که قرار است نو آموز بنویسد در ابعاد بزرگتر و نمایش جهت شروع و ختم به صورت نقطه چین به نو اموز می نمایاند . معلم روش صحیح شروع و ختم این نماد نوشتار را که در حال حاضر نماینده هیچ یک از حروف الفبا هم نیست و تنها بدلیل ایجاد مهارت به دست می آید، به نو آموز آموزش دهد تا با هدایت وی این نقطه چین را از آغاز تا پایان بدون برداشتن قلم پر رنگ کند .</a:t>
            </a:r>
            <a:endParaRPr lang="en-US" sz="2400" b="1" dirty="0"/>
          </a:p>
          <a:p>
            <a:pPr algn="r" rtl="1"/>
            <a:r>
              <a:rPr lang="fa-IR" sz="2400" b="1" dirty="0"/>
              <a:t>کامل کن و رنگ کن : یک طرح نا تمام است که نو آموز را کامل می کند و در حین کامل کردن آن نمونه های مشابهی از شکلی را که امروز فراگرفته در جریان یک بازی آموزشی کشف می کند .هدف از رنگ کردن این شکل ، آن است که روش درست قلم به دست </a:t>
            </a:r>
            <a:r>
              <a:rPr lang="fa-IR" sz="2400" b="1" dirty="0" smtClean="0"/>
              <a:t>گرفتن</a:t>
            </a:r>
            <a:r>
              <a:rPr lang="en-US" sz="2400" b="1" dirty="0" smtClean="0"/>
              <a:t> </a:t>
            </a:r>
            <a:r>
              <a:rPr lang="fa-IR" sz="2400" b="1" dirty="0" smtClean="0"/>
              <a:t>و </a:t>
            </a:r>
            <a:r>
              <a:rPr lang="fa-IR" sz="2400" b="1" dirty="0"/>
              <a:t>محدوده نوشتن به طور کامل تحت تسلط وی  در می آید .</a:t>
            </a:r>
            <a:endParaRPr lang="en-US" sz="2400" b="1" dirty="0"/>
          </a:p>
        </p:txBody>
      </p:sp>
    </p:spTree>
    <p:extLst>
      <p:ext uri="{BB962C8B-B14F-4D97-AF65-F5344CB8AC3E}">
        <p14:creationId xmlns:p14="http://schemas.microsoft.com/office/powerpoint/2010/main" val="3980605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35</a:t>
            </a:fld>
            <a:endParaRPr lang="fa-IR">
              <a:solidFill>
                <a:srgbClr val="04617B">
                  <a:shade val="90000"/>
                </a:srgbClr>
              </a:solidFill>
            </a:endParaRPr>
          </a:p>
        </p:txBody>
      </p:sp>
      <p:sp>
        <p:nvSpPr>
          <p:cNvPr id="2" name="Rectangle 1"/>
          <p:cNvSpPr/>
          <p:nvPr/>
        </p:nvSpPr>
        <p:spPr>
          <a:xfrm>
            <a:off x="228600" y="1143000"/>
            <a:ext cx="8447088" cy="3539430"/>
          </a:xfrm>
          <a:prstGeom prst="rect">
            <a:avLst/>
          </a:prstGeom>
        </p:spPr>
        <p:txBody>
          <a:bodyPr wrap="square">
            <a:spAutoFit/>
          </a:bodyPr>
          <a:lstStyle/>
          <a:p>
            <a:pPr algn="r" rtl="1"/>
            <a:r>
              <a:rPr lang="fa-IR" sz="2800" b="1" dirty="0"/>
              <a:t>بخش سوم : بنویس : نماد نوشتاری ابتدا به رنگ طوسی و محو (ترام ) است .</a:t>
            </a:r>
            <a:endParaRPr lang="en-US" sz="2800" b="1" dirty="0"/>
          </a:p>
          <a:p>
            <a:pPr algn="r" rtl="1"/>
            <a:r>
              <a:rPr lang="fa-IR" sz="2800" b="1" dirty="0"/>
              <a:t>در این مرحله دانش </a:t>
            </a:r>
            <a:r>
              <a:rPr lang="fa-IR" sz="2800" b="1" dirty="0" smtClean="0"/>
              <a:t>اموزآن </a:t>
            </a:r>
            <a:r>
              <a:rPr lang="fa-IR" sz="2800" b="1" dirty="0"/>
              <a:t>باید مسائل زیر را </a:t>
            </a:r>
            <a:r>
              <a:rPr lang="fa-IR" sz="2800" b="1" dirty="0" smtClean="0"/>
              <a:t>بیاموزند:</a:t>
            </a:r>
            <a:endParaRPr lang="en-US" sz="2800" b="1" dirty="0"/>
          </a:p>
          <a:p>
            <a:pPr algn="r" rtl="1"/>
            <a:r>
              <a:rPr lang="fa-IR" sz="2800" b="1" dirty="0"/>
              <a:t>نوشتن از راست به چپ : جهت کلی خط فارسی و اشکالی مثل  ب ک </a:t>
            </a:r>
            <a:endParaRPr lang="en-US" sz="2800" b="1" dirty="0"/>
          </a:p>
          <a:p>
            <a:pPr algn="r" rtl="1"/>
            <a:r>
              <a:rPr lang="fa-IR" sz="2800" b="1" dirty="0"/>
              <a:t>نوشتن از بالا به پایین:  ا   م </a:t>
            </a:r>
            <a:endParaRPr lang="en-US" sz="2800" b="1" dirty="0"/>
          </a:p>
          <a:p>
            <a:pPr algn="r" rtl="1"/>
            <a:r>
              <a:rPr lang="fa-IR" sz="2800" b="1" dirty="0"/>
              <a:t>نوشتن از پایین به بالا : شکل الف در حالت اتصال مثل   با </a:t>
            </a:r>
            <a:endParaRPr lang="en-US" sz="2800" b="1" dirty="0"/>
          </a:p>
          <a:p>
            <a:pPr algn="r" rtl="1"/>
            <a:r>
              <a:rPr lang="fa-IR" sz="2800" b="1" dirty="0"/>
              <a:t>نوشتن حروف دارای انحنا یا نبم دایره : اشکالی مثل  ح </a:t>
            </a:r>
            <a:endParaRPr lang="en-US" sz="2800" b="1" dirty="0"/>
          </a:p>
          <a:p>
            <a:pPr algn="r" rtl="1"/>
            <a:r>
              <a:rPr lang="fa-IR" sz="2800" b="1" dirty="0"/>
              <a:t>نوشتن حروف مورب از </a:t>
            </a:r>
            <a:r>
              <a:rPr lang="fa-IR" sz="2800" b="1" dirty="0" smtClean="0"/>
              <a:t>بالا </a:t>
            </a:r>
            <a:r>
              <a:rPr lang="fa-IR" sz="2800" b="1" dirty="0"/>
              <a:t>به پایین :   اشکالی مثل    ر   ز  </a:t>
            </a:r>
            <a:endParaRPr lang="en-US" sz="2800" b="1" dirty="0"/>
          </a:p>
        </p:txBody>
      </p:sp>
    </p:spTree>
    <p:extLst>
      <p:ext uri="{BB962C8B-B14F-4D97-AF65-F5344CB8AC3E}">
        <p14:creationId xmlns:p14="http://schemas.microsoft.com/office/powerpoint/2010/main" val="204349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36</a:t>
            </a:fld>
            <a:endParaRPr lang="fa-IR">
              <a:solidFill>
                <a:srgbClr val="04617B">
                  <a:shade val="90000"/>
                </a:srgbClr>
              </a:solidFill>
            </a:endParaRPr>
          </a:p>
        </p:txBody>
      </p:sp>
      <p:sp>
        <p:nvSpPr>
          <p:cNvPr id="2" name="Rectangle 1"/>
          <p:cNvSpPr/>
          <p:nvPr/>
        </p:nvSpPr>
        <p:spPr>
          <a:xfrm>
            <a:off x="304800" y="1524000"/>
            <a:ext cx="8534400" cy="4693593"/>
          </a:xfrm>
          <a:prstGeom prst="rect">
            <a:avLst/>
          </a:prstGeom>
        </p:spPr>
        <p:txBody>
          <a:bodyPr wrap="square">
            <a:spAutoFit/>
          </a:bodyPr>
          <a:lstStyle/>
          <a:p>
            <a:pPr algn="r" rtl="1"/>
            <a:r>
              <a:rPr lang="fa-IR" sz="2300" b="1" dirty="0"/>
              <a:t>شیوه ثبت مشاهدات بر اساس ملاک های ارزش یابی </a:t>
            </a:r>
            <a:endParaRPr lang="en-US" sz="2300" b="1" dirty="0"/>
          </a:p>
          <a:p>
            <a:pPr algn="r" rtl="1"/>
            <a:r>
              <a:rPr lang="fa-IR" sz="2300" b="1" dirty="0"/>
              <a:t>برخی از مهارت ها که جنبه فرایندی دارند تنها در هنگام وقوع و از طریق مشاهده رفتار دانش آموزان سنجیده  می شوند . بیشتر مهارت های مربوط به بخش نگاره ها مانند سخن گفتن در برابر جمع ، تصویر خوانی ، اجرای نمایش و...نیاز به مشاهده مستقیم عملکرد دانش آموز داشته و بر اساس مقیاس در </a:t>
            </a:r>
            <a:r>
              <a:rPr lang="fa-IR" sz="2300" b="1" dirty="0" smtClean="0"/>
              <a:t>نظر </a:t>
            </a:r>
            <a:r>
              <a:rPr lang="fa-IR" sz="2300" b="1" dirty="0"/>
              <a:t>گرفته شده رفتار های او را درجه بندی می کند.</a:t>
            </a:r>
            <a:endParaRPr lang="en-US" sz="2300" b="1" dirty="0"/>
          </a:p>
          <a:p>
            <a:pPr algn="r" rtl="1"/>
            <a:r>
              <a:rPr lang="fa-IR" sz="2300" b="1" dirty="0"/>
              <a:t> </a:t>
            </a:r>
            <a:endParaRPr lang="en-US" sz="2300" b="1" dirty="0"/>
          </a:p>
          <a:p>
            <a:pPr algn="r" rtl="1"/>
            <a:r>
              <a:rPr lang="fa-IR" sz="2300" b="1" dirty="0"/>
              <a:t>ابزار این شیوه ارزشیابی ، چک لیست یا سیاهه رفتار است .</a:t>
            </a:r>
            <a:endParaRPr lang="en-US" sz="2300" b="1" dirty="0"/>
          </a:p>
          <a:p>
            <a:pPr algn="r" rtl="1"/>
            <a:r>
              <a:rPr lang="fa-IR" sz="2300" b="1" dirty="0"/>
              <a:t> </a:t>
            </a:r>
            <a:endParaRPr lang="en-US" sz="2300" b="1" dirty="0"/>
          </a:p>
          <a:p>
            <a:pPr algn="r" rtl="1"/>
            <a:r>
              <a:rPr lang="fa-IR" sz="2300" b="1" dirty="0"/>
              <a:t>چک لیست : به فهرستی از ملاک ها یا معیار های معین گفته می شود که برای جمع آوری اطلاعات در مورد فعالیتی که د انش اموزان با آن درگیر هستند تهیه و بکار گرفته می شود . بدیهی است فهرست رفتارها باید برگرفته از انتظارات برنامه درسی در انجام فعالیت مورد نظر باشند.</a:t>
            </a:r>
            <a:endParaRPr lang="en-US" sz="2300" b="1" dirty="0"/>
          </a:p>
        </p:txBody>
      </p:sp>
    </p:spTree>
    <p:extLst>
      <p:ext uri="{BB962C8B-B14F-4D97-AF65-F5344CB8AC3E}">
        <p14:creationId xmlns:p14="http://schemas.microsoft.com/office/powerpoint/2010/main" val="1821853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46038" y="1657568"/>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4</a:t>
            </a:fld>
            <a:endParaRPr lang="fa-IR">
              <a:solidFill>
                <a:srgbClr val="04617B">
                  <a:shade val="90000"/>
                </a:srgbClr>
              </a:solidFill>
            </a:endParaRPr>
          </a:p>
        </p:txBody>
      </p:sp>
      <p:sp>
        <p:nvSpPr>
          <p:cNvPr id="2" name="Rectangle 1"/>
          <p:cNvSpPr/>
          <p:nvPr/>
        </p:nvSpPr>
        <p:spPr>
          <a:xfrm>
            <a:off x="609600" y="1066800"/>
            <a:ext cx="8077200" cy="3539430"/>
          </a:xfrm>
          <a:prstGeom prst="rect">
            <a:avLst/>
          </a:prstGeom>
        </p:spPr>
        <p:txBody>
          <a:bodyPr wrap="square">
            <a:spAutoFit/>
          </a:bodyPr>
          <a:lstStyle/>
          <a:p>
            <a:pPr algn="r" rtl="1"/>
            <a:r>
              <a:rPr lang="fa-IR" sz="2800" b="1" dirty="0" smtClean="0"/>
              <a:t> </a:t>
            </a:r>
            <a:r>
              <a:rPr lang="fa-IR" sz="2800" b="1" dirty="0"/>
              <a:t>اهداف عاطفی </a:t>
            </a:r>
            <a:r>
              <a:rPr lang="fa-IR" sz="2800" b="1" dirty="0" smtClean="0"/>
              <a:t>نگرشی:</a:t>
            </a:r>
          </a:p>
          <a:p>
            <a:pPr algn="r" rtl="1"/>
            <a:endParaRPr lang="en-US" sz="2800" b="1" dirty="0"/>
          </a:p>
          <a:p>
            <a:pPr algn="r" rtl="1"/>
            <a:r>
              <a:rPr lang="fa-IR" sz="2800" b="1" dirty="0" smtClean="0"/>
              <a:t>ایجاد </a:t>
            </a:r>
            <a:r>
              <a:rPr lang="fa-IR" sz="2800" b="1" dirty="0"/>
              <a:t>نگرش مثبت به زبان فارسی معیار</a:t>
            </a:r>
            <a:endParaRPr lang="en-US" sz="2800" b="1" dirty="0"/>
          </a:p>
          <a:p>
            <a:pPr algn="r" rtl="1"/>
            <a:r>
              <a:rPr lang="fa-IR" sz="2800" b="1" dirty="0" smtClean="0"/>
              <a:t>تکلیف </a:t>
            </a:r>
            <a:r>
              <a:rPr lang="fa-IR" sz="2800" b="1" dirty="0"/>
              <a:t>احساسات و عئاطف نسبت به مفاهیم موجود در نگارها</a:t>
            </a:r>
            <a:endParaRPr lang="en-US" sz="2800" b="1" dirty="0"/>
          </a:p>
          <a:p>
            <a:pPr algn="r" rtl="1"/>
            <a:r>
              <a:rPr lang="fa-IR" sz="2800" b="1" dirty="0" smtClean="0"/>
              <a:t>ایجاد </a:t>
            </a:r>
            <a:r>
              <a:rPr lang="fa-IR" sz="2800" b="1" dirty="0"/>
              <a:t>علاقه به کتاب و کتاب خوانی </a:t>
            </a:r>
            <a:endParaRPr lang="en-US" sz="2800" b="1" dirty="0"/>
          </a:p>
          <a:p>
            <a:pPr algn="r" rtl="1"/>
            <a:r>
              <a:rPr lang="fa-IR" sz="2800" b="1" dirty="0" smtClean="0"/>
              <a:t>ایجاد </a:t>
            </a:r>
            <a:r>
              <a:rPr lang="fa-IR" sz="2800" b="1" dirty="0"/>
              <a:t>نگرش مثبت به جلوه های اعتقادی</a:t>
            </a:r>
            <a:endParaRPr lang="en-US" sz="2800" b="1" dirty="0"/>
          </a:p>
          <a:p>
            <a:pPr algn="r" rtl="1"/>
            <a:r>
              <a:rPr lang="fa-IR" sz="2800" b="1" dirty="0" smtClean="0"/>
              <a:t>تقویت </a:t>
            </a:r>
            <a:r>
              <a:rPr lang="fa-IR" sz="2800" b="1" dirty="0"/>
              <a:t>توجه و علاقه به جلوه های زندگی </a:t>
            </a:r>
            <a:endParaRPr lang="en-US" sz="2800" b="1" dirty="0"/>
          </a:p>
          <a:p>
            <a:pPr algn="r" rtl="1"/>
            <a:r>
              <a:rPr lang="fa-IR" sz="2800" b="1" dirty="0" smtClean="0"/>
              <a:t>التزاز </a:t>
            </a:r>
            <a:r>
              <a:rPr lang="fa-IR" sz="2800" b="1" dirty="0"/>
              <a:t>از اشعار و جمله های زیبا</a:t>
            </a:r>
            <a:endParaRPr lang="en-US" sz="2800" b="1" dirty="0"/>
          </a:p>
        </p:txBody>
      </p:sp>
    </p:spTree>
    <p:extLst>
      <p:ext uri="{BB962C8B-B14F-4D97-AF65-F5344CB8AC3E}">
        <p14:creationId xmlns:p14="http://schemas.microsoft.com/office/powerpoint/2010/main" val="634201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5</a:t>
            </a:fld>
            <a:endParaRPr lang="fa-IR">
              <a:solidFill>
                <a:srgbClr val="04617B">
                  <a:shade val="90000"/>
                </a:srgbClr>
              </a:solidFill>
            </a:endParaRPr>
          </a:p>
        </p:txBody>
      </p:sp>
      <p:sp>
        <p:nvSpPr>
          <p:cNvPr id="2" name="Rectangle 1"/>
          <p:cNvSpPr/>
          <p:nvPr/>
        </p:nvSpPr>
        <p:spPr>
          <a:xfrm>
            <a:off x="533400" y="1143000"/>
            <a:ext cx="8142288" cy="5509200"/>
          </a:xfrm>
          <a:prstGeom prst="rect">
            <a:avLst/>
          </a:prstGeom>
        </p:spPr>
        <p:txBody>
          <a:bodyPr wrap="square">
            <a:spAutoFit/>
          </a:bodyPr>
          <a:lstStyle/>
          <a:p>
            <a:pPr algn="r" rtl="1"/>
            <a:r>
              <a:rPr lang="fa-IR" sz="3200" b="1" dirty="0"/>
              <a:t>اهداف مهارتی </a:t>
            </a:r>
            <a:r>
              <a:rPr lang="fa-IR" sz="3200" b="1" dirty="0" smtClean="0"/>
              <a:t>:</a:t>
            </a:r>
          </a:p>
          <a:p>
            <a:pPr algn="r" rtl="1"/>
            <a:endParaRPr lang="en-US" sz="3200" b="1" dirty="0"/>
          </a:p>
          <a:p>
            <a:pPr algn="r" rtl="1"/>
            <a:r>
              <a:rPr lang="fa-IR" sz="3200" b="1" dirty="0" smtClean="0"/>
              <a:t>تقویت </a:t>
            </a:r>
            <a:r>
              <a:rPr lang="fa-IR" sz="3200" b="1" dirty="0"/>
              <a:t>مهارت خوب گوش دادن</a:t>
            </a:r>
            <a:endParaRPr lang="en-US" sz="3200" b="1" dirty="0"/>
          </a:p>
          <a:p>
            <a:pPr algn="r" rtl="1"/>
            <a:r>
              <a:rPr lang="fa-IR" sz="3200" b="1" dirty="0" smtClean="0"/>
              <a:t> </a:t>
            </a:r>
            <a:r>
              <a:rPr lang="fa-IR" sz="3200" b="1" dirty="0"/>
              <a:t>تقویت مهارت سخن گفتن </a:t>
            </a:r>
            <a:endParaRPr lang="en-US" sz="3200" b="1" dirty="0"/>
          </a:p>
          <a:p>
            <a:pPr algn="r" rtl="1"/>
            <a:r>
              <a:rPr lang="fa-IR" sz="3200" b="1" dirty="0" smtClean="0"/>
              <a:t>تقویت </a:t>
            </a:r>
            <a:r>
              <a:rPr lang="fa-IR" sz="3200" b="1" dirty="0"/>
              <a:t>مهارت بیان تصویری(تصویر خوانی)</a:t>
            </a:r>
            <a:endParaRPr lang="en-US" sz="3200" b="1" dirty="0"/>
          </a:p>
          <a:p>
            <a:pPr algn="r" rtl="1"/>
            <a:r>
              <a:rPr lang="fa-IR" sz="3200" b="1" dirty="0" smtClean="0"/>
              <a:t> </a:t>
            </a:r>
            <a:r>
              <a:rPr lang="fa-IR" sz="3200" b="1" dirty="0"/>
              <a:t>تقویت مهارت دست </a:t>
            </a:r>
            <a:r>
              <a:rPr lang="fa-IR" sz="3200" b="1" dirty="0" smtClean="0"/>
              <a:t>ورزی</a:t>
            </a:r>
          </a:p>
          <a:p>
            <a:pPr lvl="0" algn="r" rtl="1"/>
            <a:r>
              <a:rPr lang="fa-IR" sz="3200" b="1" dirty="0"/>
              <a:t>تقویت توانایی انجام کار </a:t>
            </a:r>
            <a:r>
              <a:rPr lang="fa-IR" sz="3200" b="1" dirty="0" smtClean="0"/>
              <a:t>های </a:t>
            </a:r>
            <a:r>
              <a:rPr lang="fa-IR" sz="3200" b="1" dirty="0"/>
              <a:t>خلاق</a:t>
            </a:r>
            <a:endParaRPr lang="en-US" sz="3200" b="1" dirty="0"/>
          </a:p>
          <a:p>
            <a:pPr lvl="0" algn="r" rtl="1"/>
            <a:r>
              <a:rPr lang="fa-IR" sz="3200" b="1" dirty="0"/>
              <a:t>تقویت مهارت های فکر و درست اندیشیدن </a:t>
            </a:r>
            <a:endParaRPr lang="en-US" sz="3200" b="1" dirty="0"/>
          </a:p>
          <a:p>
            <a:pPr lvl="0" algn="r" rtl="1"/>
            <a:r>
              <a:rPr lang="fa-IR" sz="3200" b="1" dirty="0"/>
              <a:t>توانایی شرکت در فعالیت های گروهی و مشارکتی </a:t>
            </a:r>
            <a:endParaRPr lang="en-US" sz="3200" b="1" dirty="0"/>
          </a:p>
          <a:p>
            <a:pPr lvl="0" algn="r" rtl="1"/>
            <a:r>
              <a:rPr lang="fa-IR" sz="3200" b="1" dirty="0"/>
              <a:t>ایجاد توانایی انجام فعالیت های یاد گیری </a:t>
            </a:r>
            <a:endParaRPr lang="en-US" sz="3200" b="1" dirty="0"/>
          </a:p>
          <a:p>
            <a:pPr algn="r" rtl="1"/>
            <a:endParaRPr lang="en-US" sz="3200" b="1" dirty="0"/>
          </a:p>
        </p:txBody>
      </p:sp>
    </p:spTree>
    <p:extLst>
      <p:ext uri="{BB962C8B-B14F-4D97-AF65-F5344CB8AC3E}">
        <p14:creationId xmlns:p14="http://schemas.microsoft.com/office/powerpoint/2010/main" val="1294910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6</a:t>
            </a:fld>
            <a:endParaRPr lang="fa-IR">
              <a:solidFill>
                <a:srgbClr val="04617B">
                  <a:shade val="90000"/>
                </a:srgbClr>
              </a:solidFill>
            </a:endParaRPr>
          </a:p>
        </p:txBody>
      </p:sp>
      <p:sp>
        <p:nvSpPr>
          <p:cNvPr id="2" name="Rectangle 1"/>
          <p:cNvSpPr/>
          <p:nvPr/>
        </p:nvSpPr>
        <p:spPr>
          <a:xfrm>
            <a:off x="914400" y="2057400"/>
            <a:ext cx="6934200" cy="646331"/>
          </a:xfrm>
          <a:prstGeom prst="rect">
            <a:avLst/>
          </a:prstGeom>
        </p:spPr>
        <p:txBody>
          <a:bodyPr wrap="square">
            <a:spAutoFit/>
          </a:bodyPr>
          <a:lstStyle/>
          <a:p>
            <a:pPr algn="r" rtl="1"/>
            <a:r>
              <a:rPr lang="fa-IR" sz="3600" b="1" dirty="0"/>
              <a:t>مهارت های چهار گانه در آموزش نگاره ها:</a:t>
            </a:r>
            <a:endParaRPr lang="en-US" sz="3600" b="1" dirty="0"/>
          </a:p>
        </p:txBody>
      </p:sp>
    </p:spTree>
    <p:extLst>
      <p:ext uri="{BB962C8B-B14F-4D97-AF65-F5344CB8AC3E}">
        <p14:creationId xmlns:p14="http://schemas.microsoft.com/office/powerpoint/2010/main" val="2553440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pic>
        <p:nvPicPr>
          <p:cNvPr id="23562" name="Picture 10" descr="abr 2"/>
          <p:cNvPicPr>
            <a:picLocks noChangeAspect="1" noChangeArrowheads="1"/>
          </p:cNvPicPr>
          <p:nvPr/>
        </p:nvPicPr>
        <p:blipFill>
          <a:blip r:embed="rId5"/>
          <a:srcRect/>
          <a:stretch>
            <a:fillRect/>
          </a:stretch>
        </p:blipFill>
        <p:spPr bwMode="auto">
          <a:xfrm>
            <a:off x="323850" y="908051"/>
            <a:ext cx="8351838" cy="56451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7</a:t>
            </a:fld>
            <a:endParaRPr lang="fa-IR">
              <a:solidFill>
                <a:srgbClr val="04617B">
                  <a:shade val="90000"/>
                </a:srgbClr>
              </a:solidFill>
            </a:endParaRPr>
          </a:p>
        </p:txBody>
      </p:sp>
      <p:sp>
        <p:nvSpPr>
          <p:cNvPr id="2" name="Rectangle 1"/>
          <p:cNvSpPr/>
          <p:nvPr/>
        </p:nvSpPr>
        <p:spPr>
          <a:xfrm>
            <a:off x="457200" y="1143000"/>
            <a:ext cx="7848600" cy="2246769"/>
          </a:xfrm>
          <a:prstGeom prst="rect">
            <a:avLst/>
          </a:prstGeom>
        </p:spPr>
        <p:txBody>
          <a:bodyPr wrap="square">
            <a:spAutoFit/>
          </a:bodyPr>
          <a:lstStyle/>
          <a:p>
            <a:pPr algn="r" rtl="1"/>
            <a:r>
              <a:rPr lang="fa-IR" sz="2000" b="1" dirty="0"/>
              <a:t>نگاره ها  برای بقیه کتاب به منزله فهرستی است که در آن میتوان نمای کلی کتاب را </a:t>
            </a:r>
            <a:r>
              <a:rPr lang="fa-IR" sz="2000" b="1" dirty="0" smtClean="0"/>
              <a:t>ملاحظه </a:t>
            </a:r>
            <a:r>
              <a:rPr lang="fa-IR" sz="2000" b="1" dirty="0"/>
              <a:t>کرد.</a:t>
            </a:r>
            <a:endParaRPr lang="en-US" sz="2000" b="1" dirty="0"/>
          </a:p>
          <a:p>
            <a:pPr algn="r" rtl="1"/>
            <a:r>
              <a:rPr lang="fa-IR" sz="2000" b="1" dirty="0"/>
              <a:t>نگاره ها یک دوره نسبتا کامل زندگی است ،زندگی کودکی در خود،محور کتاب قرار گرفته و کتاب از دیدگاه او و با محوریت او پیش می رود  تا به صورت یک داستان دنباله دار در آید .</a:t>
            </a:r>
            <a:endParaRPr lang="en-US" sz="2000" b="1" dirty="0"/>
          </a:p>
          <a:p>
            <a:pPr algn="r" rtl="1"/>
            <a:r>
              <a:rPr lang="fa-IR" sz="2000" b="1" dirty="0"/>
              <a:t>هر نگاره شامل:تصویر بزرگ آموزشی تصویرک ها و فعالیت ها و تجربه های یاد گیری است ابتدا تصویر بزرگ نگاره با هدف تشویق دانش آموزان به سخن گفتن ،خوب دیدن، تفکر و خوب گوش دادن پیش روی آنهاست.</a:t>
            </a:r>
            <a:endParaRPr lang="en-US" sz="2000" b="1" dirty="0"/>
          </a:p>
        </p:txBody>
      </p:sp>
    </p:spTree>
    <p:extLst>
      <p:ext uri="{BB962C8B-B14F-4D97-AF65-F5344CB8AC3E}">
        <p14:creationId xmlns:p14="http://schemas.microsoft.com/office/powerpoint/2010/main" val="2401241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8</a:t>
            </a:fld>
            <a:endParaRPr lang="fa-IR">
              <a:solidFill>
                <a:srgbClr val="04617B">
                  <a:shade val="90000"/>
                </a:srgbClr>
              </a:solidFill>
            </a:endParaRPr>
          </a:p>
        </p:txBody>
      </p:sp>
      <p:sp>
        <p:nvSpPr>
          <p:cNvPr id="2" name="Rectangle 1"/>
          <p:cNvSpPr/>
          <p:nvPr/>
        </p:nvSpPr>
        <p:spPr>
          <a:xfrm>
            <a:off x="685800" y="1143000"/>
            <a:ext cx="7924800" cy="5262979"/>
          </a:xfrm>
          <a:prstGeom prst="rect">
            <a:avLst/>
          </a:prstGeom>
        </p:spPr>
        <p:txBody>
          <a:bodyPr wrap="square">
            <a:spAutoFit/>
          </a:bodyPr>
          <a:lstStyle/>
          <a:p>
            <a:pPr algn="r" rtl="1"/>
            <a:r>
              <a:rPr lang="fa-IR" sz="2400" b="1" dirty="0"/>
              <a:t>اهداف این قسمت از نگاره ها </a:t>
            </a:r>
            <a:r>
              <a:rPr lang="fa-IR" sz="2400" b="1" dirty="0" smtClean="0"/>
              <a:t>:</a:t>
            </a:r>
          </a:p>
          <a:p>
            <a:pPr algn="r" rtl="1"/>
            <a:endParaRPr lang="en-US" sz="2400" b="1" dirty="0"/>
          </a:p>
          <a:p>
            <a:pPr marL="342900" indent="-342900" algn="r" rtl="1">
              <a:buFont typeface="Courier New" pitchFamily="49" charset="0"/>
              <a:buChar char="o"/>
            </a:pPr>
            <a:r>
              <a:rPr lang="fa-IR" sz="2400" b="1" dirty="0" smtClean="0"/>
              <a:t>آموزش </a:t>
            </a:r>
            <a:r>
              <a:rPr lang="fa-IR" sz="2400" b="1" dirty="0"/>
              <a:t>مفاهیم متناسب با برنامه درسی زبان فارسی و هم سو با برنامه های درسی ملی </a:t>
            </a:r>
            <a:endParaRPr lang="en-US" sz="2400" b="1" dirty="0"/>
          </a:p>
          <a:p>
            <a:pPr marL="342900" indent="-342900" algn="r" rtl="1">
              <a:buFont typeface="Courier New" pitchFamily="49" charset="0"/>
              <a:buChar char="o"/>
            </a:pPr>
            <a:r>
              <a:rPr lang="fa-IR" sz="2400" b="1" dirty="0" smtClean="0"/>
              <a:t>پرورش </a:t>
            </a:r>
            <a:r>
              <a:rPr lang="fa-IR" sz="2400" b="1" dirty="0"/>
              <a:t>و تقویت مهارت های زبانی </a:t>
            </a:r>
            <a:endParaRPr lang="en-US" sz="2400" b="1" dirty="0"/>
          </a:p>
          <a:p>
            <a:pPr marL="342900" indent="-342900" algn="r" rtl="1">
              <a:buFont typeface="Courier New" pitchFamily="49" charset="0"/>
              <a:buChar char="o"/>
            </a:pPr>
            <a:r>
              <a:rPr lang="fa-IR" sz="2400" b="1" dirty="0" smtClean="0"/>
              <a:t>یافتن </a:t>
            </a:r>
            <a:r>
              <a:rPr lang="fa-IR" sz="2400" b="1" dirty="0"/>
              <a:t>واژه های مناسب برای </a:t>
            </a:r>
            <a:r>
              <a:rPr lang="fa-IR" sz="2400" b="1" dirty="0" smtClean="0"/>
              <a:t>تمرین بیشتر </a:t>
            </a:r>
            <a:r>
              <a:rPr lang="fa-IR" sz="2400" b="1" dirty="0"/>
              <a:t>تا تقویت توانایی تشخیص شکل نوشتاری و آوایی </a:t>
            </a:r>
            <a:endParaRPr lang="en-US" sz="2400" b="1" dirty="0"/>
          </a:p>
          <a:p>
            <a:pPr marL="342900" indent="-342900" algn="r" rtl="1">
              <a:buFont typeface="Courier New" pitchFamily="49" charset="0"/>
              <a:buChar char="o"/>
            </a:pPr>
            <a:r>
              <a:rPr lang="fa-IR" sz="2400" b="1" dirty="0" smtClean="0"/>
              <a:t>آشنایی </a:t>
            </a:r>
            <a:r>
              <a:rPr lang="fa-IR" sz="2400" b="1" dirty="0"/>
              <a:t>با مفاهیم کلیدی </a:t>
            </a:r>
            <a:r>
              <a:rPr lang="fa-IR" sz="2400" b="1" dirty="0" smtClean="0"/>
              <a:t>سایرحوزه </a:t>
            </a:r>
            <a:r>
              <a:rPr lang="fa-IR" sz="2400" b="1" dirty="0"/>
              <a:t>های یادگیری(علوم–قرآنی و...)</a:t>
            </a:r>
            <a:endParaRPr lang="en-US" sz="2400" b="1" dirty="0"/>
          </a:p>
          <a:p>
            <a:pPr marL="342900" indent="-342900" algn="r" rtl="1">
              <a:buFont typeface="Courier New" pitchFamily="49" charset="0"/>
              <a:buChar char="o"/>
            </a:pPr>
            <a:r>
              <a:rPr lang="fa-IR" sz="2400" b="1" dirty="0" smtClean="0"/>
              <a:t>توانایی </a:t>
            </a:r>
            <a:r>
              <a:rPr lang="fa-IR" sz="2400" b="1" dirty="0"/>
              <a:t>کاربرد آموخته ها درمتن زندگی </a:t>
            </a:r>
            <a:endParaRPr lang="en-US" sz="2400" b="1" dirty="0"/>
          </a:p>
          <a:p>
            <a:pPr marL="342900" indent="-342900" algn="r" rtl="1">
              <a:buFont typeface="Courier New" pitchFamily="49" charset="0"/>
              <a:buChar char="o"/>
            </a:pPr>
            <a:r>
              <a:rPr lang="fa-IR" sz="2400" b="1" dirty="0" smtClean="0"/>
              <a:t>تقویت </a:t>
            </a:r>
            <a:r>
              <a:rPr lang="fa-IR" sz="2400" b="1" dirty="0"/>
              <a:t>نگرش مثبت به زبان فارسی </a:t>
            </a:r>
            <a:endParaRPr lang="fa-IR" sz="2400" b="1" dirty="0" smtClean="0"/>
          </a:p>
          <a:p>
            <a:pPr algn="r" rtl="1"/>
            <a:endParaRPr lang="en-US" sz="2400" b="1" dirty="0"/>
          </a:p>
          <a:p>
            <a:pPr algn="r" rtl="1"/>
            <a:r>
              <a:rPr lang="fa-IR" sz="2400" b="1" dirty="0"/>
              <a:t>بهتر است در هر مورد مهم ابتدا سوالش را به صورت جمله بپرسد و بچه ها به صورت کلمه پاسخ دهند . اما پس از برقراری ارتباط دانش آموزان را به بیشتر سخن گفتن تشویق کند .</a:t>
            </a:r>
            <a:endParaRPr lang="en-US" sz="2400" b="1" dirty="0"/>
          </a:p>
        </p:txBody>
      </p:sp>
    </p:spTree>
    <p:extLst>
      <p:ext uri="{BB962C8B-B14F-4D97-AF65-F5344CB8AC3E}">
        <p14:creationId xmlns:p14="http://schemas.microsoft.com/office/powerpoint/2010/main" val="315012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jamkaran ghaza"/>
          <p:cNvPicPr>
            <a:picLocks noChangeAspect="1" noChangeArrowheads="1"/>
          </p:cNvPicPr>
          <p:nvPr/>
        </p:nvPicPr>
        <p:blipFill>
          <a:blip r:embed="rId3"/>
          <a:srcRect/>
          <a:stretch>
            <a:fillRect/>
          </a:stretch>
        </p:blipFill>
        <p:spPr bwMode="auto">
          <a:xfrm>
            <a:off x="-252412" y="-26987"/>
            <a:ext cx="9612313" cy="7015163"/>
          </a:xfrm>
          <a:prstGeom prst="rect">
            <a:avLst/>
          </a:prstGeom>
          <a:noFill/>
          <a:ln w="9525">
            <a:noFill/>
            <a:miter lim="800000"/>
            <a:headEnd/>
            <a:tailEnd/>
          </a:ln>
        </p:spPr>
      </p:pic>
      <p:pic>
        <p:nvPicPr>
          <p:cNvPr id="23561" name="Picture 9" descr="abr"/>
          <p:cNvPicPr>
            <a:picLocks noChangeAspect="1" noChangeArrowheads="1"/>
          </p:cNvPicPr>
          <p:nvPr/>
        </p:nvPicPr>
        <p:blipFill>
          <a:blip r:embed="rId4"/>
          <a:srcRect/>
          <a:stretch>
            <a:fillRect/>
          </a:stretch>
        </p:blipFill>
        <p:spPr bwMode="auto">
          <a:xfrm>
            <a:off x="-252413" y="-17463"/>
            <a:ext cx="9648826" cy="68929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26BEFA73-915A-49C7-BC62-E7F29F75E509}" type="slidenum">
              <a:rPr lang="fa-IR" smtClean="0">
                <a:solidFill>
                  <a:srgbClr val="04617B">
                    <a:shade val="90000"/>
                  </a:srgbClr>
                </a:solidFill>
              </a:rPr>
              <a:pPr/>
              <a:t>9</a:t>
            </a:fld>
            <a:endParaRPr lang="fa-IR">
              <a:solidFill>
                <a:srgbClr val="04617B">
                  <a:shade val="90000"/>
                </a:srgbClr>
              </a:solidFill>
            </a:endParaRPr>
          </a:p>
        </p:txBody>
      </p:sp>
      <p:sp>
        <p:nvSpPr>
          <p:cNvPr id="2" name="Rectangle 1"/>
          <p:cNvSpPr/>
          <p:nvPr/>
        </p:nvSpPr>
        <p:spPr>
          <a:xfrm>
            <a:off x="457200" y="1066801"/>
            <a:ext cx="8305800" cy="4524315"/>
          </a:xfrm>
          <a:prstGeom prst="rect">
            <a:avLst/>
          </a:prstGeom>
        </p:spPr>
        <p:txBody>
          <a:bodyPr wrap="square">
            <a:spAutoFit/>
          </a:bodyPr>
          <a:lstStyle/>
          <a:p>
            <a:pPr algn="r" rtl="1"/>
            <a:r>
              <a:rPr lang="fa-IR" sz="3200" b="1" dirty="0"/>
              <a:t>می دانیم که حضور هر نگاره بهانه ای است برای ایجاد کنجکاوی و هر کنجکاوی خواه ناخواه به پرسش هایی منجر می شود که نقطه شروع یاددهی -  یادگیری است . این مهم نیست که پرسش </a:t>
            </a:r>
            <a:r>
              <a:rPr lang="fa-IR" sz="3200" b="1" dirty="0" smtClean="0"/>
              <a:t>ها </a:t>
            </a:r>
            <a:r>
              <a:rPr lang="fa-IR" sz="3200" b="1" dirty="0"/>
              <a:t>را ما آغاز کنیم یا کودک ، مهم این است که این </a:t>
            </a:r>
            <a:r>
              <a:rPr lang="fa-IR" sz="3200" b="1" dirty="0" smtClean="0"/>
              <a:t>عامل </a:t>
            </a:r>
            <a:r>
              <a:rPr lang="fa-IR" sz="3200" b="1" dirty="0"/>
              <a:t>به صورت کاملاٌ فعال و شاداب صورت گیرد و ادامه یابد . مرکز ثقل هر نگاره یکی دو موضوع محوری آن است .</a:t>
            </a:r>
            <a:endParaRPr lang="en-US" sz="3200" b="1" dirty="0"/>
          </a:p>
          <a:p>
            <a:pPr algn="r" rtl="1"/>
            <a:r>
              <a:rPr lang="fa-IR" sz="3200" b="1" dirty="0"/>
              <a:t>بنابراین کودک باید از طریق پرسش و پاسخ به سمت دلخواه هدایت شود .</a:t>
            </a:r>
            <a:endParaRPr lang="en-US" sz="3200" b="1" dirty="0"/>
          </a:p>
        </p:txBody>
      </p:sp>
    </p:spTree>
    <p:extLst>
      <p:ext uri="{BB962C8B-B14F-4D97-AF65-F5344CB8AC3E}">
        <p14:creationId xmlns:p14="http://schemas.microsoft.com/office/powerpoint/2010/main" val="2580861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2596</Words>
  <Application>Microsoft Office PowerPoint</Application>
  <PresentationFormat>On-screen Show (4:3)</PresentationFormat>
  <Paragraphs>229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saraye mehr</dc:creator>
  <cp:lastModifiedBy>saraye mehr</cp:lastModifiedBy>
  <cp:revision>1</cp:revision>
  <dcterms:created xsi:type="dcterms:W3CDTF">2020-05-13T11:23:49Z</dcterms:created>
  <dcterms:modified xsi:type="dcterms:W3CDTF">2020-05-13T11:30:50Z</dcterms:modified>
</cp:coreProperties>
</file>