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5" r:id="rId1"/>
  </p:sldMasterIdLst>
  <p:notesMasterIdLst>
    <p:notesMasterId r:id="rId14"/>
  </p:notesMasterIdLst>
  <p:sldIdLst>
    <p:sldId id="256" r:id="rId2"/>
    <p:sldId id="355" r:id="rId3"/>
    <p:sldId id="364" r:id="rId4"/>
    <p:sldId id="264" r:id="rId5"/>
    <p:sldId id="356" r:id="rId6"/>
    <p:sldId id="345" r:id="rId7"/>
    <p:sldId id="266" r:id="rId8"/>
    <p:sldId id="365" r:id="rId9"/>
    <p:sldId id="366" r:id="rId10"/>
    <p:sldId id="367" r:id="rId11"/>
    <p:sldId id="368" r:id="rId12"/>
    <p:sldId id="29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7822" autoAdjust="0"/>
    <p:restoredTop sz="86420" autoAdjust="0"/>
  </p:normalViewPr>
  <p:slideViewPr>
    <p:cSldViewPr>
      <p:cViewPr varScale="1">
        <p:scale>
          <a:sx n="63" d="100"/>
          <a:sy n="63" d="100"/>
        </p:scale>
        <p:origin x="-1344" y="-96"/>
      </p:cViewPr>
      <p:guideLst>
        <p:guide orient="horz" pos="2160"/>
        <p:guide pos="2880"/>
      </p:guideLst>
    </p:cSldViewPr>
  </p:slideViewPr>
  <p:outlineViewPr>
    <p:cViewPr>
      <p:scale>
        <a:sx n="33" d="100"/>
        <a:sy n="33" d="100"/>
      </p:scale>
      <p:origin x="0" y="2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81B47B-9FDD-4210-8994-044A01816CC5}"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439592-4BAF-4422-9EB3-E9284449E5E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439592-4BAF-4422-9EB3-E9284449E5EE}"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بهمن ماه 1388</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064CF-72D3-44C8-8538-B79538C4E96D}" type="slidenum">
              <a:rPr lang="en-US" smtClean="0"/>
              <a:pPr/>
              <a:t>‹#›</a:t>
            </a:fld>
            <a:endParaRPr lang="en-US" dirty="0"/>
          </a:p>
        </p:txBody>
      </p:sp>
    </p:spTree>
    <p:extLst>
      <p:ext uri="{BB962C8B-B14F-4D97-AF65-F5344CB8AC3E}">
        <p14:creationId xmlns:p14="http://schemas.microsoft.com/office/powerpoint/2010/main" xmlns="" val="3892935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بهمن ماه 1388</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130260988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بهمن ماه 1388</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275066529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بهمن ماه 1388</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0064CF-72D3-44C8-8538-B79538C4E96D}" type="slidenum">
              <a:rPr lang="en-US" smtClean="0"/>
              <a:pPr/>
              <a:t>‹#›</a:t>
            </a:fld>
            <a:endParaRPr lang="en-US"/>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xmlns="" val="279711861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بهمن ماه 1388</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3107030175"/>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r>
              <a:rPr lang="en-US" smtClean="0"/>
              <a:t>بهمن ماه 1388</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234790507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r>
              <a:rPr lang="en-US" smtClean="0"/>
              <a:t>بهمن ماه 1388</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300969434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بهمن ماه 1388</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13836036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بهمن ماه 1388</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151407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بهمن ماه 1388</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064CF-72D3-44C8-8538-B79538C4E96D}" type="slidenum">
              <a:rPr lang="en-US" smtClean="0"/>
              <a:pPr/>
              <a:t>‹#›</a:t>
            </a:fld>
            <a:endParaRPr lang="en-US" dirty="0"/>
          </a:p>
        </p:txBody>
      </p:sp>
    </p:spTree>
    <p:extLst>
      <p:ext uri="{BB962C8B-B14F-4D97-AF65-F5344CB8AC3E}">
        <p14:creationId xmlns:p14="http://schemas.microsoft.com/office/powerpoint/2010/main" xmlns="" val="3708489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en-US" smtClean="0"/>
              <a:t>بهمن ماه 1388</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2298091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بهمن ماه 1388</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4452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بهمن ماه 1388</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2229157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بهمن ماه 1388</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1384856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r>
              <a:rPr lang="en-US" smtClean="0"/>
              <a:t>بهمن ماه 1388</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1390757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بهمن ماه 1388</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565282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بهمن ماه 1388</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2024449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xmlns=""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r>
              <a:rPr lang="en-US" smtClean="0"/>
              <a:t>بهمن ماه 1388</a:t>
            </a:r>
            <a:endParaRPr lang="en-US" dirty="0"/>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E00064CF-72D3-44C8-8538-B79538C4E96D}" type="slidenum">
              <a:rPr lang="en-US" smtClean="0"/>
              <a:pPr/>
              <a:t>‹#›</a:t>
            </a:fld>
            <a:endParaRPr lang="en-US"/>
          </a:p>
        </p:txBody>
      </p:sp>
    </p:spTree>
    <p:extLst>
      <p:ext uri="{BB962C8B-B14F-4D97-AF65-F5344CB8AC3E}">
        <p14:creationId xmlns:p14="http://schemas.microsoft.com/office/powerpoint/2010/main" xmlns="" val="1393629899"/>
      </p:ext>
    </p:extLst>
  </p:cSld>
  <p:clrMap bg1="lt1" tx1="dk1" bg2="lt2" tx2="dk2" accent1="accent1" accent2="accent2" accent3="accent3" accent4="accent4" accent5="accent5" accent6="accent6" hlink="hlink" folHlink="folHlink"/>
  <p:sldLayoutIdLst>
    <p:sldLayoutId id="2147483876" r:id="rId1"/>
    <p:sldLayoutId id="2147483877" r:id="rId2"/>
    <p:sldLayoutId id="2147483878" r:id="rId3"/>
    <p:sldLayoutId id="2147483879" r:id="rId4"/>
    <p:sldLayoutId id="2147483880" r:id="rId5"/>
    <p:sldLayoutId id="2147483881" r:id="rId6"/>
    <p:sldLayoutId id="2147483882" r:id="rId7"/>
    <p:sldLayoutId id="2147483883" r:id="rId8"/>
    <p:sldLayoutId id="2147483884" r:id="rId9"/>
    <p:sldLayoutId id="2147483885" r:id="rId10"/>
    <p:sldLayoutId id="2147483886" r:id="rId11"/>
    <p:sldLayoutId id="2147483887" r:id="rId12"/>
    <p:sldLayoutId id="2147483888" r:id="rId13"/>
    <p:sldLayoutId id="2147483889" r:id="rId14"/>
    <p:sldLayoutId id="2147483890" r:id="rId15"/>
    <p:sldLayoutId id="2147483891" r:id="rId16"/>
    <p:sldLayoutId id="2147483892" r:id="rId17"/>
  </p:sldLayoutIdLst>
  <p:hf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447800"/>
            <a:ext cx="8001000" cy="762000"/>
          </a:xfrm>
        </p:spPr>
        <p:txBody>
          <a:bodyPr>
            <a:noAutofit/>
          </a:bodyPr>
          <a:lstStyle/>
          <a:p>
            <a:pPr algn="ctr"/>
            <a:r>
              <a:rPr lang="fa-IR" sz="3200" b="0" dirty="0" smtClean="0">
                <a:solidFill>
                  <a:schemeClr val="bg2">
                    <a:lumMod val="50000"/>
                  </a:schemeClr>
                </a:solidFill>
                <a:cs typeface="B Nazanin" pitchFamily="2" charset="-78"/>
              </a:rPr>
              <a:t>فلسفه تربیت در ج.ا.ا</a:t>
            </a:r>
            <a:endParaRPr lang="en-US" sz="3200" b="0" dirty="0">
              <a:solidFill>
                <a:schemeClr val="bg2">
                  <a:lumMod val="50000"/>
                </a:schemeClr>
              </a:solidFill>
              <a:cs typeface="B Nazanin" pitchFamily="2" charset="-78"/>
            </a:endParaRPr>
          </a:p>
        </p:txBody>
      </p:sp>
      <p:sp>
        <p:nvSpPr>
          <p:cNvPr id="3" name="Subtitle 2"/>
          <p:cNvSpPr>
            <a:spLocks noGrp="1"/>
          </p:cNvSpPr>
          <p:nvPr>
            <p:ph type="subTitle" idx="1"/>
          </p:nvPr>
        </p:nvSpPr>
        <p:spPr>
          <a:xfrm>
            <a:off x="685800" y="2286000"/>
            <a:ext cx="7772400" cy="2438400"/>
          </a:xfrm>
        </p:spPr>
        <p:txBody>
          <a:bodyPr>
            <a:noAutofit/>
            <a:scene3d>
              <a:camera prst="orthographicFront"/>
              <a:lightRig rig="harsh" dir="t"/>
            </a:scene3d>
            <a:sp3d extrusionH="57150" prstMaterial="matte">
              <a:bevelT w="63500" h="12700" prst="angle"/>
              <a:contourClr>
                <a:schemeClr val="bg1">
                  <a:lumMod val="65000"/>
                </a:schemeClr>
              </a:contourClr>
            </a:sp3d>
          </a:bodyPr>
          <a:lstStyle/>
          <a:p>
            <a:pPr algn="ctr"/>
            <a:endParaRPr lang="fa-IR" sz="2800" b="1" cap="none" dirty="0" smtClean="0">
              <a:ln/>
              <a:solidFill>
                <a:schemeClr val="accent3"/>
              </a:solidFill>
              <a:cs typeface="B Titr" pitchFamily="2" charset="-78"/>
            </a:endParaRPr>
          </a:p>
          <a:p>
            <a:pPr algn="ctr"/>
            <a:r>
              <a:rPr lang="fa-IR" sz="2800" b="1" cap="none" dirty="0" smtClean="0">
                <a:ln w="12700">
                  <a:solidFill>
                    <a:schemeClr val="accent5"/>
                  </a:solidFill>
                  <a:prstDash val="solid"/>
                </a:ln>
                <a:pattFill prst="ltDnDiag">
                  <a:fgClr>
                    <a:schemeClr val="accent5">
                      <a:lumMod val="60000"/>
                      <a:lumOff val="40000"/>
                    </a:schemeClr>
                  </a:fgClr>
                  <a:bgClr>
                    <a:schemeClr val="bg1"/>
                  </a:bgClr>
                </a:pattFill>
                <a:cs typeface="B Nazanin" pitchFamily="2" charset="-78"/>
              </a:rPr>
              <a:t>دانشگاه فرهنگیان – پردیس شهید با</a:t>
            </a:r>
            <a:r>
              <a:rPr lang="fa-IR" sz="2800" b="1" cap="none" dirty="0" smtClean="0">
                <a:ln w="12700">
                  <a:solidFill>
                    <a:schemeClr val="accent5"/>
                  </a:solidFill>
                  <a:prstDash val="solid"/>
                </a:ln>
                <a:pattFill prst="ltDnDiag">
                  <a:fgClr>
                    <a:schemeClr val="accent5">
                      <a:lumMod val="60000"/>
                      <a:lumOff val="40000"/>
                    </a:schemeClr>
                  </a:fgClr>
                  <a:bgClr>
                    <a:schemeClr val="bg1"/>
                  </a:bgClr>
                </a:pattFill>
                <a:latin typeface="Algerian" pitchFamily="82" charset="0"/>
                <a:cs typeface="B Nazanin" pitchFamily="2" charset="-78"/>
              </a:rPr>
              <a:t>ه</a:t>
            </a:r>
            <a:r>
              <a:rPr lang="fa-IR" sz="2800" b="1" cap="none" dirty="0" smtClean="0">
                <a:ln w="12700">
                  <a:solidFill>
                    <a:schemeClr val="accent5"/>
                  </a:solidFill>
                  <a:prstDash val="solid"/>
                </a:ln>
                <a:pattFill prst="ltDnDiag">
                  <a:fgClr>
                    <a:schemeClr val="accent5">
                      <a:lumMod val="60000"/>
                      <a:lumOff val="40000"/>
                    </a:schemeClr>
                  </a:fgClr>
                  <a:bgClr>
                    <a:schemeClr val="bg1"/>
                  </a:bgClr>
                </a:pattFill>
                <a:cs typeface="B Nazanin" pitchFamily="2" charset="-78"/>
              </a:rPr>
              <a:t>نر اراک</a:t>
            </a:r>
          </a:p>
        </p:txBody>
      </p:sp>
      <p:sp>
        <p:nvSpPr>
          <p:cNvPr id="4" name="Slide Number Placeholder 3"/>
          <p:cNvSpPr>
            <a:spLocks noGrp="1"/>
          </p:cNvSpPr>
          <p:nvPr>
            <p:ph type="sldNum" sz="quarter" idx="12"/>
          </p:nvPr>
        </p:nvSpPr>
        <p:spPr/>
        <p:txBody>
          <a:bodyPr/>
          <a:lstStyle/>
          <a:p>
            <a:fld id="{E00064CF-72D3-44C8-8538-B79538C4E96D}" type="slidenum">
              <a:rPr lang="en-US" smtClean="0"/>
              <a:pPr/>
              <a:t>1</a:t>
            </a:fld>
            <a:endParaRPr lang="en-US" dirty="0"/>
          </a:p>
        </p:txBody>
      </p:sp>
      <p:pic>
        <p:nvPicPr>
          <p:cNvPr id="7" name="Picture 4" descr="besm"/>
          <p:cNvPicPr>
            <a:picLocks noChangeAspect="1" noChangeArrowheads="1"/>
          </p:cNvPicPr>
          <p:nvPr/>
        </p:nvPicPr>
        <p:blipFill>
          <a:blip r:embed="rId3" cstate="print"/>
          <a:srcRect/>
          <a:stretch>
            <a:fillRect/>
          </a:stretch>
        </p:blipFill>
        <p:spPr bwMode="auto">
          <a:xfrm>
            <a:off x="5867400" y="0"/>
            <a:ext cx="3077051" cy="900659"/>
          </a:xfrm>
          <a:prstGeom prst="roundRect">
            <a:avLst>
              <a:gd name="adj" fmla="val 0"/>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هدف كلي تربيت </a:t>
            </a:r>
            <a:endParaRPr lang="en-US" dirty="0"/>
          </a:p>
        </p:txBody>
      </p:sp>
      <p:sp>
        <p:nvSpPr>
          <p:cNvPr id="3" name="Content Placeholder 2"/>
          <p:cNvSpPr>
            <a:spLocks noGrp="1"/>
          </p:cNvSpPr>
          <p:nvPr>
            <p:ph sz="quarter" idx="13"/>
          </p:nvPr>
        </p:nvSpPr>
        <p:spPr>
          <a:xfrm>
            <a:off x="457200" y="1981200"/>
            <a:ext cx="8001000" cy="4876799"/>
          </a:xfrm>
        </p:spPr>
        <p:txBody>
          <a:bodyPr>
            <a:normAutofit/>
          </a:bodyPr>
          <a:lstStyle/>
          <a:p>
            <a:pPr algn="just" rtl="1"/>
            <a:r>
              <a:rPr lang="fa-IR" sz="2800" dirty="0" smtClean="0">
                <a:cs typeface="B Nazanin" pitchFamily="2" charset="-78"/>
              </a:rPr>
              <a:t>هدف کلي جريان تربیت عبارت است از: « آمادگي متربيان براي تحقق آگاهانه واختياری مراتب حيات طيبه در همة ابعاد »</a:t>
            </a:r>
          </a:p>
          <a:p>
            <a:pPr algn="just" rtl="1"/>
            <a:r>
              <a:rPr lang="fa-IR" sz="2800" dirty="0" smtClean="0">
                <a:cs typeface="B Nazanin" pitchFamily="2" charset="-78"/>
              </a:rPr>
              <a:t>تحقق هدف كلي يادشده براي فرايند تربيت را به بيان ديگر نيز مي توان پيگيري نمود: «تکوين و تعالي پيوسـتة هويت متربيان، به صورتي يك پارچه براسـاس نظام معيار اسلامی و در راستاي </a:t>
            </a:r>
            <a:r>
              <a:rPr lang="fa-IR" sz="2800" dirty="0" smtClean="0">
                <a:cs typeface="B Nazanin" pitchFamily="2" charset="-78"/>
              </a:rPr>
              <a:t>شکل گيری </a:t>
            </a:r>
            <a:r>
              <a:rPr lang="fa-IR" sz="2800" dirty="0" smtClean="0">
                <a:cs typeface="B Nazanin" pitchFamily="2" charset="-78"/>
              </a:rPr>
              <a:t>جامعة صالح وپيشرفت مداوم آن برهمين اساس» </a:t>
            </a:r>
          </a:p>
          <a:p>
            <a:pPr algn="just" rtl="1"/>
            <a:endParaRPr lang="en-US" sz="2800" dirty="0">
              <a:cs typeface="B Nazanin" pitchFamily="2" charset="-78"/>
            </a:endParaRPr>
          </a:p>
        </p:txBody>
      </p:sp>
      <p:sp>
        <p:nvSpPr>
          <p:cNvPr id="4" name="Slide Number Placeholder 3"/>
          <p:cNvSpPr>
            <a:spLocks noGrp="1"/>
          </p:cNvSpPr>
          <p:nvPr>
            <p:ph type="sldNum" sz="quarter" idx="12"/>
          </p:nvPr>
        </p:nvSpPr>
        <p:spPr/>
        <p:txBody>
          <a:bodyPr/>
          <a:lstStyle/>
          <a:p>
            <a:fld id="{E00064CF-72D3-44C8-8538-B79538C4E96D}"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بنابراين مي توان هدف كلي جريان تربيت را چنين توصيف كرد: </a:t>
            </a:r>
            <a:endParaRPr lang="en-US" dirty="0"/>
          </a:p>
        </p:txBody>
      </p:sp>
      <p:sp>
        <p:nvSpPr>
          <p:cNvPr id="3" name="Content Placeholder 2"/>
          <p:cNvSpPr>
            <a:spLocks noGrp="1"/>
          </p:cNvSpPr>
          <p:nvPr>
            <p:ph sz="quarter" idx="13"/>
          </p:nvPr>
        </p:nvSpPr>
        <p:spPr>
          <a:xfrm>
            <a:off x="228600" y="1905001"/>
            <a:ext cx="8686800" cy="4724399"/>
          </a:xfrm>
        </p:spPr>
        <p:txBody>
          <a:bodyPr>
            <a:normAutofit/>
          </a:bodyPr>
          <a:lstStyle/>
          <a:p>
            <a:pPr algn="just" rtl="1"/>
            <a:endParaRPr lang="fa-IR" sz="2800" dirty="0" smtClean="0">
              <a:cs typeface="B Nazanin" pitchFamily="2" charset="-78"/>
            </a:endParaRPr>
          </a:p>
          <a:p>
            <a:pPr algn="just" rtl="1"/>
            <a:r>
              <a:rPr lang="fa-IR" sz="2800" dirty="0" smtClean="0">
                <a:cs typeface="B Nazanin" pitchFamily="2" charset="-78"/>
              </a:rPr>
              <a:t>«تکوين وتعالي پيوسـتة هويت متربيان به گونه اي که بتوانند موقعيت خود وديگران در هستي را به درستي درک وآن را به طورمستمر با عمل صالح فردی وجمعی متناسب با نظام معيار اسلامی اصلاح نمايند».</a:t>
            </a:r>
            <a:endParaRPr lang="en-US" sz="2800" dirty="0">
              <a:cs typeface="B Nazanin" pitchFamily="2" charset="-78"/>
            </a:endParaRPr>
          </a:p>
        </p:txBody>
      </p:sp>
      <p:sp>
        <p:nvSpPr>
          <p:cNvPr id="4" name="Slide Number Placeholder 3"/>
          <p:cNvSpPr>
            <a:spLocks noGrp="1"/>
          </p:cNvSpPr>
          <p:nvPr>
            <p:ph type="sldNum" sz="quarter" idx="12"/>
          </p:nvPr>
        </p:nvSpPr>
        <p:spPr/>
        <p:txBody>
          <a:bodyPr/>
          <a:lstStyle/>
          <a:p>
            <a:fld id="{E00064CF-72D3-44C8-8538-B79538C4E96D}"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81000" y="1219200"/>
            <a:ext cx="8229600" cy="4648200"/>
          </a:xfrm>
        </p:spPr>
        <p:txBody>
          <a:bodyPr>
            <a:normAutofit/>
          </a:bodyPr>
          <a:lstStyle/>
          <a:p>
            <a:pPr algn="ctr"/>
            <a:r>
              <a:rPr lang="fa-IR" sz="4400" dirty="0" smtClean="0">
                <a:cs typeface="B Nazanin" pitchFamily="2" charset="-78"/>
              </a:rPr>
              <a:t>موفق باشید </a:t>
            </a:r>
            <a:endParaRPr lang="en-US" sz="4400" dirty="0">
              <a:cs typeface="B Nazanin" pitchFamily="2" charset="-78"/>
            </a:endParaRPr>
          </a:p>
        </p:txBody>
      </p:sp>
      <p:sp>
        <p:nvSpPr>
          <p:cNvPr id="4" name="Slide Number Placeholder 3"/>
          <p:cNvSpPr>
            <a:spLocks noGrp="1"/>
          </p:cNvSpPr>
          <p:nvPr>
            <p:ph type="sldNum" sz="quarter" idx="12"/>
          </p:nvPr>
        </p:nvSpPr>
        <p:spPr/>
        <p:txBody>
          <a:bodyPr/>
          <a:lstStyle/>
          <a:p>
            <a:fld id="{E00064CF-72D3-44C8-8538-B79538C4E96D}" type="slidenum">
              <a:rPr lang="en-US" smtClean="0"/>
              <a:pPr/>
              <a:t>12</a:t>
            </a:fld>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fa-IR" dirty="0" smtClean="0">
                <a:cs typeface="B Nazanin" pitchFamily="2" charset="-78"/>
              </a:rPr>
              <a:t>چارچوب بحث</a:t>
            </a:r>
            <a:endParaRPr lang="en-US" dirty="0">
              <a:cs typeface="B Nazanin" pitchFamily="2" charset="-78"/>
            </a:endParaRPr>
          </a:p>
        </p:txBody>
      </p:sp>
      <p:sp>
        <p:nvSpPr>
          <p:cNvPr id="2" name="Content Placeholder 1"/>
          <p:cNvSpPr>
            <a:spLocks noGrp="1"/>
          </p:cNvSpPr>
          <p:nvPr>
            <p:ph sz="quarter" idx="13"/>
          </p:nvPr>
        </p:nvSpPr>
        <p:spPr>
          <a:xfrm>
            <a:off x="457200" y="2133600"/>
            <a:ext cx="7772870" cy="3424107"/>
          </a:xfrm>
        </p:spPr>
        <p:txBody>
          <a:bodyPr>
            <a:normAutofit/>
          </a:bodyPr>
          <a:lstStyle/>
          <a:p>
            <a:pPr algn="r" rtl="1"/>
            <a:endParaRPr lang="fa-IR" dirty="0" smtClean="0">
              <a:cs typeface="B Nazanin" pitchFamily="2" charset="-78"/>
            </a:endParaRPr>
          </a:p>
          <a:p>
            <a:pPr algn="r" rtl="1"/>
            <a:endParaRPr lang="fa-IR" dirty="0" smtClean="0">
              <a:cs typeface="B Nazanin" pitchFamily="2" charset="-78"/>
            </a:endParaRPr>
          </a:p>
          <a:p>
            <a:pPr algn="r" rtl="1"/>
            <a:r>
              <a:rPr lang="fa-IR" sz="3200" dirty="0" smtClean="0">
                <a:cs typeface="B Nazanin" pitchFamily="2" charset="-78"/>
              </a:rPr>
              <a:t>بخش  سوم  :تبيين چرایی تربيت</a:t>
            </a:r>
          </a:p>
          <a:p>
            <a:pPr algn="r" rtl="1"/>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E00064CF-72D3-44C8-8538-B79538C4E96D}" type="slidenum">
              <a:rPr lang="en-US" smtClean="0"/>
              <a:pPr/>
              <a:t>2</a:t>
            </a:fld>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Effect transition="in" filter="randombar(horizontal)">
                                      <p:cBhvr>
                                        <p:cTn id="11" dur="500"/>
                                        <p:tgtEl>
                                          <p:spTgt spid="2">
                                            <p:txEl>
                                              <p:pRg st="2" end="2"/>
                                            </p:txEl>
                                          </p:spTgt>
                                        </p:tgtEl>
                                      </p:cBhvr>
                                    </p:animEffect>
                                  </p:childTnLst>
                                </p:cTn>
                              </p:par>
                            </p:childTnLst>
                          </p:cTn>
                        </p:par>
                        <p:par>
                          <p:cTn id="12" fill="hold">
                            <p:stCondLst>
                              <p:cond delay="1000"/>
                            </p:stCondLst>
                            <p:childTnLst>
                              <p:par>
                                <p:cTn id="13" presetID="14" presetClass="entr" presetSubtype="1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randombar(horizont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fa-IR" sz="4000" dirty="0" smtClean="0">
                <a:cs typeface="B Nazanin" pitchFamily="2" charset="-78"/>
              </a:rPr>
              <a:t>مقدمه</a:t>
            </a:r>
            <a:endParaRPr lang="fa-IR" sz="4000" dirty="0">
              <a:cs typeface="B Nazanin" pitchFamily="2" charset="-78"/>
            </a:endParaRPr>
          </a:p>
        </p:txBody>
      </p:sp>
      <p:sp>
        <p:nvSpPr>
          <p:cNvPr id="2" name="Content Placeholder 1"/>
          <p:cNvSpPr>
            <a:spLocks noGrp="1"/>
          </p:cNvSpPr>
          <p:nvPr>
            <p:ph sz="quarter" idx="13"/>
          </p:nvPr>
        </p:nvSpPr>
        <p:spPr>
          <a:xfrm>
            <a:off x="762000" y="2438400"/>
            <a:ext cx="7772870" cy="3424107"/>
          </a:xfrm>
        </p:spPr>
        <p:txBody>
          <a:bodyPr>
            <a:normAutofit/>
          </a:bodyPr>
          <a:lstStyle/>
          <a:p>
            <a:pPr algn="r" rtl="1">
              <a:buNone/>
            </a:pPr>
            <a:endParaRPr lang="fa-IR" dirty="0" smtClean="0"/>
          </a:p>
          <a:p>
            <a:pPr algn="r" rtl="1">
              <a:buNone/>
            </a:pPr>
            <a:r>
              <a:rPr lang="fa-IR" sz="2800" dirty="0" smtClean="0">
                <a:cs typeface="B Nazanin" pitchFamily="2" charset="-78"/>
              </a:rPr>
              <a:t>بحث چرايي تربيت ناظر به بيان فلســفة وجودي اين فرايند (وجوه اهميت و لزوم تربيت و جايگاه آن در اجتماع) و نيز تبيين غايت و نتيجة اختصاصی، هدف كلي واهداف فرايند تربيت است.</a:t>
            </a:r>
          </a:p>
        </p:txBody>
      </p:sp>
      <p:sp>
        <p:nvSpPr>
          <p:cNvPr id="4" name="Slide Number Placeholder 3"/>
          <p:cNvSpPr>
            <a:spLocks noGrp="1"/>
          </p:cNvSpPr>
          <p:nvPr>
            <p:ph type="sldNum" sz="quarter" idx="12"/>
          </p:nvPr>
        </p:nvSpPr>
        <p:spPr/>
        <p:txBody>
          <a:bodyPr/>
          <a:lstStyle/>
          <a:p>
            <a:fld id="{E00064CF-72D3-44C8-8538-B79538C4E96D}" type="slidenum">
              <a:rPr lang="en-US" smtClean="0"/>
              <a:pPr/>
              <a:t>3</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381000" y="0"/>
            <a:ext cx="8229600" cy="1143000"/>
          </a:xfrm>
        </p:spPr>
        <p:txBody>
          <a:bodyPr>
            <a:normAutofit/>
          </a:bodyPr>
          <a:lstStyle/>
          <a:p>
            <a:r>
              <a:rPr lang="fa-IR" sz="2800" dirty="0" smtClean="0">
                <a:cs typeface="B Titr" pitchFamily="2" charset="-78"/>
              </a:rPr>
              <a:t/>
            </a:r>
            <a:br>
              <a:rPr lang="fa-IR" sz="2800" dirty="0" smtClean="0">
                <a:cs typeface="B Titr" pitchFamily="2" charset="-78"/>
              </a:rPr>
            </a:br>
            <a:r>
              <a:rPr lang="fa-IR" dirty="0" smtClean="0"/>
              <a:t>اهميت و ضرورت تربيت </a:t>
            </a:r>
            <a:endParaRPr lang="en-US" b="0" dirty="0" smtClean="0">
              <a:cs typeface="B Nazanin" pitchFamily="2" charset="-78"/>
            </a:endParaRPr>
          </a:p>
        </p:txBody>
      </p:sp>
      <p:sp>
        <p:nvSpPr>
          <p:cNvPr id="19460" name="Rectangle 3"/>
          <p:cNvSpPr>
            <a:spLocks noGrp="1" noChangeArrowheads="1"/>
          </p:cNvSpPr>
          <p:nvPr>
            <p:ph sz="quarter" idx="13"/>
          </p:nvPr>
        </p:nvSpPr>
        <p:spPr>
          <a:xfrm>
            <a:off x="457200" y="1219200"/>
            <a:ext cx="8229600" cy="5638800"/>
          </a:xfrm>
          <a:noFill/>
          <a:ln>
            <a:noFill/>
          </a:ln>
        </p:spPr>
        <p:style>
          <a:lnRef idx="0">
            <a:scrgbClr r="0" g="0" b="0"/>
          </a:lnRef>
          <a:fillRef idx="1001">
            <a:schemeClr val="lt1"/>
          </a:fillRef>
          <a:effectRef idx="0">
            <a:scrgbClr r="0" g="0" b="0"/>
          </a:effectRef>
          <a:fontRef idx="major"/>
        </p:style>
        <p:txBody>
          <a:bodyPr>
            <a:normAutofit/>
          </a:bodyPr>
          <a:lstStyle/>
          <a:p>
            <a:pPr algn="r" rtl="1">
              <a:lnSpc>
                <a:spcPct val="200000"/>
              </a:lnSpc>
              <a:buFont typeface="Wingdings" panose="05000000000000000000" pitchFamily="2" charset="2"/>
              <a:buChar char="v"/>
              <a:defRPr/>
            </a:pPr>
            <a:r>
              <a:rPr lang="fa-IR" sz="2400" dirty="0" smtClean="0">
                <a:cs typeface="B Nazanin" pitchFamily="2" charset="-78"/>
              </a:rPr>
              <a:t>ضرورت تربيت واهميت آن، از چند جهت قابل تبيين است :</a:t>
            </a:r>
          </a:p>
          <a:p>
            <a:pPr algn="r" rtl="1">
              <a:lnSpc>
                <a:spcPct val="200000"/>
              </a:lnSpc>
              <a:buFont typeface="Wingdings" panose="05000000000000000000" pitchFamily="2" charset="2"/>
              <a:buChar char="v"/>
              <a:defRPr/>
            </a:pPr>
            <a:r>
              <a:rPr lang="fa-IR" sz="2400" dirty="0" smtClean="0">
                <a:cs typeface="B Nazanin" pitchFamily="2" charset="-78"/>
              </a:rPr>
              <a:t>هســتي انساني، امري در حال شدن است و به ويژه هرگونه كمال ارزشي او متأخر ازاصل وجودش رخ ميدهد.</a:t>
            </a:r>
          </a:p>
          <a:p>
            <a:pPr algn="r" rtl="1">
              <a:lnSpc>
                <a:spcPct val="200000"/>
              </a:lnSpc>
              <a:buFont typeface="Wingdings" panose="05000000000000000000" pitchFamily="2" charset="2"/>
              <a:buChar char="v"/>
              <a:defRPr/>
            </a:pPr>
            <a:r>
              <a:rPr lang="fa-IR" sz="2400" dirty="0" smtClean="0">
                <a:cs typeface="B Nazanin" pitchFamily="2" charset="-78"/>
              </a:rPr>
              <a:t>هر چند كه فطرت الهي انسان، سرماية اصلي حرکت او به سوي کمال است، ولي فطرت امري نيســت که به طور خودکار فعاليت يابد؛ لذا بايد جرياني اجتماعی، زمينة بروز و ظهور مناســب فطرت را فراهم ســازد</a:t>
            </a:r>
            <a:endParaRPr lang="en-US" sz="2400" u="sng" dirty="0" smtClean="0">
              <a:solidFill>
                <a:srgbClr val="FF0000"/>
              </a:solidFill>
              <a:cs typeface="B Nazanin" pitchFamily="2" charset="-78"/>
            </a:endParaRPr>
          </a:p>
        </p:txBody>
      </p:sp>
      <p:sp>
        <p:nvSpPr>
          <p:cNvPr id="4" name="Slide Number Placeholder 3"/>
          <p:cNvSpPr>
            <a:spLocks noGrp="1"/>
          </p:cNvSpPr>
          <p:nvPr>
            <p:ph type="sldNum" sz="quarter" idx="12"/>
          </p:nvPr>
        </p:nvSpPr>
        <p:spPr/>
        <p:txBody>
          <a:bodyPr/>
          <a:lstStyle/>
          <a:p>
            <a:pPr>
              <a:defRPr/>
            </a:pPr>
            <a:fld id="{2EFE1769-7E44-46CF-8B69-AF955C33B597}" type="slidenum">
              <a:rPr lang="ar-SA"/>
              <a:pPr>
                <a:defRPr/>
              </a:pPr>
              <a:t>4</a:t>
            </a:fld>
            <a:endParaRPr lang="en-US"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00064CF-72D3-44C8-8538-B79538C4E96D}" type="slidenum">
              <a:rPr lang="en-US" smtClean="0"/>
              <a:pPr/>
              <a:t>5</a:t>
            </a:fld>
            <a:endParaRPr lang="en-US"/>
          </a:p>
        </p:txBody>
      </p:sp>
      <p:sp>
        <p:nvSpPr>
          <p:cNvPr id="3" name="Rectangle 2"/>
          <p:cNvSpPr/>
          <p:nvPr/>
        </p:nvSpPr>
        <p:spPr>
          <a:xfrm>
            <a:off x="0" y="685800"/>
            <a:ext cx="9013032" cy="8217634"/>
          </a:xfrm>
          <a:prstGeom prst="rect">
            <a:avLst/>
          </a:prstGeom>
        </p:spPr>
        <p:txBody>
          <a:bodyPr wrap="square">
            <a:spAutoFit/>
          </a:bodyPr>
          <a:lstStyle/>
          <a:p>
            <a:pPr algn="just" rtl="1"/>
            <a:endParaRPr lang="fa-IR" sz="2400" b="1" dirty="0" smtClean="0">
              <a:solidFill>
                <a:srgbClr val="FF0000"/>
              </a:solidFill>
              <a:cs typeface="B Nazanin" pitchFamily="2" charset="-78"/>
            </a:endParaRPr>
          </a:p>
          <a:p>
            <a:pPr algn="just" rtl="1"/>
            <a:r>
              <a:rPr lang="en-US" sz="2400" dirty="0" smtClean="0">
                <a:cs typeface="B Nazanin" pitchFamily="2" charset="-78"/>
              </a:rPr>
              <a:t> </a:t>
            </a:r>
            <a:r>
              <a:rPr lang="fa-IR" sz="2400" dirty="0" smtClean="0">
                <a:cs typeface="B Nazanin" pitchFamily="2" charset="-78"/>
              </a:rPr>
              <a:t>*آدمي موجودي اســت در معــرض انواع مخاطرات و تهديدهای درونــی و برونی؛ لذا براي کمک به اوبايد جرياني اجتماعی از بيرون و توســط خيرخواهان جامعه با فراهم آوردن زمينة مساعداو را در حركت اختياري وآگاهانه به سوي كمال شايسته ياري دهد.</a:t>
            </a:r>
          </a:p>
          <a:p>
            <a:pPr algn="just" rtl="1"/>
            <a:endParaRPr lang="fa-IR" sz="2400" dirty="0" smtClean="0">
              <a:cs typeface="B Nazanin" pitchFamily="2" charset="-78"/>
            </a:endParaRPr>
          </a:p>
          <a:p>
            <a:pPr algn="just" rtl="1"/>
            <a:r>
              <a:rPr lang="fa-IR" sz="2400" dirty="0" smtClean="0">
                <a:cs typeface="B Nazanin" pitchFamily="2" charset="-78"/>
              </a:rPr>
              <a:t> *نســان موجودي آزاد و مختار اســت و به اقتضاي اين آزادي حــق انتخاب و اختيار دارد. تحقق اختيار در معنی حقيقی آندر گرو گزينش احســن و التزام به نظام معياري مناســب با غايت شايستة زندگي است. </a:t>
            </a:r>
          </a:p>
          <a:p>
            <a:pPr algn="just" rtl="1"/>
            <a:endParaRPr lang="fa-IR" sz="2400" dirty="0" smtClean="0">
              <a:cs typeface="B Nazanin" pitchFamily="2" charset="-78"/>
            </a:endParaRPr>
          </a:p>
          <a:p>
            <a:pPr algn="just" rtl="1"/>
            <a:r>
              <a:rPr lang="fa-IR" sz="2400" dirty="0" smtClean="0">
                <a:cs typeface="B Nazanin" pitchFamily="2" charset="-78"/>
              </a:rPr>
              <a:t>درجريان</a:t>
            </a:r>
            <a:r>
              <a:rPr lang="en-US" sz="2400" dirty="0" smtClean="0">
                <a:cs typeface="B Nazanin" pitchFamily="2" charset="-78"/>
              </a:rPr>
              <a:t> </a:t>
            </a:r>
            <a:r>
              <a:rPr lang="fa-IR" sz="2400" dirty="0" smtClean="0">
                <a:cs typeface="B Nazanin" pitchFamily="2" charset="-78"/>
              </a:rPr>
              <a:t>تحول</a:t>
            </a:r>
            <a:r>
              <a:rPr lang="en-US" sz="2400" dirty="0" smtClean="0">
                <a:cs typeface="B Nazanin" pitchFamily="2" charset="-78"/>
              </a:rPr>
              <a:t> </a:t>
            </a:r>
            <a:r>
              <a:rPr lang="fa-IR" sz="2400" dirty="0" smtClean="0">
                <a:cs typeface="B Nazanin" pitchFamily="2" charset="-78"/>
              </a:rPr>
              <a:t>وتوسعة وجودي</a:t>
            </a:r>
            <a:r>
              <a:rPr lang="en-US" sz="2400" dirty="0" smtClean="0">
                <a:cs typeface="B Nazanin" pitchFamily="2" charset="-78"/>
              </a:rPr>
              <a:t> </a:t>
            </a:r>
            <a:r>
              <a:rPr lang="fa-IR" sz="2400" dirty="0" smtClean="0">
                <a:cs typeface="B Nazanin" pitchFamily="2" charset="-78"/>
              </a:rPr>
              <a:t>آدمي،هويت</a:t>
            </a:r>
            <a:r>
              <a:rPr lang="en-US" sz="2400" dirty="0" smtClean="0">
                <a:cs typeface="B Nazanin" pitchFamily="2" charset="-78"/>
              </a:rPr>
              <a:t> </a:t>
            </a:r>
            <a:r>
              <a:rPr lang="fa-IR" sz="2400" dirty="0" smtClean="0">
                <a:cs typeface="B Nazanin" pitchFamily="2" charset="-78"/>
              </a:rPr>
              <a:t>وتشخص</a:t>
            </a:r>
            <a:r>
              <a:rPr lang="en-US" sz="2400" dirty="0" smtClean="0">
                <a:cs typeface="B Nazanin" pitchFamily="2" charset="-78"/>
              </a:rPr>
              <a:t> </a:t>
            </a:r>
            <a:r>
              <a:rPr lang="fa-IR" sz="2400" dirty="0" smtClean="0">
                <a:cs typeface="B Nazanin" pitchFamily="2" charset="-78"/>
              </a:rPr>
              <a:t>فردرقم</a:t>
            </a:r>
            <a:r>
              <a:rPr lang="en-US" sz="2400" dirty="0" smtClean="0">
                <a:cs typeface="B Nazanin" pitchFamily="2" charset="-78"/>
              </a:rPr>
              <a:t> </a:t>
            </a:r>
            <a:r>
              <a:rPr lang="fa-IR" sz="2400" dirty="0" smtClean="0">
                <a:cs typeface="B Nazanin" pitchFamily="2" charset="-78"/>
              </a:rPr>
              <a:t>مي</a:t>
            </a:r>
            <a:r>
              <a:rPr lang="en-US" sz="2400" dirty="0" smtClean="0">
                <a:cs typeface="B Nazanin" pitchFamily="2" charset="-78"/>
              </a:rPr>
              <a:t> </a:t>
            </a:r>
            <a:r>
              <a:rPr lang="fa-IR" sz="2400" dirty="0" smtClean="0">
                <a:cs typeface="B Nazanin" pitchFamily="2" charset="-78"/>
              </a:rPr>
              <a:t>خورد</a:t>
            </a:r>
          </a:p>
          <a:p>
            <a:pPr algn="just" rtl="1"/>
            <a:endParaRPr lang="en-US" sz="2400" dirty="0" smtClean="0">
              <a:cs typeface="B Nazanin" pitchFamily="2" charset="-78"/>
            </a:endParaRPr>
          </a:p>
          <a:p>
            <a:pPr algn="just" rtl="1"/>
            <a:r>
              <a:rPr lang="fa-IR" sz="2400" dirty="0" smtClean="0">
                <a:cs typeface="B Nazanin" pitchFamily="2" charset="-78"/>
              </a:rPr>
              <a:t>تخقق حركت استكمالي آدمي نيازمند آن اســت كه تربيت جرياني اجتماعي، با تنظيم ســنجيدة زمينه ای  اين حركت متعالي و ســاماندهي شرايط و محيط اجتماعي، براي هدايت انســان در اين مسير حداكثر كمك ممكن را انجام دهد. </a:t>
            </a: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fa-IR" sz="2400" dirty="0" smtClean="0">
              <a:cs typeface="2  Titr" pitchFamily="2" charset="-78"/>
            </a:endParaRPr>
          </a:p>
          <a:p>
            <a:pPr algn="just" rtl="1"/>
            <a:endParaRPr lang="en-US" sz="2400" dirty="0" smtClean="0">
              <a:cs typeface="2  Titr" pitchFamily="2" charset="-78"/>
            </a:endParaRPr>
          </a:p>
          <a:p>
            <a:pPr algn="just" rtl="1"/>
            <a:endParaRPr lang="en-US" sz="2400" dirty="0">
              <a:cs typeface="2  Titr" pitchFamily="2" charset="-78"/>
            </a:endParaRPr>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sz="quarter" idx="13"/>
          </p:nvPr>
        </p:nvSpPr>
        <p:spPr>
          <a:xfrm>
            <a:off x="76200" y="381000"/>
            <a:ext cx="9067800" cy="6477000"/>
          </a:xfrm>
        </p:spPr>
        <p:txBody>
          <a:bodyPr>
            <a:noAutofit/>
          </a:bodyPr>
          <a:lstStyle/>
          <a:p>
            <a:pPr algn="r" rtl="1">
              <a:lnSpc>
                <a:spcPct val="200000"/>
              </a:lnSpc>
              <a:buFont typeface="Wingdings" panose="05000000000000000000" pitchFamily="2" charset="2"/>
              <a:buChar char="v"/>
              <a:defRPr/>
            </a:pPr>
            <a:r>
              <a:rPr lang="fa-IR" sz="2400" dirty="0" smtClean="0">
                <a:cs typeface="B Nazanin" pitchFamily="2" charset="-78"/>
              </a:rPr>
              <a:t>    پيشــرفت همه جانبه و پايدار هر جامعه، نيازمند وجود انســانهاي مؤمن، متعهد، خلاق، فعال ودرستكاري است كه در حركت جامعه به سوي پيشرفت مورد نظر نقش اساسي را ايفا مي نمايند. بدون شك، فرايند تربيت در همة انواع آن، اين حركت دشوار، حياتي وگريزناپذيررا به سرانجام خواهد رساند. </a:t>
            </a:r>
          </a:p>
          <a:p>
            <a:pPr algn="r" rtl="1">
              <a:lnSpc>
                <a:spcPct val="200000"/>
              </a:lnSpc>
              <a:buFont typeface="Wingdings" panose="05000000000000000000" pitchFamily="2" charset="2"/>
              <a:buChar char="v"/>
              <a:defRPr/>
            </a:pPr>
            <a:r>
              <a:rPr lang="fa-IR" sz="2400" dirty="0" smtClean="0">
                <a:cs typeface="B Nazanin" pitchFamily="2" charset="-78"/>
              </a:rPr>
              <a:t>فرايند تربيت بــا فراهم آوردن زمينة پذيرش وگرايش آگاهانه و آزادانة افراد جامعه، به ويژه نسل فردا، نسبت به فرهنگ اجتماع و تلاش براي اصلاح و توسعة مداوم آن، از زمرة مهمترين اين سازوكارها به شمار ميآيد.</a:t>
            </a:r>
            <a:endParaRPr lang="en-US" sz="2400" b="1" dirty="0" smtClean="0">
              <a:cs typeface="B Nazanin" pitchFamily="2" charset="-78"/>
            </a:endParaRPr>
          </a:p>
        </p:txBody>
      </p:sp>
      <p:sp>
        <p:nvSpPr>
          <p:cNvPr id="4" name="Slide Number Placeholder 3"/>
          <p:cNvSpPr>
            <a:spLocks noGrp="1"/>
          </p:cNvSpPr>
          <p:nvPr>
            <p:ph type="sldNum" sz="quarter" idx="12"/>
          </p:nvPr>
        </p:nvSpPr>
        <p:spPr/>
        <p:txBody>
          <a:bodyPr/>
          <a:lstStyle/>
          <a:p>
            <a:fld id="{E00064CF-72D3-44C8-8538-B79538C4E96D}" type="slidenum">
              <a:rPr lang="en-US" smtClean="0"/>
              <a:pPr/>
              <a:t>6</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457200" y="274638"/>
            <a:ext cx="8229600" cy="1249362"/>
          </a:xfrm>
        </p:spPr>
        <p:txBody>
          <a:bodyPr>
            <a:normAutofit/>
          </a:bodyPr>
          <a:lstStyle/>
          <a:p>
            <a:r>
              <a:rPr lang="fa-IR" dirty="0" smtClean="0"/>
              <a:t>جايگاه تربيت</a:t>
            </a:r>
            <a:endParaRPr lang="en-US" b="1" dirty="0" smtClean="0">
              <a:solidFill>
                <a:srgbClr val="FF0000"/>
              </a:solidFill>
              <a:cs typeface="B Nazanin" pitchFamily="2" charset="-78"/>
            </a:endParaRPr>
          </a:p>
        </p:txBody>
      </p:sp>
      <p:sp>
        <p:nvSpPr>
          <p:cNvPr id="21508" name="Rectangle 3"/>
          <p:cNvSpPr>
            <a:spLocks noGrp="1" noChangeArrowheads="1"/>
          </p:cNvSpPr>
          <p:nvPr>
            <p:ph sz="quarter" idx="13"/>
          </p:nvPr>
        </p:nvSpPr>
        <p:spPr>
          <a:xfrm>
            <a:off x="0" y="1600200"/>
            <a:ext cx="9144000" cy="4419599"/>
          </a:xfrm>
          <a:noFill/>
        </p:spPr>
        <p:txBody>
          <a:bodyPr>
            <a:normAutofit/>
          </a:bodyPr>
          <a:lstStyle/>
          <a:p>
            <a:pPr algn="just" rtl="1">
              <a:lnSpc>
                <a:spcPct val="150000"/>
              </a:lnSpc>
              <a:buNone/>
            </a:pPr>
            <a:r>
              <a:rPr lang="fa-IR" sz="2800" dirty="0" smtClean="0">
                <a:cs typeface="B Nazanin" pitchFamily="2" charset="-78"/>
              </a:rPr>
              <a:t>تربيت، محور اساسـي ارتقاي حيات آدمي اسـت ودر نتيجه، بايد مصالح تربيتي در تمـام تصميم گيريهـا و برنامه ريزي هاي اجتماعي، مورد تأكيد قـرار گيرد و كمك بـه فرايند تربيت، مهمترين معيار در سياسـت گذاريها و تعيين اولويتهاي اجتماعي محسوب گردد.</a:t>
            </a:r>
          </a:p>
          <a:p>
            <a:pPr algn="just" rtl="1">
              <a:lnSpc>
                <a:spcPct val="150000"/>
              </a:lnSpc>
              <a:buNone/>
            </a:pPr>
            <a:endParaRPr lang="en-US" sz="2400" b="1" dirty="0" smtClean="0">
              <a:solidFill>
                <a:schemeClr val="bg2">
                  <a:lumMod val="50000"/>
                </a:schemeClr>
              </a:solidFill>
              <a:cs typeface="B Nazanin" pitchFamily="2" charset="-78"/>
            </a:endParaRPr>
          </a:p>
        </p:txBody>
      </p:sp>
      <p:sp>
        <p:nvSpPr>
          <p:cNvPr id="4" name="Slide Number Placeholder 3"/>
          <p:cNvSpPr>
            <a:spLocks noGrp="1"/>
          </p:cNvSpPr>
          <p:nvPr>
            <p:ph type="sldNum" sz="quarter" idx="12"/>
          </p:nvPr>
        </p:nvSpPr>
        <p:spPr/>
        <p:txBody>
          <a:bodyPr/>
          <a:lstStyle/>
          <a:p>
            <a:pPr>
              <a:defRPr/>
            </a:pPr>
            <a:fld id="{F53EE3B5-D898-452C-814B-083FF0ACF2EC}" type="slidenum">
              <a:rPr lang="ar-SA"/>
              <a:pPr>
                <a:defRPr/>
              </a:pPr>
              <a:t>7</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غايت، نتيجه و هدف كلي تربيت </a:t>
            </a:r>
            <a:r>
              <a:rPr lang="en-US" dirty="0" smtClean="0"/>
              <a:t/>
            </a:r>
            <a:br>
              <a:rPr lang="en-US" dirty="0" smtClean="0"/>
            </a:br>
            <a:r>
              <a:rPr lang="fa-IR" sz="3200" dirty="0" smtClean="0"/>
              <a:t>غايت زندگي انسان</a:t>
            </a:r>
            <a:endParaRPr lang="en-US" sz="3200" dirty="0"/>
          </a:p>
        </p:txBody>
      </p:sp>
      <p:sp>
        <p:nvSpPr>
          <p:cNvPr id="3" name="Content Placeholder 2"/>
          <p:cNvSpPr>
            <a:spLocks noGrp="1"/>
          </p:cNvSpPr>
          <p:nvPr>
            <p:ph sz="quarter" idx="13"/>
          </p:nvPr>
        </p:nvSpPr>
        <p:spPr>
          <a:xfrm>
            <a:off x="228600" y="2209801"/>
            <a:ext cx="8915400" cy="4419600"/>
          </a:xfrm>
        </p:spPr>
        <p:txBody>
          <a:bodyPr>
            <a:normAutofit/>
          </a:bodyPr>
          <a:lstStyle/>
          <a:p>
            <a:pPr algn="just" rtl="1">
              <a:buNone/>
            </a:pPr>
            <a:r>
              <a:rPr lang="fa-IR" sz="2800" dirty="0" smtClean="0">
                <a:cs typeface="B Nazanin" pitchFamily="2" charset="-78"/>
              </a:rPr>
              <a:t>غايت هستي خداوند است و تمامي اجزا و عناصر هستي، كه از هدايت ِ تكويني او بهره مي</a:t>
            </a:r>
            <a:r>
              <a:rPr lang="en-US" sz="2800" dirty="0" smtClean="0">
                <a:cs typeface="B Nazanin" pitchFamily="2" charset="-78"/>
              </a:rPr>
              <a:t> </a:t>
            </a:r>
            <a:r>
              <a:rPr lang="fa-IR" sz="2800" dirty="0" smtClean="0">
                <a:cs typeface="B Nazanin" pitchFamily="2" charset="-78"/>
              </a:rPr>
              <a:t>برند، به سوي مقصود و غايت هستي، يعني خداوند در حركت</a:t>
            </a:r>
            <a:r>
              <a:rPr lang="en-US" sz="2800" dirty="0" smtClean="0">
                <a:cs typeface="B Nazanin" pitchFamily="2" charset="-78"/>
              </a:rPr>
              <a:t> </a:t>
            </a:r>
            <a:r>
              <a:rPr lang="fa-IR" sz="2800" dirty="0" smtClean="0">
                <a:cs typeface="B Nazanin" pitchFamily="2" charset="-78"/>
              </a:rPr>
              <a:t>اند و انسان، به سوي غايت هستي حركتي اختياري و آگاهانه دارد</a:t>
            </a:r>
          </a:p>
          <a:p>
            <a:pPr algn="just" rtl="1">
              <a:buNone/>
            </a:pPr>
            <a:r>
              <a:rPr lang="fa-IR" sz="2800" dirty="0" smtClean="0">
                <a:cs typeface="B Nazanin" pitchFamily="2" charset="-78"/>
              </a:rPr>
              <a:t> از منظر اسـلامي، تحقق مراتب حيات طيبه در همة ابعاد، غايت مشترک تمامي نهادها و عوامل اجتماعي و مقصود نهايي همة فعاليتهاي فردي و جمعي براي حرکت در مسير کمال شايستة انسان (قرب الي االله) است. </a:t>
            </a:r>
          </a:p>
        </p:txBody>
      </p:sp>
      <p:sp>
        <p:nvSpPr>
          <p:cNvPr id="4" name="Slide Number Placeholder 3"/>
          <p:cNvSpPr>
            <a:spLocks noGrp="1"/>
          </p:cNvSpPr>
          <p:nvPr>
            <p:ph type="sldNum" sz="quarter" idx="12"/>
          </p:nvPr>
        </p:nvSpPr>
        <p:spPr/>
        <p:txBody>
          <a:bodyPr/>
          <a:lstStyle/>
          <a:p>
            <a:fld id="{E00064CF-72D3-44C8-8538-B79538C4E96D}"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.نتيجة تربيت:</a:t>
            </a:r>
            <a:endParaRPr lang="en-US" dirty="0"/>
          </a:p>
        </p:txBody>
      </p:sp>
      <p:sp>
        <p:nvSpPr>
          <p:cNvPr id="3" name="Content Placeholder 2"/>
          <p:cNvSpPr>
            <a:spLocks noGrp="1"/>
          </p:cNvSpPr>
          <p:nvPr>
            <p:ph sz="quarter" idx="13"/>
          </p:nvPr>
        </p:nvSpPr>
        <p:spPr>
          <a:xfrm>
            <a:off x="533400" y="1828801"/>
            <a:ext cx="8153400" cy="5029200"/>
          </a:xfrm>
        </p:spPr>
        <p:txBody>
          <a:bodyPr>
            <a:normAutofit/>
          </a:bodyPr>
          <a:lstStyle/>
          <a:p>
            <a:pPr algn="just" rtl="1"/>
            <a:r>
              <a:rPr lang="fa-IR" sz="2800" dirty="0" smtClean="0">
                <a:cs typeface="B Nazanin" pitchFamily="2" charset="-78"/>
              </a:rPr>
              <a:t> نتیجه فر ايند تربيت، آماده شـدن افراد جامعه برای تحقق آگاهانه و براين اسـاس، نتيجـة اختياري مراتب حيات طيبه در همة ابعاد، در مسير قربالي االله است. </a:t>
            </a:r>
          </a:p>
          <a:p>
            <a:pPr algn="just" rtl="1"/>
            <a:r>
              <a:rPr lang="fa-IR" sz="2800" dirty="0" smtClean="0">
                <a:cs typeface="B Nazanin" pitchFamily="2" charset="-78"/>
              </a:rPr>
              <a:t>نتيجة اجتماعي موفقيت فرآيند تربيت شكل گيري جامعة صالح و پيشرفت همه جانبه ومداوم آن (براساس نظام معيار اسلامي) دانست</a:t>
            </a:r>
          </a:p>
        </p:txBody>
      </p:sp>
      <p:sp>
        <p:nvSpPr>
          <p:cNvPr id="4" name="Slide Number Placeholder 3"/>
          <p:cNvSpPr>
            <a:spLocks noGrp="1"/>
          </p:cNvSpPr>
          <p:nvPr>
            <p:ph type="sldNum" sz="quarter" idx="12"/>
          </p:nvPr>
        </p:nvSpPr>
        <p:spPr/>
        <p:txBody>
          <a:bodyPr/>
          <a:lstStyle/>
          <a:p>
            <a:fld id="{E00064CF-72D3-44C8-8538-B79538C4E96D}" type="slidenum">
              <a:rPr lang="en-US" smtClean="0"/>
              <a:pPr/>
              <a:t>9</a:t>
            </a:fld>
            <a:endParaRPr lang="en-US" dirty="0"/>
          </a:p>
        </p:txBody>
      </p:sp>
    </p:spTree>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DEB094D4-7FD8-4F86-93D5-B0F1341EF5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Droplet</Template>
  <TotalTime>2432</TotalTime>
  <Words>700</Words>
  <Application>Microsoft Office PowerPoint</Application>
  <PresentationFormat>On-screen Show (4:3)</PresentationFormat>
  <Paragraphs>59</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Droplet</vt:lpstr>
      <vt:lpstr>فلسفه تربیت در ج.ا.ا</vt:lpstr>
      <vt:lpstr>چارچوب بحث</vt:lpstr>
      <vt:lpstr>مقدمه</vt:lpstr>
      <vt:lpstr> اهميت و ضرورت تربيت </vt:lpstr>
      <vt:lpstr>Slide 5</vt:lpstr>
      <vt:lpstr>Slide 6</vt:lpstr>
      <vt:lpstr>جايگاه تربيت</vt:lpstr>
      <vt:lpstr>غايت، نتيجه و هدف كلي تربيت  غايت زندگي انسان</vt:lpstr>
      <vt:lpstr>.نتيجة تربيت:</vt:lpstr>
      <vt:lpstr>هدف كلي تربيت </vt:lpstr>
      <vt:lpstr>بنابراين مي توان هدف كلي جريان تربيت را چنين توصيف كرد: </vt:lpstr>
      <vt:lpstr>موفق باشید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خلاصه گزارش تلفيق نتايج مطالعات نظري</dc:title>
  <dc:creator>sadegh</dc:creator>
  <cp:lastModifiedBy>Windows User</cp:lastModifiedBy>
  <cp:revision>209</cp:revision>
  <dcterms:created xsi:type="dcterms:W3CDTF">2010-01-19T09:10:23Z</dcterms:created>
  <dcterms:modified xsi:type="dcterms:W3CDTF">2020-05-11T22:14:57Z</dcterms:modified>
</cp:coreProperties>
</file>