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803061F-B20F-4CB2-A531-17363E32CD3C}" type="datetimeFigureOut">
              <a:rPr lang="en-US" smtClean="0"/>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C7B655-98D1-4153-838F-006C2D7E065A}" type="slidenum">
              <a:rPr lang="en-US" smtClean="0"/>
              <a:t>‹#›</a:t>
            </a:fld>
            <a:endParaRPr lang="en-US"/>
          </a:p>
        </p:txBody>
      </p:sp>
    </p:spTree>
    <p:extLst>
      <p:ext uri="{BB962C8B-B14F-4D97-AF65-F5344CB8AC3E}">
        <p14:creationId xmlns:p14="http://schemas.microsoft.com/office/powerpoint/2010/main" val="2135904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03061F-B20F-4CB2-A531-17363E32CD3C}" type="datetimeFigureOut">
              <a:rPr lang="en-US" smtClean="0"/>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C7B655-98D1-4153-838F-006C2D7E065A}" type="slidenum">
              <a:rPr lang="en-US" smtClean="0"/>
              <a:t>‹#›</a:t>
            </a:fld>
            <a:endParaRPr lang="en-US"/>
          </a:p>
        </p:txBody>
      </p:sp>
    </p:spTree>
    <p:extLst>
      <p:ext uri="{BB962C8B-B14F-4D97-AF65-F5344CB8AC3E}">
        <p14:creationId xmlns:p14="http://schemas.microsoft.com/office/powerpoint/2010/main" val="3463308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03061F-B20F-4CB2-A531-17363E32CD3C}" type="datetimeFigureOut">
              <a:rPr lang="en-US" smtClean="0"/>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C7B655-98D1-4153-838F-006C2D7E065A}" type="slidenum">
              <a:rPr lang="en-US" smtClean="0"/>
              <a:t>‹#›</a:t>
            </a:fld>
            <a:endParaRPr lang="en-US"/>
          </a:p>
        </p:txBody>
      </p:sp>
    </p:spTree>
    <p:extLst>
      <p:ext uri="{BB962C8B-B14F-4D97-AF65-F5344CB8AC3E}">
        <p14:creationId xmlns:p14="http://schemas.microsoft.com/office/powerpoint/2010/main" val="4148925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03061F-B20F-4CB2-A531-17363E32CD3C}" type="datetimeFigureOut">
              <a:rPr lang="en-US" smtClean="0"/>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C7B655-98D1-4153-838F-006C2D7E065A}" type="slidenum">
              <a:rPr lang="en-US" smtClean="0"/>
              <a:t>‹#›</a:t>
            </a:fld>
            <a:endParaRPr lang="en-US"/>
          </a:p>
        </p:txBody>
      </p:sp>
    </p:spTree>
    <p:extLst>
      <p:ext uri="{BB962C8B-B14F-4D97-AF65-F5344CB8AC3E}">
        <p14:creationId xmlns:p14="http://schemas.microsoft.com/office/powerpoint/2010/main" val="396363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03061F-B20F-4CB2-A531-17363E32CD3C}" type="datetimeFigureOut">
              <a:rPr lang="en-US" smtClean="0"/>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C7B655-98D1-4153-838F-006C2D7E065A}" type="slidenum">
              <a:rPr lang="en-US" smtClean="0"/>
              <a:t>‹#›</a:t>
            </a:fld>
            <a:endParaRPr lang="en-US"/>
          </a:p>
        </p:txBody>
      </p:sp>
    </p:spTree>
    <p:extLst>
      <p:ext uri="{BB962C8B-B14F-4D97-AF65-F5344CB8AC3E}">
        <p14:creationId xmlns:p14="http://schemas.microsoft.com/office/powerpoint/2010/main" val="2269340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03061F-B20F-4CB2-A531-17363E32CD3C}" type="datetimeFigureOut">
              <a:rPr lang="en-US" smtClean="0"/>
              <a:t>5/6/2020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C7B655-98D1-4153-838F-006C2D7E065A}" type="slidenum">
              <a:rPr lang="en-US" smtClean="0"/>
              <a:t>‹#›</a:t>
            </a:fld>
            <a:endParaRPr lang="en-US"/>
          </a:p>
        </p:txBody>
      </p:sp>
    </p:spTree>
    <p:extLst>
      <p:ext uri="{BB962C8B-B14F-4D97-AF65-F5344CB8AC3E}">
        <p14:creationId xmlns:p14="http://schemas.microsoft.com/office/powerpoint/2010/main" val="254530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03061F-B20F-4CB2-A531-17363E32CD3C}" type="datetimeFigureOut">
              <a:rPr lang="en-US" smtClean="0"/>
              <a:t>5/6/2020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C7B655-98D1-4153-838F-006C2D7E065A}" type="slidenum">
              <a:rPr lang="en-US" smtClean="0"/>
              <a:t>‹#›</a:t>
            </a:fld>
            <a:endParaRPr lang="en-US"/>
          </a:p>
        </p:txBody>
      </p:sp>
    </p:spTree>
    <p:extLst>
      <p:ext uri="{BB962C8B-B14F-4D97-AF65-F5344CB8AC3E}">
        <p14:creationId xmlns:p14="http://schemas.microsoft.com/office/powerpoint/2010/main" val="38461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03061F-B20F-4CB2-A531-17363E32CD3C}" type="datetimeFigureOut">
              <a:rPr lang="en-US" smtClean="0"/>
              <a:t>5/6/2020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C7B655-98D1-4153-838F-006C2D7E065A}" type="slidenum">
              <a:rPr lang="en-US" smtClean="0"/>
              <a:t>‹#›</a:t>
            </a:fld>
            <a:endParaRPr lang="en-US"/>
          </a:p>
        </p:txBody>
      </p:sp>
    </p:spTree>
    <p:extLst>
      <p:ext uri="{BB962C8B-B14F-4D97-AF65-F5344CB8AC3E}">
        <p14:creationId xmlns:p14="http://schemas.microsoft.com/office/powerpoint/2010/main" val="2783924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03061F-B20F-4CB2-A531-17363E32CD3C}" type="datetimeFigureOut">
              <a:rPr lang="en-US" smtClean="0"/>
              <a:t>5/6/2020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C7B655-98D1-4153-838F-006C2D7E065A}" type="slidenum">
              <a:rPr lang="en-US" smtClean="0"/>
              <a:t>‹#›</a:t>
            </a:fld>
            <a:endParaRPr lang="en-US"/>
          </a:p>
        </p:txBody>
      </p:sp>
    </p:spTree>
    <p:extLst>
      <p:ext uri="{BB962C8B-B14F-4D97-AF65-F5344CB8AC3E}">
        <p14:creationId xmlns:p14="http://schemas.microsoft.com/office/powerpoint/2010/main" val="14625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03061F-B20F-4CB2-A531-17363E32CD3C}" type="datetimeFigureOut">
              <a:rPr lang="en-US" smtClean="0"/>
              <a:t>5/6/2020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C7B655-98D1-4153-838F-006C2D7E065A}" type="slidenum">
              <a:rPr lang="en-US" smtClean="0"/>
              <a:t>‹#›</a:t>
            </a:fld>
            <a:endParaRPr lang="en-US"/>
          </a:p>
        </p:txBody>
      </p:sp>
    </p:spTree>
    <p:extLst>
      <p:ext uri="{BB962C8B-B14F-4D97-AF65-F5344CB8AC3E}">
        <p14:creationId xmlns:p14="http://schemas.microsoft.com/office/powerpoint/2010/main" val="2838424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03061F-B20F-4CB2-A531-17363E32CD3C}" type="datetimeFigureOut">
              <a:rPr lang="en-US" smtClean="0"/>
              <a:t>5/6/2020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C7B655-98D1-4153-838F-006C2D7E065A}" type="slidenum">
              <a:rPr lang="en-US" smtClean="0"/>
              <a:t>‹#›</a:t>
            </a:fld>
            <a:endParaRPr lang="en-US"/>
          </a:p>
        </p:txBody>
      </p:sp>
    </p:spTree>
    <p:extLst>
      <p:ext uri="{BB962C8B-B14F-4D97-AF65-F5344CB8AC3E}">
        <p14:creationId xmlns:p14="http://schemas.microsoft.com/office/powerpoint/2010/main" val="2923255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03061F-B20F-4CB2-A531-17363E32CD3C}" type="datetimeFigureOut">
              <a:rPr lang="en-US" smtClean="0"/>
              <a:t>5/6/2020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C7B655-98D1-4153-838F-006C2D7E065A}" type="slidenum">
              <a:rPr lang="en-US" smtClean="0"/>
              <a:t>‹#›</a:t>
            </a:fld>
            <a:endParaRPr lang="en-US"/>
          </a:p>
        </p:txBody>
      </p:sp>
    </p:spTree>
    <p:extLst>
      <p:ext uri="{BB962C8B-B14F-4D97-AF65-F5344CB8AC3E}">
        <p14:creationId xmlns:p14="http://schemas.microsoft.com/office/powerpoint/2010/main" val="1740337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219199"/>
          </a:xfrm>
        </p:spPr>
        <p:txBody>
          <a:bodyPr/>
          <a:lstStyle/>
          <a:p>
            <a:r>
              <a:rPr lang="fa-IR" dirty="0" smtClean="0"/>
              <a:t>بسم الله الرحمن الرحیم</a:t>
            </a:r>
            <a:endParaRPr lang="en-US" dirty="0"/>
          </a:p>
        </p:txBody>
      </p:sp>
      <p:sp>
        <p:nvSpPr>
          <p:cNvPr id="3" name="Subtitle 2"/>
          <p:cNvSpPr>
            <a:spLocks noGrp="1"/>
          </p:cNvSpPr>
          <p:nvPr>
            <p:ph type="subTitle" idx="1"/>
          </p:nvPr>
        </p:nvSpPr>
        <p:spPr>
          <a:xfrm>
            <a:off x="1371600" y="1676400"/>
            <a:ext cx="6400800" cy="3962400"/>
          </a:xfrm>
        </p:spPr>
        <p:txBody>
          <a:bodyPr>
            <a:normAutofit/>
          </a:bodyPr>
          <a:lstStyle/>
          <a:p>
            <a:pPr rtl="1"/>
            <a:r>
              <a:rPr lang="fa-IR" sz="4400" dirty="0" smtClean="0">
                <a:solidFill>
                  <a:schemeClr val="tx1"/>
                </a:solidFill>
              </a:rPr>
              <a:t>بخش یکم:</a:t>
            </a:r>
          </a:p>
          <a:p>
            <a:pPr rtl="1"/>
            <a:r>
              <a:rPr lang="fa-IR" sz="4400" dirty="0" smtClean="0">
                <a:solidFill>
                  <a:schemeClr val="tx1"/>
                </a:solidFill>
              </a:rPr>
              <a:t>انسان و ایمان</a:t>
            </a:r>
          </a:p>
          <a:p>
            <a:pPr rtl="1"/>
            <a:endParaRPr lang="fa-IR" sz="4400" dirty="0" smtClean="0">
              <a:solidFill>
                <a:schemeClr val="tx1"/>
              </a:solidFill>
            </a:endParaRPr>
          </a:p>
          <a:p>
            <a:pPr rtl="1"/>
            <a:r>
              <a:rPr lang="fa-IR" sz="4400" dirty="0" smtClean="0">
                <a:solidFill>
                  <a:schemeClr val="tx1"/>
                </a:solidFill>
              </a:rPr>
              <a:t>فصل اول: چیستی انسان</a:t>
            </a:r>
            <a:endParaRPr lang="en-US" sz="4400" dirty="0">
              <a:solidFill>
                <a:schemeClr val="tx1"/>
              </a:solidFill>
            </a:endParaRPr>
          </a:p>
        </p:txBody>
      </p:sp>
    </p:spTree>
    <p:extLst>
      <p:ext uri="{BB962C8B-B14F-4D97-AF65-F5344CB8AC3E}">
        <p14:creationId xmlns:p14="http://schemas.microsoft.com/office/powerpoint/2010/main" val="37426782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ابعاد روح و روان انسان</a:t>
            </a:r>
            <a:endParaRPr lang="en-US" dirty="0"/>
          </a:p>
        </p:txBody>
      </p:sp>
      <p:sp>
        <p:nvSpPr>
          <p:cNvPr id="3" name="Content Placeholder 2"/>
          <p:cNvSpPr>
            <a:spLocks noGrp="1"/>
          </p:cNvSpPr>
          <p:nvPr>
            <p:ph idx="1"/>
          </p:nvPr>
        </p:nvSpPr>
        <p:spPr/>
        <p:txBody>
          <a:bodyPr>
            <a:normAutofit fontScale="92500" lnSpcReduction="20000"/>
          </a:bodyPr>
          <a:lstStyle/>
          <a:p>
            <a:pPr algn="r" rtl="1"/>
            <a:r>
              <a:rPr lang="fa-IR" dirty="0" smtClean="0">
                <a:cs typeface="B Nazanin" pitchFamily="2" charset="-78"/>
              </a:rPr>
              <a:t>روح انسان دو بعد ادراکی یا شناختی و گرایشی دارد.</a:t>
            </a:r>
          </a:p>
          <a:p>
            <a:pPr algn="r" rtl="1"/>
            <a:r>
              <a:rPr lang="fa-IR" dirty="0" smtClean="0">
                <a:cs typeface="B Nazanin" pitchFamily="2" charset="-78"/>
              </a:rPr>
              <a:t>بعد ادراکی یا شناختی: بعد ادراکی انسان در دو حوزه ی نظر و عمل کار می کند. هرگاه درباره ی شناخت اشیاء آن گونه که هستند یا خواهند بود فعالیت می کند یعنی می خواهد موجودات را بشناسد. در حوزه ی نظر کار می کند. علوم تجربی، ریاضیات، روانشناسی، جامعه شناسی و ... همگی جزء علوم نظری هستند. </a:t>
            </a:r>
          </a:p>
          <a:p>
            <a:pPr algn="r" rtl="1"/>
            <a:r>
              <a:rPr lang="fa-IR" dirty="0" smtClean="0">
                <a:cs typeface="B Nazanin" pitchFamily="2" charset="-78"/>
              </a:rPr>
              <a:t>هرگاه درباره ی شناخت عمل انسان از جهت خوب بودن یا بد بودن یا باید و نباید ها ی عملی فعالیت می کند در حوزه ی شناخت عملی کار می کند. علومی مثل اخلاق و زیبایی شناسی و علوم تربیتی جزء علوم عملی هستند. از آنچه گفتیم آشکار شد که علوم به علوم نظری و علوم عملی تقسیم می شوند.</a:t>
            </a:r>
            <a:endParaRPr lang="en-US" dirty="0">
              <a:cs typeface="B Nazanin" pitchFamily="2" charset="-78"/>
            </a:endParaRPr>
          </a:p>
        </p:txBody>
      </p:sp>
    </p:spTree>
    <p:extLst>
      <p:ext uri="{BB962C8B-B14F-4D97-AF65-F5344CB8AC3E}">
        <p14:creationId xmlns:p14="http://schemas.microsoft.com/office/powerpoint/2010/main" val="11689137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ادراک نظری</a:t>
            </a:r>
            <a:endParaRPr lang="en-US" dirty="0"/>
          </a:p>
        </p:txBody>
      </p:sp>
      <p:sp>
        <p:nvSpPr>
          <p:cNvPr id="3" name="Content Placeholder 2"/>
          <p:cNvSpPr>
            <a:spLocks noGrp="1"/>
          </p:cNvSpPr>
          <p:nvPr>
            <p:ph idx="1"/>
          </p:nvPr>
        </p:nvSpPr>
        <p:spPr/>
        <p:txBody>
          <a:bodyPr>
            <a:normAutofit fontScale="70000" lnSpcReduction="20000"/>
          </a:bodyPr>
          <a:lstStyle/>
          <a:p>
            <a:pPr algn="r" rtl="1"/>
            <a:r>
              <a:rPr lang="fa-IR" dirty="0" smtClean="0">
                <a:cs typeface="B Nazanin" pitchFamily="2" charset="-78"/>
              </a:rPr>
              <a:t>تعریف شناخت حضوری و شاخت حصولی</a:t>
            </a:r>
          </a:p>
          <a:p>
            <a:pPr marL="0" indent="0" algn="r" rtl="1">
              <a:buNone/>
            </a:pPr>
            <a:r>
              <a:rPr lang="fa-IR" dirty="0" smtClean="0">
                <a:cs typeface="B Nazanin" pitchFamily="2" charset="-78"/>
              </a:rPr>
              <a:t>شناختی که برای انسان حاصل می شود اگر از طریق صورتهای ذهنی باشد مثل علم انسان به درختی که می بیند و سپس تصوری ذهنی از آن به دست می آورد، یعنی صورتی از درخت در ذهن انسان ایجاد می شود، به آن علم حصولی می گویند. به طور خلاصه هر شناختی که از طریق صورت ذهنی و مفهوم ذهنی باشد، علم حصولی است.</a:t>
            </a:r>
          </a:p>
          <a:p>
            <a:pPr marL="0" indent="0" algn="r" rtl="1">
              <a:buNone/>
            </a:pPr>
            <a:endParaRPr lang="fa-IR" dirty="0" smtClean="0">
              <a:cs typeface="B Nazanin" pitchFamily="2" charset="-78"/>
            </a:endParaRPr>
          </a:p>
          <a:p>
            <a:pPr marL="0" indent="0" algn="r" rtl="1">
              <a:buNone/>
            </a:pPr>
            <a:r>
              <a:rPr lang="fa-IR" dirty="0" smtClean="0">
                <a:cs typeface="B Nazanin" pitchFamily="2" charset="-78"/>
              </a:rPr>
              <a:t>اما اگر شناخت انسان به چیزی مستقیما به وجود خود آن تعلق بگیرد نه به صورت ذهنی آن، یعنی وساطت مفاهیم و صورتهای ذهنی در کار نباشد، این علم را علم یا شناخت حضوری می گویند زیرا خود معلوم با وجود خارجی نزد عالم حاضر است نه صورت و مفهوم آن.</a:t>
            </a:r>
          </a:p>
          <a:p>
            <a:pPr marL="0" indent="0" algn="r" rtl="1">
              <a:buNone/>
            </a:pPr>
            <a:r>
              <a:rPr lang="fa-IR" dirty="0" smtClean="0">
                <a:cs typeface="B Nazanin" pitchFamily="2" charset="-78"/>
              </a:rPr>
              <a:t> مثلا شناخت انسان از خودش به صورت حضوری است زیرا خودش نزد خودش حاضر است نه تصور و مفهوم خودش. همچنین علم انسان به حالات درونی خودش مثل خوشحالی و غم ، محبت و نفرت، گرسنگی و تشنگی در لحظه ای که این حالات حضور دارند، علم حضوری است. ولی به یاد آوردن غم و شادی های پیشین که در حافظه ی ما مانده است، حصولی است. یا تصوری که از غم و شادی دیگران داریم حصولی است ولی غم و شادی و حالات دیگر خودمان در زمان حضور آن حالات علم حضوری است.</a:t>
            </a:r>
            <a:endParaRPr lang="en-US" dirty="0">
              <a:cs typeface="B Nazanin" pitchFamily="2" charset="-78"/>
            </a:endParaRPr>
          </a:p>
        </p:txBody>
      </p:sp>
    </p:spTree>
    <p:extLst>
      <p:ext uri="{BB962C8B-B14F-4D97-AF65-F5344CB8AC3E}">
        <p14:creationId xmlns:p14="http://schemas.microsoft.com/office/powerpoint/2010/main" val="5263173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شناخت حضوری نسبت به خدا</a:t>
            </a:r>
            <a:endParaRPr lang="en-US" dirty="0"/>
          </a:p>
        </p:txBody>
      </p:sp>
      <p:sp>
        <p:nvSpPr>
          <p:cNvPr id="3" name="Content Placeholder 2"/>
          <p:cNvSpPr>
            <a:spLocks noGrp="1"/>
          </p:cNvSpPr>
          <p:nvPr>
            <p:ph idx="1"/>
          </p:nvPr>
        </p:nvSpPr>
        <p:spPr/>
        <p:txBody>
          <a:bodyPr/>
          <a:lstStyle/>
          <a:p>
            <a:pPr algn="r" rtl="1"/>
            <a:r>
              <a:rPr lang="fa-IR" dirty="0" smtClean="0"/>
              <a:t>انسان خدا و امور مرتبط به خدا را به علم حضوری درک می کند، این نوع درک را شهود عرفانی نیز می گویند. </a:t>
            </a:r>
          </a:p>
          <a:p>
            <a:pPr algn="r" rtl="1"/>
            <a:r>
              <a:rPr lang="fa-IR" dirty="0" smtClean="0"/>
              <a:t>امیر المؤمنین(ع): من خدایی را که نبینم عبادت نمی کنم؛ البته نه با چشم سر بلکه با چشم دل.</a:t>
            </a:r>
            <a:endParaRPr lang="en-US" dirty="0"/>
          </a:p>
        </p:txBody>
      </p:sp>
    </p:spTree>
    <p:extLst>
      <p:ext uri="{BB962C8B-B14F-4D97-AF65-F5344CB8AC3E}">
        <p14:creationId xmlns:p14="http://schemas.microsoft.com/office/powerpoint/2010/main" val="3553750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بعد گرایشی انسان</a:t>
            </a:r>
            <a:endParaRPr lang="en-US" dirty="0"/>
          </a:p>
        </p:txBody>
      </p:sp>
      <p:sp>
        <p:nvSpPr>
          <p:cNvPr id="3" name="Content Placeholder 2"/>
          <p:cNvSpPr>
            <a:spLocks noGrp="1"/>
          </p:cNvSpPr>
          <p:nvPr>
            <p:ph idx="1"/>
          </p:nvPr>
        </p:nvSpPr>
        <p:spPr/>
        <p:txBody>
          <a:bodyPr>
            <a:normAutofit fontScale="62500" lnSpcReduction="20000"/>
          </a:bodyPr>
          <a:lstStyle/>
          <a:p>
            <a:pPr algn="r" rtl="1"/>
            <a:r>
              <a:rPr lang="fa-IR" dirty="0" smtClean="0"/>
              <a:t>گفتیم روح انسان دو بعد شناختی و گرایشی دارد.قبلا درباره ی بعد شناختی مختصری سخن گفتیم.</a:t>
            </a:r>
          </a:p>
          <a:p>
            <a:pPr algn="r" rtl="1"/>
            <a:r>
              <a:rPr lang="fa-IR" dirty="0" smtClean="0"/>
              <a:t>بعد گرایشی همان تمایلاتی اند که با روح انسان سرشته شده اند. هر انسانی ذاتا از این گرایشها (هرچند در حد ضعیف و نهفته) بهره مند است و آنها را به طور بدیهی در خود احساس می کند. این تمایلات بر اثر عوامل خارجی مثل آموزش یا القائات جامعه به وجود نیامده اند؛ هر چد عوامل خارجی در تقویت یا تضعیف آنها تأثیر دارد. مانند میل به دانش و میل به پرستش خدا.</a:t>
            </a:r>
          </a:p>
          <a:p>
            <a:pPr algn="r" rtl="1"/>
            <a:r>
              <a:rPr lang="fa-IR" dirty="0" smtClean="0"/>
              <a:t>گرایشهای انسان دو دسته اند. الف) گرایشهای مشترک بین انسان و حیوان که از آن به گرایشهای حیوانی تعبیر می شود. مانند گرایش به حفظ ذات و صیانت از خود، میل به جنس مخالف، دوست داشتن فرزند و ... ب) گرایشهای مخصوص انسان (نشانه های این گرایشها در حیوانات کمتر دیده می شود) مانند: میل و محبت به خدا، دوست داشتن فضایل اخلاقی، نفرت از رذایل اخلاقی، دوست داشتن زیبایی و ... </a:t>
            </a:r>
          </a:p>
          <a:p>
            <a:pPr algn="r" rtl="1"/>
            <a:r>
              <a:rPr lang="fa-IR" dirty="0" smtClean="0"/>
              <a:t>در این بحث توجه ما به گرایش و محبت به خداست. این میل از انسان جدایی ناپذیر است. به همین دلیل گفته اند انسان موجودی متأله (= دین ورز، الهی) است. خداوند انسان را با فطرت دینی و الهی آفریده است.</a:t>
            </a:r>
          </a:p>
          <a:p>
            <a:pPr algn="r" rtl="1"/>
            <a:r>
              <a:rPr lang="fa-IR" dirty="0" smtClean="0"/>
              <a:t>امیرالمؤمنین می فرماید: خداوندا تو قلبها را بر محبت خود افریده ای. </a:t>
            </a:r>
          </a:p>
          <a:p>
            <a:pPr algn="r" rtl="1"/>
            <a:endParaRPr lang="en-US" dirty="0"/>
          </a:p>
        </p:txBody>
      </p:sp>
    </p:spTree>
    <p:extLst>
      <p:ext uri="{BB962C8B-B14F-4D97-AF65-F5344CB8AC3E}">
        <p14:creationId xmlns:p14="http://schemas.microsoft.com/office/powerpoint/2010/main" val="3588661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طرح یک سؤال</a:t>
            </a:r>
            <a:endParaRPr lang="en-US" dirty="0"/>
          </a:p>
        </p:txBody>
      </p:sp>
      <p:sp>
        <p:nvSpPr>
          <p:cNvPr id="3" name="Content Placeholder 2"/>
          <p:cNvSpPr>
            <a:spLocks noGrp="1"/>
          </p:cNvSpPr>
          <p:nvPr>
            <p:ph idx="1"/>
          </p:nvPr>
        </p:nvSpPr>
        <p:spPr/>
        <p:txBody>
          <a:bodyPr>
            <a:normAutofit fontScale="92500" lnSpcReduction="10000"/>
          </a:bodyPr>
          <a:lstStyle/>
          <a:p>
            <a:pPr algn="r" rtl="1"/>
            <a:r>
              <a:rPr lang="fa-IR" dirty="0" smtClean="0">
                <a:cs typeface="B Nazanin" pitchFamily="2" charset="-78"/>
              </a:rPr>
              <a:t>اگر خداشناسی و خداگرایی فطری است. و فطری بودن بدین معناست که در همه ی افراد انسانی وجود دارد و از وجود انسان انفکاک ناپذیر است؛ پس چرا برخی انسانها مؤمن نیستند و وجود خدا را انکار می کنند؟</a:t>
            </a:r>
          </a:p>
          <a:p>
            <a:pPr algn="r" rtl="1"/>
            <a:r>
              <a:rPr lang="fa-IR" dirty="0" smtClean="0">
                <a:cs typeface="B Nazanin" pitchFamily="2" charset="-78"/>
              </a:rPr>
              <a:t>پاسخ: انسانها ممکن است بر اثر شرایط محیطی نسبت به این میل فطری تا مدتی غافل باشند و یا در شناختن متعلق حقیقی آن خطا کنند؛ ولی هنگام رفع مانع و هوشیاری، دوباره این میل جلوه می کند و مصداق واقعی خود را نشان می دهد. از این رو وظیفه ی پیامبر بیدار کردن و برانگیختن گنجینه های فطرت آدمی است یا این است که گرایش دینی انسان را سمت و سوی شایسته ببخشند. </a:t>
            </a:r>
            <a:endParaRPr lang="en-US" dirty="0">
              <a:cs typeface="B Nazanin" pitchFamily="2" charset="-78"/>
            </a:endParaRPr>
          </a:p>
        </p:txBody>
      </p:sp>
    </p:spTree>
    <p:extLst>
      <p:ext uri="{BB962C8B-B14F-4D97-AF65-F5344CB8AC3E}">
        <p14:creationId xmlns:p14="http://schemas.microsoft.com/office/powerpoint/2010/main" val="13662154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انسان و بحرانهای فرارو</a:t>
            </a:r>
            <a:endParaRPr lang="en-US" dirty="0"/>
          </a:p>
        </p:txBody>
      </p:sp>
      <p:sp>
        <p:nvSpPr>
          <p:cNvPr id="3" name="Content Placeholder 2"/>
          <p:cNvSpPr>
            <a:spLocks noGrp="1"/>
          </p:cNvSpPr>
          <p:nvPr>
            <p:ph idx="1"/>
          </p:nvPr>
        </p:nvSpPr>
        <p:spPr/>
        <p:txBody>
          <a:bodyPr/>
          <a:lstStyle/>
          <a:p>
            <a:pPr algn="r" rtl="1"/>
            <a:r>
              <a:rPr lang="fa-IR" dirty="0" smtClean="0"/>
              <a:t>پیشرفت علم و فناوری سبب تحولی عمیق در زندگی انسان شده و بسیاری از مشکلات را حل کرده رفاه و آسایش ظاهری برای او فراهم آورده است اما در عین حال مشکلات و بحرانهای جدیدی نیز فراروی انسان نهاده است</a:t>
            </a:r>
            <a:r>
              <a:rPr lang="fa-IR" dirty="0" smtClean="0"/>
              <a:t>.</a:t>
            </a:r>
            <a:endParaRPr lang="en-US" dirty="0" smtClean="0"/>
          </a:p>
          <a:p>
            <a:pPr algn="r" rtl="1"/>
            <a:r>
              <a:rPr lang="fa-IR" dirty="0" smtClean="0"/>
              <a:t>برخی از بحرانهای انسان معاصر که به سبب عدم شناخت صحیح انسان روی نموده است: بحران معرفتی، بحران اخلاقی، بحران روانی، بحران معنوی، الحادگرایی و ...</a:t>
            </a:r>
            <a:endParaRPr lang="en-US" dirty="0"/>
          </a:p>
        </p:txBody>
      </p:sp>
    </p:spTree>
    <p:extLst>
      <p:ext uri="{BB962C8B-B14F-4D97-AF65-F5344CB8AC3E}">
        <p14:creationId xmlns:p14="http://schemas.microsoft.com/office/powerpoint/2010/main" val="22906120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fa-IR" dirty="0" smtClean="0"/>
              <a:t>بحران معرفتی</a:t>
            </a:r>
            <a:endParaRPr lang="en-US" dirty="0"/>
          </a:p>
        </p:txBody>
      </p:sp>
      <p:sp>
        <p:nvSpPr>
          <p:cNvPr id="3" name="Content Placeholder 2"/>
          <p:cNvSpPr>
            <a:spLocks noGrp="1"/>
          </p:cNvSpPr>
          <p:nvPr>
            <p:ph idx="1"/>
          </p:nvPr>
        </p:nvSpPr>
        <p:spPr>
          <a:xfrm>
            <a:off x="457200" y="990600"/>
            <a:ext cx="8229600" cy="5135563"/>
          </a:xfrm>
        </p:spPr>
        <p:txBody>
          <a:bodyPr>
            <a:noAutofit/>
          </a:bodyPr>
          <a:lstStyle/>
          <a:p>
            <a:pPr algn="r" rtl="1"/>
            <a:r>
              <a:rPr lang="fa-IR" sz="1600" dirty="0" smtClean="0">
                <a:cs typeface="B Nazanin" pitchFamily="2" charset="-78"/>
              </a:rPr>
              <a:t>برخی معتقدند تنها ابزار شناخت عبارت است از حس و تجربه. اینها هر شناختی را که از غیر طریق حس و تجربه به دست آمده باشد انکار می کنند. به تعبیر دیگر اینها جهان را مساوی پدیده های زمانمند و مکانمند می دانند و امور غیر مادی را که با ابزار حس شناختنی نیستند انکار می کنند.(مانند دیویدهیوم فیلسوف انگلیسی، پوزیتیویست ها، ماتریالیست ها و ...) . لازمه ی این روش آن است که امور غیر مادی از دایره شناخت انسان بیرون بماند.</a:t>
            </a:r>
          </a:p>
          <a:p>
            <a:pPr algn="r" rtl="1"/>
            <a:r>
              <a:rPr lang="fa-IR" sz="1600" dirty="0" smtClean="0">
                <a:cs typeface="B Nazanin" pitchFamily="2" charset="-78"/>
              </a:rPr>
              <a:t>برخی دیگر معتقدند که نقش اصلی را در شناخت عقل به عهده دارد و به حواس چندان بهایی نمی دهند. مانند عقل گرایانی چون دکارت و ...</a:t>
            </a:r>
          </a:p>
          <a:p>
            <a:pPr algn="r" rtl="1"/>
            <a:r>
              <a:rPr lang="fa-IR" sz="1600" dirty="0" smtClean="0">
                <a:cs typeface="B Nazanin" pitchFamily="2" charset="-78"/>
              </a:rPr>
              <a:t>گروهی بیشتر به ابزار شهود عرفانی توجه می کنند و به عقل و حس خیلی اعتنا نمی کنند مانند برخی عارفان.</a:t>
            </a:r>
          </a:p>
          <a:p>
            <a:pPr algn="r" rtl="1"/>
            <a:r>
              <a:rPr lang="fa-IR" sz="1600" dirty="0" smtClean="0">
                <a:cs typeface="B Nazanin" pitchFamily="2" charset="-78"/>
              </a:rPr>
              <a:t>برخی از علم گرایان تنها به یک شاخه از علم توجه می کنند و می خواهند با آن یک شاخه همه یا اکثر پدیده ها را توضیح دهند. مانند مارکسیستها که همه چیز حتی دین را با اقتصاد توجیه می کردند؛ یا فروید که با روانشناسی همه ی مسایل انسان را می خواست بررسی و تحلیل کند و مشکلات را حل کند.</a:t>
            </a:r>
          </a:p>
          <a:p>
            <a:pPr algn="r" rtl="1"/>
            <a:r>
              <a:rPr lang="fa-IR" sz="1600" dirty="0" smtClean="0">
                <a:cs typeface="B Nazanin" pitchFamily="2" charset="-78"/>
              </a:rPr>
              <a:t>در حالی که ابزار شناخت بحدود به یکی از روشهای فوق نیست بلکه انسان باید از هر یک از عقل، حس، شهود عرفانی در جای خود استفاده کند. محدود کردن ابزار شناخت به برخی از ابزارهای فوق ناشی از عدم شناخت صحیح از انسان است.</a:t>
            </a:r>
          </a:p>
          <a:p>
            <a:pPr algn="r" rtl="1"/>
            <a:r>
              <a:rPr lang="fa-IR" sz="1600" dirty="0" smtClean="0">
                <a:cs typeface="B Nazanin" pitchFamily="2" charset="-78"/>
              </a:rPr>
              <a:t>باید دانست علوم تجربی درباره ی مسائل ماورای ماده سکوت می کند و فقط می تواند روابط بین اشیای مادی را تبیین کند.</a:t>
            </a:r>
          </a:p>
          <a:p>
            <a:pPr algn="r" rtl="1"/>
            <a:r>
              <a:rPr lang="fa-IR" sz="1600" dirty="0" smtClean="0">
                <a:cs typeface="B Nazanin" pitchFamily="2" charset="-78"/>
              </a:rPr>
              <a:t>اتخاذ روش علم گرایانه و حس و تجربه را تنها ابزار شناخت دانستن رویکردی مادی گرایانه است و جهان را منحصر در ماده می داند. </a:t>
            </a:r>
            <a:endParaRPr lang="en-US" sz="1600" dirty="0">
              <a:cs typeface="B Nazanin" pitchFamily="2" charset="-78"/>
            </a:endParaRPr>
          </a:p>
        </p:txBody>
      </p:sp>
    </p:spTree>
    <p:extLst>
      <p:ext uri="{BB962C8B-B14F-4D97-AF65-F5344CB8AC3E}">
        <p14:creationId xmlns:p14="http://schemas.microsoft.com/office/powerpoint/2010/main" val="2602800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بحران اخلاقی</a:t>
            </a:r>
            <a:endParaRPr lang="en-US" dirty="0"/>
          </a:p>
        </p:txBody>
      </p:sp>
      <p:sp>
        <p:nvSpPr>
          <p:cNvPr id="3" name="Content Placeholder 2"/>
          <p:cNvSpPr>
            <a:spLocks noGrp="1"/>
          </p:cNvSpPr>
          <p:nvPr>
            <p:ph idx="1"/>
          </p:nvPr>
        </p:nvSpPr>
        <p:spPr/>
        <p:txBody>
          <a:bodyPr>
            <a:normAutofit fontScale="85000" lnSpcReduction="20000"/>
          </a:bodyPr>
          <a:lstStyle/>
          <a:p>
            <a:pPr algn="r" rtl="1"/>
            <a:r>
              <a:rPr lang="fa-IR" dirty="0" smtClean="0">
                <a:cs typeface="B Nazanin" pitchFamily="2" charset="-78"/>
              </a:rPr>
              <a:t>انسان مدرن با بحران اخلاقی مواجه است. رذایلی مانند میگساری، شهوترانی، همجیس بازی، آزار و اذیت جنسی کودکان و نوجوانان، تعدی به حقوق دیگران به بهانه ی حقوق بشر، و دمکراسی، استثمار و استعمار ملتتهای ضعیف،محروم کردن مقتهای مستقل از فناوری علمی، برده داری نوین و تزلزل کانون خانواده و نقض شخصیت واقعی زن و ... در جهان امروزمشاهده می شود.</a:t>
            </a:r>
          </a:p>
          <a:p>
            <a:pPr algn="r" rtl="1"/>
            <a:r>
              <a:rPr lang="fa-IR" dirty="0" smtClean="0">
                <a:cs typeface="B Nazanin" pitchFamily="2" charset="-78"/>
              </a:rPr>
              <a:t>در جهان امروزی معیار و ملاک تعیین خوب و بد اخلاقی لذت گرایی و سودگرایی مادی است. دعوت به ارزش های اخلاقی و فضایل والای انسانی و مبارزه با نفس اماره بی معنا شده است و رذایل اخلاقی بر اساس این ملاکها توجیه اخلاق پیدا کرده است.</a:t>
            </a:r>
          </a:p>
          <a:p>
            <a:pPr algn="r" rtl="1"/>
            <a:r>
              <a:rPr lang="fa-IR" dirty="0" smtClean="0">
                <a:cs typeface="B Nazanin" pitchFamily="2" charset="-78"/>
              </a:rPr>
              <a:t>ریشه ی این بحران احلاقی غفلت از ساحت غیر مادی انسان و فضایل فطری او و عدم توجه به خدا و تعالیم پیامبران الهی است. </a:t>
            </a:r>
          </a:p>
          <a:p>
            <a:pPr marL="0" indent="0" algn="r" rtl="1">
              <a:buNone/>
            </a:pPr>
            <a:endParaRPr lang="en-US" dirty="0">
              <a:cs typeface="B Nazanin" pitchFamily="2" charset="-78"/>
            </a:endParaRPr>
          </a:p>
        </p:txBody>
      </p:sp>
    </p:spTree>
    <p:extLst>
      <p:ext uri="{BB962C8B-B14F-4D97-AF65-F5344CB8AC3E}">
        <p14:creationId xmlns:p14="http://schemas.microsoft.com/office/powerpoint/2010/main" val="34260329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راه برون رفت از بحران اخلاقی</a:t>
            </a:r>
            <a:endParaRPr lang="en-US" dirty="0"/>
          </a:p>
        </p:txBody>
      </p:sp>
      <p:sp>
        <p:nvSpPr>
          <p:cNvPr id="3" name="Content Placeholder 2"/>
          <p:cNvSpPr>
            <a:spLocks noGrp="1"/>
          </p:cNvSpPr>
          <p:nvPr>
            <p:ph idx="1"/>
          </p:nvPr>
        </p:nvSpPr>
        <p:spPr/>
        <p:txBody>
          <a:bodyPr>
            <a:normAutofit/>
          </a:bodyPr>
          <a:lstStyle/>
          <a:p>
            <a:pPr algn="r" rtl="1"/>
            <a:r>
              <a:rPr lang="fa-IR" dirty="0" smtClean="0">
                <a:cs typeface="B Nazanin" pitchFamily="2" charset="-78"/>
              </a:rPr>
              <a:t>راه برون رفت از بحران اخلاقی آن است که بار دیگر آدمی به خود رو کند و تنها بعد مادی را در نظر نگیرد ؛ بلکه به بعد معنوی و غیر مادی خود و گنجینه های نهفته در آن نیز اهتمام جدی بورزد. زندگی را منحصر به این دنیای مادی ندادن و رشد و تکامل اخلاقی و معنوی را در عمل به تعالیم الهی بداند.</a:t>
            </a:r>
          </a:p>
          <a:p>
            <a:pPr algn="r" rtl="1"/>
            <a:r>
              <a:rPr lang="fa-IR" dirty="0" smtClean="0">
                <a:cs typeface="B Nazanin" pitchFamily="2" charset="-78"/>
              </a:rPr>
              <a:t>تنها تعالیم انبیاء الهی است که می تواند انسان را به اوج مکارم اخلاقی برساند. </a:t>
            </a:r>
          </a:p>
          <a:p>
            <a:pPr algn="r" rtl="1"/>
            <a:r>
              <a:rPr lang="fa-IR" dirty="0" smtClean="0">
                <a:cs typeface="B Nazanin" pitchFamily="2" charset="-78"/>
              </a:rPr>
              <a:t>پیامبر اسلام می فرماید: انی بعثت لاتمم مکارم الاخلاق.</a:t>
            </a:r>
            <a:endParaRPr lang="en-US" dirty="0">
              <a:cs typeface="B Nazanin" pitchFamily="2" charset="-78"/>
            </a:endParaRPr>
          </a:p>
        </p:txBody>
      </p:sp>
    </p:spTree>
    <p:extLst>
      <p:ext uri="{BB962C8B-B14F-4D97-AF65-F5344CB8AC3E}">
        <p14:creationId xmlns:p14="http://schemas.microsoft.com/office/powerpoint/2010/main" val="2859628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خودشناسی</a:t>
            </a:r>
            <a:endParaRPr lang="en-US" dirty="0"/>
          </a:p>
        </p:txBody>
      </p:sp>
      <p:sp>
        <p:nvSpPr>
          <p:cNvPr id="3" name="Content Placeholder 2"/>
          <p:cNvSpPr>
            <a:spLocks noGrp="1"/>
          </p:cNvSpPr>
          <p:nvPr>
            <p:ph idx="1"/>
          </p:nvPr>
        </p:nvSpPr>
        <p:spPr/>
        <p:txBody>
          <a:bodyPr>
            <a:normAutofit fontScale="70000" lnSpcReduction="20000"/>
          </a:bodyPr>
          <a:lstStyle/>
          <a:p>
            <a:pPr algn="r" rtl="1"/>
            <a:r>
              <a:rPr lang="fa-IR" dirty="0" smtClean="0"/>
              <a:t>شناخت خویشتن از مسائل مهم و شاید مهمترین مسائل باشد</a:t>
            </a:r>
          </a:p>
          <a:p>
            <a:pPr algn="r" rtl="1"/>
            <a:r>
              <a:rPr lang="fa-IR" dirty="0" smtClean="0"/>
              <a:t>انسان قبل از آن که شناخت جهان پیرامون خود بپردازد، ابتدا باید خود را بشناسد و گنجینه های فطرت و نهاد خود را کشف کند و آنها را به کمال برساند و امیال خود را تعدیل نماید تا به سعادت برسد. در غیر این صورت گرفتار زیان می شود و از مرتبه ی انسانیت به مرحله ی حیوانیت تنزل می یابد.</a:t>
            </a:r>
          </a:p>
          <a:p>
            <a:pPr algn="r" rtl="1"/>
            <a:r>
              <a:rPr lang="fa-IR" dirty="0" smtClean="0"/>
              <a:t>همه ی پیامبران و عرفا و فیلسوفان و عالمان اخلاق دعوت به شناخت انسان نموده اند. </a:t>
            </a:r>
          </a:p>
          <a:p>
            <a:pPr algn="r" rtl="1"/>
            <a:r>
              <a:rPr lang="fa-IR" dirty="0" smtClean="0"/>
              <a:t>انسان از جهات مختلف موضوع علوم گوناگون است؛ روانشناسی، جامع شناسی، تاریخ، اخلاق، پزشکی، اندام شناسی، زیست شناسی، و بیو شیمی و ... هر کدام از منظر خاص انسان را مورد مطالعه قرار می دهند.</a:t>
            </a:r>
          </a:p>
          <a:p>
            <a:pPr algn="r" rtl="1"/>
            <a:r>
              <a:rPr lang="fa-IR" dirty="0" smtClean="0"/>
              <a:t>در بحث ما منظور از شناخت انسان این استکه انسان دارای استعدادها و نیروهایی برای فهم خود و جهان و تکامل انسانی است. اگر انسان با تأمل و تفکر ، امکانات و استعدادهایی که برای رشد و تکامل در او آفریده شده است بشناسد، بهتر می تواند سرمایه های وجودی خود را به کمال برساند.</a:t>
            </a:r>
            <a:endParaRPr lang="en-US" dirty="0"/>
          </a:p>
        </p:txBody>
      </p:sp>
    </p:spTree>
    <p:extLst>
      <p:ext uri="{BB962C8B-B14F-4D97-AF65-F5344CB8AC3E}">
        <p14:creationId xmlns:p14="http://schemas.microsoft.com/office/powerpoint/2010/main" val="7708805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اهمیت خود شناسی در آیات و روایات</a:t>
            </a:r>
            <a:endParaRPr lang="en-US" dirty="0"/>
          </a:p>
        </p:txBody>
      </p:sp>
      <p:sp>
        <p:nvSpPr>
          <p:cNvPr id="3" name="Content Placeholder 2"/>
          <p:cNvSpPr>
            <a:spLocks noGrp="1"/>
          </p:cNvSpPr>
          <p:nvPr>
            <p:ph idx="1"/>
          </p:nvPr>
        </p:nvSpPr>
        <p:spPr/>
        <p:txBody>
          <a:bodyPr/>
          <a:lstStyle/>
          <a:p>
            <a:pPr algn="r" rtl="1"/>
            <a:r>
              <a:rPr lang="fa-IR" dirty="0" smtClean="0">
                <a:cs typeface="B Nazanin" pitchFamily="2" charset="-78"/>
              </a:rPr>
              <a:t>انسان باید بنگرد که از چه آفریده شده است. (طارق، 5)</a:t>
            </a:r>
          </a:p>
          <a:p>
            <a:pPr algn="r" rtl="1"/>
            <a:r>
              <a:rPr lang="fa-IR" dirty="0" smtClean="0">
                <a:cs typeface="B Nazanin" pitchFamily="2" charset="-78"/>
              </a:rPr>
              <a:t>آیا انسان به یاد نمی آورد که ما او را آفریدیم و حال آنکه چیزی نبوده است؟ (مریم، 67)</a:t>
            </a:r>
          </a:p>
          <a:p>
            <a:pPr algn="r" rtl="1"/>
            <a:r>
              <a:rPr lang="fa-IR" dirty="0" smtClean="0">
                <a:cs typeface="B Nazanin" pitchFamily="2" charset="-78"/>
              </a:rPr>
              <a:t>ای کسانی که ایمان آورده اید، به خود بپردازید. (مائده، 105) </a:t>
            </a:r>
          </a:p>
          <a:p>
            <a:pPr algn="r" rtl="1"/>
            <a:r>
              <a:rPr lang="fa-IR" dirty="0" smtClean="0">
                <a:cs typeface="B Nazanin" pitchFamily="2" charset="-78"/>
              </a:rPr>
              <a:t>امیرالمؤمنین (ع) :</a:t>
            </a:r>
          </a:p>
          <a:p>
            <a:pPr algn="r" rtl="1"/>
            <a:r>
              <a:rPr lang="fa-IR" dirty="0" smtClean="0">
                <a:cs typeface="B Nazanin" pitchFamily="2" charset="-78"/>
              </a:rPr>
              <a:t>کسی که به وخود شناسی دست یابد، به بزرگترین سعادت و کامیابی رسیده است. (المیزان، ج 6، ص 173)</a:t>
            </a:r>
          </a:p>
          <a:p>
            <a:pPr algn="r" rtl="1"/>
            <a:endParaRPr lang="en-US" dirty="0">
              <a:cs typeface="B Nazanin" pitchFamily="2" charset="-78"/>
            </a:endParaRPr>
          </a:p>
        </p:txBody>
      </p:sp>
    </p:spTree>
    <p:extLst>
      <p:ext uri="{BB962C8B-B14F-4D97-AF65-F5344CB8AC3E}">
        <p14:creationId xmlns:p14="http://schemas.microsoft.com/office/powerpoint/2010/main" val="29961450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دلایل اهمیت خود شناسی</a:t>
            </a:r>
            <a:endParaRPr lang="en-US" dirty="0"/>
          </a:p>
        </p:txBody>
      </p:sp>
      <p:sp>
        <p:nvSpPr>
          <p:cNvPr id="3" name="Content Placeholder 2"/>
          <p:cNvSpPr>
            <a:spLocks noGrp="1"/>
          </p:cNvSpPr>
          <p:nvPr>
            <p:ph idx="1"/>
          </p:nvPr>
        </p:nvSpPr>
        <p:spPr/>
        <p:txBody>
          <a:bodyPr>
            <a:normAutofit fontScale="85000" lnSpcReduction="10000"/>
          </a:bodyPr>
          <a:lstStyle/>
          <a:p>
            <a:pPr algn="r" rtl="1"/>
            <a:r>
              <a:rPr lang="fa-IR" dirty="0" smtClean="0"/>
              <a:t>دلیل اول: خودشناسی مقدمه ی کمال انسانی است.</a:t>
            </a:r>
          </a:p>
          <a:p>
            <a:pPr algn="r" rtl="1"/>
            <a:r>
              <a:rPr lang="fa-IR" dirty="0" smtClean="0"/>
              <a:t>اگر انسان قبل هر چیز خود را بشناسد، بهتر می تواند از سرمایه های وجودی خود بهره ببرد و آنها را شکوفا سازد؛ زیرا نقطه ی آغاز همان شناخت سرمایه های وجودی است. انسان می تواند از خودبپرسد: آیا خد وجودی انسان در حد سایر حیوانات است یا قدرت تعالی و رشد و پرواز کردن دارد؟ اگر قدرت تعالی و پرواز به عالم ملکوت دارد تا چه حد می تواند پرواز کند؟ اگر انسان از این قدرت استفاده نکند و از سرمایه های وجودی خود بهره نبرد آیا شایسته ی مذمت نیست؟ آیا انسان غیر از این بدن مادی روح نیز دارد؟ نیاز های روحی انسان کدامند و اگر برآورده نشوند چه اتفاقی می افتد؟ چگونه می توان این نیاز های روحی را برآورده کرد؟</a:t>
            </a:r>
            <a:endParaRPr lang="en-US" dirty="0"/>
          </a:p>
        </p:txBody>
      </p:sp>
    </p:spTree>
    <p:extLst>
      <p:ext uri="{BB962C8B-B14F-4D97-AF65-F5344CB8AC3E}">
        <p14:creationId xmlns:p14="http://schemas.microsoft.com/office/powerpoint/2010/main" val="1138774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دلایل اهمیت خود شناسی</a:t>
            </a:r>
            <a:endParaRPr lang="en-US" dirty="0"/>
          </a:p>
        </p:txBody>
      </p:sp>
      <p:sp>
        <p:nvSpPr>
          <p:cNvPr id="3" name="Content Placeholder 2"/>
          <p:cNvSpPr>
            <a:spLocks noGrp="1"/>
          </p:cNvSpPr>
          <p:nvPr>
            <p:ph idx="1"/>
          </p:nvPr>
        </p:nvSpPr>
        <p:spPr/>
        <p:txBody>
          <a:bodyPr>
            <a:normAutofit fontScale="77500" lnSpcReduction="20000"/>
          </a:bodyPr>
          <a:lstStyle/>
          <a:p>
            <a:pPr algn="r" rtl="1"/>
            <a:r>
              <a:rPr lang="fa-IR" dirty="0" smtClean="0">
                <a:cs typeface="B Nazanin" pitchFamily="2" charset="-78"/>
              </a:rPr>
              <a:t>دلیل دوم: خود شناسی پیش درآمد جهان شناسی است.</a:t>
            </a:r>
          </a:p>
          <a:p>
            <a:pPr algn="r" rtl="1"/>
            <a:r>
              <a:rPr lang="fa-IR" dirty="0" smtClean="0">
                <a:cs typeface="B Nazanin" pitchFamily="2" charset="-78"/>
              </a:rPr>
              <a:t>شناخت جهان عبارت است از تعامل انسان با جهان خارج از خود. انسان بعد از تعامل است که می گوید: می بینم، می شنوم و می شناسم. سؤال اساسی این است که موجودی که آن را «من» می نامیم چقدر در شناخت سهم دارد؟آیا همه ی سهم برای انسان است یا سهم اساسی برای جهان است؟ یا این که هر دو سهم دارند؟ لازمه ی پاسخ به این سؤالات این است که انسان ابتدا قوای شناختی خود را بررسی کند تا ببیند این قوا تا چه میزان توانایی شناخت جهان را دارند و محدودیتهای آنها کدامند و مرزهای شناخت تا کجاست.</a:t>
            </a:r>
          </a:p>
          <a:p>
            <a:pPr algn="r" rtl="1"/>
            <a:r>
              <a:rPr lang="fa-IR" dirty="0" smtClean="0">
                <a:cs typeface="B Nazanin" pitchFamily="2" charset="-78"/>
              </a:rPr>
              <a:t>امام علی (ع) می فرماید: کسی که خود را نمی شناسد چگونه غیر خود را بشناسد. </a:t>
            </a:r>
          </a:p>
          <a:p>
            <a:pPr algn="r" rtl="1"/>
            <a:r>
              <a:rPr lang="fa-IR" dirty="0" smtClean="0">
                <a:cs typeface="B Nazanin" pitchFamily="2" charset="-78"/>
              </a:rPr>
              <a:t>کسی که خود را بشناسد دیگران را بهتر می شناسد و کسی که به خود جاهل است به دیگران جاهل تر است.</a:t>
            </a:r>
            <a:endParaRPr lang="en-US" dirty="0">
              <a:cs typeface="B Nazanin" pitchFamily="2" charset="-78"/>
            </a:endParaRPr>
          </a:p>
        </p:txBody>
      </p:sp>
    </p:spTree>
    <p:extLst>
      <p:ext uri="{BB962C8B-B14F-4D97-AF65-F5344CB8AC3E}">
        <p14:creationId xmlns:p14="http://schemas.microsoft.com/office/powerpoint/2010/main" val="2732813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دلایل اهمیت خود شناسی</a:t>
            </a:r>
            <a:endParaRPr lang="en-US" dirty="0"/>
          </a:p>
        </p:txBody>
      </p:sp>
      <p:sp>
        <p:nvSpPr>
          <p:cNvPr id="3" name="Content Placeholder 2"/>
          <p:cNvSpPr>
            <a:spLocks noGrp="1"/>
          </p:cNvSpPr>
          <p:nvPr>
            <p:ph idx="1"/>
          </p:nvPr>
        </p:nvSpPr>
        <p:spPr/>
        <p:txBody>
          <a:bodyPr>
            <a:normAutofit fontScale="92500" lnSpcReduction="10000"/>
          </a:bodyPr>
          <a:lstStyle/>
          <a:p>
            <a:pPr algn="r" rtl="1"/>
            <a:r>
              <a:rPr lang="fa-IR" dirty="0" smtClean="0">
                <a:cs typeface="B Nazanin" pitchFamily="2" charset="-78"/>
              </a:rPr>
              <a:t>دلیل سوم: خود شناسی مقدمه ی خداشناسی است.</a:t>
            </a:r>
          </a:p>
          <a:p>
            <a:pPr algn="r" rtl="1"/>
            <a:r>
              <a:rPr lang="fa-IR" dirty="0" smtClean="0">
                <a:cs typeface="B Nazanin" pitchFamily="2" charset="-78"/>
              </a:rPr>
              <a:t>امیرالمؤمنین (ع) می فرماید: من عرف نفسه عرف ربه یعنی کسی که خود را بشناسد پروردگارش را می شناسد.</a:t>
            </a:r>
          </a:p>
          <a:p>
            <a:pPr algn="r" rtl="1"/>
            <a:r>
              <a:rPr lang="fa-IR" dirty="0" smtClean="0">
                <a:cs typeface="B Nazanin" pitchFamily="2" charset="-78"/>
              </a:rPr>
              <a:t>از آنجا که فطرت انسان با معرفت خدا عجین است دعوت به خود شناسی در واقع دعوت به خدا شناسی و ارتباط با خداست.</a:t>
            </a:r>
          </a:p>
          <a:p>
            <a:pPr algn="r" rtl="1"/>
            <a:r>
              <a:rPr lang="fa-IR" dirty="0" smtClean="0">
                <a:cs typeface="B Nazanin" pitchFamily="2" charset="-78"/>
              </a:rPr>
              <a:t>امیرالمؤمنین می فرماید: خدایا تو قلبها را با محبت خود و عقلها را با معرفت خود شرشته ای.</a:t>
            </a:r>
          </a:p>
          <a:p>
            <a:pPr algn="r" rtl="1"/>
            <a:r>
              <a:rPr lang="fa-IR" dirty="0" smtClean="0">
                <a:cs typeface="B Nazanin" pitchFamily="2" charset="-78"/>
              </a:rPr>
              <a:t>قرآن کریم می فرماید: ای مردم شما به خدا نیارمندید و خداست که بی نیاز ستوده است.</a:t>
            </a:r>
            <a:endParaRPr lang="en-US" dirty="0">
              <a:cs typeface="B Nazanin" pitchFamily="2" charset="-78"/>
            </a:endParaRPr>
          </a:p>
        </p:txBody>
      </p:sp>
    </p:spTree>
    <p:extLst>
      <p:ext uri="{BB962C8B-B14F-4D97-AF65-F5344CB8AC3E}">
        <p14:creationId xmlns:p14="http://schemas.microsoft.com/office/powerpoint/2010/main" val="3008299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دلایل اهمیت خود شناسی</a:t>
            </a:r>
            <a:endParaRPr lang="en-US" dirty="0"/>
          </a:p>
        </p:txBody>
      </p:sp>
      <p:sp>
        <p:nvSpPr>
          <p:cNvPr id="3" name="Content Placeholder 2"/>
          <p:cNvSpPr>
            <a:spLocks noGrp="1"/>
          </p:cNvSpPr>
          <p:nvPr>
            <p:ph idx="1"/>
          </p:nvPr>
        </p:nvSpPr>
        <p:spPr/>
        <p:txBody>
          <a:bodyPr>
            <a:normAutofit fontScale="85000" lnSpcReduction="10000"/>
          </a:bodyPr>
          <a:lstStyle/>
          <a:p>
            <a:pPr algn="r" rtl="1"/>
            <a:r>
              <a:rPr lang="fa-IR" dirty="0" smtClean="0"/>
              <a:t>دلیل چهارم: خود شناسی حلال مشکلات انسان است.</a:t>
            </a:r>
          </a:p>
          <a:p>
            <a:pPr algn="r" rtl="1"/>
            <a:r>
              <a:rPr lang="fa-IR" dirty="0" smtClean="0"/>
              <a:t>بسیاری از مشکلات روحی و روانی و فکری و اخلاقی انسان ناشی از نشناختن انسان است. اگر آدمی حقیقت واقعی خود، هدف خلقت، رابطه خود با خدا، موقعیت خود در نظام جهان و تأثیر زندگی دنیوی در آخرت، نقش اخلاق نیکو و برخورد مناسب با دیگران، سهم ثروت در کیفیت زندگی و نقش مصیبتها و خوشی ها را در زندگی بداند بسیاری از مشکلات او حل می شود</a:t>
            </a:r>
          </a:p>
          <a:p>
            <a:pPr algn="r" rtl="1"/>
            <a:r>
              <a:rPr lang="fa-IR" dirty="0" smtClean="0"/>
              <a:t>بسیاری از مکاتب بشری مانند ماتریالیسم، لیبرالیسم، نازیسم، تبعیض نژادی، سرمایه داری، و اگزیستانسیالیسم الحادی که امروزه سرنوشت آدمیان را رقم می زنند ریشه در عدم شناخت انسان دارند.</a:t>
            </a:r>
            <a:endParaRPr lang="en-US" dirty="0"/>
          </a:p>
        </p:txBody>
      </p:sp>
    </p:spTree>
    <p:extLst>
      <p:ext uri="{BB962C8B-B14F-4D97-AF65-F5344CB8AC3E}">
        <p14:creationId xmlns:p14="http://schemas.microsoft.com/office/powerpoint/2010/main" val="3239019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حقیقت انسان</a:t>
            </a:r>
            <a:endParaRPr lang="en-US" dirty="0"/>
          </a:p>
        </p:txBody>
      </p:sp>
      <p:sp>
        <p:nvSpPr>
          <p:cNvPr id="3" name="Content Placeholder 2"/>
          <p:cNvSpPr>
            <a:spLocks noGrp="1"/>
          </p:cNvSpPr>
          <p:nvPr>
            <p:ph idx="1"/>
          </p:nvPr>
        </p:nvSpPr>
        <p:spPr/>
        <p:txBody>
          <a:bodyPr>
            <a:normAutofit fontScale="85000" lnSpcReduction="20000"/>
          </a:bodyPr>
          <a:lstStyle/>
          <a:p>
            <a:pPr algn="r" rtl="1"/>
            <a:r>
              <a:rPr lang="fa-IR" dirty="0" smtClean="0">
                <a:cs typeface="B Nazanin" pitchFamily="2" charset="-78"/>
              </a:rPr>
              <a:t>درباره حقیقت انسان دو دیدگاه وجود دارد: دیدگاه مادی و دیدگاه الهی</a:t>
            </a:r>
          </a:p>
          <a:p>
            <a:pPr algn="r" rtl="1"/>
            <a:r>
              <a:rPr lang="fa-IR" dirty="0" smtClean="0">
                <a:cs typeface="B Nazanin" pitchFamily="2" charset="-78"/>
              </a:rPr>
              <a:t>دیدگاه مادی: بر اساس این دیدگاه هستی برابر با ماده است و انسا نیز پدیده ای کاملا مادی است و تمخام قوانین حاکم بر حقیقت انسان مادی است و با همین قوانین مادی که مبتنی بر حس وتجربه است میتوان انسان را شناخت و انان با مرگ و متلاشی شدن جسمش نابود می شود.</a:t>
            </a:r>
          </a:p>
          <a:p>
            <a:pPr algn="r" rtl="1"/>
            <a:r>
              <a:rPr lang="fa-IR" dirty="0" smtClean="0">
                <a:cs typeface="B Nazanin" pitchFamily="2" charset="-78"/>
              </a:rPr>
              <a:t>دیدگاه الهی: بر اساس این دیدگاه انسان علاوه بر بعد مادی بعد غیر مادی یا روح نیز دارد.ادیان الهی بویژه دین اسلام دیدگاه دوم را دارد. محور تمام تعالیم الهی روح آدمی است و اگر به جسم انسان نیز توجه می کند به دلیل تأثیر آن بر روح است.این روح غیر مادی را نمی توان با ابزارهای حسی مطالعه و بررسی کرد؛ ابزار شناخت آن غیر حسی است. بر اساس این دیدگاه روح یا بعد غیر مادی انسان با مرگ جسم از بین نمی رود بلکه حیاتی جاودان د عالم آخرت در پیش می گیرد.</a:t>
            </a:r>
            <a:endParaRPr lang="en-US" dirty="0">
              <a:cs typeface="B Nazanin" pitchFamily="2" charset="-78"/>
            </a:endParaRPr>
          </a:p>
        </p:txBody>
      </p:sp>
    </p:spTree>
    <p:extLst>
      <p:ext uri="{BB962C8B-B14F-4D97-AF65-F5344CB8AC3E}">
        <p14:creationId xmlns:p14="http://schemas.microsoft.com/office/powerpoint/2010/main" val="3688931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fa-IR" dirty="0" smtClean="0"/>
              <a:t>روح حقیقت انسان</a:t>
            </a:r>
            <a:endParaRPr lang="en-US" dirty="0"/>
          </a:p>
        </p:txBody>
      </p:sp>
      <p:sp>
        <p:nvSpPr>
          <p:cNvPr id="3" name="Content Placeholder 2"/>
          <p:cNvSpPr>
            <a:spLocks noGrp="1"/>
          </p:cNvSpPr>
          <p:nvPr>
            <p:ph idx="1"/>
          </p:nvPr>
        </p:nvSpPr>
        <p:spPr>
          <a:xfrm>
            <a:off x="457200" y="1219200"/>
            <a:ext cx="8229600" cy="4906963"/>
          </a:xfrm>
        </p:spPr>
        <p:txBody>
          <a:bodyPr>
            <a:normAutofit fontScale="62500" lnSpcReduction="20000"/>
          </a:bodyPr>
          <a:lstStyle/>
          <a:p>
            <a:pPr algn="r" rtl="1"/>
            <a:r>
              <a:rPr lang="fa-IR" dirty="0" smtClean="0">
                <a:cs typeface="B Nazanin" pitchFamily="2" charset="-78"/>
              </a:rPr>
              <a:t>از دیدگاه قرآن نه تنها انسان علاوه بر جسم، روح الهی نیز دارد بلکه حقیقت انسان روح اوست.</a:t>
            </a:r>
          </a:p>
          <a:p>
            <a:pPr algn="r" rtl="1"/>
            <a:r>
              <a:rPr lang="fa-IR" dirty="0" smtClean="0">
                <a:cs typeface="B Nazanin" pitchFamily="2" charset="-78"/>
              </a:rPr>
              <a:t>در برخی از آیات به دو ساحتی بودن انسان تصریح شده است: ثم سواه و نفخ فیه من روحه (سجده، 9)</a:t>
            </a:r>
          </a:p>
          <a:p>
            <a:pPr algn="r" rtl="1"/>
            <a:r>
              <a:rPr lang="fa-IR" dirty="0" smtClean="0">
                <a:cs typeface="B Nazanin" pitchFamily="2" charset="-78"/>
              </a:rPr>
              <a:t>ویادکن هنگامی را که پروردگار تو به فرشتگان گفت: من بشری را از گلی خشک، از گلی سیاه و بدبو خواهم آفرید. پس وقتی آن را درست کردم و از روح خود در آن دمیدم پیش او به سجده در افتید.(حجر، 28 و 29)</a:t>
            </a:r>
          </a:p>
          <a:p>
            <a:pPr algn="r" rtl="1"/>
            <a:r>
              <a:rPr lang="fa-IR" dirty="0" smtClean="0">
                <a:cs typeface="B Nazanin" pitchFamily="2" charset="-78"/>
              </a:rPr>
              <a:t>تسویه (سواه) در این آیه به معنای خلقت اعضای بدن به صورت متعادل است. یعنی وقتی خلقت انسان تمام شد و به حال اعتدال درآمد و روح من (خدا) در آن دمیده شد سجده کنید. منظور از روحی (روح من) این است که به سبب شرافت روح خدا آن را به خودش نسبت می دهد. این اضافه شدن روح به ضمیر (ی) متکلم، اضفه تشریفی است و نشانگر شرافت روح است. مثل بیتی (خانه ی من) که خدا در باره ی کعبه به کار می برد؛ که در اینجا هم برای بیان شرافت خانه ی کعبه است. وگرنه همه ی خانه ها از آن خدایند.</a:t>
            </a:r>
          </a:p>
          <a:p>
            <a:pPr algn="r" rtl="1"/>
            <a:r>
              <a:rPr lang="fa-IR" dirty="0" smtClean="0">
                <a:cs typeface="B Nazanin" pitchFamily="2" charset="-78"/>
              </a:rPr>
              <a:t>اما اکنون به این سؤال می پردازیم که آیا از نظر قرآن حقیقت انسان روح است یا جسم؟ </a:t>
            </a:r>
          </a:p>
          <a:p>
            <a:pPr algn="r" rtl="1"/>
            <a:r>
              <a:rPr lang="fa-IR" dirty="0" smtClean="0">
                <a:cs typeface="B Nazanin" pitchFamily="2" charset="-78"/>
              </a:rPr>
              <a:t>پاسخ: قرآن می فرماید: الله یتوفی الانفس حین موتها (خداوند در هنگام مرگ انسان ها روح آنها را به تمامی باز می ستاند.) واژه ی یتوفی که در این آیه به کار رفته به معنای بازگرفتن کامل یک چیز است. پس در هنگام مرگ انسان به طور کامل گرفته می شود. از این بیان نتیجه می گیریم که روح که گرفته می شود حقیقت کامل انسان است و جسمی که متلاشی می شود حقیقت انسان نیست.</a:t>
            </a:r>
            <a:endParaRPr lang="en-US" dirty="0">
              <a:cs typeface="B Nazanin" pitchFamily="2" charset="-78"/>
            </a:endParaRPr>
          </a:p>
        </p:txBody>
      </p:sp>
    </p:spTree>
    <p:extLst>
      <p:ext uri="{BB962C8B-B14F-4D97-AF65-F5344CB8AC3E}">
        <p14:creationId xmlns:p14="http://schemas.microsoft.com/office/powerpoint/2010/main" val="13358568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656</TotalTime>
  <Words>2764</Words>
  <Application>Microsoft Office PowerPoint</Application>
  <PresentationFormat>On-screen Show (4:3)</PresentationFormat>
  <Paragraphs>87</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بسم الله الرحمن الرحیم</vt:lpstr>
      <vt:lpstr>خودشناسی</vt:lpstr>
      <vt:lpstr>اهمیت خود شناسی در آیات و روایات</vt:lpstr>
      <vt:lpstr>دلایل اهمیت خود شناسی</vt:lpstr>
      <vt:lpstr>دلایل اهمیت خود شناسی</vt:lpstr>
      <vt:lpstr>دلایل اهمیت خود شناسی</vt:lpstr>
      <vt:lpstr>دلایل اهمیت خود شناسی</vt:lpstr>
      <vt:lpstr>حقیقت انسان</vt:lpstr>
      <vt:lpstr>روح حقیقت انسان</vt:lpstr>
      <vt:lpstr>ابعاد روح و روان انسان</vt:lpstr>
      <vt:lpstr>ادراک نظری</vt:lpstr>
      <vt:lpstr>شناخت حضوری نسبت به خدا</vt:lpstr>
      <vt:lpstr>بعد گرایشی انسان</vt:lpstr>
      <vt:lpstr>طرح یک سؤال</vt:lpstr>
      <vt:lpstr>انسان و بحرانهای فرارو</vt:lpstr>
      <vt:lpstr>بحران معرفتی</vt:lpstr>
      <vt:lpstr>بحران اخلاقی</vt:lpstr>
      <vt:lpstr>راه برون رفت از بحران اخلاقی</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parsin</dc:creator>
  <cp:lastModifiedBy>parsin</cp:lastModifiedBy>
  <cp:revision>19</cp:revision>
  <dcterms:created xsi:type="dcterms:W3CDTF">2020-05-04T18:19:16Z</dcterms:created>
  <dcterms:modified xsi:type="dcterms:W3CDTF">2020-05-06T13:00:01Z</dcterms:modified>
</cp:coreProperties>
</file>