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12F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2800" y="1483360"/>
            <a:ext cx="8961120" cy="2567476"/>
          </a:xfrm>
        </p:spPr>
        <p:txBody>
          <a:bodyPr/>
          <a:lstStyle/>
          <a:p>
            <a:pPr algn="just"/>
            <a:r>
              <a:rPr lang="fa-IR" dirty="0" smtClean="0">
                <a:cs typeface="0 Badr" panose="00000400000000000000" pitchFamily="2" charset="-78"/>
              </a:rPr>
              <a:t>اخلاق حرفه ای معلم در نظام تربیت اسلامی از دیدگاه شهید مطهری</a:t>
            </a:r>
            <a:endParaRPr lang="fa-IR" dirty="0">
              <a:cs typeface="0 Badr" panose="00000400000000000000" pitchFamily="2" charset="-78"/>
            </a:endParaRPr>
          </a:p>
        </p:txBody>
      </p:sp>
      <p:sp>
        <p:nvSpPr>
          <p:cNvPr id="3" name="Subtitle 2"/>
          <p:cNvSpPr>
            <a:spLocks noGrp="1"/>
          </p:cNvSpPr>
          <p:nvPr>
            <p:ph type="subTitle" idx="1"/>
          </p:nvPr>
        </p:nvSpPr>
        <p:spPr/>
        <p:txBody>
          <a:bodyPr>
            <a:normAutofit fontScale="92500" lnSpcReduction="20000"/>
          </a:bodyPr>
          <a:lstStyle/>
          <a:p>
            <a:r>
              <a:rPr lang="fa-IR" sz="4000" dirty="0" smtClean="0">
                <a:cs typeface="0 Baran" panose="00000400000000000000" pitchFamily="2" charset="-78"/>
              </a:rPr>
              <a:t>رمضان المبارک 1399 ترم دوم فرهنگیان شهید باهنر اراک،اکبری مطلق </a:t>
            </a:r>
            <a:endParaRPr lang="fa-IR" sz="4000" dirty="0">
              <a:cs typeface="0 Baran" panose="00000400000000000000" pitchFamily="2" charset="-78"/>
            </a:endParaRPr>
          </a:p>
        </p:txBody>
      </p:sp>
    </p:spTree>
    <p:extLst>
      <p:ext uri="{BB962C8B-B14F-4D97-AF65-F5344CB8AC3E}">
        <p14:creationId xmlns:p14="http://schemas.microsoft.com/office/powerpoint/2010/main" val="1994014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97228"/>
          </a:xfrm>
        </p:spPr>
        <p:txBody>
          <a:bodyPr/>
          <a:lstStyle/>
          <a:p>
            <a:r>
              <a:rPr lang="fa-IR" dirty="0" smtClean="0">
                <a:cs typeface="0 Badr" panose="00000400000000000000" pitchFamily="2" charset="-78"/>
              </a:rPr>
              <a:t>مولفه های اخلاق حرفه ای معلم از دیدگاه شهید مطهری</a:t>
            </a:r>
            <a:endParaRPr lang="fa-IR" dirty="0">
              <a:cs typeface="0 Badr" panose="00000400000000000000" pitchFamily="2" charset="-78"/>
            </a:endParaRPr>
          </a:p>
        </p:txBody>
      </p:sp>
      <p:sp>
        <p:nvSpPr>
          <p:cNvPr id="3" name="Content Placeholder 2"/>
          <p:cNvSpPr>
            <a:spLocks noGrp="1"/>
          </p:cNvSpPr>
          <p:nvPr>
            <p:ph idx="1"/>
          </p:nvPr>
        </p:nvSpPr>
        <p:spPr>
          <a:xfrm>
            <a:off x="677334" y="1687133"/>
            <a:ext cx="8596668" cy="4354230"/>
          </a:xfrm>
        </p:spPr>
        <p:txBody>
          <a:bodyPr>
            <a:normAutofit/>
          </a:bodyPr>
          <a:lstStyle/>
          <a:p>
            <a:pPr>
              <a:buFont typeface="+mj-lt"/>
              <a:buAutoNum type="arabicPeriod"/>
            </a:pPr>
            <a:r>
              <a:rPr lang="fa-IR" sz="3200" dirty="0" smtClean="0">
                <a:cs typeface="0 Baran" panose="00000400000000000000" pitchFamily="2" charset="-78"/>
              </a:rPr>
              <a:t>اهتمام به پرورش فکر و اندیشه</a:t>
            </a:r>
          </a:p>
          <a:p>
            <a:pPr>
              <a:buFont typeface="+mj-lt"/>
              <a:buAutoNum type="arabicPeriod"/>
            </a:pPr>
            <a:r>
              <a:rPr lang="fa-IR" sz="3200" dirty="0" smtClean="0">
                <a:cs typeface="0 Baran" panose="00000400000000000000" pitchFamily="2" charset="-78"/>
              </a:rPr>
              <a:t>پرورش استعدادهای نهفته</a:t>
            </a:r>
          </a:p>
          <a:p>
            <a:pPr>
              <a:buFont typeface="+mj-lt"/>
              <a:buAutoNum type="arabicPeriod"/>
            </a:pPr>
            <a:r>
              <a:rPr lang="fa-IR" sz="3200" dirty="0" smtClean="0">
                <a:cs typeface="0 Baran" panose="00000400000000000000" pitchFamily="2" charset="-78"/>
              </a:rPr>
              <a:t>جایگزینی فضائل اخلاقی و ملکات نفسانی در وجود ادمی و عادت دادن روح به انها</a:t>
            </a:r>
            <a:endParaRPr lang="fa-IR" sz="3200" dirty="0">
              <a:cs typeface="0 Baran" panose="00000400000000000000" pitchFamily="2" charset="-78"/>
            </a:endParaRPr>
          </a:p>
        </p:txBody>
      </p:sp>
    </p:spTree>
    <p:extLst>
      <p:ext uri="{BB962C8B-B14F-4D97-AF65-F5344CB8AC3E}">
        <p14:creationId xmlns:p14="http://schemas.microsoft.com/office/powerpoint/2010/main" val="33080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95680"/>
          </a:xfrm>
        </p:spPr>
        <p:txBody>
          <a:bodyPr>
            <a:normAutofit fontScale="90000"/>
          </a:bodyPr>
          <a:lstStyle/>
          <a:p>
            <a:r>
              <a:rPr lang="fa-IR" dirty="0">
                <a:cs typeface="0 Baran" panose="00000400000000000000" pitchFamily="2" charset="-78"/>
              </a:rPr>
              <a:t>اهتمام به پرورش فکر و اندیشه</a:t>
            </a:r>
            <a:br>
              <a:rPr lang="fa-IR" dirty="0">
                <a:cs typeface="0 Baran" panose="00000400000000000000" pitchFamily="2" charset="-78"/>
              </a:rPr>
            </a:br>
            <a:endParaRPr lang="fa-IR" dirty="0"/>
          </a:p>
        </p:txBody>
      </p:sp>
      <p:sp>
        <p:nvSpPr>
          <p:cNvPr id="3" name="Content Placeholder 2"/>
          <p:cNvSpPr>
            <a:spLocks noGrp="1"/>
          </p:cNvSpPr>
          <p:nvPr>
            <p:ph idx="1"/>
          </p:nvPr>
        </p:nvSpPr>
        <p:spPr>
          <a:xfrm>
            <a:off x="677334" y="1481071"/>
            <a:ext cx="8596668" cy="4560292"/>
          </a:xfrm>
        </p:spPr>
        <p:txBody>
          <a:bodyPr>
            <a:normAutofit/>
          </a:bodyPr>
          <a:lstStyle/>
          <a:p>
            <a:pPr algn="justLow"/>
            <a:r>
              <a:rPr lang="fa-IR" sz="2400" dirty="0">
                <a:cs typeface="0 Badr" panose="00000400000000000000" pitchFamily="2" charset="-78"/>
              </a:rPr>
              <a:t>از دیدگاه شهید مطهري، پرورش عقل در مقایسه با مسئله </a:t>
            </a:r>
            <a:r>
              <a:rPr lang="fa-IR" sz="2400" dirty="0" smtClean="0">
                <a:cs typeface="0 Badr" panose="00000400000000000000" pitchFamily="2" charset="-78"/>
              </a:rPr>
              <a:t>علم آموزي </a:t>
            </a:r>
            <a:r>
              <a:rPr lang="fa-IR" sz="2400" dirty="0">
                <a:cs typeface="0 Badr" panose="00000400000000000000" pitchFamily="2" charset="-78"/>
              </a:rPr>
              <a:t>دو بحث متفاوت است. تعلیم عبارت است از یاددادن. ازنظر تعلیم، متعلم فقط یادگیرنده است و مغز او بهمنزله انباري است که یک سلسله معلومات در آن ریخته میشود درحالیکه هدف باید بالاتر باشد و آن این است که نیروي فکري متعلم را پرورش و استقلال بدهد و قوه ابتکار او را زنده کند. چنین به نظر میرسد که درجایی که راجع به تعقل و پرورش عقل بحث میشود، نظر به همان حالت رشد عقلانی و استقلال فکري است که انسان قوه استنباط داشته باشد. (مطهري،1374 :18 </a:t>
            </a:r>
            <a:endParaRPr lang="fa-IR" sz="2400" dirty="0" smtClean="0">
              <a:cs typeface="0 Badr" panose="00000400000000000000" pitchFamily="2" charset="-78"/>
            </a:endParaRPr>
          </a:p>
          <a:p>
            <a:pPr algn="justLow"/>
            <a:r>
              <a:rPr lang="fa-IR" sz="2400" dirty="0">
                <a:cs typeface="0 Badr" panose="00000400000000000000" pitchFamily="2" charset="-78"/>
              </a:rPr>
              <a:t>یکی از مسائل مهم در باب تربیت کودك که به قوه عاقله او مربوط میشود این است که قوه انتقاد یعنی تشخیص خوب و بد او را بیدار کنیم، مخصوصاً در مقابل مظاهر جدید که نه مانند بعضی خشکمغزان با هر نوي مخالفت کند و نه هر حماقتی و جنایتی را به نام تجدد و مد روز بپذیرد. (مطهري، 1391 :92 </a:t>
            </a:r>
          </a:p>
        </p:txBody>
      </p:sp>
    </p:spTree>
    <p:extLst>
      <p:ext uri="{BB962C8B-B14F-4D97-AF65-F5344CB8AC3E}">
        <p14:creationId xmlns:p14="http://schemas.microsoft.com/office/powerpoint/2010/main" val="2884627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55040"/>
          </a:xfrm>
        </p:spPr>
        <p:txBody>
          <a:bodyPr/>
          <a:lstStyle/>
          <a:p>
            <a:r>
              <a:rPr lang="fa-IR" dirty="0" smtClean="0">
                <a:cs typeface="0 Badr" panose="00000400000000000000" pitchFamily="2" charset="-78"/>
              </a:rPr>
              <a:t>مکمل بودن تعلیم و تعقل  </a:t>
            </a:r>
            <a:endParaRPr lang="fa-IR" dirty="0">
              <a:cs typeface="0 Badr" panose="00000400000000000000" pitchFamily="2" charset="-78"/>
            </a:endParaRPr>
          </a:p>
        </p:txBody>
      </p:sp>
      <p:sp>
        <p:nvSpPr>
          <p:cNvPr id="3" name="Content Placeholder 2"/>
          <p:cNvSpPr>
            <a:spLocks noGrp="1"/>
          </p:cNvSpPr>
          <p:nvPr>
            <p:ph idx="1"/>
          </p:nvPr>
        </p:nvSpPr>
        <p:spPr>
          <a:xfrm>
            <a:off x="426720" y="1564640"/>
            <a:ext cx="9631680" cy="4673599"/>
          </a:xfrm>
        </p:spPr>
        <p:txBody>
          <a:bodyPr>
            <a:noAutofit/>
          </a:bodyPr>
          <a:lstStyle/>
          <a:p>
            <a:pPr marL="0" indent="0">
              <a:buNone/>
            </a:pPr>
            <a:r>
              <a:rPr lang="fa-IR" sz="2400" dirty="0" smtClean="0">
                <a:cs typeface="0 Badr" panose="00000400000000000000" pitchFamily="2" charset="-78"/>
              </a:rPr>
              <a:t> </a:t>
            </a:r>
            <a:r>
              <a:rPr lang="fa-IR" sz="2400" dirty="0">
                <a:cs typeface="0 Badr" panose="00000400000000000000" pitchFamily="2" charset="-78"/>
              </a:rPr>
              <a:t>تعلیم بدون تعقل و تفکر هـیچ فـایدهاي ندارد، تعقل بدون تعلیم و تعلم نیز امکانپذیر نیست چراکه مایه اصلی تفکر (پردازش اطلاعات در ذهن)، تعلیم و تـعلم </a:t>
            </a:r>
            <a:r>
              <a:rPr lang="en-US" sz="2400" dirty="0">
                <a:cs typeface="0 Badr" panose="00000400000000000000" pitchFamily="2" charset="-78"/>
              </a:rPr>
              <a:t>(</a:t>
            </a:r>
            <a:r>
              <a:rPr lang="fa-IR" sz="2400" dirty="0">
                <a:cs typeface="0 Badr" panose="00000400000000000000" pitchFamily="2" charset="-78"/>
              </a:rPr>
              <a:t>آموختن اطـلاعات) است. کاوش در مسئله </a:t>
            </a:r>
            <a:r>
              <a:rPr lang="fa-IR" sz="2400" dirty="0" smtClean="0">
                <a:cs typeface="0 Badr" panose="00000400000000000000" pitchFamily="2" charset="-78"/>
              </a:rPr>
              <a:t>علم آموزي </a:t>
            </a:r>
            <a:r>
              <a:rPr lang="fa-IR" sz="2400" dirty="0">
                <a:cs typeface="0 Badr" panose="00000400000000000000" pitchFamily="2" charset="-78"/>
              </a:rPr>
              <a:t>از دیدگاه اسلامی خود </a:t>
            </a:r>
            <a:r>
              <a:rPr lang="fa-IR" sz="2400" dirty="0" smtClean="0">
                <a:cs typeface="0 Badr" panose="00000400000000000000" pitchFamily="2" charset="-78"/>
              </a:rPr>
              <a:t>مـقدمه اي </a:t>
            </a:r>
            <a:r>
              <a:rPr lang="fa-IR" sz="2400" dirty="0">
                <a:cs typeface="0 Badr" panose="00000400000000000000" pitchFamily="2" charset="-78"/>
              </a:rPr>
              <a:t>بـراي تأمل دقیقتر در باب «تعقل</a:t>
            </a:r>
            <a:r>
              <a:rPr lang="en-US" sz="2400" dirty="0">
                <a:cs typeface="0 Badr" panose="00000400000000000000" pitchFamily="2" charset="-78"/>
              </a:rPr>
              <a:t>» </a:t>
            </a:r>
            <a:r>
              <a:rPr lang="fa-IR" sz="2400" dirty="0" smtClean="0">
                <a:cs typeface="0 Badr" panose="00000400000000000000" pitchFamily="2" charset="-78"/>
              </a:rPr>
              <a:t>اسـت. </a:t>
            </a:r>
            <a:r>
              <a:rPr lang="fa-IR" sz="2400" dirty="0">
                <a:cs typeface="0 Badr" panose="00000400000000000000" pitchFamily="2" charset="-78"/>
              </a:rPr>
              <a:t>امام صادق علیهالسلام میفرمایند: «دِعامَۀُ الاِْنْسانِ الْعَقْلُ وَ الْعَقْلُ مِنْهُ الْفِطْنَۀُ وَ الْفَهْمُ وَ الْحِفْظُ وَ الْعِلْ مُ وَ بِالْعَقْلِ یَکْمُلُ وَ هُوَ دَلیلُهُ وَ مُبْصِرُهُ وَ مِفْتاحُ اَمْرِهِ فَاِذا کانَ تَاْییدُ عَقْلِهِ مِنَ النّورِ کانَ عالِما حافِظا ذاکِرا فَطِنا فَهِما فَعَلِمَ بِذلِکَ کَیْفَ وَ لِمَ وَ حَیْثُ وَ عَرَفَ مَنْ نَصَحَهُ وَ مَنْ غَشَّهُ فَاِذا عَرَفَ ذلِکَ عَرَفَ مَجْراهُ وَ مَوصولَهُ وَ مَفْصولَهُ وَ اَخْلَصَُّهُ مِنْ تَاْییدِ العَقْلِ؛ فرمود: ستون هستى انسان عقل است، عقل سرچشمه هوش و فهم و حفظ دانش است خرد او کامل کند و رهنما و آگاه کن و کلید کار او است، وقتى عقلش به نور مؤید باشد دانشمند و حافظ و یادآور و باهوش و فهمیده بود و ازاینرو بداند چگونه و چرا و کجا و خیرخواه و بدخواه خود را بشناسد، وقتى این را شناخت روش و پیوست و جدائى خود را بشناسد و در </a:t>
            </a:r>
            <a:r>
              <a:rPr lang="fa-IR" sz="2400" dirty="0" smtClean="0">
                <a:cs typeface="0 Badr" panose="00000400000000000000" pitchFamily="2" charset="-78"/>
              </a:rPr>
              <a:t>یگانه پرستى </a:t>
            </a:r>
            <a:r>
              <a:rPr lang="fa-IR" sz="2400" dirty="0">
                <a:cs typeface="0 Badr" panose="00000400000000000000" pitchFamily="2" charset="-78"/>
              </a:rPr>
              <a:t>خدا و دل دادن به فرمانبري مخلص گردد و چون چنین کند، </a:t>
            </a:r>
            <a:r>
              <a:rPr lang="fa-IR" sz="2400" dirty="0" smtClean="0">
                <a:cs typeface="0 Badr" panose="00000400000000000000" pitchFamily="2" charset="-78"/>
              </a:rPr>
              <a:t>ازدست رفته </a:t>
            </a:r>
            <a:r>
              <a:rPr lang="fa-IR" sz="2400" dirty="0">
                <a:cs typeface="0 Badr" panose="00000400000000000000" pitchFamily="2" charset="-78"/>
              </a:rPr>
              <a:t>را به چنگ آورد و بر آینده مسلط گردد و بداند در چه وضعى است، براى چه در اینجا است، از کجا به اینجا آمده و به کجا مىرود. اینها همه از تأیید عقل است.» (کلینی، 1379 :29 </a:t>
            </a:r>
          </a:p>
        </p:txBody>
      </p:sp>
    </p:spTree>
    <p:extLst>
      <p:ext uri="{BB962C8B-B14F-4D97-AF65-F5344CB8AC3E}">
        <p14:creationId xmlns:p14="http://schemas.microsoft.com/office/powerpoint/2010/main" val="3424201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11200"/>
          </a:xfrm>
        </p:spPr>
        <p:txBody>
          <a:bodyPr/>
          <a:lstStyle/>
          <a:p>
            <a:r>
              <a:rPr lang="fa-IR" dirty="0" smtClean="0">
                <a:cs typeface="0 Badr" panose="00000400000000000000" pitchFamily="2" charset="-78"/>
              </a:rPr>
              <a:t>2- پرورش استعدادهای نهفته</a:t>
            </a:r>
            <a:endParaRPr lang="fa-IR" dirty="0">
              <a:cs typeface="0 Badr" panose="00000400000000000000" pitchFamily="2" charset="-78"/>
            </a:endParaRPr>
          </a:p>
        </p:txBody>
      </p:sp>
      <p:sp>
        <p:nvSpPr>
          <p:cNvPr id="3" name="Content Placeholder 2"/>
          <p:cNvSpPr>
            <a:spLocks noGrp="1"/>
          </p:cNvSpPr>
          <p:nvPr>
            <p:ph idx="1"/>
          </p:nvPr>
        </p:nvSpPr>
        <p:spPr>
          <a:xfrm>
            <a:off x="677334" y="1503681"/>
            <a:ext cx="9137226" cy="4537682"/>
          </a:xfrm>
        </p:spPr>
        <p:txBody>
          <a:bodyPr>
            <a:normAutofit/>
          </a:bodyPr>
          <a:lstStyle/>
          <a:p>
            <a:pPr algn="just"/>
            <a:r>
              <a:rPr lang="fa-IR" sz="2800" dirty="0">
                <a:cs typeface="0 Badr" panose="00000400000000000000" pitchFamily="2" charset="-78"/>
              </a:rPr>
              <a:t>دومـین مؤلفه </a:t>
            </a:r>
            <a:r>
              <a:rPr lang="fa-IR" sz="2800" dirty="0" smtClean="0">
                <a:cs typeface="0 Badr" panose="00000400000000000000" pitchFamily="2" charset="-78"/>
              </a:rPr>
              <a:t>اساسی اخلاق  حرفه ای معلم ، </a:t>
            </a:r>
            <a:r>
              <a:rPr lang="fa-IR" sz="2800" dirty="0">
                <a:cs typeface="0 Badr" panose="00000400000000000000" pitchFamily="2" charset="-78"/>
              </a:rPr>
              <a:t>پرورش اسـتعدادهاي نـهفته در وجود آدمـی اسـت. </a:t>
            </a:r>
            <a:r>
              <a:rPr lang="fa-IR" sz="2800" dirty="0" smtClean="0">
                <a:cs typeface="0 Badr" panose="00000400000000000000" pitchFamily="2" charset="-78"/>
              </a:rPr>
              <a:t>به طورکلی </a:t>
            </a:r>
            <a:r>
              <a:rPr lang="fa-IR" sz="2800" dirty="0">
                <a:cs typeface="0 Badr" panose="00000400000000000000" pitchFamily="2" charset="-78"/>
              </a:rPr>
              <a:t>تربیت با صنعت یک تفاوت عمده دارد که از همین فرق، انسان میتواند جهت تربیت را بشناسد. صنعت به معنی ساختن است که در آن اشیا را تحت یک نوع پیراستنها و آراستنها قرار میدهند و میان آنها </a:t>
            </a:r>
            <a:r>
              <a:rPr lang="fa-IR" sz="2800" dirty="0" smtClean="0">
                <a:cs typeface="0 Badr" panose="00000400000000000000" pitchFamily="2" charset="-78"/>
              </a:rPr>
              <a:t>ارتباط هایی </a:t>
            </a:r>
            <a:r>
              <a:rPr lang="fa-IR" sz="2800" dirty="0">
                <a:cs typeface="0 Badr" panose="00000400000000000000" pitchFamily="2" charset="-78"/>
              </a:rPr>
              <a:t>برقرار میکنند و قطع و </a:t>
            </a:r>
            <a:r>
              <a:rPr lang="fa-IR" sz="2800" dirty="0" smtClean="0">
                <a:cs typeface="0 Badr" panose="00000400000000000000" pitchFamily="2" charset="-78"/>
              </a:rPr>
              <a:t>وصل هایی </a:t>
            </a:r>
            <a:r>
              <a:rPr lang="fa-IR" sz="2800" dirty="0">
                <a:cs typeface="0 Badr" panose="00000400000000000000" pitchFamily="2" charset="-78"/>
              </a:rPr>
              <a:t>در جهت مطلوب انسان صورت میگیرد تا آن شیء، مصنوعی از </a:t>
            </a:r>
            <a:r>
              <a:rPr lang="fa-IR" sz="2800" dirty="0" smtClean="0">
                <a:cs typeface="0 Badr" panose="00000400000000000000" pitchFamily="2" charset="-78"/>
              </a:rPr>
              <a:t>مصنوع هاي </a:t>
            </a:r>
            <a:r>
              <a:rPr lang="fa-IR" sz="2800" dirty="0">
                <a:cs typeface="0 Badr" panose="00000400000000000000" pitchFamily="2" charset="-78"/>
              </a:rPr>
              <a:t>انسان شود. ولی تربیت عبارت است از پرورش دادن، یعنی استعدادهاي بالقوه درونی هر فرد را پرورش دهیم و به فعلیت درآوریم و لهذا تربیت فقط در مورد جاندارها صادق است. (مطهري، 1374</a:t>
            </a:r>
            <a:r>
              <a:rPr lang="en-US" sz="2800" dirty="0">
                <a:cs typeface="0 Badr" panose="00000400000000000000" pitchFamily="2" charset="-78"/>
              </a:rPr>
              <a:t> : </a:t>
            </a:r>
            <a:r>
              <a:rPr lang="fa-IR" sz="2800" dirty="0" smtClean="0">
                <a:cs typeface="0 Badr" panose="00000400000000000000" pitchFamily="2" charset="-78"/>
              </a:rPr>
              <a:t>،56-58)</a:t>
            </a:r>
            <a:endParaRPr lang="fa-IR" sz="2800" dirty="0">
              <a:cs typeface="0 Badr" panose="00000400000000000000" pitchFamily="2" charset="-78"/>
            </a:endParaRPr>
          </a:p>
        </p:txBody>
      </p:sp>
    </p:spTree>
    <p:extLst>
      <p:ext uri="{BB962C8B-B14F-4D97-AF65-F5344CB8AC3E}">
        <p14:creationId xmlns:p14="http://schemas.microsoft.com/office/powerpoint/2010/main" val="2429186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2480"/>
          </a:xfrm>
        </p:spPr>
        <p:txBody>
          <a:bodyPr/>
          <a:lstStyle/>
          <a:p>
            <a:r>
              <a:rPr lang="fa-IR" dirty="0" smtClean="0">
                <a:cs typeface="0 Badr" panose="00000400000000000000" pitchFamily="2" charset="-78"/>
              </a:rPr>
              <a:t>ابعاد انسانی از نظر شهید مطهری و جایگاه تعلیم وتربیت</a:t>
            </a:r>
            <a:endParaRPr lang="fa-IR" dirty="0">
              <a:cs typeface="0 Badr" panose="00000400000000000000" pitchFamily="2" charset="-78"/>
            </a:endParaRPr>
          </a:p>
        </p:txBody>
      </p:sp>
      <p:sp>
        <p:nvSpPr>
          <p:cNvPr id="3" name="Content Placeholder 2"/>
          <p:cNvSpPr>
            <a:spLocks noGrp="1"/>
          </p:cNvSpPr>
          <p:nvPr>
            <p:ph idx="1"/>
          </p:nvPr>
        </p:nvSpPr>
        <p:spPr>
          <a:xfrm>
            <a:off x="677334" y="1402081"/>
            <a:ext cx="8596668" cy="4639282"/>
          </a:xfrm>
        </p:spPr>
        <p:txBody>
          <a:bodyPr>
            <a:normAutofit/>
          </a:bodyPr>
          <a:lstStyle/>
          <a:p>
            <a:pPr algn="justLow"/>
            <a:r>
              <a:rPr lang="fa-IR" sz="2800" dirty="0">
                <a:cs typeface="0 Baran" panose="00000400000000000000" pitchFamily="2" charset="-78"/>
              </a:rPr>
              <a:t>استاد مطهري براى انسان چـهار بـعد یا چهار نوع استعداد قائل است که </a:t>
            </a:r>
            <a:r>
              <a:rPr lang="fa-IR" sz="2800" dirty="0" smtClean="0">
                <a:cs typeface="0 Baran" panose="00000400000000000000" pitchFamily="2" charset="-78"/>
              </a:rPr>
              <a:t>عبارتاند </a:t>
            </a:r>
            <a:r>
              <a:rPr lang="fa-IR" sz="2800" dirty="0">
                <a:cs typeface="0 Baran" panose="00000400000000000000" pitchFamily="2" charset="-78"/>
              </a:rPr>
              <a:t>از: </a:t>
            </a:r>
            <a:endParaRPr lang="fa-IR" sz="2800" dirty="0" smtClean="0">
              <a:cs typeface="0 Baran" panose="00000400000000000000" pitchFamily="2" charset="-78"/>
            </a:endParaRPr>
          </a:p>
          <a:p>
            <a:pPr algn="justLow"/>
            <a:r>
              <a:rPr lang="fa-IR" sz="2800" dirty="0" smtClean="0">
                <a:cs typeface="0 Baran" panose="00000400000000000000" pitchFamily="2" charset="-78"/>
              </a:rPr>
              <a:t>استعداد </a:t>
            </a:r>
            <a:r>
              <a:rPr lang="fa-IR" sz="2800" dirty="0">
                <a:cs typeface="0 Baran" panose="00000400000000000000" pitchFamily="2" charset="-78"/>
              </a:rPr>
              <a:t>عقلی (علمی و حقیقتجویی)، </a:t>
            </a:r>
            <a:endParaRPr lang="fa-IR" sz="2800" dirty="0" smtClean="0">
              <a:cs typeface="0 Baran" panose="00000400000000000000" pitchFamily="2" charset="-78"/>
            </a:endParaRPr>
          </a:p>
          <a:p>
            <a:pPr algn="justLow"/>
            <a:r>
              <a:rPr lang="fa-IR" sz="2800" dirty="0" smtClean="0">
                <a:cs typeface="0 Baran" panose="00000400000000000000" pitchFamily="2" charset="-78"/>
              </a:rPr>
              <a:t>استعداد </a:t>
            </a:r>
            <a:r>
              <a:rPr lang="fa-IR" sz="2800" dirty="0">
                <a:cs typeface="0 Baran" panose="00000400000000000000" pitchFamily="2" charset="-78"/>
              </a:rPr>
              <a:t>اخلاقى </a:t>
            </a:r>
            <a:r>
              <a:rPr lang="en-US" sz="2800" dirty="0">
                <a:cs typeface="0 Baran" panose="00000400000000000000" pitchFamily="2" charset="-78"/>
              </a:rPr>
              <a:t>(</a:t>
            </a:r>
            <a:r>
              <a:rPr lang="fa-IR" sz="2800" dirty="0">
                <a:cs typeface="0 Baran" panose="00000400000000000000" pitchFamily="2" charset="-78"/>
              </a:rPr>
              <a:t>وجدان اخلاقی)، </a:t>
            </a:r>
            <a:endParaRPr lang="fa-IR" sz="2800" dirty="0" smtClean="0">
              <a:cs typeface="0 Baran" panose="00000400000000000000" pitchFamily="2" charset="-78"/>
            </a:endParaRPr>
          </a:p>
          <a:p>
            <a:pPr algn="justLow"/>
            <a:r>
              <a:rPr lang="fa-IR" sz="2800" dirty="0" smtClean="0">
                <a:cs typeface="0 Baran" panose="00000400000000000000" pitchFamily="2" charset="-78"/>
              </a:rPr>
              <a:t>استعداد </a:t>
            </a:r>
            <a:r>
              <a:rPr lang="fa-IR" sz="2800" dirty="0">
                <a:cs typeface="0 Baran" panose="00000400000000000000" pitchFamily="2" charset="-78"/>
              </a:rPr>
              <a:t>زیبایى و هنري، </a:t>
            </a:r>
            <a:endParaRPr lang="fa-IR" sz="2800" dirty="0" smtClean="0">
              <a:cs typeface="0 Baran" panose="00000400000000000000" pitchFamily="2" charset="-78"/>
            </a:endParaRPr>
          </a:p>
          <a:p>
            <a:pPr algn="justLow"/>
            <a:r>
              <a:rPr lang="fa-IR" sz="2800" dirty="0" smtClean="0">
                <a:cs typeface="0 Baran" panose="00000400000000000000" pitchFamily="2" charset="-78"/>
              </a:rPr>
              <a:t>استعداد </a:t>
            </a:r>
            <a:r>
              <a:rPr lang="fa-IR" sz="2800" dirty="0">
                <a:cs typeface="0 Baran" panose="00000400000000000000" pitchFamily="2" charset="-78"/>
              </a:rPr>
              <a:t>دینى</a:t>
            </a:r>
            <a:r>
              <a:rPr lang="en-US" sz="2800" dirty="0">
                <a:cs typeface="0 Baran" panose="00000400000000000000" pitchFamily="2" charset="-78"/>
              </a:rPr>
              <a:t>. </a:t>
            </a:r>
            <a:endParaRPr lang="fa-IR" sz="2800" dirty="0" smtClean="0">
              <a:cs typeface="0 Baran" panose="00000400000000000000" pitchFamily="2" charset="-78"/>
            </a:endParaRPr>
          </a:p>
          <a:p>
            <a:pPr marL="0" indent="0" algn="justLow">
              <a:buNone/>
            </a:pPr>
            <a:r>
              <a:rPr lang="fa-IR" sz="2800" dirty="0" smtClean="0">
                <a:cs typeface="0 Baran" panose="00000400000000000000" pitchFamily="2" charset="-78"/>
              </a:rPr>
              <a:t>به </a:t>
            </a:r>
            <a:r>
              <a:rPr lang="fa-IR" sz="2800" dirty="0">
                <a:cs typeface="0 Baran" panose="00000400000000000000" pitchFamily="2" charset="-78"/>
              </a:rPr>
              <a:t>عقیده استاد مـطهرى تعلیم و تعلم و </a:t>
            </a:r>
            <a:r>
              <a:rPr lang="fa-IR" sz="2800" dirty="0" smtClean="0">
                <a:cs typeface="0 Baran" panose="00000400000000000000" pitchFamily="2" charset="-78"/>
              </a:rPr>
              <a:t>به تبع </a:t>
            </a:r>
            <a:r>
              <a:rPr lang="fa-IR" sz="2800" dirty="0">
                <a:cs typeface="0 Baran" panose="00000400000000000000" pitchFamily="2" charset="-78"/>
              </a:rPr>
              <a:t>آنها تفکر بـه بـعد عـقلانى مـربوط مـىشوند و سه استعداد دیگر در حـوزه تـربیت و پرورش قرار </a:t>
            </a:r>
            <a:r>
              <a:rPr lang="fa-IR" sz="2800" dirty="0" smtClean="0">
                <a:cs typeface="0 Baran" panose="00000400000000000000" pitchFamily="2" charset="-78"/>
              </a:rPr>
              <a:t>مىگیرند. بنابراین استاد بین تعلیم و تربیت جدائی قائل شده است.</a:t>
            </a:r>
          </a:p>
          <a:p>
            <a:pPr algn="justLow"/>
            <a:endParaRPr lang="fa-IR" sz="2800" dirty="0">
              <a:cs typeface="0 Baran" panose="00000400000000000000" pitchFamily="2" charset="-78"/>
            </a:endParaRPr>
          </a:p>
        </p:txBody>
      </p:sp>
    </p:spTree>
    <p:extLst>
      <p:ext uri="{BB962C8B-B14F-4D97-AF65-F5344CB8AC3E}">
        <p14:creationId xmlns:p14="http://schemas.microsoft.com/office/powerpoint/2010/main" val="2611283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14400"/>
          </a:xfrm>
        </p:spPr>
        <p:txBody>
          <a:bodyPr/>
          <a:lstStyle/>
          <a:p>
            <a:r>
              <a:rPr lang="fa-IR" dirty="0" smtClean="0">
                <a:cs typeface="0 Badr" panose="00000400000000000000" pitchFamily="2" charset="-78"/>
              </a:rPr>
              <a:t>دوره مناسب جهت شکوفایی استعدادها</a:t>
            </a:r>
            <a:endParaRPr lang="fa-IR" dirty="0">
              <a:cs typeface="0 Badr" panose="00000400000000000000" pitchFamily="2" charset="-78"/>
            </a:endParaRPr>
          </a:p>
        </p:txBody>
      </p:sp>
      <p:sp>
        <p:nvSpPr>
          <p:cNvPr id="3" name="Content Placeholder 2"/>
          <p:cNvSpPr>
            <a:spLocks noGrp="1"/>
          </p:cNvSpPr>
          <p:nvPr>
            <p:ph idx="1"/>
          </p:nvPr>
        </p:nvSpPr>
        <p:spPr>
          <a:xfrm>
            <a:off x="677334" y="1524001"/>
            <a:ext cx="8596668" cy="4517362"/>
          </a:xfrm>
        </p:spPr>
        <p:txBody>
          <a:bodyPr>
            <a:normAutofit/>
          </a:bodyPr>
          <a:lstStyle/>
          <a:p>
            <a:r>
              <a:rPr lang="fa-IR" sz="2400" dirty="0">
                <a:cs typeface="0 Badr" panose="00000400000000000000" pitchFamily="2" charset="-78"/>
              </a:rPr>
              <a:t>طبق نظر استاد مطهري، اساس تربیت در انسان باید بر شکوفا کردن روح و استعدادهاي فطري نهفته در آن باشد. بعضی دورهها تناسب و موقعیت بسیار بهتري براي شکوفا شدن استعدادها دارد. </a:t>
            </a:r>
            <a:r>
              <a:rPr lang="fa-IR" sz="2400" dirty="0" smtClean="0">
                <a:cs typeface="0 Badr" panose="00000400000000000000" pitchFamily="2" charset="-78"/>
              </a:rPr>
              <a:t>دوره ي هفت سالگی </a:t>
            </a:r>
            <a:r>
              <a:rPr lang="fa-IR" sz="2400" dirty="0">
                <a:cs typeface="0 Badr" panose="00000400000000000000" pitchFamily="2" charset="-78"/>
              </a:rPr>
              <a:t>تا </a:t>
            </a:r>
            <a:r>
              <a:rPr lang="fa-IR" sz="2400" dirty="0" smtClean="0">
                <a:cs typeface="0 Badr" panose="00000400000000000000" pitchFamily="2" charset="-78"/>
              </a:rPr>
              <a:t>سی سالگی دوره ي </a:t>
            </a:r>
            <a:r>
              <a:rPr lang="fa-IR" sz="2400" dirty="0">
                <a:cs typeface="0 Badr" panose="00000400000000000000" pitchFamily="2" charset="-78"/>
              </a:rPr>
              <a:t>بسیار مناسبی براي شکوفا شدن استعدادها است و لهذا یکی از بهترین دوران زندگی هر شخص، دوران تحصیل اوست چون هم اوان روحش مناسب است و هم در این اوان در محیطی قرار میگیرد که </a:t>
            </a:r>
            <a:r>
              <a:rPr lang="fa-IR" sz="2400" dirty="0" smtClean="0">
                <a:cs typeface="0 Badr" panose="00000400000000000000" pitchFamily="2" charset="-78"/>
              </a:rPr>
              <a:t>روزبه روز </a:t>
            </a:r>
            <a:r>
              <a:rPr lang="fa-IR" sz="2400" dirty="0">
                <a:cs typeface="0 Badr" panose="00000400000000000000" pitchFamily="2" charset="-78"/>
              </a:rPr>
              <a:t>بر معلومات، افکار، اندیشه، ذوقیات و عواطفش افزوده میشود. (مطهري، 1374 :63</a:t>
            </a:r>
            <a:r>
              <a:rPr lang="en-US" sz="2400" dirty="0">
                <a:cs typeface="0 Badr" panose="00000400000000000000" pitchFamily="2" charset="-78"/>
              </a:rPr>
              <a:t> (</a:t>
            </a:r>
            <a:endParaRPr lang="fa-IR" sz="2400" dirty="0">
              <a:cs typeface="0 Badr" panose="00000400000000000000" pitchFamily="2" charset="-78"/>
            </a:endParaRPr>
          </a:p>
        </p:txBody>
      </p:sp>
    </p:spTree>
    <p:extLst>
      <p:ext uri="{BB962C8B-B14F-4D97-AF65-F5344CB8AC3E}">
        <p14:creationId xmlns:p14="http://schemas.microsoft.com/office/powerpoint/2010/main" val="3297480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90880"/>
          </a:xfrm>
        </p:spPr>
        <p:txBody>
          <a:bodyPr/>
          <a:lstStyle/>
          <a:p>
            <a:r>
              <a:rPr lang="fa-IR" dirty="0" smtClean="0">
                <a:cs typeface="0 Badr" panose="00000400000000000000" pitchFamily="2" charset="-78"/>
              </a:rPr>
              <a:t>3 عادت در تربیت اسلامی</a:t>
            </a:r>
            <a:endParaRPr lang="fa-IR" dirty="0">
              <a:cs typeface="0 Badr" panose="00000400000000000000" pitchFamily="2" charset="-78"/>
            </a:endParaRPr>
          </a:p>
        </p:txBody>
      </p:sp>
      <p:sp>
        <p:nvSpPr>
          <p:cNvPr id="3" name="Content Placeholder 2"/>
          <p:cNvSpPr>
            <a:spLocks noGrp="1"/>
          </p:cNvSpPr>
          <p:nvPr>
            <p:ph idx="1"/>
          </p:nvPr>
        </p:nvSpPr>
        <p:spPr>
          <a:xfrm>
            <a:off x="677334" y="1483361"/>
            <a:ext cx="8596668" cy="4558002"/>
          </a:xfrm>
        </p:spPr>
        <p:txBody>
          <a:bodyPr>
            <a:normAutofit/>
          </a:bodyPr>
          <a:lstStyle/>
          <a:p>
            <a:pPr algn="justLow"/>
            <a:r>
              <a:rPr lang="fa-IR" sz="2400" dirty="0">
                <a:cs typeface="0 Badr" panose="00000400000000000000" pitchFamily="2" charset="-78"/>
              </a:rPr>
              <a:t>از دیـگر </a:t>
            </a:r>
            <a:r>
              <a:rPr lang="fa-IR" sz="2400" dirty="0" smtClean="0">
                <a:cs typeface="0 Badr" panose="00000400000000000000" pitchFamily="2" charset="-78"/>
              </a:rPr>
              <a:t>مؤلفه هاي </a:t>
            </a:r>
            <a:r>
              <a:rPr lang="fa-IR" sz="2400" dirty="0">
                <a:cs typeface="0 Badr" panose="00000400000000000000" pitchFamily="2" charset="-78"/>
              </a:rPr>
              <a:t>اخلاق </a:t>
            </a:r>
            <a:r>
              <a:rPr lang="fa-IR" sz="2400" dirty="0" smtClean="0">
                <a:cs typeface="0 Badr" panose="00000400000000000000" pitchFamily="2" charset="-78"/>
              </a:rPr>
              <a:t>حرفه اي </a:t>
            </a:r>
            <a:r>
              <a:rPr lang="fa-IR" sz="2400" dirty="0">
                <a:cs typeface="0 Badr" panose="00000400000000000000" pitchFamily="2" charset="-78"/>
              </a:rPr>
              <a:t>معلمی این است که معلم بتواند در اثر آموزش صحیح، فضایل اخلاقی و ملکات نفسانی را در وجود آدمی جایگزین کند و روح انسان را به آنها عادت </a:t>
            </a:r>
            <a:r>
              <a:rPr lang="fa-IR" sz="2400" dirty="0" smtClean="0">
                <a:cs typeface="0 Badr" panose="00000400000000000000" pitchFamily="2" charset="-78"/>
              </a:rPr>
              <a:t>دهد</a:t>
            </a:r>
          </a:p>
          <a:p>
            <a:pPr algn="justLow"/>
            <a:r>
              <a:rPr lang="fa-IR" sz="2400" dirty="0" smtClean="0">
                <a:cs typeface="0 Badr" panose="00000400000000000000" pitchFamily="2" charset="-78"/>
              </a:rPr>
              <a:t>. </a:t>
            </a:r>
            <a:r>
              <a:rPr lang="fa-IR" sz="2400" dirty="0">
                <a:cs typeface="0 Badr" panose="00000400000000000000" pitchFamily="2" charset="-78"/>
              </a:rPr>
              <a:t>علماي غربی عقیده دارند که تربیت فقط و فقط پرورش نیروي عقل و اراده اخلاقی است و انسان را به </a:t>
            </a:r>
            <a:r>
              <a:rPr lang="fa-IR" sz="2400" dirty="0" smtClean="0">
                <a:cs typeface="0 Badr" panose="00000400000000000000" pitchFamily="2" charset="-78"/>
              </a:rPr>
              <a:t>هیچ چیز</a:t>
            </a:r>
            <a:r>
              <a:rPr lang="fa-IR" sz="2400" dirty="0">
                <a:cs typeface="0 Badr" panose="00000400000000000000" pitchFamily="2" charset="-78"/>
              </a:rPr>
              <a:t>، چه خوب و چه بد نباید عادت داد، زیرا عادت مطلقاً بد است چراکه اگر چیزي عادت شود بر انسان حکومت میکند و انسان بدان انس میگیرد و نمیتواند آن را ترك کند و آنوقت است که کاري را نه </a:t>
            </a:r>
            <a:r>
              <a:rPr lang="fa-IR" sz="2400" dirty="0" smtClean="0">
                <a:cs typeface="0 Badr" panose="00000400000000000000" pitchFamily="2" charset="-78"/>
              </a:rPr>
              <a:t>به حکم </a:t>
            </a:r>
            <a:r>
              <a:rPr lang="fa-IR" sz="2400" dirty="0">
                <a:cs typeface="0 Badr" panose="00000400000000000000" pitchFamily="2" charset="-78"/>
              </a:rPr>
              <a:t>عقل و نه </a:t>
            </a:r>
            <a:r>
              <a:rPr lang="fa-IR" sz="2400" dirty="0" smtClean="0">
                <a:cs typeface="0 Badr" panose="00000400000000000000" pitchFamily="2" charset="-78"/>
              </a:rPr>
              <a:t>به حکم </a:t>
            </a:r>
            <a:r>
              <a:rPr lang="fa-IR" sz="2400" dirty="0">
                <a:cs typeface="0 Badr" panose="00000400000000000000" pitchFamily="2" charset="-78"/>
              </a:rPr>
              <a:t>اراده اخلاقی و نه با حکم تشخیص خوب یا بد بودن آن کار، بلکه </a:t>
            </a:r>
            <a:r>
              <a:rPr lang="fa-IR" sz="2400" dirty="0" smtClean="0">
                <a:cs typeface="0 Badr" panose="00000400000000000000" pitchFamily="2" charset="-78"/>
              </a:rPr>
              <a:t>به حکم </a:t>
            </a:r>
            <a:r>
              <a:rPr lang="fa-IR" sz="2400" dirty="0">
                <a:cs typeface="0 Badr" panose="00000400000000000000" pitchFamily="2" charset="-78"/>
              </a:rPr>
              <a:t>اینکه عادتش شده انجام میدهد. کانت و روسو سردسته این مکتب هستند. مثلاً روسو در کتاب امیل میگوید: «امیل را باید عادت دهم که به </a:t>
            </a:r>
            <a:r>
              <a:rPr lang="fa-IR" sz="2400" dirty="0" smtClean="0">
                <a:cs typeface="0 Badr" panose="00000400000000000000" pitchFamily="2" charset="-78"/>
              </a:rPr>
              <a:t>هیچ چیزي </a:t>
            </a:r>
            <a:r>
              <a:rPr lang="fa-IR" sz="2400" dirty="0">
                <a:cs typeface="0 Badr" panose="00000400000000000000" pitchFamily="2" charset="-78"/>
              </a:rPr>
              <a:t>عادت </a:t>
            </a:r>
            <a:r>
              <a:rPr lang="fa-IR" sz="2400" dirty="0" smtClean="0">
                <a:cs typeface="0 Badr" panose="00000400000000000000" pitchFamily="2" charset="-78"/>
              </a:rPr>
              <a:t>نکند</a:t>
            </a:r>
            <a:r>
              <a:rPr lang="fa-IR" sz="2400" dirty="0">
                <a:cs typeface="0 Badr" panose="00000400000000000000" pitchFamily="2" charset="-78"/>
              </a:rPr>
              <a:t>». </a:t>
            </a:r>
          </a:p>
        </p:txBody>
      </p:sp>
    </p:spTree>
    <p:extLst>
      <p:ext uri="{BB962C8B-B14F-4D97-AF65-F5344CB8AC3E}">
        <p14:creationId xmlns:p14="http://schemas.microsoft.com/office/powerpoint/2010/main" val="1099402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86080"/>
            <a:ext cx="8596668" cy="670560"/>
          </a:xfrm>
        </p:spPr>
        <p:txBody>
          <a:bodyPr>
            <a:normAutofit/>
          </a:bodyPr>
          <a:lstStyle/>
          <a:p>
            <a:r>
              <a:rPr lang="fa-IR" dirty="0" smtClean="0">
                <a:cs typeface="0 Badr" panose="00000400000000000000" pitchFamily="2" charset="-78"/>
              </a:rPr>
              <a:t>شهید مطهری و نقدی بر تفکر غربی در باب عادت</a:t>
            </a:r>
            <a:endParaRPr lang="fa-IR" dirty="0">
              <a:cs typeface="0 Badr" panose="00000400000000000000" pitchFamily="2" charset="-78"/>
            </a:endParaRPr>
          </a:p>
        </p:txBody>
      </p:sp>
      <p:sp>
        <p:nvSpPr>
          <p:cNvPr id="3" name="Content Placeholder 2"/>
          <p:cNvSpPr>
            <a:spLocks noGrp="1"/>
          </p:cNvSpPr>
          <p:nvPr>
            <p:ph idx="1"/>
          </p:nvPr>
        </p:nvSpPr>
        <p:spPr>
          <a:xfrm>
            <a:off x="677334" y="1300480"/>
            <a:ext cx="9198186" cy="5059679"/>
          </a:xfrm>
        </p:spPr>
        <p:txBody>
          <a:bodyPr>
            <a:noAutofit/>
          </a:bodyPr>
          <a:lstStyle/>
          <a:p>
            <a:pPr algn="justLow"/>
            <a:r>
              <a:rPr lang="fa-IR" sz="2200" dirty="0">
                <a:cs typeface="0 Badr" panose="00000400000000000000" pitchFamily="2" charset="-78"/>
              </a:rPr>
              <a:t>البته اینکه </a:t>
            </a:r>
            <a:r>
              <a:rPr lang="fa-IR" sz="2200" dirty="0" smtClean="0">
                <a:cs typeface="0 Badr" panose="00000400000000000000" pitchFamily="2" charset="-78"/>
              </a:rPr>
              <a:t>گفته اند </a:t>
            </a:r>
            <a:r>
              <a:rPr lang="fa-IR" sz="2200" dirty="0">
                <a:cs typeface="0 Badr" panose="00000400000000000000" pitchFamily="2" charset="-78"/>
              </a:rPr>
              <a:t>انسان نباید کاري کند که چیزي برایش </a:t>
            </a:r>
            <a:r>
              <a:rPr lang="fa-IR" sz="2200" dirty="0" smtClean="0">
                <a:cs typeface="0 Badr" panose="00000400000000000000" pitchFamily="2" charset="-78"/>
              </a:rPr>
              <a:t>به صورت </a:t>
            </a:r>
            <a:r>
              <a:rPr lang="fa-IR" sz="2200" dirty="0">
                <a:cs typeface="0 Badr" panose="00000400000000000000" pitchFamily="2" charset="-78"/>
              </a:rPr>
              <a:t>عادت درآید و به آن انس گیرد </a:t>
            </a:r>
            <a:r>
              <a:rPr lang="fa-IR" sz="2200" dirty="0" smtClean="0">
                <a:cs typeface="0 Badr" panose="00000400000000000000" pitchFamily="2" charset="-78"/>
              </a:rPr>
              <a:t>به طوريکه </a:t>
            </a:r>
            <a:r>
              <a:rPr lang="fa-IR" sz="2200" dirty="0">
                <a:cs typeface="0 Badr" panose="00000400000000000000" pitchFamily="2" charset="-78"/>
              </a:rPr>
              <a:t>ترك کردنش برایش دشوار باشد، </a:t>
            </a:r>
            <a:r>
              <a:rPr lang="fa-IR" sz="2200" dirty="0" smtClean="0">
                <a:cs typeface="0 Badr" panose="00000400000000000000" pitchFamily="2" charset="-78"/>
              </a:rPr>
              <a:t>به صورت </a:t>
            </a:r>
            <a:r>
              <a:rPr lang="fa-IR" sz="2200" dirty="0">
                <a:cs typeface="0 Badr" panose="00000400000000000000" pitchFamily="2" charset="-78"/>
              </a:rPr>
              <a:t>کلی درست است ولی این دلیل نمیشود که عادت مطلقاً بد باشد چون عادت بر دو قـسم است: عادات فعلی و انفعالی. </a:t>
            </a:r>
            <a:endParaRPr lang="fa-IR" sz="2200" dirty="0" smtClean="0">
              <a:cs typeface="0 Badr" panose="00000400000000000000" pitchFamily="2" charset="-78"/>
            </a:endParaRPr>
          </a:p>
          <a:p>
            <a:pPr algn="justLow"/>
            <a:r>
              <a:rPr lang="fa-IR" sz="2200" dirty="0" smtClean="0">
                <a:cs typeface="0 Badr" panose="00000400000000000000" pitchFamily="2" charset="-78"/>
              </a:rPr>
              <a:t>عادت </a:t>
            </a:r>
            <a:r>
              <a:rPr lang="fa-IR" sz="2200" dirty="0">
                <a:cs typeface="0 Badr" panose="00000400000000000000" pitchFamily="2" charset="-78"/>
              </a:rPr>
              <a:t>فـعلی آن اسـت که انسان تحت تأثیر یک عامل خارجی قرار </a:t>
            </a:r>
            <a:r>
              <a:rPr lang="fa-IR" sz="2200" dirty="0" smtClean="0">
                <a:cs typeface="0 Badr" panose="00000400000000000000" pitchFamily="2" charset="-78"/>
              </a:rPr>
              <a:t>نمی گیرد </a:t>
            </a:r>
            <a:r>
              <a:rPr lang="fa-IR" sz="2200" dirty="0">
                <a:cs typeface="0 Badr" panose="00000400000000000000" pitchFamily="2" charset="-78"/>
              </a:rPr>
              <a:t>بلکه کاري را در اثر تکرار و ممارست بهتر انجام میدهد. </a:t>
            </a:r>
            <a:r>
              <a:rPr lang="fa-IR" sz="2200" dirty="0" smtClean="0">
                <a:cs typeface="0 Badr" panose="00000400000000000000" pitchFamily="2" charset="-78"/>
              </a:rPr>
              <a:t>به عنوان مثال </a:t>
            </a:r>
            <a:r>
              <a:rPr lang="fa-IR" sz="2200" dirty="0">
                <a:cs typeface="0 Badr" panose="00000400000000000000" pitchFamily="2" charset="-78"/>
              </a:rPr>
              <a:t>نوشتن را نمیتوان </a:t>
            </a:r>
            <a:r>
              <a:rPr lang="fa-IR" sz="2200" dirty="0" smtClean="0">
                <a:cs typeface="0 Badr" panose="00000400000000000000" pitchFamily="2" charset="-78"/>
              </a:rPr>
              <a:t>به یکباره </a:t>
            </a:r>
            <a:r>
              <a:rPr lang="fa-IR" sz="2200" dirty="0">
                <a:cs typeface="0 Badr" panose="00000400000000000000" pitchFamily="2" charset="-78"/>
              </a:rPr>
              <a:t>آموخت باید </a:t>
            </a:r>
            <a:r>
              <a:rPr lang="fa-IR" sz="2200" dirty="0" smtClean="0">
                <a:cs typeface="0 Badr" panose="00000400000000000000" pitchFamily="2" charset="-78"/>
              </a:rPr>
              <a:t>به تدریج </a:t>
            </a:r>
            <a:r>
              <a:rPr lang="fa-IR" sz="2200" dirty="0">
                <a:cs typeface="0 Badr" panose="00000400000000000000" pitchFamily="2" charset="-78"/>
              </a:rPr>
              <a:t>و در اثر تمرین و ممارست عادت بـه نوشتن حاصل شود. استاد معتقد است که در مورد </a:t>
            </a:r>
            <a:r>
              <a:rPr lang="fa-IR" sz="2200" dirty="0" smtClean="0">
                <a:cs typeface="0 Badr" panose="00000400000000000000" pitchFamily="2" charset="-78"/>
              </a:rPr>
              <a:t>ایرادی بر عادات </a:t>
            </a:r>
            <a:r>
              <a:rPr lang="fa-IR" sz="2200" dirty="0">
                <a:cs typeface="0 Badr" panose="00000400000000000000" pitchFamily="2" charset="-78"/>
              </a:rPr>
              <a:t>فعلی </a:t>
            </a:r>
            <a:r>
              <a:rPr lang="fa-IR" sz="2200" dirty="0" smtClean="0">
                <a:cs typeface="0 Badr" panose="00000400000000000000" pitchFamily="2" charset="-78"/>
              </a:rPr>
              <a:t>وارد </a:t>
            </a:r>
            <a:r>
              <a:rPr lang="fa-IR" sz="2200" dirty="0">
                <a:cs typeface="0 Badr" panose="00000400000000000000" pitchFamily="2" charset="-78"/>
              </a:rPr>
              <a:t>نیست. چون اولاً خاصیت ایـن عـادت این نیست که انسان خوي و انس میگیرد بلکه خاصیت آن فقط این است که انسان تا وقتی به انجام کاري عادت نکرده، </a:t>
            </a:r>
            <a:r>
              <a:rPr lang="fa-IR" sz="2200" dirty="0" smtClean="0">
                <a:cs typeface="0 Badr" panose="00000400000000000000" pitchFamily="2" charset="-78"/>
              </a:rPr>
              <a:t>اراده اش </a:t>
            </a:r>
            <a:r>
              <a:rPr lang="fa-IR" sz="2200" dirty="0">
                <a:cs typeface="0 Badr" panose="00000400000000000000" pitchFamily="2" charset="-78"/>
              </a:rPr>
              <a:t>در مقابل </a:t>
            </a:r>
            <a:r>
              <a:rPr lang="fa-IR" sz="2200" dirty="0" smtClean="0">
                <a:cs typeface="0 Badr" panose="00000400000000000000" pitchFamily="2" charset="-78"/>
              </a:rPr>
              <a:t>محرك هایی </a:t>
            </a:r>
            <a:r>
              <a:rPr lang="fa-IR" sz="2200" dirty="0">
                <a:cs typeface="0 Badr" panose="00000400000000000000" pitchFamily="2" charset="-78"/>
              </a:rPr>
              <a:t>که انگیزه او را براي انجام آن کـار تـقلیل میدهند، ضعیف است ولی وقتیکه عادت کرد، مقاومت پیدا میکند. ثانیاً ازجمله فواید عادت که علماي اخلاق همواره بر آن تأکید فراوان </a:t>
            </a:r>
            <a:r>
              <a:rPr lang="fa-IR" sz="2200" dirty="0" smtClean="0">
                <a:cs typeface="0 Badr" panose="00000400000000000000" pitchFamily="2" charset="-78"/>
              </a:rPr>
              <a:t>کرده اند </a:t>
            </a:r>
            <a:r>
              <a:rPr lang="fa-IR" sz="2200" dirty="0">
                <a:cs typeface="0 Badr" panose="00000400000000000000" pitchFamily="2" charset="-78"/>
              </a:rPr>
              <a:t>این است که عادت انجام کاري را کـه برحسب طبیعت براي انسان دشوار است آسان میکند؛ اما استاد آن قسمی از عادات را که تسلط آنها بر نفس آدمی موجب تضعیف عقل و اراده او میشود، عادات انفعالی مینامد. عادات انفعالی عاداتی است که انسان تـحت تـأثیر یـک عامل خارجی کاري را انجام مـیدهد و در هـمین دسـته از عادتها است که آدمی اسیر مانوسات خود میشود. (مطهري، 1374 :76-91 (درنتیجه ایجاد عادات فعلی برخلاف عادات انفعالی میتواند در امر تعلیم و تربیت مؤثر باشد</a:t>
            </a:r>
            <a:r>
              <a:rPr lang="en-US" sz="2200" dirty="0" smtClean="0">
                <a:cs typeface="0 Badr" panose="00000400000000000000" pitchFamily="2" charset="-78"/>
              </a:rPr>
              <a:t>.</a:t>
            </a:r>
            <a:endParaRPr lang="fa-IR" sz="2200" dirty="0">
              <a:cs typeface="0 Badr" panose="00000400000000000000" pitchFamily="2" charset="-78"/>
            </a:endParaRPr>
          </a:p>
        </p:txBody>
      </p:sp>
    </p:spTree>
    <p:extLst>
      <p:ext uri="{BB962C8B-B14F-4D97-AF65-F5344CB8AC3E}">
        <p14:creationId xmlns:p14="http://schemas.microsoft.com/office/powerpoint/2010/main" val="1381541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2480"/>
          </a:xfrm>
        </p:spPr>
        <p:txBody>
          <a:bodyPr/>
          <a:lstStyle/>
          <a:p>
            <a:r>
              <a:rPr lang="fa-IR" dirty="0" smtClean="0">
                <a:cs typeface="0 Badr" panose="00000400000000000000" pitchFamily="2" charset="-78"/>
              </a:rPr>
              <a:t>ابتنای تعلیم و تربیت اسلامی بر عبادت</a:t>
            </a:r>
            <a:endParaRPr lang="fa-IR" dirty="0">
              <a:cs typeface="0 Badr" panose="00000400000000000000" pitchFamily="2" charset="-78"/>
            </a:endParaRPr>
          </a:p>
        </p:txBody>
      </p:sp>
      <p:sp>
        <p:nvSpPr>
          <p:cNvPr id="3" name="Content Placeholder 2"/>
          <p:cNvSpPr>
            <a:spLocks noGrp="1"/>
          </p:cNvSpPr>
          <p:nvPr>
            <p:ph idx="1"/>
          </p:nvPr>
        </p:nvSpPr>
        <p:spPr>
          <a:xfrm>
            <a:off x="677334" y="1402081"/>
            <a:ext cx="8596668" cy="4639282"/>
          </a:xfrm>
        </p:spPr>
        <p:txBody>
          <a:bodyPr>
            <a:noAutofit/>
          </a:bodyPr>
          <a:lstStyle/>
          <a:p>
            <a:r>
              <a:rPr lang="fa-IR" sz="2200" dirty="0">
                <a:cs typeface="0 Badr" panose="00000400000000000000" pitchFamily="2" charset="-78"/>
              </a:rPr>
              <a:t>عبادت که براي تذکر است، در اسلام </a:t>
            </a:r>
            <a:r>
              <a:rPr lang="fa-IR" sz="2200" dirty="0" smtClean="0">
                <a:cs typeface="0 Badr" panose="00000400000000000000" pitchFamily="2" charset="-78"/>
              </a:rPr>
              <a:t>به عنوان </a:t>
            </a:r>
            <a:r>
              <a:rPr lang="fa-IR" sz="2200" dirty="0">
                <a:cs typeface="0 Badr" panose="00000400000000000000" pitchFamily="2" charset="-78"/>
              </a:rPr>
              <a:t>فریضه و نافله بسیار </a:t>
            </a:r>
            <a:r>
              <a:rPr lang="fa-IR" sz="2200" dirty="0" smtClean="0">
                <a:cs typeface="0 Badr" panose="00000400000000000000" pitchFamily="2" charset="-78"/>
              </a:rPr>
              <a:t>توصیه شده </a:t>
            </a:r>
            <a:r>
              <a:rPr lang="fa-IR" sz="2200" dirty="0">
                <a:cs typeface="0 Badr" panose="00000400000000000000" pitchFamily="2" charset="-78"/>
              </a:rPr>
              <a:t>است و اسلام با موجباتی که روح عبادت، یعنی تذکر را از بین میبرد و غفلت ایجاد </a:t>
            </a:r>
            <a:r>
              <a:rPr lang="fa-IR" sz="2200" dirty="0" smtClean="0">
                <a:cs typeface="0 Badr" panose="00000400000000000000" pitchFamily="2" charset="-78"/>
              </a:rPr>
              <a:t>می کند </a:t>
            </a:r>
            <a:r>
              <a:rPr lang="fa-IR" sz="2200" dirty="0">
                <a:cs typeface="0 Badr" panose="00000400000000000000" pitchFamily="2" charset="-78"/>
              </a:rPr>
              <a:t>نیز مبارزه کرده است. هر چه که موجب انصراف و غفلت انسان از خدا بشود، </a:t>
            </a:r>
            <a:r>
              <a:rPr lang="fa-IR" sz="2200" dirty="0" smtClean="0">
                <a:cs typeface="0 Badr" panose="00000400000000000000" pitchFamily="2" charset="-78"/>
              </a:rPr>
              <a:t>به نوعی </a:t>
            </a:r>
            <a:r>
              <a:rPr lang="fa-IR" sz="2200" dirty="0">
                <a:cs typeface="0 Badr" panose="00000400000000000000" pitchFamily="2" charset="-78"/>
              </a:rPr>
              <a:t>ممنوع (مکروه یا حرام) است؛ مانند افراط در خورد، افراط در گفتن، افراط در معاشرت با افراد </a:t>
            </a:r>
            <a:r>
              <a:rPr lang="fa-IR" sz="2200" dirty="0" smtClean="0">
                <a:cs typeface="0 Badr" panose="00000400000000000000" pitchFamily="2" charset="-78"/>
              </a:rPr>
              <a:t>و </a:t>
            </a:r>
            <a:r>
              <a:rPr lang="fa-IR" sz="2200" dirty="0">
                <a:cs typeface="0 Badr" panose="00000400000000000000" pitchFamily="2" charset="-78"/>
              </a:rPr>
              <a:t>افراط در </a:t>
            </a:r>
            <a:r>
              <a:rPr lang="fa-IR" sz="2200" dirty="0" smtClean="0">
                <a:cs typeface="0 Badr" panose="00000400000000000000" pitchFamily="2" charset="-78"/>
              </a:rPr>
              <a:t>خوابیدن</a:t>
            </a:r>
          </a:p>
          <a:p>
            <a:r>
              <a:rPr lang="fa-IR" sz="2200" dirty="0">
                <a:cs typeface="0 Badr" panose="00000400000000000000" pitchFamily="2" charset="-78"/>
              </a:rPr>
              <a:t>نکته جالب این است که اسلام به عبادت شکل داده و به شکل نیز نهایت اهمیت را داده و در آن شکل نیز یک سلسله </a:t>
            </a:r>
            <a:r>
              <a:rPr lang="fa-IR" sz="2200" dirty="0" smtClean="0">
                <a:cs typeface="0 Badr" panose="00000400000000000000" pitchFamily="2" charset="-78"/>
              </a:rPr>
              <a:t>برنامه هاي </a:t>
            </a:r>
            <a:r>
              <a:rPr lang="fa-IR" sz="2200" dirty="0">
                <a:cs typeface="0 Badr" panose="00000400000000000000" pitchFamily="2" charset="-78"/>
              </a:rPr>
              <a:t>تربیتی را در لباس عبادت وارد کرده است؛ مثلاً </a:t>
            </a:r>
            <a:r>
              <a:rPr lang="fa-IR" sz="2200" dirty="0" smtClean="0">
                <a:cs typeface="0 Badr" panose="00000400000000000000" pitchFamily="2" charset="-78"/>
              </a:rPr>
              <a:t>توجه قلب به خدا چه ربطی به پاکی بدن دارد که </a:t>
            </a:r>
            <a:r>
              <a:rPr lang="fa-IR" sz="2200" dirty="0">
                <a:cs typeface="0 Badr" panose="00000400000000000000" pitchFamily="2" charset="-78"/>
              </a:rPr>
              <a:t>بدن انسان پاك باشد یا نباشد؟ ما که با بدن </a:t>
            </a:r>
            <a:r>
              <a:rPr lang="fa-IR" sz="2200" dirty="0" smtClean="0">
                <a:cs typeface="0 Badr" panose="00000400000000000000" pitchFamily="2" charset="-78"/>
              </a:rPr>
              <a:t>نمی خواهیم </a:t>
            </a:r>
            <a:r>
              <a:rPr lang="fa-IR" sz="2200" dirty="0">
                <a:cs typeface="0 Badr" panose="00000400000000000000" pitchFamily="2" charset="-78"/>
              </a:rPr>
              <a:t>پیش خدا برویم، حالا بدنمان پاك باشد یا نباشد، ما بادل میخواهیم پیش خدا برویم، دلمان باید پاك باشد. ولی اسلام </a:t>
            </a:r>
            <a:r>
              <a:rPr lang="fa-IR" sz="2200" dirty="0" smtClean="0">
                <a:cs typeface="0 Badr" panose="00000400000000000000" pitchFamily="2" charset="-78"/>
              </a:rPr>
              <a:t>وقتی که </a:t>
            </a:r>
            <a:r>
              <a:rPr lang="fa-IR" sz="2200" dirty="0">
                <a:cs typeface="0 Badr" panose="00000400000000000000" pitchFamily="2" charset="-78"/>
              </a:rPr>
              <a:t>عبادت را میخواهد تشریح کند، چون میخواهد مخصوصاً عبادت هم یک اثر خاصی ازنظر تربیتی داشته باشد، چیزي را که به عبادت ربط زیادي ندارد ولی در تعلیم و تربیت مؤثر است، در لباس عبادت اعم از واجب و مستحب، پیاده میکند و در ضمن آن </a:t>
            </a:r>
            <a:r>
              <a:rPr lang="fa-IR" sz="2200" dirty="0" smtClean="0">
                <a:cs typeface="0 Badr" panose="00000400000000000000" pitchFamily="2" charset="-78"/>
              </a:rPr>
              <a:t>می گنجاند </a:t>
            </a:r>
            <a:r>
              <a:rPr lang="fa-IR" sz="2200" dirty="0">
                <a:cs typeface="0 Badr" panose="00000400000000000000" pitchFamily="2" charset="-78"/>
              </a:rPr>
              <a:t>مثل مسئله غسل، مسئله وضو، دائم الوضو بودن، دائم الطهاره بودن و </a:t>
            </a:r>
            <a:r>
              <a:rPr lang="fa-IR" sz="2200" dirty="0" smtClean="0">
                <a:cs typeface="0 Badr" panose="00000400000000000000" pitchFamily="2" charset="-78"/>
              </a:rPr>
              <a:t>غسل هاي </a:t>
            </a:r>
            <a:r>
              <a:rPr lang="fa-IR" sz="2200" dirty="0">
                <a:cs typeface="0 Badr" panose="00000400000000000000" pitchFamily="2" charset="-78"/>
              </a:rPr>
              <a:t>مستحبی </a:t>
            </a:r>
            <a:r>
              <a:rPr lang="fa-IR" sz="2200" dirty="0" smtClean="0">
                <a:cs typeface="0 Badr" panose="00000400000000000000" pitchFamily="2" charset="-78"/>
              </a:rPr>
              <a:t>به عناوین مختلف</a:t>
            </a:r>
            <a:r>
              <a:rPr lang="fa-IR" sz="2200" dirty="0">
                <a:cs typeface="0 Badr" panose="00000400000000000000" pitchFamily="2" charset="-78"/>
              </a:rPr>
              <a:t>. (مطهري، </a:t>
            </a:r>
            <a:r>
              <a:rPr lang="en-US" sz="2200" dirty="0">
                <a:cs typeface="0 Badr" panose="00000400000000000000" pitchFamily="2" charset="-78"/>
              </a:rPr>
              <a:t>(185-187 :1374 </a:t>
            </a:r>
            <a:endParaRPr lang="fa-IR" sz="2200" dirty="0">
              <a:cs typeface="0 Badr" panose="00000400000000000000" pitchFamily="2" charset="-78"/>
            </a:endParaRPr>
          </a:p>
        </p:txBody>
      </p:sp>
    </p:spTree>
    <p:extLst>
      <p:ext uri="{BB962C8B-B14F-4D97-AF65-F5344CB8AC3E}">
        <p14:creationId xmlns:p14="http://schemas.microsoft.com/office/powerpoint/2010/main" val="290173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45440"/>
            <a:ext cx="8596668" cy="609600"/>
          </a:xfrm>
        </p:spPr>
        <p:txBody>
          <a:bodyPr>
            <a:normAutofit fontScale="90000"/>
          </a:bodyPr>
          <a:lstStyle/>
          <a:p>
            <a:r>
              <a:rPr lang="fa-IR" dirty="0" smtClean="0">
                <a:cs typeface="0 Badr" panose="00000400000000000000" pitchFamily="2" charset="-78"/>
              </a:rPr>
              <a:t>عبادت عامل رسیدن انسان به کمال نهایی</a:t>
            </a:r>
            <a:endParaRPr lang="fa-IR" dirty="0">
              <a:cs typeface="0 Badr" panose="00000400000000000000" pitchFamily="2" charset="-78"/>
            </a:endParaRPr>
          </a:p>
        </p:txBody>
      </p:sp>
      <p:sp>
        <p:nvSpPr>
          <p:cNvPr id="3" name="Content Placeholder 2"/>
          <p:cNvSpPr>
            <a:spLocks noGrp="1"/>
          </p:cNvSpPr>
          <p:nvPr>
            <p:ph idx="1"/>
          </p:nvPr>
        </p:nvSpPr>
        <p:spPr>
          <a:xfrm>
            <a:off x="677334" y="955040"/>
            <a:ext cx="9421706" cy="5086323"/>
          </a:xfrm>
        </p:spPr>
        <p:txBody>
          <a:bodyPr>
            <a:noAutofit/>
          </a:bodyPr>
          <a:lstStyle/>
          <a:p>
            <a:pPr algn="justLow"/>
            <a:r>
              <a:rPr lang="fa-IR" sz="2200" dirty="0" smtClean="0">
                <a:cs typeface="0 Badr" panose="00000400000000000000" pitchFamily="2" charset="-78"/>
              </a:rPr>
              <a:t>در تـفکر </a:t>
            </a:r>
            <a:r>
              <a:rPr lang="fa-IR" sz="2200" dirty="0">
                <a:cs typeface="0 Badr" panose="00000400000000000000" pitchFamily="2" charset="-78"/>
              </a:rPr>
              <a:t>اسـلامی کـمال غایی آدمی آن هنگام محقق میشود که او بـه مـرتبه «عبادت» برسد و در هیچ حال و مقامی از ذکر باريتعالی غافل نشود. </a:t>
            </a:r>
            <a:endParaRPr lang="fa-IR" sz="2200" dirty="0" smtClean="0">
              <a:cs typeface="0 Badr" panose="00000400000000000000" pitchFamily="2" charset="-78"/>
            </a:endParaRPr>
          </a:p>
          <a:p>
            <a:pPr algn="justLow"/>
            <a:r>
              <a:rPr lang="fa-IR" sz="2200" dirty="0" smtClean="0">
                <a:cs typeface="0 Badr" panose="00000400000000000000" pitchFamily="2" charset="-78"/>
              </a:rPr>
              <a:t>امام </a:t>
            </a:r>
            <a:r>
              <a:rPr lang="fa-IR" sz="2200" dirty="0">
                <a:cs typeface="0 Badr" panose="00000400000000000000" pitchFamily="2" charset="-78"/>
              </a:rPr>
              <a:t>رضا </a:t>
            </a:r>
            <a:r>
              <a:rPr lang="fa-IR" sz="2200" dirty="0" smtClean="0">
                <a:cs typeface="0 Badr" panose="00000400000000000000" pitchFamily="2" charset="-78"/>
              </a:rPr>
              <a:t>علیه السلام </a:t>
            </a:r>
            <a:r>
              <a:rPr lang="fa-IR" sz="2200" dirty="0">
                <a:cs typeface="0 Badr" panose="00000400000000000000" pitchFamily="2" charset="-78"/>
              </a:rPr>
              <a:t>درباره آثار عبادت </a:t>
            </a:r>
            <a:r>
              <a:rPr lang="fa-IR" sz="2200" dirty="0" smtClean="0">
                <a:cs typeface="0 Badr" panose="00000400000000000000" pitchFamily="2" charset="-78"/>
              </a:rPr>
              <a:t>به طورکلی </a:t>
            </a:r>
            <a:r>
              <a:rPr lang="fa-IR" sz="2200" dirty="0">
                <a:cs typeface="0 Badr" panose="00000400000000000000" pitchFamily="2" charset="-78"/>
              </a:rPr>
              <a:t>مىفرماید: «فان قال فلم تعبّدهم؟ قیل لئلاّ یکونوا ناسین لذکره و لا تارکین لادبه و لا لاهین عن امره و نهیه اذا کان فیه صلاحهم و قوامهم فلو ترکوا بغیر تعبّد لطال علیهم الامد فقست قلوبهم» اگر کسى بگوید: چرا خداوند به بندگانش دستور عبادت داده، آیا نیاز به عبادت آنها دارد؟ در پاسخ گفته مىشود: این به خاطر آن است که یاد خدا را به فراموشى نسپارند و ادب را در پیشگاه او ترك نکنند و از امرونهی او غافل نشوند چراکه در آن صلاح و قوام آنهاست و اگر مردم بدون پرستش و عبادت رها شوند مدّت زیادى به آنها مىگذرد (و از یاد خدا غافل مىشوند) و درنتیجه دلهاى آنها قساوت پیدا مىکند. (مکارم شیرازي، 1385: 344</a:t>
            </a:r>
            <a:r>
              <a:rPr lang="en-US" sz="2200" dirty="0">
                <a:cs typeface="0 Badr" panose="00000400000000000000" pitchFamily="2" charset="-78"/>
              </a:rPr>
              <a:t> ( </a:t>
            </a:r>
            <a:endParaRPr lang="fa-IR" sz="2200" dirty="0" smtClean="0">
              <a:cs typeface="0 Badr" panose="00000400000000000000" pitchFamily="2" charset="-78"/>
            </a:endParaRPr>
          </a:p>
          <a:p>
            <a:pPr algn="justLow"/>
            <a:r>
              <a:rPr lang="fa-IR" sz="2200" dirty="0">
                <a:cs typeface="0 Badr" panose="00000400000000000000" pitchFamily="2" charset="-78"/>
              </a:rPr>
              <a:t>استاد شهید عقیده دارد کـه در عـبادت اسلامی علاوه بر مـحتواي آنها عناصر مختلفی وجود دارد که هرکدام از آنها میتواند مستقلاً در جهت غنی تر شدن برنامه تـربیتی اسـلام مؤثر واقع شود. عبادات اسلامی غالباً شـکلی خـاص و از پیش </a:t>
            </a:r>
            <a:r>
              <a:rPr lang="fa-IR" sz="2200" dirty="0" smtClean="0">
                <a:cs typeface="0 Badr" panose="00000400000000000000" pitchFamily="2" charset="-78"/>
              </a:rPr>
              <a:t>تعیین شده </a:t>
            </a:r>
            <a:r>
              <a:rPr lang="fa-IR" sz="2200" dirty="0">
                <a:cs typeface="0 Badr" panose="00000400000000000000" pitchFamily="2" charset="-78"/>
              </a:rPr>
              <a:t>دارنـد که شخص عابد حـق تخلف از آنها را ندارد. همین شکل خاص عبادت و لزوم مراعات آن خود تمرینی است براي ضبط و مهار نفس کـه یکی از مهمترین ملکات نفسانی محسوب میشود عـلاوه بـر ایـن اکـثر عـبادات اسلامی وقت ویـژهاي هـم دارند که در غیر آن پذیرفته نمیشوند</a:t>
            </a:r>
            <a:r>
              <a:rPr lang="en-US" sz="2200" dirty="0">
                <a:cs typeface="0 Badr" panose="00000400000000000000" pitchFamily="2" charset="-78"/>
              </a:rPr>
              <a:t>. (29-28 :1380</a:t>
            </a:r>
            <a:r>
              <a:rPr lang="fa-IR" sz="2200" dirty="0">
                <a:cs typeface="0 Badr" panose="00000400000000000000" pitchFamily="2" charset="-78"/>
              </a:rPr>
              <a:t>،محمدي</a:t>
            </a:r>
          </a:p>
        </p:txBody>
      </p:sp>
    </p:spTree>
    <p:extLst>
      <p:ext uri="{BB962C8B-B14F-4D97-AF65-F5344CB8AC3E}">
        <p14:creationId xmlns:p14="http://schemas.microsoft.com/office/powerpoint/2010/main" val="3147382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45432"/>
          </a:xfrm>
        </p:spPr>
        <p:txBody>
          <a:bodyPr>
            <a:normAutofit fontScale="90000"/>
          </a:bodyPr>
          <a:lstStyle/>
          <a:p>
            <a:r>
              <a:rPr lang="fa-IR" dirty="0" smtClean="0"/>
              <a:t>پس از مطالعه، به سوالات طبق تاریخ پاسخ دهید</a:t>
            </a:r>
            <a:endParaRPr lang="fa-IR" dirty="0"/>
          </a:p>
        </p:txBody>
      </p:sp>
      <p:sp>
        <p:nvSpPr>
          <p:cNvPr id="3" name="Content Placeholder 2"/>
          <p:cNvSpPr>
            <a:spLocks noGrp="1"/>
          </p:cNvSpPr>
          <p:nvPr>
            <p:ph idx="1"/>
          </p:nvPr>
        </p:nvSpPr>
        <p:spPr>
          <a:xfrm>
            <a:off x="677334" y="1155033"/>
            <a:ext cx="8596668" cy="4886330"/>
          </a:xfrm>
        </p:spPr>
        <p:txBody>
          <a:bodyPr>
            <a:normAutofit fontScale="70000" lnSpcReduction="20000"/>
          </a:bodyPr>
          <a:lstStyle/>
          <a:p>
            <a:pPr lvl="0"/>
            <a:r>
              <a:rPr lang="fa-IR" dirty="0"/>
              <a:t>اخلاق حرفه ای را تعریف </a:t>
            </a:r>
            <a:r>
              <a:rPr lang="fa-IR" dirty="0" smtClean="0"/>
              <a:t>کنید</a:t>
            </a:r>
            <a:r>
              <a:rPr lang="fa-IR" dirty="0" smtClean="0">
                <a:solidFill>
                  <a:srgbClr val="FF0000"/>
                </a:solidFill>
              </a:rPr>
              <a:t>99/2/15</a:t>
            </a:r>
            <a:r>
              <a:rPr lang="fa-IR" dirty="0" smtClean="0"/>
              <a:t> </a:t>
            </a:r>
            <a:endParaRPr lang="en-US" dirty="0"/>
          </a:p>
          <a:p>
            <a:r>
              <a:rPr lang="fa-IR" dirty="0"/>
              <a:t>دلیل بر فطری بودن اخلاق را از احادیث استنباط کنید(اگر اسلام نبود باز هم انسان اخلاق می زیست</a:t>
            </a:r>
            <a:r>
              <a:rPr lang="fa-IR" dirty="0" smtClean="0"/>
              <a:t>) </a:t>
            </a:r>
            <a:r>
              <a:rPr lang="fa-IR" sz="1900" dirty="0">
                <a:solidFill>
                  <a:srgbClr val="FF0000"/>
                </a:solidFill>
              </a:rPr>
              <a:t>99/2/15</a:t>
            </a:r>
            <a:endParaRPr lang="en-US" sz="1900" dirty="0">
              <a:solidFill>
                <a:srgbClr val="FF0000"/>
              </a:solidFill>
            </a:endParaRPr>
          </a:p>
          <a:p>
            <a:pPr lvl="0"/>
            <a:r>
              <a:rPr lang="fa-IR" dirty="0"/>
              <a:t>از مجموع تعارف اخلاق یک تعریف جامع استنباط کرده بنویسید</a:t>
            </a:r>
            <a:r>
              <a:rPr lang="fa-IR" dirty="0" smtClean="0"/>
              <a:t>؟ </a:t>
            </a:r>
            <a:r>
              <a:rPr lang="fa-IR" dirty="0">
                <a:solidFill>
                  <a:srgbClr val="FF0000"/>
                </a:solidFill>
              </a:rPr>
              <a:t>99/2/15</a:t>
            </a:r>
            <a:endParaRPr lang="en-US" dirty="0">
              <a:solidFill>
                <a:srgbClr val="FF0000"/>
              </a:solidFill>
            </a:endParaRPr>
          </a:p>
          <a:p>
            <a:pPr lvl="0"/>
            <a:r>
              <a:rPr lang="fa-IR" dirty="0"/>
              <a:t>ویژگیهای گزاره های اخلاقی ازنظر شهید مطهری را ذکر کنید</a:t>
            </a:r>
            <a:r>
              <a:rPr lang="fa-IR" dirty="0" smtClean="0"/>
              <a:t>؟ </a:t>
            </a:r>
            <a:r>
              <a:rPr lang="fa-IR" dirty="0" smtClean="0">
                <a:solidFill>
                  <a:srgbClr val="FF0000"/>
                </a:solidFill>
              </a:rPr>
              <a:t>99/2/15</a:t>
            </a:r>
            <a:endParaRPr lang="en-US" dirty="0">
              <a:solidFill>
                <a:srgbClr val="FF0000"/>
              </a:solidFill>
            </a:endParaRPr>
          </a:p>
          <a:p>
            <a:r>
              <a:rPr lang="fa-IR" dirty="0"/>
              <a:t>متولفه های اخلاق حرفه ای از نظر شهید مطهری را ذکر کرده و توضیح دهید</a:t>
            </a:r>
            <a:r>
              <a:rPr lang="fa-IR" dirty="0" smtClean="0"/>
              <a:t>؟ </a:t>
            </a:r>
            <a:r>
              <a:rPr lang="fa-IR" dirty="0">
                <a:solidFill>
                  <a:srgbClr val="00B0F0"/>
                </a:solidFill>
              </a:rPr>
              <a:t>99/2/21</a:t>
            </a:r>
            <a:endParaRPr lang="en-US" dirty="0">
              <a:solidFill>
                <a:srgbClr val="00B0F0"/>
              </a:solidFill>
            </a:endParaRPr>
          </a:p>
          <a:p>
            <a:r>
              <a:rPr lang="fa-IR" dirty="0" smtClean="0"/>
              <a:t>حدیث </a:t>
            </a:r>
            <a:r>
              <a:rPr lang="fa-IR" dirty="0"/>
              <a:t>امام صادق در مورد عقل رامطالعه کرده نظر تحلیلی خود را ارائه دهید؟(حداقل 5 سطر</a:t>
            </a:r>
            <a:r>
              <a:rPr lang="fa-IR" dirty="0" smtClean="0"/>
              <a:t>) </a:t>
            </a:r>
            <a:r>
              <a:rPr lang="fa-IR" dirty="0" smtClean="0">
                <a:solidFill>
                  <a:srgbClr val="00B0F0"/>
                </a:solidFill>
              </a:rPr>
              <a:t>99/2/21</a:t>
            </a:r>
            <a:endParaRPr lang="en-US" dirty="0">
              <a:solidFill>
                <a:srgbClr val="00B0F0"/>
              </a:solidFill>
            </a:endParaRPr>
          </a:p>
          <a:p>
            <a:pPr lvl="0"/>
            <a:r>
              <a:rPr lang="fa-IR" dirty="0"/>
              <a:t>تفاوت تربیت و صنعت را ذکر کرده و برای هر کدام مثالی کشف کنید</a:t>
            </a:r>
            <a:r>
              <a:rPr lang="fa-IR" dirty="0" smtClean="0"/>
              <a:t>؟ </a:t>
            </a:r>
            <a:r>
              <a:rPr lang="fa-IR" dirty="0" smtClean="0">
                <a:solidFill>
                  <a:srgbClr val="00B0F0"/>
                </a:solidFill>
              </a:rPr>
              <a:t>99/2/21</a:t>
            </a:r>
            <a:endParaRPr lang="en-US" dirty="0">
              <a:solidFill>
                <a:srgbClr val="00B0F0"/>
              </a:solidFill>
            </a:endParaRPr>
          </a:p>
          <a:p>
            <a:r>
              <a:rPr lang="fa-IR" dirty="0"/>
              <a:t>با ذکر ابعاد وجودی انسان بیان کنید تعلیم و تربیت در کدام بعد قرار میگیرد</a:t>
            </a:r>
            <a:r>
              <a:rPr lang="fa-IR" dirty="0" smtClean="0"/>
              <a:t>؟ </a:t>
            </a:r>
            <a:r>
              <a:rPr lang="fa-IR" sz="1900" dirty="0">
                <a:solidFill>
                  <a:srgbClr val="00B0F0"/>
                </a:solidFill>
              </a:rPr>
              <a:t>99/2/21</a:t>
            </a:r>
            <a:endParaRPr lang="en-US" sz="1900" dirty="0">
              <a:solidFill>
                <a:srgbClr val="00B0F0"/>
              </a:solidFill>
            </a:endParaRPr>
          </a:p>
          <a:p>
            <a:r>
              <a:rPr lang="fa-IR" dirty="0" smtClean="0"/>
              <a:t>نقش عادت در تربیت را با مقایسه تربیت اسلامی و غربی توضیح داده نقد شهید مطهری را بر تفکر غرب بیان کنید؟ </a:t>
            </a:r>
            <a:r>
              <a:rPr lang="fa-IR" dirty="0" smtClean="0">
                <a:solidFill>
                  <a:srgbClr val="0070C0"/>
                </a:solidFill>
              </a:rPr>
              <a:t>99/2/28</a:t>
            </a:r>
            <a:endParaRPr lang="en-US" dirty="0" smtClean="0">
              <a:solidFill>
                <a:srgbClr val="0070C0"/>
              </a:solidFill>
            </a:endParaRPr>
          </a:p>
          <a:p>
            <a:r>
              <a:rPr lang="fa-IR" dirty="0" smtClean="0"/>
              <a:t>بیان </a:t>
            </a:r>
            <a:r>
              <a:rPr lang="fa-IR" dirty="0"/>
              <a:t>کنید چگونه تعلیم و تربیت اسلامی بر عبات مبتنی است</a:t>
            </a:r>
            <a:r>
              <a:rPr lang="fa-IR" dirty="0" smtClean="0"/>
              <a:t>؟ </a:t>
            </a:r>
            <a:r>
              <a:rPr lang="fa-IR" dirty="0">
                <a:solidFill>
                  <a:srgbClr val="0070C0"/>
                </a:solidFill>
              </a:rPr>
              <a:t>99/2/28</a:t>
            </a:r>
            <a:endParaRPr lang="en-US" dirty="0">
              <a:solidFill>
                <a:srgbClr val="0070C0"/>
              </a:solidFill>
            </a:endParaRPr>
          </a:p>
          <a:p>
            <a:r>
              <a:rPr lang="fa-IR" dirty="0" smtClean="0"/>
              <a:t>علت </a:t>
            </a:r>
            <a:r>
              <a:rPr lang="fa-IR" dirty="0"/>
              <a:t>عبادت از نظر امام رضا چیست با ذکر روایت بیان </a:t>
            </a:r>
            <a:r>
              <a:rPr lang="fa-IR" dirty="0" smtClean="0"/>
              <a:t>کنید </a:t>
            </a:r>
            <a:r>
              <a:rPr lang="fa-IR" dirty="0" smtClean="0">
                <a:solidFill>
                  <a:srgbClr val="0070C0"/>
                </a:solidFill>
              </a:rPr>
              <a:t>99/2/28</a:t>
            </a:r>
            <a:endParaRPr lang="en-US" dirty="0">
              <a:solidFill>
                <a:srgbClr val="0070C0"/>
              </a:solidFill>
            </a:endParaRPr>
          </a:p>
          <a:p>
            <a:r>
              <a:rPr lang="fa-IR" dirty="0"/>
              <a:t>فایده لزوم رعایت اوقات عبادات برای چیست</a:t>
            </a:r>
            <a:r>
              <a:rPr lang="fa-IR" dirty="0" smtClean="0"/>
              <a:t>؟ </a:t>
            </a:r>
            <a:r>
              <a:rPr lang="fa-IR" sz="1900" dirty="0">
                <a:solidFill>
                  <a:srgbClr val="0070C0"/>
                </a:solidFill>
              </a:rPr>
              <a:t>99/2/28</a:t>
            </a:r>
            <a:endParaRPr lang="en-US" sz="1900" dirty="0">
              <a:solidFill>
                <a:srgbClr val="0070C0"/>
              </a:solidFill>
            </a:endParaRPr>
          </a:p>
          <a:p>
            <a:pPr lvl="0"/>
            <a:r>
              <a:rPr lang="fa-IR" dirty="0" smtClean="0"/>
              <a:t>اسیب </a:t>
            </a:r>
            <a:r>
              <a:rPr lang="fa-IR" dirty="0"/>
              <a:t>ها  و موانع اخلاق حرفه ای از دید شهید مطهری را ذکر </a:t>
            </a:r>
            <a:r>
              <a:rPr lang="fa-IR" dirty="0" smtClean="0"/>
              <a:t>کنید</a:t>
            </a:r>
            <a:r>
              <a:rPr lang="fa-IR" dirty="0" smtClean="0">
                <a:solidFill>
                  <a:schemeClr val="accent4">
                    <a:lumMod val="75000"/>
                  </a:schemeClr>
                </a:solidFill>
              </a:rPr>
              <a:t>99/3/11</a:t>
            </a:r>
            <a:r>
              <a:rPr lang="fa-IR" dirty="0" smtClean="0"/>
              <a:t> </a:t>
            </a:r>
            <a:endParaRPr lang="en-US" dirty="0"/>
          </a:p>
          <a:p>
            <a:pPr lvl="0"/>
            <a:r>
              <a:rPr lang="fa-IR" dirty="0"/>
              <a:t>نقد خودتان بر تک بعدی نگری را ذکر کرده وجامع نگری قران را توضیح </a:t>
            </a:r>
            <a:r>
              <a:rPr lang="fa-IR" dirty="0" smtClean="0"/>
              <a:t>دهید </a:t>
            </a:r>
            <a:r>
              <a:rPr lang="fa-IR" dirty="0" smtClean="0">
                <a:solidFill>
                  <a:schemeClr val="accent4">
                    <a:lumMod val="75000"/>
                  </a:schemeClr>
                </a:solidFill>
              </a:rPr>
              <a:t>99/3/11</a:t>
            </a:r>
            <a:endParaRPr lang="en-US" dirty="0">
              <a:solidFill>
                <a:schemeClr val="accent4">
                  <a:lumMod val="75000"/>
                </a:schemeClr>
              </a:solidFill>
            </a:endParaRPr>
          </a:p>
          <a:p>
            <a:pPr lvl="0"/>
            <a:r>
              <a:rPr lang="fa-IR" dirty="0"/>
              <a:t>اعتدال و دو جانبش یعنی افراط و تفریط را در تربیت توضیح </a:t>
            </a:r>
            <a:r>
              <a:rPr lang="fa-IR" dirty="0" smtClean="0"/>
              <a:t>دهید </a:t>
            </a:r>
            <a:r>
              <a:rPr lang="fa-IR" dirty="0" smtClean="0">
                <a:solidFill>
                  <a:schemeClr val="accent4">
                    <a:lumMod val="75000"/>
                  </a:schemeClr>
                </a:solidFill>
              </a:rPr>
              <a:t>99/3/11</a:t>
            </a:r>
            <a:endParaRPr lang="en-US" dirty="0">
              <a:solidFill>
                <a:schemeClr val="accent4">
                  <a:lumMod val="75000"/>
                </a:schemeClr>
              </a:solidFill>
            </a:endParaRPr>
          </a:p>
          <a:p>
            <a:r>
              <a:rPr lang="fa-IR" dirty="0"/>
              <a:t>جمود در ارائه تربیت و اثار مخرب ان را ذکر </a:t>
            </a:r>
            <a:r>
              <a:rPr lang="fa-IR" dirty="0" smtClean="0"/>
              <a:t>کنید </a:t>
            </a:r>
            <a:r>
              <a:rPr lang="fa-IR" sz="1900" dirty="0">
                <a:solidFill>
                  <a:schemeClr val="accent4">
                    <a:lumMod val="75000"/>
                  </a:schemeClr>
                </a:solidFill>
              </a:rPr>
              <a:t>99/3/11</a:t>
            </a:r>
            <a:endParaRPr lang="en-US" sz="1900" dirty="0">
              <a:solidFill>
                <a:schemeClr val="accent4">
                  <a:lumMod val="75000"/>
                </a:schemeClr>
              </a:solidFill>
            </a:endParaRPr>
          </a:p>
          <a:p>
            <a:endParaRPr lang="fa-IR" dirty="0"/>
          </a:p>
        </p:txBody>
      </p:sp>
    </p:spTree>
    <p:extLst>
      <p:ext uri="{BB962C8B-B14F-4D97-AF65-F5344CB8AC3E}">
        <p14:creationId xmlns:p14="http://schemas.microsoft.com/office/powerpoint/2010/main" val="31102384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51840"/>
          </a:xfrm>
        </p:spPr>
        <p:txBody>
          <a:bodyPr/>
          <a:lstStyle/>
          <a:p>
            <a:r>
              <a:rPr lang="fa-IR" dirty="0" smtClean="0">
                <a:cs typeface="0 Badr" panose="00000400000000000000" pitchFamily="2" charset="-78"/>
              </a:rPr>
              <a:t>فایده دیگر لزوم مراعات اوقات عبادت</a:t>
            </a:r>
            <a:endParaRPr lang="fa-IR" dirty="0">
              <a:cs typeface="0 Badr" panose="00000400000000000000" pitchFamily="2" charset="-78"/>
            </a:endParaRPr>
          </a:p>
        </p:txBody>
      </p:sp>
      <p:sp>
        <p:nvSpPr>
          <p:cNvPr id="3" name="Content Placeholder 2"/>
          <p:cNvSpPr>
            <a:spLocks noGrp="1"/>
          </p:cNvSpPr>
          <p:nvPr>
            <p:ph idx="1"/>
          </p:nvPr>
        </p:nvSpPr>
        <p:spPr>
          <a:xfrm>
            <a:off x="677334" y="1361441"/>
            <a:ext cx="8596668" cy="4679922"/>
          </a:xfrm>
        </p:spPr>
        <p:txBody>
          <a:bodyPr>
            <a:normAutofit/>
          </a:bodyPr>
          <a:lstStyle/>
          <a:p>
            <a:r>
              <a:rPr lang="fa-IR" sz="2800" dirty="0">
                <a:cs typeface="0 Badr" panose="00000400000000000000" pitchFamily="2" charset="-78"/>
              </a:rPr>
              <a:t>لزوم مراعات اوقات عبادت خود تمرین دیگري است براي آنکه ملکه نظم و </a:t>
            </a:r>
            <a:r>
              <a:rPr lang="fa-IR" sz="2800" dirty="0" smtClean="0">
                <a:cs typeface="0 Badr" panose="00000400000000000000" pitchFamily="2" charset="-78"/>
              </a:rPr>
              <a:t>وقت شناسی </a:t>
            </a:r>
            <a:r>
              <a:rPr lang="fa-IR" sz="2800" dirty="0">
                <a:cs typeface="0 Badr" panose="00000400000000000000" pitchFamily="2" charset="-78"/>
              </a:rPr>
              <a:t>در وجـود عابد جاي بگیرد و این نیز یک خـصلت تـربیتی دیـگر اسـت. همچنین عبادت براي تقویت عشق و </a:t>
            </a:r>
            <a:r>
              <a:rPr lang="fa-IR" sz="2800" dirty="0" smtClean="0">
                <a:cs typeface="0 Badr" panose="00000400000000000000" pitchFamily="2" charset="-78"/>
              </a:rPr>
              <a:t>علاقه ي </a:t>
            </a:r>
            <a:r>
              <a:rPr lang="fa-IR" sz="2800" dirty="0">
                <a:cs typeface="0 Badr" panose="00000400000000000000" pitchFamily="2" charset="-78"/>
              </a:rPr>
              <a:t>معنوي و ایجاد حرارت ایمانی در انسان است، یعنی همانطور که ایمان منشأ عبادت است، عبادت هم </a:t>
            </a:r>
            <a:r>
              <a:rPr lang="fa-IR" sz="2800" dirty="0" smtClean="0">
                <a:cs typeface="0 Badr" panose="00000400000000000000" pitchFamily="2" charset="-78"/>
              </a:rPr>
              <a:t>تقویت کننده ي </a:t>
            </a:r>
            <a:r>
              <a:rPr lang="fa-IR" sz="2800" dirty="0">
                <a:cs typeface="0 Badr" panose="00000400000000000000" pitchFamily="2" charset="-78"/>
              </a:rPr>
              <a:t>ایمان است و این مسئله تأثیر متقابل ایمان و عمل را نشان میدهد. ازایندست عوارض جانبی و مهم در اطراف عبادات اسلامی بازهم میتوان یافت. با این وصف میتوان نتیجه گرفت عبادت آخرین حلقه از زنجیر تعلیم و تربیت اسلامی است که اگر به بـاقی اجزاء آن بپیوندد دستگاهی بدیع را پدید خواهد آورد که بسی </a:t>
            </a:r>
            <a:r>
              <a:rPr lang="fa-IR" sz="2800" dirty="0" smtClean="0">
                <a:cs typeface="0 Badr" panose="00000400000000000000" pitchFamily="2" charset="-78"/>
              </a:rPr>
              <a:t>جامع تر </a:t>
            </a:r>
            <a:r>
              <a:rPr lang="fa-IR" sz="2800" dirty="0">
                <a:cs typeface="0 Badr" panose="00000400000000000000" pitchFamily="2" charset="-78"/>
              </a:rPr>
              <a:t>و کارآمدتر از </a:t>
            </a:r>
            <a:r>
              <a:rPr lang="fa-IR" sz="2800" dirty="0" smtClean="0">
                <a:cs typeface="0 Badr" panose="00000400000000000000" pitchFamily="2" charset="-78"/>
              </a:rPr>
              <a:t>نظریه هاي </a:t>
            </a:r>
            <a:r>
              <a:rPr lang="fa-IR" sz="2800" dirty="0">
                <a:cs typeface="0 Badr" panose="00000400000000000000" pitchFamily="2" charset="-78"/>
              </a:rPr>
              <a:t>کنونی تعلیم و تربیت است. (مطهري، 1374 :183-193 </a:t>
            </a:r>
          </a:p>
        </p:txBody>
      </p:sp>
    </p:spTree>
    <p:extLst>
      <p:ext uri="{BB962C8B-B14F-4D97-AF65-F5344CB8AC3E}">
        <p14:creationId xmlns:p14="http://schemas.microsoft.com/office/powerpoint/2010/main" val="1577590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70560"/>
          </a:xfrm>
        </p:spPr>
        <p:txBody>
          <a:bodyPr>
            <a:normAutofit fontScale="90000"/>
          </a:bodyPr>
          <a:lstStyle/>
          <a:p>
            <a:r>
              <a:rPr lang="fa-IR" dirty="0" smtClean="0">
                <a:cs typeface="0 Badr" panose="00000400000000000000" pitchFamily="2" charset="-78"/>
              </a:rPr>
              <a:t>آسیب ها </a:t>
            </a:r>
            <a:r>
              <a:rPr lang="fa-IR" dirty="0">
                <a:cs typeface="0 Badr" panose="00000400000000000000" pitchFamily="2" charset="-78"/>
              </a:rPr>
              <a:t>و موانع اخلاق </a:t>
            </a:r>
            <a:r>
              <a:rPr lang="fa-IR" dirty="0" smtClean="0">
                <a:cs typeface="0 Badr" panose="00000400000000000000" pitchFamily="2" charset="-78"/>
              </a:rPr>
              <a:t>حرفه اي </a:t>
            </a:r>
            <a:r>
              <a:rPr lang="fa-IR" dirty="0">
                <a:cs typeface="0 Badr" panose="00000400000000000000" pitchFamily="2" charset="-78"/>
              </a:rPr>
              <a:t>معلمی از دیدگاه شهید مطهري</a:t>
            </a:r>
          </a:p>
        </p:txBody>
      </p:sp>
      <p:sp>
        <p:nvSpPr>
          <p:cNvPr id="3" name="Content Placeholder 2"/>
          <p:cNvSpPr>
            <a:spLocks noGrp="1"/>
          </p:cNvSpPr>
          <p:nvPr>
            <p:ph idx="1"/>
          </p:nvPr>
        </p:nvSpPr>
        <p:spPr>
          <a:xfrm>
            <a:off x="508000" y="1442719"/>
            <a:ext cx="9469120" cy="4409441"/>
          </a:xfrm>
        </p:spPr>
        <p:txBody>
          <a:bodyPr>
            <a:normAutofit/>
          </a:bodyPr>
          <a:lstStyle/>
          <a:p>
            <a:pPr>
              <a:buFont typeface="+mj-lt"/>
              <a:buAutoNum type="arabicPeriod"/>
            </a:pPr>
            <a:r>
              <a:rPr lang="fa-IR" sz="3600" dirty="0" smtClean="0">
                <a:cs typeface="0 Badr" panose="00000400000000000000" pitchFamily="2" charset="-78"/>
              </a:rPr>
              <a:t>تک بعدی دیدن انسان</a:t>
            </a:r>
          </a:p>
          <a:p>
            <a:pPr>
              <a:buFont typeface="+mj-lt"/>
              <a:buAutoNum type="arabicPeriod"/>
            </a:pPr>
            <a:r>
              <a:rPr lang="fa-IR" sz="3600" dirty="0" smtClean="0">
                <a:cs typeface="0 Badr" panose="00000400000000000000" pitchFamily="2" charset="-78"/>
              </a:rPr>
              <a:t>عدم رعایت اعتدال</a:t>
            </a:r>
          </a:p>
          <a:p>
            <a:pPr>
              <a:buFont typeface="+mj-lt"/>
              <a:buAutoNum type="arabicPeriod"/>
            </a:pPr>
            <a:r>
              <a:rPr lang="fa-IR" sz="3600" dirty="0" smtClean="0">
                <a:cs typeface="0 Badr" panose="00000400000000000000" pitchFamily="2" charset="-78"/>
              </a:rPr>
              <a:t>عدم توجه به تامین نیازهای حقیقی</a:t>
            </a:r>
          </a:p>
          <a:p>
            <a:pPr>
              <a:buFont typeface="+mj-lt"/>
              <a:buAutoNum type="arabicPeriod"/>
            </a:pPr>
            <a:r>
              <a:rPr lang="fa-IR" sz="3600" dirty="0" smtClean="0">
                <a:cs typeface="0 Badr" panose="00000400000000000000" pitchFamily="2" charset="-78"/>
              </a:rPr>
              <a:t>عدم توجه به رعایت توازن میان امور ثابت و امور متغیر</a:t>
            </a:r>
          </a:p>
          <a:p>
            <a:pPr>
              <a:buFont typeface="+mj-lt"/>
              <a:buAutoNum type="arabicPeriod"/>
            </a:pPr>
            <a:r>
              <a:rPr lang="fa-IR" sz="3600" dirty="0" smtClean="0">
                <a:cs typeface="0 Badr" panose="00000400000000000000" pitchFamily="2" charset="-78"/>
              </a:rPr>
              <a:t>عدم توجه به اصل جذب  و دفع</a:t>
            </a:r>
          </a:p>
          <a:p>
            <a:pPr>
              <a:buFont typeface="+mj-lt"/>
              <a:buAutoNum type="arabicPeriod"/>
            </a:pPr>
            <a:r>
              <a:rPr lang="fa-IR" sz="3600" dirty="0" smtClean="0">
                <a:cs typeface="0 Badr" panose="00000400000000000000" pitchFamily="2" charset="-78"/>
              </a:rPr>
              <a:t>جمود و تحجر علمی  و ابزاری</a:t>
            </a:r>
            <a:endParaRPr lang="fa-IR" sz="3600" dirty="0">
              <a:cs typeface="0 Badr" panose="00000400000000000000" pitchFamily="2" charset="-78"/>
            </a:endParaRPr>
          </a:p>
        </p:txBody>
      </p:sp>
    </p:spTree>
    <p:extLst>
      <p:ext uri="{BB962C8B-B14F-4D97-AF65-F5344CB8AC3E}">
        <p14:creationId xmlns:p14="http://schemas.microsoft.com/office/powerpoint/2010/main" val="1241236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11200"/>
          </a:xfrm>
        </p:spPr>
        <p:txBody>
          <a:bodyPr/>
          <a:lstStyle/>
          <a:p>
            <a:r>
              <a:rPr lang="fa-IR" dirty="0" smtClean="0">
                <a:cs typeface="0 Badr" panose="00000400000000000000" pitchFamily="2" charset="-78"/>
              </a:rPr>
              <a:t>1 تک بعدی نگری</a:t>
            </a:r>
            <a:endParaRPr lang="fa-IR" dirty="0">
              <a:cs typeface="0 Badr" panose="00000400000000000000" pitchFamily="2" charset="-78"/>
            </a:endParaRPr>
          </a:p>
        </p:txBody>
      </p:sp>
      <p:sp>
        <p:nvSpPr>
          <p:cNvPr id="3" name="Content Placeholder 2"/>
          <p:cNvSpPr>
            <a:spLocks noGrp="1"/>
          </p:cNvSpPr>
          <p:nvPr>
            <p:ph idx="1"/>
          </p:nvPr>
        </p:nvSpPr>
        <p:spPr>
          <a:xfrm>
            <a:off x="677334" y="1320800"/>
            <a:ext cx="8596668" cy="4815839"/>
          </a:xfrm>
        </p:spPr>
        <p:txBody>
          <a:bodyPr>
            <a:noAutofit/>
          </a:bodyPr>
          <a:lstStyle/>
          <a:p>
            <a:pPr algn="justLow"/>
            <a:r>
              <a:rPr lang="fa-IR" sz="2400" dirty="0" smtClean="0">
                <a:cs typeface="0 Badr" panose="00000400000000000000" pitchFamily="2" charset="-78"/>
              </a:rPr>
              <a:t>از اسیب های معلمی تک بعدی نگری است در حالی که باید نسبت به انسان جامع نگر بود، منظور </a:t>
            </a:r>
            <a:r>
              <a:rPr lang="fa-IR" sz="2400" dirty="0">
                <a:cs typeface="0 Badr" panose="00000400000000000000" pitchFamily="2" charset="-78"/>
              </a:rPr>
              <a:t>از جامعیت، نگرش </a:t>
            </a:r>
            <a:r>
              <a:rPr lang="fa-IR" sz="2400" dirty="0" smtClean="0">
                <a:cs typeface="0 Badr" panose="00000400000000000000" pitchFamily="2" charset="-78"/>
              </a:rPr>
              <a:t>همه جانبه ي </a:t>
            </a:r>
            <a:r>
              <a:rPr lang="fa-IR" sz="2400" dirty="0">
                <a:cs typeface="0 Badr" panose="00000400000000000000" pitchFamily="2" charset="-78"/>
              </a:rPr>
              <a:t>تعلیم و تربیت اسلامی به ماهیت انسان است. </a:t>
            </a:r>
            <a:r>
              <a:rPr lang="fa-IR" sz="2400" dirty="0" smtClean="0">
                <a:cs typeface="0 Badr" panose="00000400000000000000" pitchFamily="2" charset="-78"/>
              </a:rPr>
              <a:t>هیچ یک </a:t>
            </a:r>
            <a:r>
              <a:rPr lang="fa-IR" sz="2400" dirty="0">
                <a:cs typeface="0 Badr" panose="00000400000000000000" pitchFamily="2" charset="-78"/>
              </a:rPr>
              <a:t>از </a:t>
            </a:r>
            <a:r>
              <a:rPr lang="fa-IR" sz="2400" dirty="0" smtClean="0">
                <a:cs typeface="0 Badr" panose="00000400000000000000" pitchFamily="2" charset="-78"/>
              </a:rPr>
              <a:t>جنبه هاي </a:t>
            </a:r>
            <a:r>
              <a:rPr lang="fa-IR" sz="2400" dirty="0">
                <a:cs typeface="0 Badr" panose="00000400000000000000" pitchFamily="2" charset="-78"/>
              </a:rPr>
              <a:t>شـخصیت انـسان ازنظر اسلام دور </a:t>
            </a:r>
            <a:r>
              <a:rPr lang="fa-IR" sz="2400" dirty="0" smtClean="0">
                <a:cs typeface="0 Badr" panose="00000400000000000000" pitchFamily="2" charset="-78"/>
              </a:rPr>
              <a:t>نمی ماند </a:t>
            </a:r>
            <a:r>
              <a:rPr lang="fa-IR" sz="2400" dirty="0">
                <a:cs typeface="0 Badr" panose="00000400000000000000" pitchFamily="2" charset="-78"/>
              </a:rPr>
              <a:t>و هرکدام باید به رشد مقرر خود برسد. اینکه در قرآن، انسان «رشید» معرفی میشود مراد همین انسان است. رشید یعنی کسی که همه ابعاد وجودي او رشد کـرده اسـت. اگر یک جنبه رشد کند و سایر </a:t>
            </a:r>
            <a:r>
              <a:rPr lang="fa-IR" sz="2400" dirty="0" smtClean="0">
                <a:cs typeface="0 Badr" panose="00000400000000000000" pitchFamily="2" charset="-78"/>
              </a:rPr>
              <a:t>جنبه ها </a:t>
            </a:r>
            <a:r>
              <a:rPr lang="fa-IR" sz="2400" dirty="0">
                <a:cs typeface="0 Badr" panose="00000400000000000000" pitchFamily="2" charset="-78"/>
              </a:rPr>
              <a:t>راکد و معطل بماند و یا اینکه در جهت غیراصولی خود رشد یابد، پرورش واقعی و اصیل به وقوع نخواهد پیوست. (ملکی، 1383 :108 </a:t>
            </a:r>
            <a:endParaRPr lang="fa-IR" sz="2400" dirty="0" smtClean="0">
              <a:cs typeface="0 Badr" panose="00000400000000000000" pitchFamily="2" charset="-78"/>
            </a:endParaRPr>
          </a:p>
          <a:p>
            <a:pPr algn="justLow"/>
            <a:r>
              <a:rPr lang="fa-IR" sz="2400" dirty="0">
                <a:cs typeface="0 Badr" panose="00000400000000000000" pitchFamily="2" charset="-78"/>
              </a:rPr>
              <a:t>جـامعیت در قرآن با اعتدال در تربیت، رابطه بسیار نزدیک دارد. باتربیت جامع است که میتوان انسان معتدل به وجود آورد</a:t>
            </a:r>
            <a:r>
              <a:rPr lang="en-US" sz="2400" dirty="0">
                <a:cs typeface="0 Badr" panose="00000400000000000000" pitchFamily="2" charset="-78"/>
              </a:rPr>
              <a:t>. </a:t>
            </a:r>
            <a:r>
              <a:rPr lang="fa-IR" sz="2400" dirty="0">
                <a:cs typeface="0 Badr" panose="00000400000000000000" pitchFamily="2" charset="-78"/>
              </a:rPr>
              <a:t>در غیر این صورت هم انسان لطمه میبیند وهم تربیت او. یکجانبه بودن یـک قـانون و یـا یک مکتب، دلیل منسوخ شدن خود را به همراه دارد. عوامل مؤثر و حاکم که در زندگی انسانها فراوان است </a:t>
            </a:r>
            <a:r>
              <a:rPr lang="fa-IR" sz="2400" dirty="0" smtClean="0">
                <a:cs typeface="0 Badr" panose="00000400000000000000" pitchFamily="2" charset="-78"/>
              </a:rPr>
              <a:t>چشم پوشی </a:t>
            </a:r>
            <a:r>
              <a:rPr lang="fa-IR" sz="2400" dirty="0">
                <a:cs typeface="0 Badr" panose="00000400000000000000" pitchFamily="2" charset="-78"/>
              </a:rPr>
              <a:t>از هر یک از آنها خودبهخود عدم تعادل ایجاد میکند. مهمترین رکـن جـاوید مـاندن، توجه به همه جوانب مادي و روحی و فردي و اجتماعی است. جامعیت و </a:t>
            </a:r>
            <a:r>
              <a:rPr lang="fa-IR" sz="2400" dirty="0" smtClean="0">
                <a:cs typeface="0 Badr" panose="00000400000000000000" pitchFamily="2" charset="-78"/>
              </a:rPr>
              <a:t>هـمه جانبه </a:t>
            </a:r>
            <a:r>
              <a:rPr lang="fa-IR" sz="2400" dirty="0">
                <a:cs typeface="0 Badr" panose="00000400000000000000" pitchFamily="2" charset="-78"/>
              </a:rPr>
              <a:t>بـودن تعلیمات اسلامی موردقبول اسلام شناسان است (مطهري، 1380 :59 .(</a:t>
            </a:r>
          </a:p>
        </p:txBody>
      </p:sp>
    </p:spTree>
    <p:extLst>
      <p:ext uri="{BB962C8B-B14F-4D97-AF65-F5344CB8AC3E}">
        <p14:creationId xmlns:p14="http://schemas.microsoft.com/office/powerpoint/2010/main" val="13715972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35865"/>
          </a:xfrm>
        </p:spPr>
        <p:txBody>
          <a:bodyPr/>
          <a:lstStyle/>
          <a:p>
            <a:r>
              <a:rPr lang="fa-IR" dirty="0" smtClean="0">
                <a:cs typeface="0 Badr" panose="00000400000000000000" pitchFamily="2" charset="-78"/>
              </a:rPr>
              <a:t>بهترین الگوی جامع نگر در تربیت</a:t>
            </a:r>
            <a:endParaRPr lang="fa-IR" dirty="0">
              <a:cs typeface="0 Badr" panose="00000400000000000000" pitchFamily="2" charset="-78"/>
            </a:endParaRPr>
          </a:p>
        </p:txBody>
      </p:sp>
      <p:sp>
        <p:nvSpPr>
          <p:cNvPr id="3" name="Content Placeholder 2"/>
          <p:cNvSpPr>
            <a:spLocks noGrp="1"/>
          </p:cNvSpPr>
          <p:nvPr>
            <p:ph idx="1"/>
          </p:nvPr>
        </p:nvSpPr>
        <p:spPr>
          <a:xfrm>
            <a:off x="677334" y="1545465"/>
            <a:ext cx="8596668" cy="4495897"/>
          </a:xfrm>
        </p:spPr>
        <p:txBody>
          <a:bodyPr>
            <a:normAutofit/>
          </a:bodyPr>
          <a:lstStyle/>
          <a:p>
            <a:r>
              <a:rPr lang="fa-IR" sz="2400" dirty="0">
                <a:cs typeface="0 Badr" panose="00000400000000000000" pitchFamily="2" charset="-78"/>
              </a:rPr>
              <a:t>امام علی علیهالسلام بهعنوان بهترین الگو در تربیت فرزند، این موضوع را مدنظر داشتند و در این راستا هم به تربیت روحی فرزند سفارش کرده است و هم به تربیت جسمی او. آن حضرت به فرزندش امام حسن علیهالسلام فرمود: «پسرم! آیا تو را چهار نکته نیاموزم که به کمک آنها از طب بینیاز شوي؟ گفت: چرا، امیر مؤمنان! حضرت فرمود: تا گرسنه نشدي، بر سر سفره منشین؛ تا کاملاً سیر نشدي، دست از غذا بکش؛ غذا را خوب بجو و پیش از خواب، رفتن به دستشویی را فراموش مکن.» (ابن بابویه، 1385 :337 </a:t>
            </a:r>
          </a:p>
        </p:txBody>
      </p:sp>
    </p:spTree>
    <p:extLst>
      <p:ext uri="{BB962C8B-B14F-4D97-AF65-F5344CB8AC3E}">
        <p14:creationId xmlns:p14="http://schemas.microsoft.com/office/powerpoint/2010/main" val="7520768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11200"/>
          </a:xfrm>
        </p:spPr>
        <p:txBody>
          <a:bodyPr/>
          <a:lstStyle/>
          <a:p>
            <a:r>
              <a:rPr lang="fa-IR" dirty="0" smtClean="0">
                <a:cs typeface="0 Badr" panose="00000400000000000000" pitchFamily="2" charset="-78"/>
              </a:rPr>
              <a:t>2 عدم رعایت اعتدال</a:t>
            </a:r>
            <a:endParaRPr lang="fa-IR" dirty="0">
              <a:cs typeface="0 Badr" panose="00000400000000000000" pitchFamily="2" charset="-78"/>
            </a:endParaRPr>
          </a:p>
        </p:txBody>
      </p:sp>
      <p:sp>
        <p:nvSpPr>
          <p:cNvPr id="3" name="Content Placeholder 2"/>
          <p:cNvSpPr>
            <a:spLocks noGrp="1"/>
          </p:cNvSpPr>
          <p:nvPr>
            <p:ph idx="1"/>
          </p:nvPr>
        </p:nvSpPr>
        <p:spPr>
          <a:xfrm>
            <a:off x="677334" y="1320801"/>
            <a:ext cx="8596668" cy="4720562"/>
          </a:xfrm>
        </p:spPr>
        <p:txBody>
          <a:bodyPr>
            <a:normAutofit/>
          </a:bodyPr>
          <a:lstStyle/>
          <a:p>
            <a:r>
              <a:rPr lang="fa-IR" sz="2400" dirty="0">
                <a:cs typeface="0 Badr" panose="00000400000000000000" pitchFamily="2" charset="-78"/>
              </a:rPr>
              <a:t>آیین تربیتی دین </a:t>
            </a:r>
            <a:r>
              <a:rPr lang="fa-IR" sz="2400" dirty="0" smtClean="0">
                <a:cs typeface="0 Badr" panose="00000400000000000000" pitchFamily="2" charset="-78"/>
              </a:rPr>
              <a:t>به اعتدال </a:t>
            </a:r>
            <a:r>
              <a:rPr lang="fa-IR" sz="2400" dirty="0">
                <a:cs typeface="0 Badr" panose="00000400000000000000" pitchFamily="2" charset="-78"/>
              </a:rPr>
              <a:t>در هر امري فرامیخواند و مجموعه قوانین و مقررات و آداب دینی </a:t>
            </a:r>
            <a:r>
              <a:rPr lang="fa-IR" sz="2400" dirty="0" smtClean="0">
                <a:cs typeface="0 Badr" panose="00000400000000000000" pitchFamily="2" charset="-78"/>
              </a:rPr>
              <a:t>به گونهاي </a:t>
            </a:r>
            <a:r>
              <a:rPr lang="fa-IR" sz="2400" dirty="0">
                <a:cs typeface="0 Badr" panose="00000400000000000000" pitchFamily="2" charset="-78"/>
              </a:rPr>
              <a:t>است که انسان متعادل تربیت شوند</a:t>
            </a:r>
            <a:endParaRPr lang="en-US" sz="2400" dirty="0">
              <a:cs typeface="0 Badr" panose="00000400000000000000" pitchFamily="2" charset="-78"/>
            </a:endParaRPr>
          </a:p>
          <a:p>
            <a:r>
              <a:rPr lang="fa-IR" sz="2400" dirty="0">
                <a:cs typeface="0 Badr" panose="00000400000000000000" pitchFamily="2" charset="-78"/>
              </a:rPr>
              <a:t>اعتدال در مقابل </a:t>
            </a:r>
            <a:r>
              <a:rPr lang="fa-IR" sz="2400" dirty="0" smtClean="0">
                <a:cs typeface="0 Badr" panose="00000400000000000000" pitchFamily="2" charset="-78"/>
              </a:rPr>
              <a:t>افراط وتفریط </a:t>
            </a:r>
            <a:r>
              <a:rPr lang="fa-IR" sz="2400" dirty="0">
                <a:cs typeface="0 Badr" panose="00000400000000000000" pitchFamily="2" charset="-78"/>
              </a:rPr>
              <a:t>است. افراط به معنی </a:t>
            </a:r>
            <a:r>
              <a:rPr lang="fa-IR" sz="2400" dirty="0" smtClean="0">
                <a:cs typeface="0 Badr" panose="00000400000000000000" pitchFamily="2" charset="-78"/>
              </a:rPr>
              <a:t>زیاده روي </a:t>
            </a:r>
            <a:r>
              <a:rPr lang="fa-IR" sz="2400" dirty="0">
                <a:cs typeface="0 Badr" panose="00000400000000000000" pitchFamily="2" charset="-78"/>
              </a:rPr>
              <a:t>کـردن در چـیزي و تفریط به معنی کم دیدن و </a:t>
            </a:r>
            <a:r>
              <a:rPr lang="fa-IR" sz="2400" dirty="0" smtClean="0">
                <a:cs typeface="0 Badr" panose="00000400000000000000" pitchFamily="2" charset="-78"/>
              </a:rPr>
              <a:t>کم آوردن </a:t>
            </a:r>
            <a:r>
              <a:rPr lang="fa-IR" sz="2400" dirty="0">
                <a:cs typeface="0 Badr" panose="00000400000000000000" pitchFamily="2" charset="-78"/>
              </a:rPr>
              <a:t>چـیزي است. هرکدام از این دو موجب اختلال در بقا، استمرار و سلامت امور میشود. در تعلیم و تربیت نیز که باروح و روان انسانها سروکار دارد، پرهیز از افراطوتفریط از لوازم تعلیم و تربیت کارآمد و تأثیرگذار اسـت. افـراط، تورم به وجود مـیآورد و تـفریط، خلأ و کاستی. در جامعه به انسانهاي مـعتدل نیاز داریم. انسانهایی که نه اهل افراط باشند و نه تفریط. براي </a:t>
            </a:r>
            <a:r>
              <a:rPr lang="fa-IR" sz="2400" dirty="0" smtClean="0">
                <a:cs typeface="0 Badr" panose="00000400000000000000" pitchFamily="2" charset="-78"/>
              </a:rPr>
              <a:t>شکل دهی </a:t>
            </a:r>
            <a:r>
              <a:rPr lang="fa-IR" sz="2400" dirty="0">
                <a:cs typeface="0 Badr" panose="00000400000000000000" pitchFamily="2" charset="-78"/>
              </a:rPr>
              <a:t>بـه چـنین جـامعهاي به تربیت معتدل نیازمند هستیم</a:t>
            </a:r>
            <a:r>
              <a:rPr lang="en-US" sz="2400" dirty="0">
                <a:cs typeface="0 Badr" panose="00000400000000000000" pitchFamily="2" charset="-78"/>
              </a:rPr>
              <a:t>. </a:t>
            </a:r>
            <a:r>
              <a:rPr lang="fa-IR" sz="2400" dirty="0">
                <a:cs typeface="0 Badr" panose="00000400000000000000" pitchFamily="2" charset="-78"/>
              </a:rPr>
              <a:t>بر این اساس «قرآن </a:t>
            </a:r>
            <a:r>
              <a:rPr lang="fa-IR" sz="2400" dirty="0" smtClean="0">
                <a:cs typeface="0 Badr" panose="00000400000000000000" pitchFamily="2" charset="-78"/>
              </a:rPr>
              <a:t>همه جانبه </a:t>
            </a:r>
            <a:r>
              <a:rPr lang="fa-IR" sz="2400" dirty="0">
                <a:cs typeface="0 Badr" panose="00000400000000000000" pitchFamily="2" charset="-78"/>
              </a:rPr>
              <a:t>حرف میزند</a:t>
            </a:r>
            <a:r>
              <a:rPr lang="fa-IR" sz="2400" dirty="0" smtClean="0">
                <a:cs typeface="0 Badr" panose="00000400000000000000" pitchFamily="2" charset="-78"/>
              </a:rPr>
              <a:t>. اسلام نه صرف عبادت ومسجد رفتن است و نه صرف امور اجتماعی تنها بدون معنویت.</a:t>
            </a:r>
            <a:r>
              <a:rPr lang="fa-IR" sz="2400" dirty="0">
                <a:cs typeface="0 Badr" panose="00000400000000000000" pitchFamily="2" charset="-78"/>
              </a:rPr>
              <a:t> (مطهري، </a:t>
            </a:r>
            <a:r>
              <a:rPr lang="en-US" sz="2400" dirty="0">
                <a:cs typeface="0 Badr" panose="00000400000000000000" pitchFamily="2" charset="-78"/>
              </a:rPr>
              <a:t>.(344 :1374 3‚4 </a:t>
            </a:r>
          </a:p>
          <a:p>
            <a:endParaRPr lang="fa-IR" sz="2400" dirty="0">
              <a:cs typeface="0 Badr" panose="00000400000000000000" pitchFamily="2" charset="-78"/>
            </a:endParaRPr>
          </a:p>
        </p:txBody>
      </p:sp>
    </p:spTree>
    <p:extLst>
      <p:ext uri="{BB962C8B-B14F-4D97-AF65-F5344CB8AC3E}">
        <p14:creationId xmlns:p14="http://schemas.microsoft.com/office/powerpoint/2010/main" val="28324738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51840"/>
          </a:xfrm>
        </p:spPr>
        <p:txBody>
          <a:bodyPr>
            <a:normAutofit/>
          </a:bodyPr>
          <a:lstStyle/>
          <a:p>
            <a:r>
              <a:rPr lang="fa-IR" dirty="0" smtClean="0">
                <a:cs typeface="0 Badr" panose="00000400000000000000" pitchFamily="2" charset="-78"/>
              </a:rPr>
              <a:t>4 عدم توجه به رعایت توازن میان امور ثابت و متغیر</a:t>
            </a:r>
            <a:endParaRPr lang="fa-IR" dirty="0">
              <a:cs typeface="0 Badr" panose="00000400000000000000" pitchFamily="2" charset="-78"/>
            </a:endParaRPr>
          </a:p>
        </p:txBody>
      </p:sp>
      <p:sp>
        <p:nvSpPr>
          <p:cNvPr id="3" name="Content Placeholder 2"/>
          <p:cNvSpPr>
            <a:spLocks noGrp="1"/>
          </p:cNvSpPr>
          <p:nvPr>
            <p:ph idx="1"/>
          </p:nvPr>
        </p:nvSpPr>
        <p:spPr>
          <a:xfrm>
            <a:off x="677334" y="1503681"/>
            <a:ext cx="8596668" cy="4537682"/>
          </a:xfrm>
        </p:spPr>
        <p:txBody>
          <a:bodyPr>
            <a:normAutofit/>
          </a:bodyPr>
          <a:lstStyle/>
          <a:p>
            <a:r>
              <a:rPr lang="fa-IR" sz="2000" dirty="0">
                <a:cs typeface="0 Badr" panose="00000400000000000000" pitchFamily="2" charset="-78"/>
              </a:rPr>
              <a:t>پارهاي از نـیازهاي بشر، چه </a:t>
            </a:r>
            <a:r>
              <a:rPr lang="fa-IR" sz="2000" dirty="0" smtClean="0">
                <a:cs typeface="0 Badr" panose="00000400000000000000" pitchFamily="2" charset="-78"/>
              </a:rPr>
              <a:t>درزمینه هاي </a:t>
            </a:r>
            <a:r>
              <a:rPr lang="fa-IR" sz="2000" dirty="0">
                <a:cs typeface="0 Badr" panose="00000400000000000000" pitchFamily="2" charset="-78"/>
              </a:rPr>
              <a:t>فردي و چه </a:t>
            </a:r>
            <a:r>
              <a:rPr lang="fa-IR" sz="2000" dirty="0" smtClean="0">
                <a:cs typeface="0 Badr" panose="00000400000000000000" pitchFamily="2" charset="-78"/>
              </a:rPr>
              <a:t>درزمینه هاي </a:t>
            </a:r>
            <a:r>
              <a:rPr lang="fa-IR" sz="2000" dirty="0">
                <a:cs typeface="0 Badr" panose="00000400000000000000" pitchFamily="2" charset="-78"/>
              </a:rPr>
              <a:t>اجتماعی، وضع ثابتی دارد که در همه زمانها یکسان </a:t>
            </a:r>
            <a:r>
              <a:rPr lang="fa-IR" sz="2000" dirty="0" smtClean="0">
                <a:cs typeface="0 Badr" panose="00000400000000000000" pitchFamily="2" charset="-78"/>
              </a:rPr>
              <a:t>است</a:t>
            </a:r>
            <a:r>
              <a:rPr lang="en-US" sz="2000" dirty="0" smtClean="0">
                <a:cs typeface="0 Badr" panose="00000400000000000000" pitchFamily="2" charset="-78"/>
              </a:rPr>
              <a:t> </a:t>
            </a:r>
          </a:p>
          <a:p>
            <a:r>
              <a:rPr lang="en-US" sz="2000" dirty="0" smtClean="0">
                <a:cs typeface="0 Badr" panose="00000400000000000000" pitchFamily="2" charset="-78"/>
              </a:rPr>
              <a:t>. </a:t>
            </a:r>
            <a:r>
              <a:rPr lang="fa-IR" sz="2000" dirty="0">
                <a:cs typeface="0 Badr" panose="00000400000000000000" pitchFamily="2" charset="-78"/>
              </a:rPr>
              <a:t>نظامی که انسان باید بـه غـرایز خـود بدهد، اخلاق نامیده میشود </a:t>
            </a:r>
            <a:r>
              <a:rPr lang="fa-IR" sz="2000" dirty="0" smtClean="0">
                <a:cs typeface="0 Badr" panose="00000400000000000000" pitchFamily="2" charset="-78"/>
              </a:rPr>
              <a:t>و</a:t>
            </a:r>
          </a:p>
          <a:p>
            <a:r>
              <a:rPr lang="fa-IR" sz="2000" dirty="0" smtClean="0">
                <a:cs typeface="0 Badr" panose="00000400000000000000" pitchFamily="2" charset="-78"/>
              </a:rPr>
              <a:t> </a:t>
            </a:r>
            <a:r>
              <a:rPr lang="fa-IR" sz="2000" dirty="0">
                <a:cs typeface="0 Badr" panose="00000400000000000000" pitchFamily="2" charset="-78"/>
              </a:rPr>
              <a:t>نظامی که باید به اجتماع بـدهد، عدالت خوانده میشود و </a:t>
            </a:r>
            <a:endParaRPr lang="fa-IR" sz="2000" dirty="0" smtClean="0">
              <a:cs typeface="0 Badr" panose="00000400000000000000" pitchFamily="2" charset="-78"/>
            </a:endParaRPr>
          </a:p>
          <a:p>
            <a:r>
              <a:rPr lang="fa-IR" sz="2000" dirty="0" smtClean="0">
                <a:cs typeface="0 Badr" panose="00000400000000000000" pitchFamily="2" charset="-78"/>
              </a:rPr>
              <a:t>رابطه اي </a:t>
            </a:r>
            <a:r>
              <a:rPr lang="fa-IR" sz="2000" dirty="0">
                <a:cs typeface="0 Badr" panose="00000400000000000000" pitchFamily="2" charset="-78"/>
              </a:rPr>
              <a:t>که باید با خالق خود داشته باشد و ایمان خود را تجدید و تکمیل کند، عبادت نـامیده مـیشود. </a:t>
            </a:r>
            <a:endParaRPr lang="fa-IR" sz="2000" dirty="0" smtClean="0">
              <a:cs typeface="0 Badr" panose="00000400000000000000" pitchFamily="2" charset="-78"/>
            </a:endParaRPr>
          </a:p>
          <a:p>
            <a:r>
              <a:rPr lang="fa-IR" sz="2000" dirty="0" smtClean="0">
                <a:cs typeface="0 Badr" panose="00000400000000000000" pitchFamily="2" charset="-78"/>
              </a:rPr>
              <a:t>بـرخی </a:t>
            </a:r>
            <a:r>
              <a:rPr lang="fa-IR" sz="2000" dirty="0">
                <a:cs typeface="0 Badr" panose="00000400000000000000" pitchFamily="2" charset="-78"/>
              </a:rPr>
              <a:t>دیگر از نیازهاي بشر متغیر است و ازلحاظ قانون وضع متغیري پیدا مـیکند. اسـلام براي این احتیاجات متغیر، وضع متغیري در نظر گرفته </a:t>
            </a:r>
            <a:r>
              <a:rPr lang="fa-IR" sz="2000" dirty="0" smtClean="0">
                <a:cs typeface="0 Badr" panose="00000400000000000000" pitchFamily="2" charset="-78"/>
              </a:rPr>
              <a:t>است. </a:t>
            </a:r>
            <a:r>
              <a:rPr lang="fa-IR" sz="2000" dirty="0">
                <a:cs typeface="0 Badr" panose="00000400000000000000" pitchFamily="2" charset="-78"/>
              </a:rPr>
              <a:t>مـثلاً ریشه و اصل قانون «سبق ورمایه» که یکی از ابواب فقه است، اصل </a:t>
            </a:r>
            <a:r>
              <a:rPr lang="en-US" sz="2000" dirty="0">
                <a:cs typeface="0 Badr" panose="00000400000000000000" pitchFamily="2" charset="-78"/>
              </a:rPr>
              <a:t>«</a:t>
            </a:r>
            <a:r>
              <a:rPr lang="fa-IR" sz="2000" dirty="0">
                <a:cs typeface="0 Badr" panose="00000400000000000000" pitchFamily="2" charset="-78"/>
              </a:rPr>
              <a:t>واعدوالهم ماستطعتم مـن قـوه» اسـت (که یکی از اصول اجتماعی است). تبر و شمشیر و نیزه و اسب ازنظر اسلام اصالت ندارد و جـزء اهـداف اسلامی نیست. آنچه اصالت دارد این است که مسلمانان باید در هر عصر و زمانی تا آخـرین حـد امـکان ازلحاظ قواي نظامی و دفاعی در برابر دشمن قوي باشند (مطهري، 1380 :66-59</a:t>
            </a:r>
            <a:r>
              <a:rPr lang="en-US" sz="2000" dirty="0">
                <a:cs typeface="0 Badr" panose="00000400000000000000" pitchFamily="2" charset="-78"/>
              </a:rPr>
              <a:t> .( </a:t>
            </a:r>
            <a:endParaRPr lang="fa-IR" sz="2000" dirty="0">
              <a:cs typeface="0 Badr" panose="00000400000000000000" pitchFamily="2" charset="-78"/>
            </a:endParaRPr>
          </a:p>
        </p:txBody>
      </p:sp>
    </p:spTree>
    <p:extLst>
      <p:ext uri="{BB962C8B-B14F-4D97-AF65-F5344CB8AC3E}">
        <p14:creationId xmlns:p14="http://schemas.microsoft.com/office/powerpoint/2010/main" val="33347188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6772"/>
          </a:xfrm>
        </p:spPr>
        <p:txBody>
          <a:bodyPr>
            <a:normAutofit fontScale="90000"/>
          </a:bodyPr>
          <a:lstStyle/>
          <a:p>
            <a:r>
              <a:rPr lang="fa-IR" dirty="0" smtClean="0">
                <a:cs typeface="0 Badr" panose="00000400000000000000" pitchFamily="2" charset="-78"/>
              </a:rPr>
              <a:t>5 عدم توجه به اصل جذب و دفع</a:t>
            </a:r>
            <a:endParaRPr lang="fa-IR" dirty="0">
              <a:cs typeface="0 Badr" panose="00000400000000000000" pitchFamily="2" charset="-78"/>
            </a:endParaRPr>
          </a:p>
        </p:txBody>
      </p:sp>
      <p:sp>
        <p:nvSpPr>
          <p:cNvPr id="3" name="Content Placeholder 2"/>
          <p:cNvSpPr>
            <a:spLocks noGrp="1"/>
          </p:cNvSpPr>
          <p:nvPr>
            <p:ph idx="1"/>
          </p:nvPr>
        </p:nvSpPr>
        <p:spPr>
          <a:xfrm>
            <a:off x="677334" y="1361441"/>
            <a:ext cx="8596668" cy="4679922"/>
          </a:xfrm>
        </p:spPr>
        <p:txBody>
          <a:bodyPr>
            <a:normAutofit/>
          </a:bodyPr>
          <a:lstStyle/>
          <a:p>
            <a:r>
              <a:rPr lang="fa-IR" sz="2000" dirty="0">
                <a:cs typeface="0 Badr" panose="00000400000000000000" pitchFamily="2" charset="-78"/>
              </a:rPr>
              <a:t>انـسان مـوجودي متفکر، عاطفی و </a:t>
            </a:r>
            <a:r>
              <a:rPr lang="fa-IR" sz="2000" dirty="0" smtClean="0">
                <a:cs typeface="0 Badr" panose="00000400000000000000" pitchFamily="2" charset="-78"/>
              </a:rPr>
              <a:t>حقیقت خواه </a:t>
            </a:r>
            <a:r>
              <a:rPr lang="fa-IR" sz="2000" dirty="0">
                <a:cs typeface="0 Badr" panose="00000400000000000000" pitchFamily="2" charset="-78"/>
              </a:rPr>
              <a:t>است. نمیتواند با همه انسانها و با همه موقعیتها </a:t>
            </a:r>
            <a:r>
              <a:rPr lang="fa-IR" sz="2000" dirty="0" smtClean="0">
                <a:cs typeface="0 Badr" panose="00000400000000000000" pitchFamily="2" charset="-78"/>
              </a:rPr>
              <a:t>به طور </a:t>
            </a:r>
            <a:r>
              <a:rPr lang="fa-IR" sz="2000" dirty="0">
                <a:cs typeface="0 Badr" panose="00000400000000000000" pitchFamily="2" charset="-78"/>
              </a:rPr>
              <a:t>یکسان </a:t>
            </a:r>
            <a:r>
              <a:rPr lang="fa-IR" sz="2000" dirty="0" smtClean="0">
                <a:cs typeface="0 Badr" panose="00000400000000000000" pitchFamily="2" charset="-78"/>
              </a:rPr>
              <a:t>روبه رو </a:t>
            </a:r>
            <a:r>
              <a:rPr lang="fa-IR" sz="2000" dirty="0">
                <a:cs typeface="0 Badr" panose="00000400000000000000" pitchFamily="2" charset="-78"/>
              </a:rPr>
              <a:t>شود</a:t>
            </a:r>
            <a:r>
              <a:rPr lang="en-US" sz="2000" dirty="0">
                <a:cs typeface="0 Badr" panose="00000400000000000000" pitchFamily="2" charset="-78"/>
              </a:rPr>
              <a:t>. </a:t>
            </a:r>
            <a:r>
              <a:rPr lang="fa-IR" sz="2000" dirty="0">
                <a:cs typeface="0 Badr" panose="00000400000000000000" pitchFamily="2" charset="-78"/>
              </a:rPr>
              <a:t>اگر با همه اوضاع یکجور برخورد کند از گوهر انسانی خود دورافتاده است. «اصـل جـذب و دفع یکی از اصول و قوانین حاکم بر هستی است و به یک اعتبار یک قاعده هستی است. قانون جذب و دفع یک قانون عمومی است که بر سرتاسر نظام آفرینش حکومت مـیکند. ازنظر جـوامع علمی امروز بشر، مسلم اسـت کـه هـیچ ذرهاي از ذرات جهان هستی از دایره حکومت جاذبه عمومی خارج نبوده و همه محکوم آناند. از بزرگترین اجسام و اجرام عالم تا کوچکترین ذرات آن داراي این نیروي مـرموز به نام نیروي جاذبه هستند و هم به نحوي تحت تـأثیر آن مـیباشند» (مطهري، 1374 :</a:t>
            </a:r>
            <a:r>
              <a:rPr lang="fa-IR" sz="2000" dirty="0" smtClean="0">
                <a:cs typeface="0 Badr" panose="00000400000000000000" pitchFamily="2" charset="-78"/>
              </a:rPr>
              <a:t>17</a:t>
            </a:r>
            <a:r>
              <a:rPr lang="en-US" sz="2000" dirty="0" smtClean="0">
                <a:cs typeface="0 Badr" panose="00000400000000000000" pitchFamily="2" charset="-78"/>
              </a:rPr>
              <a:t> </a:t>
            </a:r>
            <a:r>
              <a:rPr lang="en-US" sz="2000" dirty="0">
                <a:cs typeface="0 Badr" panose="00000400000000000000" pitchFamily="2" charset="-78"/>
              </a:rPr>
              <a:t>.( </a:t>
            </a:r>
            <a:endParaRPr lang="fa-IR" sz="2000" dirty="0" smtClean="0">
              <a:cs typeface="0 Badr" panose="00000400000000000000" pitchFamily="2" charset="-78"/>
            </a:endParaRPr>
          </a:p>
          <a:p>
            <a:r>
              <a:rPr lang="fa-IR" sz="2000" dirty="0">
                <a:cs typeface="0 Badr" panose="00000400000000000000" pitchFamily="2" charset="-78"/>
              </a:rPr>
              <a:t>با توجه بـه ایـن مطالب از اندیشه شهید مطهري میتوان نتیجه گرفت که در روابط انسانی در تعلیم و تربیت میتوان به تأثیرگذاري تـربیتی بـین مـربی و متربی و متربیها با یکدیگر جهت بهتري بخشید. اگـر فـقط جاذبه داشته باشیم همه انسانها بـا هر نـوع فـکر و انـدیشهاي وارد میشوند و مرز حق و باطل در نظر انسانها باهم خلط میشود اگر فقط دافعه باشد امکان و فرصت تأثیرگذاري، آدم سـازي و تـوسعه امت اسلامی از دست میرود هر یک از ایـن دو حالت با وظیفه و رسـالت مـسلمانی سازگار نیست. (ملکی، 1383 :122-123</a:t>
            </a:r>
            <a:r>
              <a:rPr lang="en-US" sz="2000" dirty="0">
                <a:cs typeface="0 Badr" panose="00000400000000000000" pitchFamily="2" charset="-78"/>
              </a:rPr>
              <a:t> .( 6‚4 </a:t>
            </a:r>
            <a:endParaRPr lang="fa-IR" sz="2000" dirty="0" smtClean="0">
              <a:cs typeface="0 Badr" panose="00000400000000000000" pitchFamily="2" charset="-78"/>
            </a:endParaRPr>
          </a:p>
          <a:p>
            <a:endParaRPr lang="fa-IR" sz="2000" dirty="0">
              <a:cs typeface="0 Badr" panose="00000400000000000000" pitchFamily="2" charset="-78"/>
            </a:endParaRPr>
          </a:p>
        </p:txBody>
      </p:sp>
    </p:spTree>
    <p:extLst>
      <p:ext uri="{BB962C8B-B14F-4D97-AF65-F5344CB8AC3E}">
        <p14:creationId xmlns:p14="http://schemas.microsoft.com/office/powerpoint/2010/main" val="24168107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4197"/>
          </a:xfrm>
        </p:spPr>
        <p:txBody>
          <a:bodyPr/>
          <a:lstStyle/>
          <a:p>
            <a:r>
              <a:rPr lang="fa-IR" dirty="0" smtClean="0">
                <a:cs typeface="0 Badr" panose="00000400000000000000" pitchFamily="2" charset="-78"/>
              </a:rPr>
              <a:t>عدم توجه به جذب و دفع</a:t>
            </a:r>
            <a:endParaRPr lang="fa-IR" dirty="0">
              <a:cs typeface="0 Badr" panose="00000400000000000000" pitchFamily="2" charset="-78"/>
            </a:endParaRPr>
          </a:p>
        </p:txBody>
      </p:sp>
      <p:sp>
        <p:nvSpPr>
          <p:cNvPr id="3" name="Content Placeholder 2"/>
          <p:cNvSpPr>
            <a:spLocks noGrp="1"/>
          </p:cNvSpPr>
          <p:nvPr>
            <p:ph idx="1"/>
          </p:nvPr>
        </p:nvSpPr>
        <p:spPr>
          <a:xfrm>
            <a:off x="677334" y="1506829"/>
            <a:ext cx="8596668" cy="4534534"/>
          </a:xfrm>
        </p:spPr>
        <p:txBody>
          <a:bodyPr>
            <a:normAutofit/>
          </a:bodyPr>
          <a:lstStyle/>
          <a:p>
            <a:pPr algn="justLow"/>
            <a:r>
              <a:rPr lang="fa-IR" sz="2400" dirty="0">
                <a:cs typeface="0 Badr" panose="00000400000000000000" pitchFamily="2" charset="-78"/>
              </a:rPr>
              <a:t>جمود و تحجر علمی و ابزاري </a:t>
            </a:r>
            <a:r>
              <a:rPr lang="fa-IR" sz="2400" dirty="0" smtClean="0">
                <a:cs typeface="0 Badr" panose="00000400000000000000" pitchFamily="2" charset="-78"/>
              </a:rPr>
              <a:t>بی توجهی </a:t>
            </a:r>
            <a:r>
              <a:rPr lang="fa-IR" sz="2400" dirty="0">
                <a:cs typeface="0 Badr" panose="00000400000000000000" pitchFamily="2" charset="-78"/>
              </a:rPr>
              <a:t>به شناخت وسایل و ابزارهاي جدید و غفلت از کاربرد مطلوب آنها براي اهداف متعالی، یکی از وجوه و ابعاد تحجر است.دین، هدف را معین میکند و راه رسیدن به هدف را، امّا تعیین وسیله تأمین احتیاجات در قلمرو عقل است. عقل کار خودش را </a:t>
            </a:r>
            <a:r>
              <a:rPr lang="fa-IR" sz="2400" dirty="0" smtClean="0">
                <a:cs typeface="0 Badr" panose="00000400000000000000" pitchFamily="2" charset="-78"/>
              </a:rPr>
              <a:t>به تدریج </a:t>
            </a:r>
            <a:r>
              <a:rPr lang="fa-IR" sz="2400" dirty="0">
                <a:cs typeface="0 Badr" panose="00000400000000000000" pitchFamily="2" charset="-78"/>
              </a:rPr>
              <a:t>تکمیل میکند و هرروز وسیله بهتري انتخاب میکند و بشر </a:t>
            </a:r>
            <a:r>
              <a:rPr lang="fa-IR" sz="2400" dirty="0" smtClean="0">
                <a:cs typeface="0 Badr" panose="00000400000000000000" pitchFamily="2" charset="-78"/>
              </a:rPr>
              <a:t>به حکم </a:t>
            </a:r>
            <a:r>
              <a:rPr lang="fa-IR" sz="2400" dirty="0">
                <a:cs typeface="0 Badr" panose="00000400000000000000" pitchFamily="2" charset="-78"/>
              </a:rPr>
              <a:t>قانون اتم و اکمل (به قول علامه طباطبائی) میخواهد از هر راه که </a:t>
            </a:r>
            <a:r>
              <a:rPr lang="fa-IR" sz="2400" dirty="0" smtClean="0">
                <a:cs typeface="0 Badr" panose="00000400000000000000" pitchFamily="2" charset="-78"/>
              </a:rPr>
              <a:t>ساده تر </a:t>
            </a:r>
            <a:r>
              <a:rPr lang="fa-IR" sz="2400" dirty="0">
                <a:cs typeface="0 Badr" panose="00000400000000000000" pitchFamily="2" charset="-78"/>
              </a:rPr>
              <a:t>و </a:t>
            </a:r>
            <a:r>
              <a:rPr lang="fa-IR" sz="2400" dirty="0" smtClean="0">
                <a:cs typeface="0 Badr" panose="00000400000000000000" pitchFamily="2" charset="-78"/>
              </a:rPr>
              <a:t>کم خرجتر </a:t>
            </a:r>
            <a:r>
              <a:rPr lang="fa-IR" sz="2400" dirty="0">
                <a:cs typeface="0 Badr" panose="00000400000000000000" pitchFamily="2" charset="-78"/>
              </a:rPr>
              <a:t>باشد، به هدف خودش برسد. هیچ احتیاج حقیقی نیست که اسلام جلوي آن را گرفته باشد. اسلام جلوي هوس را گرفته است. در وقتیکه تراکتور پیداشده اگر کسی بگوید من با گاوآهن شخم میزنم</a:t>
            </a:r>
            <a:r>
              <a:rPr lang="en-US" sz="2400" dirty="0">
                <a:cs typeface="0 Badr" panose="00000400000000000000" pitchFamily="2" charset="-78"/>
              </a:rPr>
              <a:t>. </a:t>
            </a:r>
            <a:r>
              <a:rPr lang="fa-IR" sz="2400" dirty="0">
                <a:cs typeface="0 Badr" panose="00000400000000000000" pitchFamily="2" charset="-78"/>
              </a:rPr>
              <a:t>این، محکوم است. (مطهري، 1376 :193 </a:t>
            </a:r>
          </a:p>
        </p:txBody>
      </p:sp>
    </p:spTree>
    <p:extLst>
      <p:ext uri="{BB962C8B-B14F-4D97-AF65-F5344CB8AC3E}">
        <p14:creationId xmlns:p14="http://schemas.microsoft.com/office/powerpoint/2010/main" val="28597914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35865"/>
          </a:xfrm>
        </p:spPr>
        <p:txBody>
          <a:bodyPr/>
          <a:lstStyle/>
          <a:p>
            <a:r>
              <a:rPr lang="fa-IR" dirty="0" smtClean="0">
                <a:cs typeface="0 Badr" panose="00000400000000000000" pitchFamily="2" charset="-78"/>
              </a:rPr>
              <a:t>نتیجه اخلاق معلمی از دیدگاه شهید مطهری</a:t>
            </a:r>
            <a:endParaRPr lang="fa-IR" dirty="0">
              <a:cs typeface="0 Badr" panose="00000400000000000000" pitchFamily="2" charset="-78"/>
            </a:endParaRPr>
          </a:p>
        </p:txBody>
      </p:sp>
      <p:sp>
        <p:nvSpPr>
          <p:cNvPr id="3" name="Content Placeholder 2"/>
          <p:cNvSpPr>
            <a:spLocks noGrp="1"/>
          </p:cNvSpPr>
          <p:nvPr>
            <p:ph idx="1"/>
          </p:nvPr>
        </p:nvSpPr>
        <p:spPr/>
        <p:txBody>
          <a:bodyPr/>
          <a:lstStyle/>
          <a:p>
            <a:r>
              <a:rPr lang="fa-IR" dirty="0"/>
              <a:t>تأکید آن عالم فرزانه بیشتر روي پرورش قوه اندیشه و تعقل بود که درآیات و روایات متعددي به اهمیت آن اشارهشده و عقیده داشتند که فرآیند تعلیم و تربیت چیزي فراتر از ارائهي ساده مطالب به کودکان است و باید توانایی </a:t>
            </a:r>
            <a:r>
              <a:rPr lang="fa-IR" dirty="0" smtClean="0"/>
              <a:t>تجزیه وتحلیل </a:t>
            </a:r>
            <a:r>
              <a:rPr lang="fa-IR" dirty="0"/>
              <a:t>و استنباط در افراد ایجاد شود تا افراد بتوانند نیازهاي خود را در طول عمر خود برطرف کنند</a:t>
            </a:r>
            <a:r>
              <a:rPr lang="en-US" dirty="0"/>
              <a:t>. </a:t>
            </a:r>
            <a:r>
              <a:rPr lang="fa-IR" dirty="0"/>
              <a:t>همچنین شهید مطهري به پرورش اخلاقی افراد و پرورش استعدادهاي افراد اهمیت میدادند که این نمایانگر اهمیت قائل شدن ایشان به پرورش </a:t>
            </a:r>
            <a:r>
              <a:rPr lang="fa-IR" dirty="0" smtClean="0"/>
              <a:t>همه جانبه ي </a:t>
            </a:r>
            <a:r>
              <a:rPr lang="fa-IR" dirty="0"/>
              <a:t>انسانها است. به </a:t>
            </a:r>
            <a:r>
              <a:rPr lang="fa-IR" dirty="0" smtClean="0"/>
              <a:t>عقیده ي </a:t>
            </a:r>
            <a:r>
              <a:rPr lang="fa-IR" dirty="0"/>
              <a:t>ایشان پرورش انسانها تنها در یک یا چند بعد محدود کار درستی نیست و براي اینکه فرد بتواند به هدف نهایی که رسیدن به رستگاري و سعادت است برسد، باید در تمام ابعاد وجودي خویش که خداوند استعدادهاي آنها را در فطرت آدمی قرار داده، به رشد دست یابد و این از راهی جز تعلیم و تربیت بر اساس معیارهاي اسلام ممکن نخواهد بود و از طرفی براي تحقق تعلیم و تربیت بر اساس </a:t>
            </a:r>
            <a:r>
              <a:rPr lang="fa-IR" dirty="0" smtClean="0"/>
              <a:t>آموزه هاي </a:t>
            </a:r>
            <a:r>
              <a:rPr lang="fa-IR" dirty="0"/>
              <a:t>دین مبین اسلام باید تا حد امکان تمام </a:t>
            </a:r>
            <a:r>
              <a:rPr lang="fa-IR" dirty="0" smtClean="0"/>
              <a:t>آموزه هاي </a:t>
            </a:r>
            <a:r>
              <a:rPr lang="fa-IR" dirty="0"/>
              <a:t>آن موردتوجه و استفاده قرار گیرد و این بدون رعایت اخلاق حرفهاي توسط معلم و بدون پایبندي معلم به اصول تعلیم و تربیت اسلامی میسر نخواهد شد</a:t>
            </a:r>
          </a:p>
        </p:txBody>
      </p:sp>
    </p:spTree>
    <p:extLst>
      <p:ext uri="{BB962C8B-B14F-4D97-AF65-F5344CB8AC3E}">
        <p14:creationId xmlns:p14="http://schemas.microsoft.com/office/powerpoint/2010/main" val="40240237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26720"/>
          </a:xfrm>
        </p:spPr>
        <p:txBody>
          <a:bodyPr>
            <a:normAutofit fontScale="90000"/>
          </a:bodyPr>
          <a:lstStyle/>
          <a:p>
            <a:r>
              <a:rPr lang="fa-IR" dirty="0" smtClean="0"/>
              <a:t>منابع</a:t>
            </a:r>
            <a:endParaRPr lang="fa-IR" dirty="0"/>
          </a:p>
        </p:txBody>
      </p:sp>
      <p:sp>
        <p:nvSpPr>
          <p:cNvPr id="3" name="Content Placeholder 2"/>
          <p:cNvSpPr>
            <a:spLocks noGrp="1"/>
          </p:cNvSpPr>
          <p:nvPr>
            <p:ph idx="1"/>
          </p:nvPr>
        </p:nvSpPr>
        <p:spPr>
          <a:xfrm>
            <a:off x="677334" y="1198880"/>
            <a:ext cx="9401386" cy="5303519"/>
          </a:xfrm>
        </p:spPr>
        <p:txBody>
          <a:bodyPr>
            <a:noAutofit/>
          </a:bodyPr>
          <a:lstStyle/>
          <a:p>
            <a:pPr algn="justLow"/>
            <a:r>
              <a:rPr lang="en-US" dirty="0" smtClean="0">
                <a:cs typeface="0 Badr" panose="00000400000000000000" pitchFamily="2" charset="-78"/>
              </a:rPr>
              <a:t>6 </a:t>
            </a:r>
            <a:r>
              <a:rPr lang="en-US" dirty="0">
                <a:cs typeface="0 Badr" panose="00000400000000000000" pitchFamily="2" charset="-78"/>
              </a:rPr>
              <a:t>.</a:t>
            </a:r>
            <a:r>
              <a:rPr lang="fa-IR" dirty="0">
                <a:cs typeface="0 Badr" panose="00000400000000000000" pitchFamily="2" charset="-78"/>
              </a:rPr>
              <a:t>منابع </a:t>
            </a:r>
            <a:r>
              <a:rPr lang="en-US" dirty="0">
                <a:cs typeface="0 Badr" panose="00000400000000000000" pitchFamily="2" charset="-78"/>
              </a:rPr>
              <a:t>- </a:t>
            </a:r>
            <a:r>
              <a:rPr lang="fa-IR" dirty="0">
                <a:cs typeface="0 Badr" panose="00000400000000000000" pitchFamily="2" charset="-78"/>
              </a:rPr>
              <a:t>قرآن کریم </a:t>
            </a:r>
            <a:r>
              <a:rPr lang="en-US" dirty="0">
                <a:cs typeface="0 Badr" panose="00000400000000000000" pitchFamily="2" charset="-78"/>
              </a:rPr>
              <a:t>- </a:t>
            </a:r>
            <a:r>
              <a:rPr lang="fa-IR" dirty="0">
                <a:cs typeface="0 Badr" panose="00000400000000000000" pitchFamily="2" charset="-78"/>
              </a:rPr>
              <a:t>ابن بابویه، محمد بن علی. (1385 (الخصال، جلد 1 ،ترجمه و توضیح یعقوب جعفري، تهران: انتشارات اندیشه هادي</a:t>
            </a:r>
            <a:r>
              <a:rPr lang="en-US" dirty="0">
                <a:cs typeface="0 Badr" panose="00000400000000000000" pitchFamily="2" charset="-78"/>
              </a:rPr>
              <a:t>. - </a:t>
            </a:r>
            <a:r>
              <a:rPr lang="fa-IR" dirty="0">
                <a:cs typeface="0 Badr" panose="00000400000000000000" pitchFamily="2" charset="-78"/>
              </a:rPr>
              <a:t>تولایی، روح اله. (1389" (عوامل تأثیرگذار بر رفتار اخلاقی کارکنان در سازمان"، ماهنامه توسعه انسانی پلیس، شماره 25</a:t>
            </a:r>
            <a:r>
              <a:rPr lang="en-US" dirty="0">
                <a:cs typeface="0 Badr" panose="00000400000000000000" pitchFamily="2" charset="-78"/>
              </a:rPr>
              <a:t> . - </a:t>
            </a:r>
            <a:r>
              <a:rPr lang="fa-IR" dirty="0">
                <a:cs typeface="0 Badr" panose="00000400000000000000" pitchFamily="2" charset="-78"/>
              </a:rPr>
              <a:t>حسینی، نجمه. عباسی، عفت. (1391"(راهکارهاي نهادینه کردن اخلاق حرفهاي در سازمانها از دیدگاه آموزههاي دینی"، مجله اسلام و پژوهشهاي مدیریتی، سال دوم، شماره اول</a:t>
            </a:r>
            <a:r>
              <a:rPr lang="en-US" dirty="0">
                <a:cs typeface="0 Badr" panose="00000400000000000000" pitchFamily="2" charset="-78"/>
              </a:rPr>
              <a:t>. - </a:t>
            </a:r>
            <a:r>
              <a:rPr lang="fa-IR" dirty="0">
                <a:cs typeface="0 Badr" panose="00000400000000000000" pitchFamily="2" charset="-78"/>
              </a:rPr>
              <a:t>زمانی فریزهندي، منوچهر. (1381 "(اخلاق کارگزاران اسلامی و تطبیق آن بااخلاق کارگزاران سیستم بانکی</a:t>
            </a:r>
            <a:r>
              <a:rPr lang="en-US" dirty="0">
                <a:cs typeface="0 Badr" panose="00000400000000000000" pitchFamily="2" charset="-78"/>
              </a:rPr>
              <a:t>"</a:t>
            </a:r>
            <a:r>
              <a:rPr lang="fa-IR" dirty="0">
                <a:cs typeface="0 Badr" panose="00000400000000000000" pitchFamily="2" charset="-78"/>
              </a:rPr>
              <a:t>، فصلنامه بانک صادرات ایران، شماره 20</a:t>
            </a:r>
            <a:r>
              <a:rPr lang="en-US" dirty="0">
                <a:cs typeface="0 Badr" panose="00000400000000000000" pitchFamily="2" charset="-78"/>
              </a:rPr>
              <a:t> . - </a:t>
            </a:r>
            <a:r>
              <a:rPr lang="fa-IR" dirty="0">
                <a:cs typeface="0 Badr" panose="00000400000000000000" pitchFamily="2" charset="-78"/>
              </a:rPr>
              <a:t>سلامتی، مصطفی. (1383 "(اخلاق حرفهاي"، نشریه مهارت، شماره 62</a:t>
            </a:r>
            <a:r>
              <a:rPr lang="en-US" dirty="0">
                <a:cs typeface="0 Badr" panose="00000400000000000000" pitchFamily="2" charset="-78"/>
              </a:rPr>
              <a:t>. - </a:t>
            </a:r>
            <a:r>
              <a:rPr lang="fa-IR" dirty="0">
                <a:cs typeface="0 Badr" panose="00000400000000000000" pitchFamily="2" charset="-78"/>
              </a:rPr>
              <a:t>سیف، علیاکبر. (1392 (روانشناسی پرورشی نوین، تهران: نشر دوران</a:t>
            </a:r>
            <a:r>
              <a:rPr lang="en-US" dirty="0">
                <a:cs typeface="0 Badr" panose="00000400000000000000" pitchFamily="2" charset="-78"/>
              </a:rPr>
              <a:t>. - </a:t>
            </a:r>
            <a:r>
              <a:rPr lang="fa-IR" dirty="0">
                <a:cs typeface="0 Badr" panose="00000400000000000000" pitchFamily="2" charset="-78"/>
              </a:rPr>
              <a:t>شکریان، مریم. (1388" (نقش تربیتی اعتدال در قرآن و نهجالبلاغه"، فصلنامه قرآنی کوثر، شماره 33</a:t>
            </a:r>
            <a:r>
              <a:rPr lang="en-US" dirty="0">
                <a:cs typeface="0 Badr" panose="00000400000000000000" pitchFamily="2" charset="-78"/>
              </a:rPr>
              <a:t> . - </a:t>
            </a:r>
            <a:r>
              <a:rPr lang="fa-IR" dirty="0">
                <a:cs typeface="0 Badr" panose="00000400000000000000" pitchFamily="2" charset="-78"/>
              </a:rPr>
              <a:t>قراملکی،احد. (1388(درآمدي بر اخلاق حرفهاي (چاپدوم)، تهران:انتشاراتسرآمد</a:t>
            </a:r>
            <a:r>
              <a:rPr lang="en-US" dirty="0">
                <a:cs typeface="0 Badr" panose="00000400000000000000" pitchFamily="2" charset="-78"/>
              </a:rPr>
              <a:t>. - </a:t>
            </a:r>
            <a:r>
              <a:rPr lang="fa-IR" dirty="0">
                <a:cs typeface="0 Badr" panose="00000400000000000000" pitchFamily="2" charset="-78"/>
              </a:rPr>
              <a:t>کتابچی،محسن. (1383 (مدیریت موفق (چاپ اول)،تهران: نشرالف</a:t>
            </a:r>
            <a:r>
              <a:rPr lang="en-US" dirty="0">
                <a:cs typeface="0 Badr" panose="00000400000000000000" pitchFamily="2" charset="-78"/>
              </a:rPr>
              <a:t>. - </a:t>
            </a:r>
            <a:r>
              <a:rPr lang="fa-IR" dirty="0">
                <a:cs typeface="0 Badr" panose="00000400000000000000" pitchFamily="2" charset="-78"/>
              </a:rPr>
              <a:t>کلینی، محمدبن یعقوب. (1379 (اصول کافی، جلد 1 ،ترجمه محمدباقر کمره اي، تهران: انتشارات دفتر مطالعات تاریخ و معارف اسلامی</a:t>
            </a:r>
            <a:r>
              <a:rPr lang="en-US" dirty="0">
                <a:cs typeface="0 Badr" panose="00000400000000000000" pitchFamily="2" charset="-78"/>
              </a:rPr>
              <a:t>. - </a:t>
            </a:r>
            <a:r>
              <a:rPr lang="fa-IR" dirty="0">
                <a:cs typeface="0 Badr" panose="00000400000000000000" pitchFamily="2" charset="-78"/>
              </a:rPr>
              <a:t>محمدي، مسلم. گل وردي، مهدي. (1392" (مؤلفههاي اخلاق حرفهاي در سازمان با الگو گرفتن از مبانی دینی"، دو فصلنامه اسلام و مدیریت، سال دوم، شماره سوم</a:t>
            </a:r>
            <a:r>
              <a:rPr lang="en-US" dirty="0">
                <a:cs typeface="0 Badr" panose="00000400000000000000" pitchFamily="2" charset="-78"/>
              </a:rPr>
              <a:t>. - </a:t>
            </a:r>
            <a:r>
              <a:rPr lang="fa-IR" dirty="0">
                <a:cs typeface="0 Badr" panose="00000400000000000000" pitchFamily="2" charset="-78"/>
              </a:rPr>
              <a:t>محمدي، مهدي. (1380" (تعلیم و تربیت اسلامی از دیدگاه استاد شهید مرتضی مطهري"، مجله کیهان فرهنگی، شماره 181</a:t>
            </a:r>
            <a:r>
              <a:rPr lang="en-US" dirty="0">
                <a:cs typeface="0 Badr" panose="00000400000000000000" pitchFamily="2" charset="-78"/>
              </a:rPr>
              <a:t> . - </a:t>
            </a:r>
            <a:r>
              <a:rPr lang="fa-IR" dirty="0">
                <a:cs typeface="0 Badr" panose="00000400000000000000" pitchFamily="2" charset="-78"/>
              </a:rPr>
              <a:t>مطهري، مرتضی. (1376 (اسلام و مقتضیات زمان، تهران: انتشارات صدرا</a:t>
            </a:r>
            <a:r>
              <a:rPr lang="en-US" dirty="0">
                <a:cs typeface="0 Badr" panose="00000400000000000000" pitchFamily="2" charset="-78"/>
              </a:rPr>
              <a:t>.</a:t>
            </a:r>
          </a:p>
          <a:p>
            <a:pPr algn="justLow"/>
            <a:r>
              <a:rPr lang="en-US" dirty="0">
                <a:cs typeface="0 Badr" panose="00000400000000000000" pitchFamily="2" charset="-78"/>
              </a:rPr>
              <a:t>-</a:t>
            </a:r>
            <a:r>
              <a:rPr lang="fa-IR" dirty="0">
                <a:cs typeface="0 Badr" panose="00000400000000000000" pitchFamily="2" charset="-78"/>
              </a:rPr>
              <a:t>مطهري، مرتضی. (1374 (تعلیم و تربیت در اسلام، تهران: انتشارات صدرا</a:t>
            </a:r>
            <a:r>
              <a:rPr lang="en-US" dirty="0">
                <a:cs typeface="0 Badr" panose="00000400000000000000" pitchFamily="2" charset="-78"/>
              </a:rPr>
              <a:t>. -</a:t>
            </a:r>
            <a:r>
              <a:rPr lang="fa-IR" dirty="0">
                <a:cs typeface="0 Badr" panose="00000400000000000000" pitchFamily="2" charset="-78"/>
              </a:rPr>
              <a:t>مطهري، مرتضی. (1380 (شش مقاله، تهران: انتشارات صدرا</a:t>
            </a:r>
            <a:r>
              <a:rPr lang="en-US" dirty="0">
                <a:cs typeface="0 Badr" panose="00000400000000000000" pitchFamily="2" charset="-78"/>
              </a:rPr>
              <a:t>. -</a:t>
            </a:r>
            <a:r>
              <a:rPr lang="fa-IR" dirty="0">
                <a:cs typeface="0 Badr" panose="00000400000000000000" pitchFamily="2" charset="-78"/>
              </a:rPr>
              <a:t>مطهري، مرتضی. (1372 (فلسفه اخلاق، تهران: انتشارات صدرا</a:t>
            </a:r>
            <a:r>
              <a:rPr lang="en-US" dirty="0">
                <a:cs typeface="0 Badr" panose="00000400000000000000" pitchFamily="2" charset="-78"/>
              </a:rPr>
              <a:t>. -</a:t>
            </a:r>
            <a:r>
              <a:rPr lang="fa-IR" dirty="0">
                <a:cs typeface="0 Badr" panose="00000400000000000000" pitchFamily="2" charset="-78"/>
              </a:rPr>
              <a:t>مطهري، مرتضی. (1391 (یادداشتهاي استاد مطهري، جلد دوم، تهران: انتشارات صدرا</a:t>
            </a:r>
            <a:r>
              <a:rPr lang="en-US" dirty="0">
                <a:cs typeface="0 Badr" panose="00000400000000000000" pitchFamily="2" charset="-78"/>
              </a:rPr>
              <a:t>. -</a:t>
            </a:r>
            <a:r>
              <a:rPr lang="fa-IR" dirty="0">
                <a:cs typeface="0 Badr" panose="00000400000000000000" pitchFamily="2" charset="-78"/>
              </a:rPr>
              <a:t>مکارم شیرازي، ناصر. (1385 (اخلاق در قرآن، جلد اول، قم: انتشارات مدرسه الامام علی بن ابیطالب علیهمالسلام</a:t>
            </a:r>
            <a:r>
              <a:rPr lang="en-US" dirty="0">
                <a:cs typeface="0 Badr" panose="00000400000000000000" pitchFamily="2" charset="-78"/>
              </a:rPr>
              <a:t>. -</a:t>
            </a:r>
            <a:r>
              <a:rPr lang="fa-IR" dirty="0">
                <a:cs typeface="0 Badr" panose="00000400000000000000" pitchFamily="2" charset="-78"/>
              </a:rPr>
              <a:t>واثقی،قاسم. (1384 (درسهایی از اخلاق مدیریت (چاپدوم)،تهران: شرکتچاپونشربینالمللیوابستهبهموسسهملکی، حسن. (1383" (اصول تعلیم و تربیت اسلامی از دیدگاه شهید مطهري"، مجله مصباح، شماره 103</a:t>
            </a:r>
            <a:r>
              <a:rPr lang="en-US" dirty="0">
                <a:cs typeface="0 Badr" panose="00000400000000000000" pitchFamily="2" charset="-78"/>
              </a:rPr>
              <a:t>. </a:t>
            </a:r>
            <a:r>
              <a:rPr lang="fa-IR" dirty="0">
                <a:cs typeface="0 Badr" panose="00000400000000000000" pitchFamily="2" charset="-78"/>
              </a:rPr>
              <a:t>انتشاراتامیرکبیر</a:t>
            </a:r>
            <a:r>
              <a:rPr lang="en-US" dirty="0">
                <a:cs typeface="0 Badr" panose="00000400000000000000" pitchFamily="2" charset="-78"/>
              </a:rPr>
              <a:t>.</a:t>
            </a:r>
            <a:endParaRPr lang="fa-IR" dirty="0">
              <a:cs typeface="0 Badr" panose="00000400000000000000" pitchFamily="2" charset="-78"/>
            </a:endParaRPr>
          </a:p>
        </p:txBody>
      </p:sp>
    </p:spTree>
    <p:extLst>
      <p:ext uri="{BB962C8B-B14F-4D97-AF65-F5344CB8AC3E}">
        <p14:creationId xmlns:p14="http://schemas.microsoft.com/office/powerpoint/2010/main" val="1146549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نکات مقدماتی</a:t>
            </a:r>
            <a:endParaRPr lang="fa-IR" dirty="0"/>
          </a:p>
        </p:txBody>
      </p:sp>
      <p:sp>
        <p:nvSpPr>
          <p:cNvPr id="3" name="Content Placeholder 2"/>
          <p:cNvSpPr>
            <a:spLocks noGrp="1"/>
          </p:cNvSpPr>
          <p:nvPr>
            <p:ph idx="1"/>
          </p:nvPr>
        </p:nvSpPr>
        <p:spPr/>
        <p:txBody>
          <a:bodyPr>
            <a:normAutofit/>
          </a:bodyPr>
          <a:lstStyle/>
          <a:p>
            <a:r>
              <a:rPr lang="en-US" sz="2400" dirty="0">
                <a:cs typeface="0 Badr" panose="00000400000000000000" pitchFamily="2" charset="-78"/>
              </a:rPr>
              <a:t> </a:t>
            </a:r>
            <a:r>
              <a:rPr lang="fa-IR" sz="2400" dirty="0" smtClean="0">
                <a:cs typeface="0 Badr" panose="00000400000000000000" pitchFamily="2" charset="-78"/>
              </a:rPr>
              <a:t>به منظور </a:t>
            </a:r>
            <a:r>
              <a:rPr lang="fa-IR" sz="2400" dirty="0">
                <a:cs typeface="0 Badr" panose="00000400000000000000" pitchFamily="2" charset="-78"/>
              </a:rPr>
              <a:t>رسیدن انسان به کمال حقیقی خویش، لازم است تا استعدادهاي عالی انسان که در خلقت او قرار دادهشده است، رشد کنند و فعلیت یابند که در این راستا توجه به آموزههاي تربیت اسلامی و رعایت موازین اخلاق حرفهاي توسط معلم ضروري </a:t>
            </a:r>
            <a:r>
              <a:rPr lang="fa-IR" sz="2400" dirty="0" smtClean="0">
                <a:cs typeface="0 Badr" panose="00000400000000000000" pitchFamily="2" charset="-78"/>
              </a:rPr>
              <a:t>است</a:t>
            </a:r>
          </a:p>
          <a:p>
            <a:r>
              <a:rPr lang="fa-IR" sz="2400" dirty="0">
                <a:cs typeface="0 Badr" panose="00000400000000000000" pitchFamily="2" charset="-78"/>
              </a:rPr>
              <a:t>موضوعات اخلاقی </a:t>
            </a:r>
            <a:r>
              <a:rPr lang="fa-IR" sz="2400" dirty="0" smtClean="0">
                <a:cs typeface="0 Badr" panose="00000400000000000000" pitchFamily="2" charset="-78"/>
              </a:rPr>
              <a:t>به طور </a:t>
            </a:r>
            <a:r>
              <a:rPr lang="fa-IR" sz="2400" dirty="0">
                <a:cs typeface="0 Badr" panose="00000400000000000000" pitchFamily="2" charset="-78"/>
              </a:rPr>
              <a:t>مستمر با فعالیتهاي سازمانی، حرفهاي و زندگی روزمره افراد ارتباط دارند</a:t>
            </a:r>
            <a:r>
              <a:rPr lang="en-US" sz="2400" dirty="0">
                <a:cs typeface="0 Badr" panose="00000400000000000000" pitchFamily="2" charset="-78"/>
              </a:rPr>
              <a:t>. </a:t>
            </a:r>
            <a:r>
              <a:rPr lang="fa-IR" sz="2400" dirty="0">
                <a:cs typeface="0 Badr" panose="00000400000000000000" pitchFamily="2" charset="-78"/>
              </a:rPr>
              <a:t>اخلاق بر دو قسم است: فردي و حرفهاي.اخلاق همیشه </a:t>
            </a:r>
            <a:r>
              <a:rPr lang="fa-IR" sz="2400" dirty="0" smtClean="0">
                <a:cs typeface="0 Badr" panose="00000400000000000000" pitchFamily="2" charset="-78"/>
              </a:rPr>
              <a:t>به صورت </a:t>
            </a:r>
            <a:r>
              <a:rPr lang="fa-IR" sz="2400" dirty="0">
                <a:cs typeface="0 Badr" panose="00000400000000000000" pitchFamily="2" charset="-78"/>
              </a:rPr>
              <a:t>موضوعی شخصی بررسیشده است و در </a:t>
            </a:r>
            <a:r>
              <a:rPr lang="fa-IR" sz="2400" dirty="0" smtClean="0">
                <a:cs typeface="0 Badr" panose="00000400000000000000" pitchFamily="2" charset="-78"/>
              </a:rPr>
              <a:t>دهه هاي </a:t>
            </a:r>
            <a:r>
              <a:rPr lang="fa-IR" sz="2400" dirty="0">
                <a:cs typeface="0 Badr" panose="00000400000000000000" pitchFamily="2" charset="-78"/>
              </a:rPr>
              <a:t>اخیر همواره یکی از مشکلات این بود که اخلاق در </a:t>
            </a:r>
            <a:r>
              <a:rPr lang="fa-IR" sz="2400" dirty="0" smtClean="0">
                <a:cs typeface="0 Badr" panose="00000400000000000000" pitchFamily="2" charset="-78"/>
              </a:rPr>
              <a:t>حوزه ي حرفه اي </a:t>
            </a:r>
            <a:r>
              <a:rPr lang="fa-IR" sz="2400" dirty="0">
                <a:cs typeface="0 Badr" panose="00000400000000000000" pitchFamily="2" charset="-78"/>
              </a:rPr>
              <a:t>و </a:t>
            </a:r>
            <a:r>
              <a:rPr lang="fa-IR" sz="2400" dirty="0" smtClean="0">
                <a:cs typeface="0 Badr" panose="00000400000000000000" pitchFamily="2" charset="-78"/>
              </a:rPr>
              <a:t>کسب وکار </a:t>
            </a:r>
            <a:r>
              <a:rPr lang="fa-IR" sz="2400" dirty="0">
                <a:cs typeface="0 Badr" panose="00000400000000000000" pitchFamily="2" charset="-78"/>
              </a:rPr>
              <a:t>مطرح نبوده است و خلأ </a:t>
            </a:r>
            <a:r>
              <a:rPr lang="fa-IR" sz="2400" dirty="0" smtClean="0">
                <a:cs typeface="0 Badr" panose="00000400000000000000" pitchFamily="2" charset="-78"/>
              </a:rPr>
              <a:t>بررسی ها </a:t>
            </a:r>
            <a:r>
              <a:rPr lang="fa-IR" sz="2400" dirty="0">
                <a:cs typeface="0 Badr" panose="00000400000000000000" pitchFamily="2" charset="-78"/>
              </a:rPr>
              <a:t>در </a:t>
            </a:r>
            <a:r>
              <a:rPr lang="fa-IR" sz="2400" dirty="0" smtClean="0">
                <a:cs typeface="0 Badr" panose="00000400000000000000" pitchFamily="2" charset="-78"/>
              </a:rPr>
              <a:t>حوزه ي </a:t>
            </a:r>
            <a:r>
              <a:rPr lang="fa-IR" sz="2400" dirty="0">
                <a:cs typeface="0 Badr" panose="00000400000000000000" pitchFamily="2" charset="-78"/>
              </a:rPr>
              <a:t>اخلاق </a:t>
            </a:r>
            <a:r>
              <a:rPr lang="fa-IR" sz="2400" dirty="0" smtClean="0">
                <a:cs typeface="0 Badr" panose="00000400000000000000" pitchFamily="2" charset="-78"/>
              </a:rPr>
              <a:t>حرفه اي </a:t>
            </a:r>
            <a:r>
              <a:rPr lang="fa-IR" sz="2400" dirty="0">
                <a:cs typeface="0 Badr" panose="00000400000000000000" pitchFamily="2" charset="-78"/>
              </a:rPr>
              <a:t>احساس میشود (حسینی و عباسی،1391 :129 </a:t>
            </a:r>
          </a:p>
        </p:txBody>
      </p:sp>
    </p:spTree>
    <p:extLst>
      <p:ext uri="{BB962C8B-B14F-4D97-AF65-F5344CB8AC3E}">
        <p14:creationId xmlns:p14="http://schemas.microsoft.com/office/powerpoint/2010/main" val="3278557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2834"/>
          </a:xfrm>
        </p:spPr>
        <p:txBody>
          <a:bodyPr/>
          <a:lstStyle/>
          <a:p>
            <a:r>
              <a:rPr lang="fa-IR" dirty="0" smtClean="0">
                <a:cs typeface="0 Badr" panose="00000400000000000000" pitchFamily="2" charset="-78"/>
              </a:rPr>
              <a:t>اخلاق حرفه ای</a:t>
            </a:r>
            <a:endParaRPr lang="fa-IR" dirty="0">
              <a:cs typeface="0 Badr" panose="00000400000000000000" pitchFamily="2" charset="-78"/>
            </a:endParaRPr>
          </a:p>
        </p:txBody>
      </p:sp>
      <p:sp>
        <p:nvSpPr>
          <p:cNvPr id="3" name="Content Placeholder 2"/>
          <p:cNvSpPr>
            <a:spLocks noGrp="1"/>
          </p:cNvSpPr>
          <p:nvPr>
            <p:ph idx="1"/>
          </p:nvPr>
        </p:nvSpPr>
        <p:spPr/>
        <p:txBody>
          <a:bodyPr>
            <a:noAutofit/>
          </a:bodyPr>
          <a:lstStyle/>
          <a:p>
            <a:r>
              <a:rPr lang="fa-IR" sz="2400" dirty="0">
                <a:cs typeface="0 Badr" panose="00000400000000000000" pitchFamily="2" charset="-78"/>
              </a:rPr>
              <a:t>اخلاق حرفهاي را میتوان کاربرد اصول اخلاقی در زندگی و مناسبات حرفهاي </a:t>
            </a:r>
            <a:r>
              <a:rPr lang="fa-IR" sz="2400" dirty="0" smtClean="0">
                <a:cs typeface="0 Badr" panose="00000400000000000000" pitchFamily="2" charset="-78"/>
              </a:rPr>
              <a:t>دانستذا این پرسش مطرح است که </a:t>
            </a:r>
            <a:r>
              <a:rPr lang="fa-IR" sz="2400" dirty="0">
                <a:cs typeface="0 Badr" panose="00000400000000000000" pitchFamily="2" charset="-78"/>
              </a:rPr>
              <a:t>ما در مناسبات حرفهاي و کاري خود چگونه باید رفتار کنیم تا اخلاق حرفهاي را رعایت کرده باشیم؟ </a:t>
            </a:r>
            <a:endParaRPr lang="fa-IR" sz="2400" dirty="0" smtClean="0">
              <a:cs typeface="0 Badr" panose="00000400000000000000" pitchFamily="2" charset="-78"/>
            </a:endParaRPr>
          </a:p>
          <a:p>
            <a:r>
              <a:rPr lang="fa-IR" sz="2400" dirty="0">
                <a:cs typeface="0 Badr" panose="00000400000000000000" pitchFamily="2" charset="-78"/>
              </a:rPr>
              <a:t>ازجمله مکتبهایی که اخلاق را مهم تلقی کرده و اندوختههاي گران بهایی از آیات و روایات و نمونههاي تاریخی فراوان از خود به یادگار گذاشته دین مبین اسلام است</a:t>
            </a:r>
            <a:endParaRPr lang="en-US" sz="2400" dirty="0">
              <a:cs typeface="0 Badr" panose="00000400000000000000" pitchFamily="2" charset="-78"/>
            </a:endParaRPr>
          </a:p>
          <a:p>
            <a:r>
              <a:rPr lang="fa-IR" sz="2400" dirty="0">
                <a:cs typeface="0 Badr" panose="00000400000000000000" pitchFamily="2" charset="-78"/>
              </a:rPr>
              <a:t>در حدیث معروفی از پیامبر اکرم صلیاالله علیه و آله میخوانیم: «انما بعثت لاتمم مکارم الاخلاق؛ من تنها براي تکمیل فضائل اخلاقی مبعوث شدهام» و در تعبیر دیگري: «انما بعثت لاتمم حسن الاخلاق» آمده </a:t>
            </a:r>
            <a:r>
              <a:rPr lang="fa-IR" sz="2400" dirty="0" smtClean="0">
                <a:cs typeface="0 Badr" panose="00000400000000000000" pitchFamily="2" charset="-78"/>
              </a:rPr>
              <a:t>است </a:t>
            </a:r>
            <a:r>
              <a:rPr lang="fa-IR" sz="2400" dirty="0">
                <a:cs typeface="0 Badr" panose="00000400000000000000" pitchFamily="2" charset="-78"/>
              </a:rPr>
              <a:t>تعبیر به «انما» که بهاصطلاح براي حصر است نشان میدهد که تمام اهداف بعثت پیامبر صلیاالله علیه و آله در همین امر یعنی تکامل اخلاقی انسانها خلاصه میشود. (مکارم شیرازي، 1385 :22</a:t>
            </a:r>
            <a:r>
              <a:rPr lang="en-US" sz="2400" dirty="0">
                <a:cs typeface="0 Badr" panose="00000400000000000000" pitchFamily="2" charset="-78"/>
              </a:rPr>
              <a:t> ( </a:t>
            </a:r>
          </a:p>
          <a:p>
            <a:endParaRPr lang="fa-IR" sz="2400" dirty="0">
              <a:cs typeface="0 Badr" panose="00000400000000000000" pitchFamily="2" charset="-78"/>
            </a:endParaRPr>
          </a:p>
        </p:txBody>
      </p:sp>
    </p:spTree>
    <p:extLst>
      <p:ext uri="{BB962C8B-B14F-4D97-AF65-F5344CB8AC3E}">
        <p14:creationId xmlns:p14="http://schemas.microsoft.com/office/powerpoint/2010/main" val="135228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01014"/>
          </a:xfrm>
        </p:spPr>
        <p:txBody>
          <a:bodyPr>
            <a:normAutofit fontScale="90000"/>
          </a:bodyPr>
          <a:lstStyle/>
          <a:p>
            <a:r>
              <a:rPr lang="fa-IR" dirty="0" smtClean="0">
                <a:cs typeface="0 Badr" panose="00000400000000000000" pitchFamily="2" charset="-78"/>
              </a:rPr>
              <a:t>اخلاق حرفه ای</a:t>
            </a:r>
            <a:endParaRPr lang="fa-IR" dirty="0">
              <a:cs typeface="0 Badr" panose="00000400000000000000" pitchFamily="2" charset="-78"/>
            </a:endParaRPr>
          </a:p>
        </p:txBody>
      </p:sp>
      <p:sp>
        <p:nvSpPr>
          <p:cNvPr id="3" name="Content Placeholder 2"/>
          <p:cNvSpPr>
            <a:spLocks noGrp="1"/>
          </p:cNvSpPr>
          <p:nvPr>
            <p:ph idx="1"/>
          </p:nvPr>
        </p:nvSpPr>
        <p:spPr>
          <a:xfrm>
            <a:off x="677334" y="1558345"/>
            <a:ext cx="8596668" cy="4483018"/>
          </a:xfrm>
        </p:spPr>
        <p:txBody>
          <a:bodyPr>
            <a:noAutofit/>
          </a:bodyPr>
          <a:lstStyle/>
          <a:p>
            <a:r>
              <a:rPr lang="fa-IR" sz="2400" dirty="0">
                <a:cs typeface="0 Badr" panose="00000400000000000000" pitchFamily="2" charset="-78"/>
              </a:rPr>
              <a:t>در حدیث دیگري از </a:t>
            </a:r>
            <a:r>
              <a:rPr lang="fa-IR" sz="2400" dirty="0" smtClean="0">
                <a:cs typeface="0 Badr" panose="00000400000000000000" pitchFamily="2" charset="-78"/>
              </a:rPr>
              <a:t>امیرمؤمنان </a:t>
            </a:r>
            <a:r>
              <a:rPr lang="fa-IR" sz="2400" dirty="0">
                <a:cs typeface="0 Badr" panose="00000400000000000000" pitchFamily="2" charset="-78"/>
              </a:rPr>
              <a:t>علی </a:t>
            </a:r>
            <a:r>
              <a:rPr lang="fa-IR" sz="2400" dirty="0" smtClean="0">
                <a:cs typeface="0 Badr" panose="00000400000000000000" pitchFamily="2" charset="-78"/>
              </a:rPr>
              <a:t>علیه السلام </a:t>
            </a:r>
            <a:r>
              <a:rPr lang="fa-IR" sz="2400" dirty="0">
                <a:cs typeface="0 Badr" panose="00000400000000000000" pitchFamily="2" charset="-78"/>
              </a:rPr>
              <a:t>میخوانیم که فرمود: «لو کنا لانرجو جنۀ ولانخشی نارا ولاثوابا ولاعقابا لکان ینبغی لنا ان نطالب بمکارم الاخلاق فانها مما تدل علی سبیل النجاح؛ اگر ما امید و ایمانی به بهشت و ترس و وحشتی از دوزخ و انتظار ثواب و عقابی </a:t>
            </a:r>
            <a:r>
              <a:rPr lang="fa-IR" sz="2400" dirty="0" smtClean="0">
                <a:cs typeface="0 Badr" panose="00000400000000000000" pitchFamily="2" charset="-78"/>
              </a:rPr>
              <a:t>نمی داشتیم</a:t>
            </a:r>
            <a:r>
              <a:rPr lang="fa-IR" sz="2400" dirty="0">
                <a:cs typeface="0 Badr" panose="00000400000000000000" pitchFamily="2" charset="-78"/>
              </a:rPr>
              <a:t>، شایسته بود به سراغ فضائل اخلاقی برویم، چراکه آنها راهنماي نجات و پیروزي و موفقیت هستند» این حدیث </a:t>
            </a:r>
            <a:r>
              <a:rPr lang="fa-IR" sz="2400" dirty="0" smtClean="0">
                <a:cs typeface="0 Badr" panose="00000400000000000000" pitchFamily="2" charset="-78"/>
              </a:rPr>
              <a:t>به خوبی </a:t>
            </a:r>
            <a:r>
              <a:rPr lang="fa-IR" sz="2400" dirty="0">
                <a:cs typeface="0 Badr" panose="00000400000000000000" pitchFamily="2" charset="-78"/>
              </a:rPr>
              <a:t>نشان میدهد که فضائل اخلاقی </a:t>
            </a:r>
            <a:r>
              <a:rPr lang="fa-IR" sz="2400" dirty="0" smtClean="0">
                <a:cs typeface="0 Badr" panose="00000400000000000000" pitchFamily="2" charset="-78"/>
              </a:rPr>
              <a:t>نه تنها </a:t>
            </a:r>
            <a:r>
              <a:rPr lang="fa-IR" sz="2400" dirty="0">
                <a:cs typeface="0 Badr" panose="00000400000000000000" pitchFamily="2" charset="-78"/>
              </a:rPr>
              <a:t>سبب نجات در قیامت است بلکه زندگی دنیا نیز بدون آن سامان </a:t>
            </a:r>
            <a:r>
              <a:rPr lang="fa-IR" sz="2400" dirty="0" smtClean="0">
                <a:cs typeface="0 Badr" panose="00000400000000000000" pitchFamily="2" charset="-78"/>
              </a:rPr>
              <a:t>نمی یابد</a:t>
            </a:r>
            <a:r>
              <a:rPr lang="fa-IR" sz="2400" dirty="0">
                <a:cs typeface="0 Badr" panose="00000400000000000000" pitchFamily="2" charset="-78"/>
              </a:rPr>
              <a:t>.(مکارم شیرازي، 1385: 22</a:t>
            </a:r>
            <a:r>
              <a:rPr lang="en-US" sz="2400" dirty="0">
                <a:cs typeface="0 Badr" panose="00000400000000000000" pitchFamily="2" charset="-78"/>
              </a:rPr>
              <a:t> ( </a:t>
            </a:r>
            <a:r>
              <a:rPr lang="fa-IR" sz="2400" dirty="0">
                <a:cs typeface="0 Badr" panose="00000400000000000000" pitchFamily="2" charset="-78"/>
              </a:rPr>
              <a:t>در حدیث دیگري از رسول خدا </a:t>
            </a:r>
            <a:r>
              <a:rPr lang="fa-IR" sz="2400" dirty="0" smtClean="0">
                <a:cs typeface="0 Badr" panose="00000400000000000000" pitchFamily="2" charset="-78"/>
              </a:rPr>
              <a:t>صلی الله </a:t>
            </a:r>
            <a:r>
              <a:rPr lang="fa-IR" sz="2400" dirty="0">
                <a:cs typeface="0 Badr" panose="00000400000000000000" pitchFamily="2" charset="-78"/>
              </a:rPr>
              <a:t>علیه و آله آمده است که فرمود: «جعل االله سبحانه مکارم الاخلاق صلۀ بینه و بین عباده فحسب احدکم ان یتمسک بخلق متصل باالله؛ خداوند سبحان فضائل اخلاقی را وسیله ارتباط میان خودش و بندگانش قرار داده، همین بس که هر یک از شما دست به اخلاقی بزند که او را به خدا مربوط سازد.» .(مکارم شیرازي، 1385: 22</a:t>
            </a:r>
            <a:r>
              <a:rPr lang="en-US" sz="2400" dirty="0">
                <a:cs typeface="0 Badr" panose="00000400000000000000" pitchFamily="2" charset="-78"/>
              </a:rPr>
              <a:t> ( </a:t>
            </a:r>
            <a:endParaRPr lang="fa-IR" sz="2400" dirty="0">
              <a:cs typeface="0 Badr" panose="00000400000000000000" pitchFamily="2" charset="-78"/>
            </a:endParaRPr>
          </a:p>
        </p:txBody>
      </p:sp>
    </p:spTree>
    <p:extLst>
      <p:ext uri="{BB962C8B-B14F-4D97-AF65-F5344CB8AC3E}">
        <p14:creationId xmlns:p14="http://schemas.microsoft.com/office/powerpoint/2010/main" val="1708417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1318"/>
          </a:xfrm>
        </p:spPr>
        <p:txBody>
          <a:bodyPr/>
          <a:lstStyle/>
          <a:p>
            <a:r>
              <a:rPr lang="fa-IR" dirty="0" smtClean="0">
                <a:cs typeface="0 Badr" panose="00000400000000000000" pitchFamily="2" charset="-78"/>
              </a:rPr>
              <a:t>تلاش شهید مطهری</a:t>
            </a:r>
            <a:endParaRPr lang="fa-IR" dirty="0">
              <a:cs typeface="0 Badr" panose="00000400000000000000" pitchFamily="2" charset="-78"/>
            </a:endParaRPr>
          </a:p>
        </p:txBody>
      </p:sp>
      <p:sp>
        <p:nvSpPr>
          <p:cNvPr id="3" name="Content Placeholder 2"/>
          <p:cNvSpPr>
            <a:spLocks noGrp="1"/>
          </p:cNvSpPr>
          <p:nvPr>
            <p:ph idx="1"/>
          </p:nvPr>
        </p:nvSpPr>
        <p:spPr>
          <a:xfrm>
            <a:off x="677334" y="1481071"/>
            <a:ext cx="8596668" cy="4560292"/>
          </a:xfrm>
        </p:spPr>
        <p:txBody>
          <a:bodyPr>
            <a:normAutofit/>
          </a:bodyPr>
          <a:lstStyle/>
          <a:p>
            <a:r>
              <a:rPr lang="fa-IR" sz="3200" dirty="0">
                <a:cs typeface="0 Badr" panose="00000400000000000000" pitchFamily="2" charset="-78"/>
              </a:rPr>
              <a:t>استاد شهید مرتضی مطهري </a:t>
            </a:r>
            <a:r>
              <a:rPr lang="fa-IR" sz="3200" dirty="0" smtClean="0">
                <a:cs typeface="0 Badr" panose="00000400000000000000" pitchFamily="2" charset="-78"/>
              </a:rPr>
              <a:t>به عنوان </a:t>
            </a:r>
            <a:r>
              <a:rPr lang="fa-IR" sz="3200" dirty="0">
                <a:cs typeface="0 Badr" panose="00000400000000000000" pitchFamily="2" charset="-78"/>
              </a:rPr>
              <a:t>یکی از </a:t>
            </a:r>
            <a:r>
              <a:rPr lang="fa-IR" sz="3200" dirty="0" smtClean="0">
                <a:cs typeface="0 Badr" panose="00000400000000000000" pitchFamily="2" charset="-78"/>
              </a:rPr>
              <a:t>برجسته ترین </a:t>
            </a:r>
            <a:r>
              <a:rPr lang="fa-IR" sz="3200" dirty="0">
                <a:cs typeface="0 Badr" panose="00000400000000000000" pitchFamily="2" charset="-78"/>
              </a:rPr>
              <a:t>متفکران و دانشمندان اسلامی، در خصوص اصول تعلیم و تربیت اسلامی و لزوم پایبندي معلمان و مربیان به اخلاق </a:t>
            </a:r>
            <a:r>
              <a:rPr lang="fa-IR" sz="3200" dirty="0" smtClean="0">
                <a:cs typeface="0 Badr" panose="00000400000000000000" pitchFamily="2" charset="-78"/>
              </a:rPr>
              <a:t>حرفه اي </a:t>
            </a:r>
            <a:r>
              <a:rPr lang="fa-IR" sz="3200" dirty="0">
                <a:cs typeface="0 Badr" panose="00000400000000000000" pitchFamily="2" charset="-78"/>
              </a:rPr>
              <a:t>متناسب با </a:t>
            </a:r>
            <a:r>
              <a:rPr lang="fa-IR" sz="3200" dirty="0" smtClean="0">
                <a:cs typeface="0 Badr" panose="00000400000000000000" pitchFamily="2" charset="-78"/>
              </a:rPr>
              <a:t>آموزه هاي </a:t>
            </a:r>
            <a:r>
              <a:rPr lang="fa-IR" sz="3200" dirty="0">
                <a:cs typeface="0 Badr" panose="00000400000000000000" pitchFamily="2" charset="-78"/>
              </a:rPr>
              <a:t>اسلام، مسائلی را مطرح کرده است که بررسی و ارائه آنها میتواند فضاي فکري مشخصی را در تربیت اسلامی به وجود آورد و به کاوشگران عرصه تعلیم و تربیت یاري رساند</a:t>
            </a:r>
          </a:p>
        </p:txBody>
      </p:sp>
    </p:spTree>
    <p:extLst>
      <p:ext uri="{BB962C8B-B14F-4D97-AF65-F5344CB8AC3E}">
        <p14:creationId xmlns:p14="http://schemas.microsoft.com/office/powerpoint/2010/main" val="1328370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50762"/>
            <a:ext cx="8596668" cy="682580"/>
          </a:xfrm>
        </p:spPr>
        <p:txBody>
          <a:bodyPr/>
          <a:lstStyle/>
          <a:p>
            <a:r>
              <a:rPr lang="fa-IR" dirty="0" smtClean="0">
                <a:cs typeface="0 Badr" panose="00000400000000000000" pitchFamily="2" charset="-78"/>
              </a:rPr>
              <a:t>مفهوم شناسی</a:t>
            </a:r>
            <a:endParaRPr lang="fa-IR" dirty="0">
              <a:cs typeface="0 Badr" panose="00000400000000000000" pitchFamily="2" charset="-78"/>
            </a:endParaRPr>
          </a:p>
        </p:txBody>
      </p:sp>
      <p:sp>
        <p:nvSpPr>
          <p:cNvPr id="3" name="Content Placeholder 2"/>
          <p:cNvSpPr>
            <a:spLocks noGrp="1"/>
          </p:cNvSpPr>
          <p:nvPr>
            <p:ph idx="1"/>
          </p:nvPr>
        </p:nvSpPr>
        <p:spPr>
          <a:xfrm>
            <a:off x="677334" y="1402080"/>
            <a:ext cx="9096586" cy="4947205"/>
          </a:xfrm>
        </p:spPr>
        <p:txBody>
          <a:bodyPr>
            <a:noAutofit/>
          </a:bodyPr>
          <a:lstStyle/>
          <a:p>
            <a:pPr algn="justLow"/>
            <a:r>
              <a:rPr lang="fa-IR" sz="2400" dirty="0">
                <a:cs typeface="0 Badr" panose="00000400000000000000" pitchFamily="2" charset="-78"/>
              </a:rPr>
              <a:t>اخلاق جمع خلق است. دو کلمه خَلق و خُلق در لغت عرب از یک </a:t>
            </a:r>
            <a:r>
              <a:rPr lang="fa-IR" sz="2400" dirty="0" smtClean="0">
                <a:cs typeface="0 Badr" panose="00000400000000000000" pitchFamily="2" charset="-78"/>
              </a:rPr>
              <a:t>ماده اند</a:t>
            </a:r>
            <a:r>
              <a:rPr lang="fa-IR" sz="2400" dirty="0">
                <a:cs typeface="0 Badr" panose="00000400000000000000" pitchFamily="2" charset="-78"/>
              </a:rPr>
              <a:t>. مراد از خَلق، چهره ظاهري و ساختمان طبیعی و مراد از خُلق، ویژگیهاي نفسانی و صفات معنوي است که درون آدمی رسوخ دارند و </a:t>
            </a:r>
            <a:r>
              <a:rPr lang="fa-IR" sz="2400" dirty="0" smtClean="0">
                <a:cs typeface="0 Badr" panose="00000400000000000000" pitchFamily="2" charset="-78"/>
              </a:rPr>
              <a:t>ثابت اند </a:t>
            </a:r>
            <a:r>
              <a:rPr lang="fa-IR" sz="2400" dirty="0">
                <a:cs typeface="0 Badr" panose="00000400000000000000" pitchFamily="2" charset="-78"/>
              </a:rPr>
              <a:t>و به روح، شکل خاصی میبخشند؛ ولی ازنظر ظاهري مشهود نیستند. خُلق </a:t>
            </a:r>
            <a:r>
              <a:rPr lang="fa-IR" sz="2400" dirty="0" smtClean="0">
                <a:cs typeface="0 Badr" panose="00000400000000000000" pitchFamily="2" charset="-78"/>
              </a:rPr>
              <a:t>ملک هاي </a:t>
            </a:r>
            <a:r>
              <a:rPr lang="fa-IR" sz="2400" dirty="0">
                <a:cs typeface="0 Badr" panose="00000400000000000000" pitchFamily="2" charset="-78"/>
              </a:rPr>
              <a:t>است نفسانی که موجب میشود عملی </a:t>
            </a:r>
            <a:r>
              <a:rPr lang="fa-IR" sz="2400" dirty="0" smtClean="0">
                <a:cs typeface="0 Badr" panose="00000400000000000000" pitchFamily="2" charset="-78"/>
              </a:rPr>
              <a:t>به آسانی </a:t>
            </a:r>
            <a:r>
              <a:rPr lang="fa-IR" sz="2400" dirty="0">
                <a:cs typeface="0 Badr" panose="00000400000000000000" pitchFamily="2" charset="-78"/>
              </a:rPr>
              <a:t>و بدون نیاز به تفکر و تأمل، از انسان صادر شود. (کتابچی،1383 :17 .(اخلاق در حقیقت، ملکاتی است که در نفس انسان حاصل میشود و بر سلوك و رفتار او تأثیر میگذارد؛ یعنی به اعمال انسان در زندگی جهت میدهد. اخلاق حالتی درونی است که آن را از کردار و رفتار فرد کشف میکنیم. (زمانی فریزهندي،1381 :71</a:t>
            </a:r>
            <a:r>
              <a:rPr lang="en-US" sz="2400" dirty="0">
                <a:cs typeface="0 Badr" panose="00000400000000000000" pitchFamily="2" charset="-78"/>
              </a:rPr>
              <a:t> ( </a:t>
            </a:r>
            <a:r>
              <a:rPr lang="fa-IR" sz="2400" dirty="0">
                <a:cs typeface="0 Badr" panose="00000400000000000000" pitchFamily="2" charset="-78"/>
              </a:rPr>
              <a:t>همچنین اخلاق را به </a:t>
            </a:r>
            <a:r>
              <a:rPr lang="fa-IR" sz="2400" dirty="0" smtClean="0">
                <a:cs typeface="0 Badr" panose="00000400000000000000" pitchFamily="2" charset="-78"/>
              </a:rPr>
              <a:t>مجموعه اي </a:t>
            </a:r>
            <a:r>
              <a:rPr lang="fa-IR" sz="2400" dirty="0">
                <a:cs typeface="0 Badr" panose="00000400000000000000" pitchFamily="2" charset="-78"/>
              </a:rPr>
              <a:t>از صفات روحی و باطنی انسان تعریف </a:t>
            </a:r>
            <a:r>
              <a:rPr lang="fa-IR" sz="2400" dirty="0" smtClean="0">
                <a:cs typeface="0 Badr" panose="00000400000000000000" pitchFamily="2" charset="-78"/>
              </a:rPr>
              <a:t>کرده اند </a:t>
            </a:r>
            <a:r>
              <a:rPr lang="fa-IR" sz="2400" dirty="0">
                <a:cs typeface="0 Badr" panose="00000400000000000000" pitchFamily="2" charset="-78"/>
              </a:rPr>
              <a:t>که </a:t>
            </a:r>
            <a:r>
              <a:rPr lang="fa-IR" sz="2400" dirty="0" smtClean="0">
                <a:cs typeface="0 Badr" panose="00000400000000000000" pitchFamily="2" charset="-78"/>
              </a:rPr>
              <a:t>به صورت </a:t>
            </a:r>
            <a:r>
              <a:rPr lang="fa-IR" sz="2400" dirty="0">
                <a:cs typeface="0 Badr" panose="00000400000000000000" pitchFamily="2" charset="-78"/>
              </a:rPr>
              <a:t>اعمال و رفتاري که از خلقیات درونی انسان ناشی میشود، بروز ظاهري مییابد. بدین سبب گفته میشود که اخلاق را میتوان از راه آثارش تعریف </a:t>
            </a:r>
            <a:r>
              <a:rPr lang="fa-IR" sz="2400" dirty="0" smtClean="0">
                <a:cs typeface="0 Badr" panose="00000400000000000000" pitchFamily="2" charset="-78"/>
              </a:rPr>
              <a:t>کرد. </a:t>
            </a:r>
            <a:r>
              <a:rPr lang="fa-IR" sz="2400" dirty="0">
                <a:cs typeface="0 Badr" panose="00000400000000000000" pitchFamily="2" charset="-78"/>
              </a:rPr>
              <a:t>(تولایی،2010 :1</a:t>
            </a:r>
            <a:r>
              <a:rPr lang="en-US" sz="2400" dirty="0">
                <a:cs typeface="0 Badr" panose="00000400000000000000" pitchFamily="2" charset="-78"/>
              </a:rPr>
              <a:t> </a:t>
            </a:r>
            <a:r>
              <a:rPr lang="en-US" sz="2400" dirty="0" smtClean="0">
                <a:cs typeface="0 Badr" panose="00000400000000000000" pitchFamily="2" charset="-78"/>
              </a:rPr>
              <a:t>(</a:t>
            </a:r>
            <a:endParaRPr lang="fa-IR" sz="2400" dirty="0">
              <a:cs typeface="0 Badr" panose="00000400000000000000" pitchFamily="2" charset="-78"/>
            </a:endParaRPr>
          </a:p>
        </p:txBody>
      </p:sp>
    </p:spTree>
    <p:extLst>
      <p:ext uri="{BB962C8B-B14F-4D97-AF65-F5344CB8AC3E}">
        <p14:creationId xmlns:p14="http://schemas.microsoft.com/office/powerpoint/2010/main" val="2999585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3120"/>
          </a:xfrm>
        </p:spPr>
        <p:txBody>
          <a:bodyPr/>
          <a:lstStyle/>
          <a:p>
            <a:r>
              <a:rPr lang="fa-IR" dirty="0" smtClean="0">
                <a:cs typeface="0 Badr" panose="00000400000000000000" pitchFamily="2" charset="-78"/>
              </a:rPr>
              <a:t>شهید مطهری و موضوع گزاره های اخلاقی</a:t>
            </a:r>
            <a:endParaRPr lang="fa-IR" dirty="0">
              <a:cs typeface="0 Badr" panose="00000400000000000000" pitchFamily="2" charset="-78"/>
            </a:endParaRPr>
          </a:p>
        </p:txBody>
      </p:sp>
      <p:sp>
        <p:nvSpPr>
          <p:cNvPr id="3" name="Content Placeholder 2"/>
          <p:cNvSpPr>
            <a:spLocks noGrp="1"/>
          </p:cNvSpPr>
          <p:nvPr>
            <p:ph idx="1"/>
          </p:nvPr>
        </p:nvSpPr>
        <p:spPr>
          <a:xfrm>
            <a:off x="677334" y="1442721"/>
            <a:ext cx="8596668" cy="4598642"/>
          </a:xfrm>
        </p:spPr>
        <p:txBody>
          <a:bodyPr>
            <a:normAutofit/>
          </a:bodyPr>
          <a:lstStyle/>
          <a:p>
            <a:r>
              <a:rPr lang="fa-IR" sz="2400" dirty="0">
                <a:cs typeface="0 Badr" panose="00000400000000000000" pitchFamily="2" charset="-78"/>
              </a:rPr>
              <a:t>ازنظر شهید مطهري هر فعل اختیاريِ انسان میتواند موضوع گزارههاي اخلاقی قرار گیرد؛ خواه آن فعل ارزش محسوب شود مثل عدالت و یا ضد ارزش باشد مثل ظلم. البته استاد شهید در بعضی موارد از فعل اخلاقی، فقط فعل ارزشی را اراده کرده است؛ یعنی فعلی که ازنظر اخلاقی داراي ارزش باشد و در این صورت ویژگیهایی را براي آن ذکر میکند: </a:t>
            </a:r>
            <a:endParaRPr lang="fa-IR" sz="2400" dirty="0" smtClean="0">
              <a:cs typeface="0 Badr" panose="00000400000000000000" pitchFamily="2" charset="-78"/>
            </a:endParaRPr>
          </a:p>
          <a:p>
            <a:r>
              <a:rPr lang="fa-IR" sz="2400" dirty="0" smtClean="0">
                <a:cs typeface="0 Badr" panose="00000400000000000000" pitchFamily="2" charset="-78"/>
              </a:rPr>
              <a:t>الف</a:t>
            </a:r>
            <a:r>
              <a:rPr lang="fa-IR" sz="2400" dirty="0">
                <a:cs typeface="0 Badr" panose="00000400000000000000" pitchFamily="2" charset="-78"/>
              </a:rPr>
              <a:t>. از روي عقل باشد؛ </a:t>
            </a:r>
            <a:endParaRPr lang="fa-IR" sz="2400" dirty="0" smtClean="0">
              <a:cs typeface="0 Badr" panose="00000400000000000000" pitchFamily="2" charset="-78"/>
            </a:endParaRPr>
          </a:p>
          <a:p>
            <a:r>
              <a:rPr lang="fa-IR" sz="2400" dirty="0" smtClean="0">
                <a:cs typeface="0 Badr" panose="00000400000000000000" pitchFamily="2" charset="-78"/>
              </a:rPr>
              <a:t>ب</a:t>
            </a:r>
            <a:r>
              <a:rPr lang="fa-IR" sz="2400" dirty="0">
                <a:cs typeface="0 Badr" panose="00000400000000000000" pitchFamily="2" charset="-78"/>
              </a:rPr>
              <a:t>. مبتنی بر اراده و اختیار باشد</a:t>
            </a:r>
            <a:r>
              <a:rPr lang="fa-IR" sz="2400" dirty="0" smtClean="0">
                <a:cs typeface="0 Badr" panose="00000400000000000000" pitchFamily="2" charset="-78"/>
              </a:rPr>
              <a:t>؛</a:t>
            </a:r>
          </a:p>
          <a:p>
            <a:r>
              <a:rPr lang="fa-IR" sz="2400" dirty="0" smtClean="0">
                <a:cs typeface="0 Badr" panose="00000400000000000000" pitchFamily="2" charset="-78"/>
              </a:rPr>
              <a:t> </a:t>
            </a:r>
            <a:r>
              <a:rPr lang="fa-IR" sz="2400" dirty="0">
                <a:cs typeface="0 Badr" panose="00000400000000000000" pitchFamily="2" charset="-78"/>
              </a:rPr>
              <a:t>ج. داراي ارزش ذاتی باشد و یا آنکه انسانها براي آن ارزش قائل باشند؛ </a:t>
            </a:r>
            <a:endParaRPr lang="fa-IR" sz="2400" dirty="0" smtClean="0">
              <a:cs typeface="0 Badr" panose="00000400000000000000" pitchFamily="2" charset="-78"/>
            </a:endParaRPr>
          </a:p>
          <a:p>
            <a:r>
              <a:rPr lang="fa-IR" sz="2400" dirty="0" smtClean="0">
                <a:cs typeface="0 Badr" panose="00000400000000000000" pitchFamily="2" charset="-78"/>
              </a:rPr>
              <a:t>د</a:t>
            </a:r>
            <a:r>
              <a:rPr lang="fa-IR" sz="2400" dirty="0">
                <a:cs typeface="0 Badr" panose="00000400000000000000" pitchFamily="2" charset="-78"/>
              </a:rPr>
              <a:t>. داراي ارزش غیرمادي باشد؛ </a:t>
            </a:r>
            <a:endParaRPr lang="fa-IR" sz="2400" dirty="0" smtClean="0">
              <a:cs typeface="0 Badr" panose="00000400000000000000" pitchFamily="2" charset="-78"/>
            </a:endParaRPr>
          </a:p>
          <a:p>
            <a:r>
              <a:rPr lang="fa-IR" sz="2400" dirty="0" smtClean="0">
                <a:cs typeface="0 Badr" panose="00000400000000000000" pitchFamily="2" charset="-78"/>
              </a:rPr>
              <a:t>ه</a:t>
            </a:r>
            <a:r>
              <a:rPr lang="fa-IR" sz="2400" dirty="0">
                <a:cs typeface="0 Badr" panose="00000400000000000000" pitchFamily="2" charset="-78"/>
              </a:rPr>
              <a:t>. از حد فعل طبیعی، حیوانی و غریزي بالاتر باشد؛ و متناسب با «من» علوي و یا «خود» اصیل انسان باشد. (مطهري،1372 </a:t>
            </a:r>
          </a:p>
        </p:txBody>
      </p:sp>
    </p:spTree>
    <p:extLst>
      <p:ext uri="{BB962C8B-B14F-4D97-AF65-F5344CB8AC3E}">
        <p14:creationId xmlns:p14="http://schemas.microsoft.com/office/powerpoint/2010/main" val="3193993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68439"/>
          </a:xfrm>
        </p:spPr>
        <p:txBody>
          <a:bodyPr/>
          <a:lstStyle/>
          <a:p>
            <a:r>
              <a:rPr lang="fa-IR" dirty="0" smtClean="0">
                <a:cs typeface="0 Badr" panose="00000400000000000000" pitchFamily="2" charset="-78"/>
              </a:rPr>
              <a:t>اخلاق حرفه ای چیست؟</a:t>
            </a:r>
            <a:endParaRPr lang="fa-IR" dirty="0">
              <a:cs typeface="0 Badr" panose="00000400000000000000" pitchFamily="2" charset="-78"/>
            </a:endParaRPr>
          </a:p>
        </p:txBody>
      </p:sp>
      <p:sp>
        <p:nvSpPr>
          <p:cNvPr id="3" name="Content Placeholder 2"/>
          <p:cNvSpPr>
            <a:spLocks noGrp="1"/>
          </p:cNvSpPr>
          <p:nvPr>
            <p:ph idx="1"/>
          </p:nvPr>
        </p:nvSpPr>
        <p:spPr/>
        <p:txBody>
          <a:bodyPr>
            <a:noAutofit/>
          </a:bodyPr>
          <a:lstStyle/>
          <a:p>
            <a:r>
              <a:rPr lang="fa-IR" sz="2400" dirty="0">
                <a:cs typeface="0 Badr" panose="00000400000000000000" pitchFamily="2" charset="-78"/>
              </a:rPr>
              <a:t>اخلاق حرفهاي به معناي یافتن مکانیسم اجرایی براي تبدیل کردن اصول و </a:t>
            </a:r>
            <a:r>
              <a:rPr lang="fa-IR" sz="2400" dirty="0" smtClean="0">
                <a:cs typeface="0 Badr" panose="00000400000000000000" pitchFamily="2" charset="-78"/>
              </a:rPr>
              <a:t>نظریه هاي </a:t>
            </a:r>
            <a:r>
              <a:rPr lang="fa-IR" sz="2400" dirty="0">
                <a:cs typeface="0 Badr" panose="00000400000000000000" pitchFamily="2" charset="-78"/>
              </a:rPr>
              <a:t>عام اخلاقی به فضاي اداري و سازمانی است که بیشتر ناظر به نیازها و آسیبهاي موجود در محیط کار و جامعه است. </a:t>
            </a:r>
            <a:endParaRPr lang="fa-IR" sz="2400" dirty="0" smtClean="0">
              <a:cs typeface="0 Badr" panose="00000400000000000000" pitchFamily="2" charset="-78"/>
            </a:endParaRPr>
          </a:p>
          <a:p>
            <a:r>
              <a:rPr lang="fa-IR" sz="2400" dirty="0" smtClean="0">
                <a:cs typeface="0 Badr" panose="00000400000000000000" pitchFamily="2" charset="-78"/>
              </a:rPr>
              <a:t>اخلاق </a:t>
            </a:r>
            <a:r>
              <a:rPr lang="fa-IR" sz="2400" dirty="0">
                <a:cs typeface="0 Badr" panose="00000400000000000000" pitchFamily="2" charset="-78"/>
              </a:rPr>
              <a:t>حرفهاي </a:t>
            </a:r>
            <a:r>
              <a:rPr lang="fa-IR" sz="2400" dirty="0" smtClean="0">
                <a:cs typeface="0 Badr" panose="00000400000000000000" pitchFamily="2" charset="-78"/>
              </a:rPr>
              <a:t>مجموعه اي </a:t>
            </a:r>
            <a:r>
              <a:rPr lang="fa-IR" sz="2400" dirty="0">
                <a:cs typeface="0 Badr" panose="00000400000000000000" pitchFamily="2" charset="-78"/>
              </a:rPr>
              <a:t>از کنشها و واکنشهاي اخلاقی </a:t>
            </a:r>
            <a:r>
              <a:rPr lang="fa-IR" sz="2400" dirty="0" smtClean="0">
                <a:cs typeface="0 Badr" panose="00000400000000000000" pitchFamily="2" charset="-78"/>
              </a:rPr>
              <a:t>پذیرفته شده </a:t>
            </a:r>
            <a:r>
              <a:rPr lang="fa-IR" sz="2400" dirty="0">
                <a:cs typeface="0 Badr" panose="00000400000000000000" pitchFamily="2" charset="-78"/>
              </a:rPr>
              <a:t>است که از سوي سازمانها به مجامع </a:t>
            </a:r>
            <a:r>
              <a:rPr lang="fa-IR" sz="2400" dirty="0" smtClean="0">
                <a:cs typeface="0 Badr" panose="00000400000000000000" pitchFamily="2" charset="-78"/>
              </a:rPr>
              <a:t>حرفه اي </a:t>
            </a:r>
            <a:r>
              <a:rPr lang="fa-IR" sz="2400" dirty="0">
                <a:cs typeface="0 Badr" panose="00000400000000000000" pitchFamily="2" charset="-78"/>
              </a:rPr>
              <a:t>مقرر میشود تا مطلوبترین روابط اجتماعی ممکن را </a:t>
            </a:r>
            <a:r>
              <a:rPr lang="fa-IR" sz="2400" dirty="0" smtClean="0">
                <a:cs typeface="0 Badr" panose="00000400000000000000" pitchFamily="2" charset="-78"/>
              </a:rPr>
              <a:t>براي </a:t>
            </a:r>
            <a:r>
              <a:rPr lang="fa-IR" sz="2400" dirty="0">
                <a:cs typeface="0 Badr" panose="00000400000000000000" pitchFamily="2" charset="-78"/>
              </a:rPr>
              <a:t>اعضاي خود در اجراي وظایف </a:t>
            </a:r>
            <a:r>
              <a:rPr lang="fa-IR" sz="2400" dirty="0" smtClean="0">
                <a:cs typeface="0 Badr" panose="00000400000000000000" pitchFamily="2" charset="-78"/>
              </a:rPr>
              <a:t>حرفه اي </a:t>
            </a:r>
            <a:r>
              <a:rPr lang="fa-IR" sz="2400" dirty="0">
                <a:cs typeface="0 Badr" panose="00000400000000000000" pitchFamily="2" charset="-78"/>
              </a:rPr>
              <a:t>فراهم آورد. (سلامتی،1383 :1 </a:t>
            </a:r>
            <a:endParaRPr lang="fa-IR" sz="2400" dirty="0" smtClean="0">
              <a:cs typeface="0 Badr" panose="00000400000000000000" pitchFamily="2" charset="-78"/>
            </a:endParaRPr>
          </a:p>
          <a:p>
            <a:r>
              <a:rPr lang="fa-IR" sz="2400" dirty="0">
                <a:cs typeface="0 Badr" panose="00000400000000000000" pitchFamily="2" charset="-78"/>
              </a:rPr>
              <a:t>معلم </a:t>
            </a:r>
            <a:r>
              <a:rPr lang="fa-IR" sz="2400" dirty="0" smtClean="0">
                <a:cs typeface="0 Badr" panose="00000400000000000000" pitchFamily="2" charset="-78"/>
              </a:rPr>
              <a:t>به عنوان </a:t>
            </a:r>
            <a:r>
              <a:rPr lang="fa-IR" sz="2400" dirty="0">
                <a:cs typeface="0 Badr" panose="00000400000000000000" pitchFamily="2" charset="-78"/>
              </a:rPr>
              <a:t>یک شخص حقیقی، مسئولیتهاي اخلاقی دارد</a:t>
            </a:r>
            <a:r>
              <a:rPr lang="en-US" sz="2400" dirty="0">
                <a:cs typeface="0 Badr" panose="00000400000000000000" pitchFamily="2" charset="-78"/>
              </a:rPr>
              <a:t>. </a:t>
            </a:r>
            <a:r>
              <a:rPr lang="fa-IR" sz="2400" dirty="0">
                <a:cs typeface="0 Badr" panose="00000400000000000000" pitchFamily="2" charset="-78"/>
              </a:rPr>
              <a:t>مسئولیتهاي اخلاقی او بر خواسته از شغلی است که بر دوش گرفته است؛ بهگونهاي که اگر شغل دیگري میپذیرفت، مسئولیتهاي اخلاقی وي تغییر میکرد. هر شغلی به اقتضاي حرفهاي، مسئولیتهاي اخلاقی خاصی میآفریند</a:t>
            </a:r>
            <a:r>
              <a:rPr lang="en-US" sz="2400" dirty="0">
                <a:cs typeface="0 Badr" panose="00000400000000000000" pitchFamily="2" charset="-78"/>
              </a:rPr>
              <a:t>. (172 :1388</a:t>
            </a:r>
            <a:r>
              <a:rPr lang="fa-IR" sz="2400" dirty="0">
                <a:cs typeface="0 Badr" panose="00000400000000000000" pitchFamily="2" charset="-78"/>
              </a:rPr>
              <a:t>،قراملکی</a:t>
            </a:r>
            <a:r>
              <a:rPr lang="en-US" sz="2400" dirty="0">
                <a:cs typeface="0 Badr" panose="00000400000000000000" pitchFamily="2" charset="-78"/>
              </a:rPr>
              <a:t>( 3</a:t>
            </a:r>
            <a:endParaRPr lang="fa-IR" sz="2400" dirty="0">
              <a:cs typeface="0 Badr" panose="00000400000000000000" pitchFamily="2" charset="-78"/>
            </a:endParaRPr>
          </a:p>
        </p:txBody>
      </p:sp>
    </p:spTree>
    <p:extLst>
      <p:ext uri="{BB962C8B-B14F-4D97-AF65-F5344CB8AC3E}">
        <p14:creationId xmlns:p14="http://schemas.microsoft.com/office/powerpoint/2010/main" val="398759568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184</TotalTime>
  <Words>5078</Words>
  <Application>Microsoft Office PowerPoint</Application>
  <PresentationFormat>Widescreen</PresentationFormat>
  <Paragraphs>109</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0 Badr</vt:lpstr>
      <vt:lpstr>0 Baran</vt:lpstr>
      <vt:lpstr>Arial</vt:lpstr>
      <vt:lpstr>Tahoma</vt:lpstr>
      <vt:lpstr>Trebuchet MS</vt:lpstr>
      <vt:lpstr>Wingdings 3</vt:lpstr>
      <vt:lpstr>Facet</vt:lpstr>
      <vt:lpstr>اخلاق حرفه ای معلم در نظام تربیت اسلامی از دیدگاه شهید مطهری</vt:lpstr>
      <vt:lpstr>پس از مطالعه، به سوالات طبق تاریخ پاسخ دهید</vt:lpstr>
      <vt:lpstr>نکات مقدماتی</vt:lpstr>
      <vt:lpstr>اخلاق حرفه ای</vt:lpstr>
      <vt:lpstr>اخلاق حرفه ای</vt:lpstr>
      <vt:lpstr>تلاش شهید مطهری</vt:lpstr>
      <vt:lpstr>مفهوم شناسی</vt:lpstr>
      <vt:lpstr>شهید مطهری و موضوع گزاره های اخلاقی</vt:lpstr>
      <vt:lpstr>اخلاق حرفه ای چیست؟</vt:lpstr>
      <vt:lpstr>مولفه های اخلاق حرفه ای معلم از دیدگاه شهید مطهری</vt:lpstr>
      <vt:lpstr>اهتمام به پرورش فکر و اندیشه </vt:lpstr>
      <vt:lpstr>مکمل بودن تعلیم و تعقل  </vt:lpstr>
      <vt:lpstr>2- پرورش استعدادهای نهفته</vt:lpstr>
      <vt:lpstr>ابعاد انسانی از نظر شهید مطهری و جایگاه تعلیم وتربیت</vt:lpstr>
      <vt:lpstr>دوره مناسب جهت شکوفایی استعدادها</vt:lpstr>
      <vt:lpstr>3 عادت در تربیت اسلامی</vt:lpstr>
      <vt:lpstr>شهید مطهری و نقدی بر تفکر غربی در باب عادت</vt:lpstr>
      <vt:lpstr>ابتنای تعلیم و تربیت اسلامی بر عبادت</vt:lpstr>
      <vt:lpstr>عبادت عامل رسیدن انسان به کمال نهایی</vt:lpstr>
      <vt:lpstr>فایده دیگر لزوم مراعات اوقات عبادت</vt:lpstr>
      <vt:lpstr>آسیب ها و موانع اخلاق حرفه اي معلمی از دیدگاه شهید مطهري</vt:lpstr>
      <vt:lpstr>1 تک بعدی نگری</vt:lpstr>
      <vt:lpstr>بهترین الگوی جامع نگر در تربیت</vt:lpstr>
      <vt:lpstr>2 عدم رعایت اعتدال</vt:lpstr>
      <vt:lpstr>4 عدم توجه به رعایت توازن میان امور ثابت و متغیر</vt:lpstr>
      <vt:lpstr>5 عدم توجه به اصل جذب و دفع</vt:lpstr>
      <vt:lpstr>عدم توجه به جذب و دفع</vt:lpstr>
      <vt:lpstr>نتیجه اخلاق معلمی از دیدگاه شهید مطهری</vt:lpstr>
      <vt:lpstr>منابع</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اخلاق حرفه ای معلم در نظام تربیت اسلامی از دیدگاه شهید مطهری</dc:title>
  <dc:creator>akbari</dc:creator>
  <cp:lastModifiedBy>akbari</cp:lastModifiedBy>
  <cp:revision>17</cp:revision>
  <dcterms:created xsi:type="dcterms:W3CDTF">2020-05-01T06:26:36Z</dcterms:created>
  <dcterms:modified xsi:type="dcterms:W3CDTF">2020-05-01T09:31:41Z</dcterms:modified>
</cp:coreProperties>
</file>