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8" r:id="rId24"/>
    <p:sldId id="278" r:id="rId25"/>
    <p:sldId id="279" r:id="rId26"/>
    <p:sldId id="280" r:id="rId27"/>
    <p:sldId id="281" r:id="rId28"/>
    <p:sldId id="282" r:id="rId29"/>
    <p:sldId id="283" r:id="rId30"/>
    <p:sldId id="284" r:id="rId31"/>
    <p:sldId id="285" r:id="rId32"/>
    <p:sldId id="286" r:id="rId33"/>
    <p:sldId id="287" r:id="rId34"/>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74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عنوان اسلاید">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BC5CDDB8-3875-FF4B-AE9B-0D2AFD5D70A8}"/>
              </a:ext>
            </a:extLst>
          </p:cNvPr>
          <p:cNvSpPr>
            <a:spLocks noGrp="1"/>
          </p:cNvSpPr>
          <p:nvPr>
            <p:ph type="ctrTitle"/>
          </p:nvPr>
        </p:nvSpPr>
        <p:spPr>
          <a:xfrm>
            <a:off x="1524000" y="1122363"/>
            <a:ext cx="9144000" cy="2387600"/>
          </a:xfrm>
        </p:spPr>
        <p:txBody>
          <a:bodyPr anchor="b"/>
          <a:lstStyle>
            <a:lvl1pPr algn="ctr">
              <a:defRPr sz="6000"/>
            </a:lvl1pPr>
          </a:lstStyle>
          <a:p>
            <a:r>
              <a:rPr lang="fa-IR"/>
              <a:t>برای ویرایش نسخه اصلی سبک عنوان کلیک کنید</a:t>
            </a:r>
          </a:p>
        </p:txBody>
      </p:sp>
      <p:sp>
        <p:nvSpPr>
          <p:cNvPr id="3" name="زیر نویس 2">
            <a:extLst>
              <a:ext uri="{FF2B5EF4-FFF2-40B4-BE49-F238E27FC236}">
                <a16:creationId xmlns:a16="http://schemas.microsoft.com/office/drawing/2014/main" xmlns="" id="{D8A761AC-D40B-3E4D-BC44-EEB646598D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a-IR"/>
              <a:t>برای ویرایش نسخه اصلی سبک زیرنویس کلیک کنید</a:t>
            </a:r>
          </a:p>
        </p:txBody>
      </p:sp>
      <p:sp>
        <p:nvSpPr>
          <p:cNvPr id="4" name="نگهدارنده مکان تاریخ 3">
            <a:extLst>
              <a:ext uri="{FF2B5EF4-FFF2-40B4-BE49-F238E27FC236}">
                <a16:creationId xmlns:a16="http://schemas.microsoft.com/office/drawing/2014/main" xmlns="" id="{80792AAF-770F-C64B-8E26-A0EDB9B7DD14}"/>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5" name="نگهدارنده مکان پانویس 4">
            <a:extLst>
              <a:ext uri="{FF2B5EF4-FFF2-40B4-BE49-F238E27FC236}">
                <a16:creationId xmlns:a16="http://schemas.microsoft.com/office/drawing/2014/main" xmlns="" id="{9FE79A7C-D925-BE49-9311-039202833E14}"/>
              </a:ext>
            </a:extLst>
          </p:cNvPr>
          <p:cNvSpPr>
            <a:spLocks noGrp="1"/>
          </p:cNvSpPr>
          <p:nvPr>
            <p:ph type="ftr" sz="quarter" idx="11"/>
          </p:nvPr>
        </p:nvSpPr>
        <p:spPr/>
        <p:txBody>
          <a:bodyPr/>
          <a:lstStyle/>
          <a:p>
            <a:endParaRPr lang="fa-IR"/>
          </a:p>
        </p:txBody>
      </p:sp>
      <p:sp>
        <p:nvSpPr>
          <p:cNvPr id="6" name="نگهدارنده مکان شماره اسلاید 5">
            <a:extLst>
              <a:ext uri="{FF2B5EF4-FFF2-40B4-BE49-F238E27FC236}">
                <a16:creationId xmlns:a16="http://schemas.microsoft.com/office/drawing/2014/main" xmlns="" id="{B87D75E8-B538-2B45-9C4C-82D39624BABC}"/>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3150937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 متن عمودی">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D9500A4D-E0C1-0748-A72F-051545F084CF}"/>
              </a:ext>
            </a:extLst>
          </p:cNvPr>
          <p:cNvSpPr>
            <a:spLocks noGrp="1"/>
          </p:cNvSpPr>
          <p:nvPr>
            <p:ph type="title"/>
          </p:nvPr>
        </p:nvSpPr>
        <p:spPr/>
        <p:txBody>
          <a:bodyPr/>
          <a:lstStyle/>
          <a:p>
            <a:r>
              <a:rPr lang="fa-IR"/>
              <a:t>برای ویرایش نسخه اصلی سبک عنوان کلیک کنید</a:t>
            </a:r>
          </a:p>
        </p:txBody>
      </p:sp>
      <p:sp>
        <p:nvSpPr>
          <p:cNvPr id="3" name="نگهدارنده مکان متن عمودی 2">
            <a:extLst>
              <a:ext uri="{FF2B5EF4-FFF2-40B4-BE49-F238E27FC236}">
                <a16:creationId xmlns:a16="http://schemas.microsoft.com/office/drawing/2014/main" xmlns="" id="{ECC43C07-6553-664A-9814-9FFEF1E60AEA}"/>
              </a:ext>
            </a:extLst>
          </p:cNvPr>
          <p:cNvSpPr>
            <a:spLocks noGrp="1"/>
          </p:cNvSpPr>
          <p:nvPr>
            <p:ph type="body" orient="vert" idx="1"/>
          </p:nvPr>
        </p:nvSpPr>
        <p:spPr/>
        <p:txBody>
          <a:bodyPr vert="eaVert"/>
          <a:lstStyle/>
          <a:p>
            <a:pPr lvl="0"/>
            <a:r>
              <a:rPr lang="fa-IR"/>
              <a:t>ویرایش سبک‌های متن اصلی</a:t>
            </a:r>
          </a:p>
          <a:p>
            <a:pPr lvl="1"/>
            <a:r>
              <a:rPr lang="fa-IR"/>
              <a:t>سطح دوم</a:t>
            </a:r>
          </a:p>
          <a:p>
            <a:pPr lvl="2"/>
            <a:r>
              <a:rPr lang="fa-IR"/>
              <a:t>سطح سوم</a:t>
            </a:r>
          </a:p>
          <a:p>
            <a:pPr lvl="3"/>
            <a:r>
              <a:rPr lang="fa-IR"/>
              <a:t>سطح چهارم</a:t>
            </a:r>
          </a:p>
          <a:p>
            <a:pPr lvl="4"/>
            <a:r>
              <a:rPr lang="fa-IR"/>
              <a:t>سطح پنجم</a:t>
            </a:r>
          </a:p>
        </p:txBody>
      </p:sp>
      <p:sp>
        <p:nvSpPr>
          <p:cNvPr id="4" name="نگهدارنده مکان تاریخ 3">
            <a:extLst>
              <a:ext uri="{FF2B5EF4-FFF2-40B4-BE49-F238E27FC236}">
                <a16:creationId xmlns:a16="http://schemas.microsoft.com/office/drawing/2014/main" xmlns="" id="{EBE29C6B-4FE8-1947-8327-8E764389CA6C}"/>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5" name="نگهدارنده مکان پانویس 4">
            <a:extLst>
              <a:ext uri="{FF2B5EF4-FFF2-40B4-BE49-F238E27FC236}">
                <a16:creationId xmlns:a16="http://schemas.microsoft.com/office/drawing/2014/main" xmlns="" id="{B59602FB-15A5-C346-8DDD-69AF88C3BB1B}"/>
              </a:ext>
            </a:extLst>
          </p:cNvPr>
          <p:cNvSpPr>
            <a:spLocks noGrp="1"/>
          </p:cNvSpPr>
          <p:nvPr>
            <p:ph type="ftr" sz="quarter" idx="11"/>
          </p:nvPr>
        </p:nvSpPr>
        <p:spPr/>
        <p:txBody>
          <a:bodyPr/>
          <a:lstStyle/>
          <a:p>
            <a:endParaRPr lang="fa-IR"/>
          </a:p>
        </p:txBody>
      </p:sp>
      <p:sp>
        <p:nvSpPr>
          <p:cNvPr id="6" name="نگهدارنده مکان شماره اسلاید 5">
            <a:extLst>
              <a:ext uri="{FF2B5EF4-FFF2-40B4-BE49-F238E27FC236}">
                <a16:creationId xmlns:a16="http://schemas.microsoft.com/office/drawing/2014/main" xmlns="" id="{0210BC33-73EC-9F43-94D8-E0848FF58C1F}"/>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3316466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عمودی و متن">
    <p:spTree>
      <p:nvGrpSpPr>
        <p:cNvPr id="1" name=""/>
        <p:cNvGrpSpPr/>
        <p:nvPr/>
      </p:nvGrpSpPr>
      <p:grpSpPr>
        <a:xfrm>
          <a:off x="0" y="0"/>
          <a:ext cx="0" cy="0"/>
          <a:chOff x="0" y="0"/>
          <a:chExt cx="0" cy="0"/>
        </a:xfrm>
      </p:grpSpPr>
      <p:sp>
        <p:nvSpPr>
          <p:cNvPr id="2" name="عنوان عمودی 1">
            <a:extLst>
              <a:ext uri="{FF2B5EF4-FFF2-40B4-BE49-F238E27FC236}">
                <a16:creationId xmlns:a16="http://schemas.microsoft.com/office/drawing/2014/main" xmlns="" id="{51066768-E3AE-FD41-B021-E83AA45334DE}"/>
              </a:ext>
            </a:extLst>
          </p:cNvPr>
          <p:cNvSpPr>
            <a:spLocks noGrp="1"/>
          </p:cNvSpPr>
          <p:nvPr>
            <p:ph type="title" orient="vert"/>
          </p:nvPr>
        </p:nvSpPr>
        <p:spPr>
          <a:xfrm>
            <a:off x="8724900" y="365125"/>
            <a:ext cx="2628900" cy="5811838"/>
          </a:xfrm>
        </p:spPr>
        <p:txBody>
          <a:bodyPr vert="eaVert"/>
          <a:lstStyle/>
          <a:p>
            <a:r>
              <a:rPr lang="fa-IR"/>
              <a:t>برای ویرایش نسخه اصلی سبک عنوان کلیک کنید</a:t>
            </a:r>
          </a:p>
        </p:txBody>
      </p:sp>
      <p:sp>
        <p:nvSpPr>
          <p:cNvPr id="3" name="نگهدارنده مکان متن عمودی 2">
            <a:extLst>
              <a:ext uri="{FF2B5EF4-FFF2-40B4-BE49-F238E27FC236}">
                <a16:creationId xmlns:a16="http://schemas.microsoft.com/office/drawing/2014/main" xmlns="" id="{3E8E9B92-FE73-0841-98DC-370BFBC4062A}"/>
              </a:ext>
            </a:extLst>
          </p:cNvPr>
          <p:cNvSpPr>
            <a:spLocks noGrp="1"/>
          </p:cNvSpPr>
          <p:nvPr>
            <p:ph type="body" orient="vert" idx="1"/>
          </p:nvPr>
        </p:nvSpPr>
        <p:spPr>
          <a:xfrm>
            <a:off x="838200" y="365125"/>
            <a:ext cx="7734300" cy="5811838"/>
          </a:xfrm>
        </p:spPr>
        <p:txBody>
          <a:bodyPr vert="eaVert"/>
          <a:lstStyle/>
          <a:p>
            <a:pPr lvl="0"/>
            <a:r>
              <a:rPr lang="fa-IR"/>
              <a:t>ویرایش سبک‌های متن اصلی</a:t>
            </a:r>
          </a:p>
          <a:p>
            <a:pPr lvl="1"/>
            <a:r>
              <a:rPr lang="fa-IR"/>
              <a:t>سطح دوم</a:t>
            </a:r>
          </a:p>
          <a:p>
            <a:pPr lvl="2"/>
            <a:r>
              <a:rPr lang="fa-IR"/>
              <a:t>سطح سوم</a:t>
            </a:r>
          </a:p>
          <a:p>
            <a:pPr lvl="3"/>
            <a:r>
              <a:rPr lang="fa-IR"/>
              <a:t>سطح چهارم</a:t>
            </a:r>
          </a:p>
          <a:p>
            <a:pPr lvl="4"/>
            <a:r>
              <a:rPr lang="fa-IR"/>
              <a:t>سطح پنجم</a:t>
            </a:r>
          </a:p>
        </p:txBody>
      </p:sp>
      <p:sp>
        <p:nvSpPr>
          <p:cNvPr id="4" name="نگهدارنده مکان تاریخ 3">
            <a:extLst>
              <a:ext uri="{FF2B5EF4-FFF2-40B4-BE49-F238E27FC236}">
                <a16:creationId xmlns:a16="http://schemas.microsoft.com/office/drawing/2014/main" xmlns="" id="{A92E7DC7-54B8-1646-B00A-C430B1D7660F}"/>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5" name="نگهدارنده مکان پانویس 4">
            <a:extLst>
              <a:ext uri="{FF2B5EF4-FFF2-40B4-BE49-F238E27FC236}">
                <a16:creationId xmlns:a16="http://schemas.microsoft.com/office/drawing/2014/main" xmlns="" id="{60D8E99F-2488-F64B-9117-AC646F183834}"/>
              </a:ext>
            </a:extLst>
          </p:cNvPr>
          <p:cNvSpPr>
            <a:spLocks noGrp="1"/>
          </p:cNvSpPr>
          <p:nvPr>
            <p:ph type="ftr" sz="quarter" idx="11"/>
          </p:nvPr>
        </p:nvSpPr>
        <p:spPr/>
        <p:txBody>
          <a:bodyPr/>
          <a:lstStyle/>
          <a:p>
            <a:endParaRPr lang="fa-IR"/>
          </a:p>
        </p:txBody>
      </p:sp>
      <p:sp>
        <p:nvSpPr>
          <p:cNvPr id="6" name="نگهدارنده مکان شماره اسلاید 5">
            <a:extLst>
              <a:ext uri="{FF2B5EF4-FFF2-40B4-BE49-F238E27FC236}">
                <a16:creationId xmlns:a16="http://schemas.microsoft.com/office/drawing/2014/main" xmlns="" id="{23B7AA22-816D-4346-95FB-5F30BC21C409}"/>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116460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 محتوی">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03C5E2EB-F367-7347-AC64-A88CA121981A}"/>
              </a:ext>
            </a:extLst>
          </p:cNvPr>
          <p:cNvSpPr>
            <a:spLocks noGrp="1"/>
          </p:cNvSpPr>
          <p:nvPr>
            <p:ph type="title"/>
          </p:nvPr>
        </p:nvSpPr>
        <p:spPr/>
        <p:txBody>
          <a:bodyPr/>
          <a:lstStyle/>
          <a:p>
            <a:r>
              <a:rPr lang="fa-IR"/>
              <a:t>برای ویرایش نسخه اصلی سبک عنوان کلیک کنید</a:t>
            </a:r>
          </a:p>
        </p:txBody>
      </p:sp>
      <p:sp>
        <p:nvSpPr>
          <p:cNvPr id="3" name="نگهدارنده مکان محتوا 2">
            <a:extLst>
              <a:ext uri="{FF2B5EF4-FFF2-40B4-BE49-F238E27FC236}">
                <a16:creationId xmlns:a16="http://schemas.microsoft.com/office/drawing/2014/main" xmlns="" id="{C74C9A6F-92DA-D349-84D0-36B5625D3DDE}"/>
              </a:ext>
            </a:extLst>
          </p:cNvPr>
          <p:cNvSpPr>
            <a:spLocks noGrp="1"/>
          </p:cNvSpPr>
          <p:nvPr>
            <p:ph idx="1"/>
          </p:nvPr>
        </p:nvSpPr>
        <p:spPr/>
        <p:txBody>
          <a:bodyPr/>
          <a:lstStyle/>
          <a:p>
            <a:pPr lvl="0"/>
            <a:r>
              <a:rPr lang="fa-IR"/>
              <a:t>ویرایش سبک‌های متن اصلی</a:t>
            </a:r>
          </a:p>
          <a:p>
            <a:pPr lvl="1"/>
            <a:r>
              <a:rPr lang="fa-IR"/>
              <a:t>سطح دوم</a:t>
            </a:r>
          </a:p>
          <a:p>
            <a:pPr lvl="2"/>
            <a:r>
              <a:rPr lang="fa-IR"/>
              <a:t>سطح سوم</a:t>
            </a:r>
          </a:p>
          <a:p>
            <a:pPr lvl="3"/>
            <a:r>
              <a:rPr lang="fa-IR"/>
              <a:t>سطح چهارم</a:t>
            </a:r>
          </a:p>
          <a:p>
            <a:pPr lvl="4"/>
            <a:r>
              <a:rPr lang="fa-IR"/>
              <a:t>سطح پنجم</a:t>
            </a:r>
          </a:p>
        </p:txBody>
      </p:sp>
      <p:sp>
        <p:nvSpPr>
          <p:cNvPr id="4" name="نگهدارنده مکان تاریخ 3">
            <a:extLst>
              <a:ext uri="{FF2B5EF4-FFF2-40B4-BE49-F238E27FC236}">
                <a16:creationId xmlns:a16="http://schemas.microsoft.com/office/drawing/2014/main" xmlns="" id="{5EE0A6A9-BDFF-4744-8FA3-E0623822BE6D}"/>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5" name="نگهدارنده مکان پانویس 4">
            <a:extLst>
              <a:ext uri="{FF2B5EF4-FFF2-40B4-BE49-F238E27FC236}">
                <a16:creationId xmlns:a16="http://schemas.microsoft.com/office/drawing/2014/main" xmlns="" id="{5EEE9253-2A6B-194A-BD6F-741E7A595C29}"/>
              </a:ext>
            </a:extLst>
          </p:cNvPr>
          <p:cNvSpPr>
            <a:spLocks noGrp="1"/>
          </p:cNvSpPr>
          <p:nvPr>
            <p:ph type="ftr" sz="quarter" idx="11"/>
          </p:nvPr>
        </p:nvSpPr>
        <p:spPr/>
        <p:txBody>
          <a:bodyPr/>
          <a:lstStyle/>
          <a:p>
            <a:endParaRPr lang="fa-IR"/>
          </a:p>
        </p:txBody>
      </p:sp>
      <p:sp>
        <p:nvSpPr>
          <p:cNvPr id="6" name="نگهدارنده مکان شماره اسلاید 5">
            <a:extLst>
              <a:ext uri="{FF2B5EF4-FFF2-40B4-BE49-F238E27FC236}">
                <a16:creationId xmlns:a16="http://schemas.microsoft.com/office/drawing/2014/main" xmlns="" id="{3BFB2B3F-21E7-1A41-88BF-D8D023F5F823}"/>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3513569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سربرگ بخش">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BB1703F0-391E-C84A-B38A-0AA34D0B73D4}"/>
              </a:ext>
            </a:extLst>
          </p:cNvPr>
          <p:cNvSpPr>
            <a:spLocks noGrp="1"/>
          </p:cNvSpPr>
          <p:nvPr>
            <p:ph type="title"/>
          </p:nvPr>
        </p:nvSpPr>
        <p:spPr>
          <a:xfrm>
            <a:off x="831850" y="1709738"/>
            <a:ext cx="10515600" cy="2852737"/>
          </a:xfrm>
        </p:spPr>
        <p:txBody>
          <a:bodyPr anchor="b"/>
          <a:lstStyle>
            <a:lvl1pPr>
              <a:defRPr sz="6000"/>
            </a:lvl1pPr>
          </a:lstStyle>
          <a:p>
            <a:r>
              <a:rPr lang="fa-IR"/>
              <a:t>برای ویرایش نسخه اصلی سبک عنوان کلیک کنید</a:t>
            </a:r>
          </a:p>
        </p:txBody>
      </p:sp>
      <p:sp>
        <p:nvSpPr>
          <p:cNvPr id="3" name="نگهدارنده مکان متن 2">
            <a:extLst>
              <a:ext uri="{FF2B5EF4-FFF2-40B4-BE49-F238E27FC236}">
                <a16:creationId xmlns:a16="http://schemas.microsoft.com/office/drawing/2014/main" xmlns="" id="{6006E951-C6A8-9244-8ACE-12432468D0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a-IR"/>
              <a:t>ویرایش سبک‌های متن اصلی</a:t>
            </a:r>
          </a:p>
        </p:txBody>
      </p:sp>
      <p:sp>
        <p:nvSpPr>
          <p:cNvPr id="4" name="نگهدارنده مکان تاریخ 3">
            <a:extLst>
              <a:ext uri="{FF2B5EF4-FFF2-40B4-BE49-F238E27FC236}">
                <a16:creationId xmlns:a16="http://schemas.microsoft.com/office/drawing/2014/main" xmlns="" id="{62E7821C-069B-7148-80C6-EEE030139D50}"/>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5" name="نگهدارنده مکان پانویس 4">
            <a:extLst>
              <a:ext uri="{FF2B5EF4-FFF2-40B4-BE49-F238E27FC236}">
                <a16:creationId xmlns:a16="http://schemas.microsoft.com/office/drawing/2014/main" xmlns="" id="{0B527EF8-ECA8-6F46-A6D9-AC513228E480}"/>
              </a:ext>
            </a:extLst>
          </p:cNvPr>
          <p:cNvSpPr>
            <a:spLocks noGrp="1"/>
          </p:cNvSpPr>
          <p:nvPr>
            <p:ph type="ftr" sz="quarter" idx="11"/>
          </p:nvPr>
        </p:nvSpPr>
        <p:spPr/>
        <p:txBody>
          <a:bodyPr/>
          <a:lstStyle/>
          <a:p>
            <a:endParaRPr lang="fa-IR"/>
          </a:p>
        </p:txBody>
      </p:sp>
      <p:sp>
        <p:nvSpPr>
          <p:cNvPr id="6" name="نگهدارنده مکان شماره اسلاید 5">
            <a:extLst>
              <a:ext uri="{FF2B5EF4-FFF2-40B4-BE49-F238E27FC236}">
                <a16:creationId xmlns:a16="http://schemas.microsoft.com/office/drawing/2014/main" xmlns="" id="{F4332326-D911-FD4B-B85B-D91017521E43}"/>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2064595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دو محتوا">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1477A8D7-E5FE-344B-BBD2-9ECE7A67FE71}"/>
              </a:ext>
            </a:extLst>
          </p:cNvPr>
          <p:cNvSpPr>
            <a:spLocks noGrp="1"/>
          </p:cNvSpPr>
          <p:nvPr>
            <p:ph type="title"/>
          </p:nvPr>
        </p:nvSpPr>
        <p:spPr/>
        <p:txBody>
          <a:bodyPr/>
          <a:lstStyle/>
          <a:p>
            <a:r>
              <a:rPr lang="fa-IR"/>
              <a:t>برای ویرایش نسخه اصلی سبک عنوان کلیک کنید</a:t>
            </a:r>
          </a:p>
        </p:txBody>
      </p:sp>
      <p:sp>
        <p:nvSpPr>
          <p:cNvPr id="3" name="نگهدارنده مکان محتوا 2">
            <a:extLst>
              <a:ext uri="{FF2B5EF4-FFF2-40B4-BE49-F238E27FC236}">
                <a16:creationId xmlns:a16="http://schemas.microsoft.com/office/drawing/2014/main" xmlns="" id="{B28F509D-645A-F146-B770-03DAAD262F04}"/>
              </a:ext>
            </a:extLst>
          </p:cNvPr>
          <p:cNvSpPr>
            <a:spLocks noGrp="1"/>
          </p:cNvSpPr>
          <p:nvPr>
            <p:ph sz="half" idx="1"/>
          </p:nvPr>
        </p:nvSpPr>
        <p:spPr>
          <a:xfrm>
            <a:off x="838200" y="1825625"/>
            <a:ext cx="5181600" cy="4351338"/>
          </a:xfrm>
        </p:spPr>
        <p:txBody>
          <a:bodyPr/>
          <a:lstStyle/>
          <a:p>
            <a:pPr lvl="0"/>
            <a:r>
              <a:rPr lang="fa-IR"/>
              <a:t>ویرایش سبک‌های متن اصلی</a:t>
            </a:r>
          </a:p>
          <a:p>
            <a:pPr lvl="1"/>
            <a:r>
              <a:rPr lang="fa-IR"/>
              <a:t>سطح دوم</a:t>
            </a:r>
          </a:p>
          <a:p>
            <a:pPr lvl="2"/>
            <a:r>
              <a:rPr lang="fa-IR"/>
              <a:t>سطح سوم</a:t>
            </a:r>
          </a:p>
          <a:p>
            <a:pPr lvl="3"/>
            <a:r>
              <a:rPr lang="fa-IR"/>
              <a:t>سطح چهارم</a:t>
            </a:r>
          </a:p>
          <a:p>
            <a:pPr lvl="4"/>
            <a:r>
              <a:rPr lang="fa-IR"/>
              <a:t>سطح پنجم</a:t>
            </a:r>
          </a:p>
        </p:txBody>
      </p:sp>
      <p:sp>
        <p:nvSpPr>
          <p:cNvPr id="4" name="نگهدارنده مکان محتوا 3">
            <a:extLst>
              <a:ext uri="{FF2B5EF4-FFF2-40B4-BE49-F238E27FC236}">
                <a16:creationId xmlns:a16="http://schemas.microsoft.com/office/drawing/2014/main" xmlns="" id="{063EA32D-3EDB-BA43-8B59-8C902DB0A24E}"/>
              </a:ext>
            </a:extLst>
          </p:cNvPr>
          <p:cNvSpPr>
            <a:spLocks noGrp="1"/>
          </p:cNvSpPr>
          <p:nvPr>
            <p:ph sz="half" idx="2"/>
          </p:nvPr>
        </p:nvSpPr>
        <p:spPr>
          <a:xfrm>
            <a:off x="6172200" y="1825625"/>
            <a:ext cx="5181600" cy="4351338"/>
          </a:xfrm>
        </p:spPr>
        <p:txBody>
          <a:bodyPr/>
          <a:lstStyle/>
          <a:p>
            <a:pPr lvl="0"/>
            <a:r>
              <a:rPr lang="fa-IR"/>
              <a:t>ویرایش سبک‌های متن اصلی</a:t>
            </a:r>
          </a:p>
          <a:p>
            <a:pPr lvl="1"/>
            <a:r>
              <a:rPr lang="fa-IR"/>
              <a:t>سطح دوم</a:t>
            </a:r>
          </a:p>
          <a:p>
            <a:pPr lvl="2"/>
            <a:r>
              <a:rPr lang="fa-IR"/>
              <a:t>سطح سوم</a:t>
            </a:r>
          </a:p>
          <a:p>
            <a:pPr lvl="3"/>
            <a:r>
              <a:rPr lang="fa-IR"/>
              <a:t>سطح چهارم</a:t>
            </a:r>
          </a:p>
          <a:p>
            <a:pPr lvl="4"/>
            <a:r>
              <a:rPr lang="fa-IR"/>
              <a:t>سطح پنجم</a:t>
            </a:r>
          </a:p>
        </p:txBody>
      </p:sp>
      <p:sp>
        <p:nvSpPr>
          <p:cNvPr id="5" name="نگهدارنده مکان تاریخ 4">
            <a:extLst>
              <a:ext uri="{FF2B5EF4-FFF2-40B4-BE49-F238E27FC236}">
                <a16:creationId xmlns:a16="http://schemas.microsoft.com/office/drawing/2014/main" xmlns="" id="{0CE9FCB0-F8A7-2C42-88E5-44DECC5AA5E7}"/>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6" name="نگهدارنده مکان پانویس 5">
            <a:extLst>
              <a:ext uri="{FF2B5EF4-FFF2-40B4-BE49-F238E27FC236}">
                <a16:creationId xmlns:a16="http://schemas.microsoft.com/office/drawing/2014/main" xmlns="" id="{52398075-6E79-1445-97CB-F0C332C19861}"/>
              </a:ext>
            </a:extLst>
          </p:cNvPr>
          <p:cNvSpPr>
            <a:spLocks noGrp="1"/>
          </p:cNvSpPr>
          <p:nvPr>
            <p:ph type="ftr" sz="quarter" idx="11"/>
          </p:nvPr>
        </p:nvSpPr>
        <p:spPr/>
        <p:txBody>
          <a:bodyPr/>
          <a:lstStyle/>
          <a:p>
            <a:endParaRPr lang="fa-IR"/>
          </a:p>
        </p:txBody>
      </p:sp>
      <p:sp>
        <p:nvSpPr>
          <p:cNvPr id="7" name="نگهدارنده مکان شماره اسلاید 6">
            <a:extLst>
              <a:ext uri="{FF2B5EF4-FFF2-40B4-BE49-F238E27FC236}">
                <a16:creationId xmlns:a16="http://schemas.microsoft.com/office/drawing/2014/main" xmlns="" id="{8F6B0660-DCC7-8C49-93EB-C807ACB69880}"/>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1170463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یسه">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01226501-172E-6F44-A1F7-AD83E805BB51}"/>
              </a:ext>
            </a:extLst>
          </p:cNvPr>
          <p:cNvSpPr>
            <a:spLocks noGrp="1"/>
          </p:cNvSpPr>
          <p:nvPr>
            <p:ph type="title"/>
          </p:nvPr>
        </p:nvSpPr>
        <p:spPr>
          <a:xfrm>
            <a:off x="839788" y="365125"/>
            <a:ext cx="10515600" cy="1325563"/>
          </a:xfrm>
        </p:spPr>
        <p:txBody>
          <a:bodyPr/>
          <a:lstStyle/>
          <a:p>
            <a:r>
              <a:rPr lang="fa-IR"/>
              <a:t>برای ویرایش نسخه اصلی سبک عنوان کلیک کنید</a:t>
            </a:r>
          </a:p>
        </p:txBody>
      </p:sp>
      <p:sp>
        <p:nvSpPr>
          <p:cNvPr id="3" name="نگهدارنده مکان متن 2">
            <a:extLst>
              <a:ext uri="{FF2B5EF4-FFF2-40B4-BE49-F238E27FC236}">
                <a16:creationId xmlns:a16="http://schemas.microsoft.com/office/drawing/2014/main" xmlns="" id="{508620E4-296B-4745-9B5B-6E682F1F45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ویرایش سبک‌های متن اصلی</a:t>
            </a:r>
          </a:p>
        </p:txBody>
      </p:sp>
      <p:sp>
        <p:nvSpPr>
          <p:cNvPr id="4" name="نگهدارنده مکان محتوا 3">
            <a:extLst>
              <a:ext uri="{FF2B5EF4-FFF2-40B4-BE49-F238E27FC236}">
                <a16:creationId xmlns:a16="http://schemas.microsoft.com/office/drawing/2014/main" xmlns="" id="{1A6B34C6-F305-6144-8564-0460C4CF5899}"/>
              </a:ext>
            </a:extLst>
          </p:cNvPr>
          <p:cNvSpPr>
            <a:spLocks noGrp="1"/>
          </p:cNvSpPr>
          <p:nvPr>
            <p:ph sz="half" idx="2"/>
          </p:nvPr>
        </p:nvSpPr>
        <p:spPr>
          <a:xfrm>
            <a:off x="839788" y="2505075"/>
            <a:ext cx="5157787" cy="3684588"/>
          </a:xfrm>
        </p:spPr>
        <p:txBody>
          <a:bodyPr/>
          <a:lstStyle/>
          <a:p>
            <a:pPr lvl="0"/>
            <a:r>
              <a:rPr lang="fa-IR"/>
              <a:t>ویرایش سبک‌های متن اصلی</a:t>
            </a:r>
          </a:p>
          <a:p>
            <a:pPr lvl="1"/>
            <a:r>
              <a:rPr lang="fa-IR"/>
              <a:t>سطح دوم</a:t>
            </a:r>
          </a:p>
          <a:p>
            <a:pPr lvl="2"/>
            <a:r>
              <a:rPr lang="fa-IR"/>
              <a:t>سطح سوم</a:t>
            </a:r>
          </a:p>
          <a:p>
            <a:pPr lvl="3"/>
            <a:r>
              <a:rPr lang="fa-IR"/>
              <a:t>سطح چهارم</a:t>
            </a:r>
          </a:p>
          <a:p>
            <a:pPr lvl="4"/>
            <a:r>
              <a:rPr lang="fa-IR"/>
              <a:t>سطح پنجم</a:t>
            </a:r>
          </a:p>
        </p:txBody>
      </p:sp>
      <p:sp>
        <p:nvSpPr>
          <p:cNvPr id="5" name="نگهدارنده مکان متن 4">
            <a:extLst>
              <a:ext uri="{FF2B5EF4-FFF2-40B4-BE49-F238E27FC236}">
                <a16:creationId xmlns:a16="http://schemas.microsoft.com/office/drawing/2014/main" xmlns="" id="{2BBE800E-A610-354C-813B-4CD6529741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ویرایش سبک‌های متن اصلی</a:t>
            </a:r>
          </a:p>
        </p:txBody>
      </p:sp>
      <p:sp>
        <p:nvSpPr>
          <p:cNvPr id="6" name="نگهدارنده مکان محتوا 5">
            <a:extLst>
              <a:ext uri="{FF2B5EF4-FFF2-40B4-BE49-F238E27FC236}">
                <a16:creationId xmlns:a16="http://schemas.microsoft.com/office/drawing/2014/main" xmlns="" id="{6B16EFF3-4D3D-674B-A697-C6BCDA2B5976}"/>
              </a:ext>
            </a:extLst>
          </p:cNvPr>
          <p:cNvSpPr>
            <a:spLocks noGrp="1"/>
          </p:cNvSpPr>
          <p:nvPr>
            <p:ph sz="quarter" idx="4"/>
          </p:nvPr>
        </p:nvSpPr>
        <p:spPr>
          <a:xfrm>
            <a:off x="6172200" y="2505075"/>
            <a:ext cx="5183188" cy="3684588"/>
          </a:xfrm>
        </p:spPr>
        <p:txBody>
          <a:bodyPr/>
          <a:lstStyle/>
          <a:p>
            <a:pPr lvl="0"/>
            <a:r>
              <a:rPr lang="fa-IR"/>
              <a:t>ویرایش سبک‌های متن اصلی</a:t>
            </a:r>
          </a:p>
          <a:p>
            <a:pPr lvl="1"/>
            <a:r>
              <a:rPr lang="fa-IR"/>
              <a:t>سطح دوم</a:t>
            </a:r>
          </a:p>
          <a:p>
            <a:pPr lvl="2"/>
            <a:r>
              <a:rPr lang="fa-IR"/>
              <a:t>سطح سوم</a:t>
            </a:r>
          </a:p>
          <a:p>
            <a:pPr lvl="3"/>
            <a:r>
              <a:rPr lang="fa-IR"/>
              <a:t>سطح چهارم</a:t>
            </a:r>
          </a:p>
          <a:p>
            <a:pPr lvl="4"/>
            <a:r>
              <a:rPr lang="fa-IR"/>
              <a:t>سطح پنجم</a:t>
            </a:r>
          </a:p>
        </p:txBody>
      </p:sp>
      <p:sp>
        <p:nvSpPr>
          <p:cNvPr id="7" name="نگهدارنده مکان تاریخ 6">
            <a:extLst>
              <a:ext uri="{FF2B5EF4-FFF2-40B4-BE49-F238E27FC236}">
                <a16:creationId xmlns:a16="http://schemas.microsoft.com/office/drawing/2014/main" xmlns="" id="{F2E917D1-351A-9349-B233-ACFD746E3BE8}"/>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8" name="نگهدارنده مکان پانویس 7">
            <a:extLst>
              <a:ext uri="{FF2B5EF4-FFF2-40B4-BE49-F238E27FC236}">
                <a16:creationId xmlns:a16="http://schemas.microsoft.com/office/drawing/2014/main" xmlns="" id="{17D40D20-B496-B145-AC0D-41E9A9F83D3E}"/>
              </a:ext>
            </a:extLst>
          </p:cNvPr>
          <p:cNvSpPr>
            <a:spLocks noGrp="1"/>
          </p:cNvSpPr>
          <p:nvPr>
            <p:ph type="ftr" sz="quarter" idx="11"/>
          </p:nvPr>
        </p:nvSpPr>
        <p:spPr/>
        <p:txBody>
          <a:bodyPr/>
          <a:lstStyle/>
          <a:p>
            <a:endParaRPr lang="fa-IR"/>
          </a:p>
        </p:txBody>
      </p:sp>
      <p:sp>
        <p:nvSpPr>
          <p:cNvPr id="9" name="نگهدارنده مکان شماره اسلاید 8">
            <a:extLst>
              <a:ext uri="{FF2B5EF4-FFF2-40B4-BE49-F238E27FC236}">
                <a16:creationId xmlns:a16="http://schemas.microsoft.com/office/drawing/2014/main" xmlns="" id="{E0DA2B79-832C-0943-B5CC-894C5B94B529}"/>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1732723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تنها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CADF5895-19C0-2246-8AD0-EA0F7D81497F}"/>
              </a:ext>
            </a:extLst>
          </p:cNvPr>
          <p:cNvSpPr>
            <a:spLocks noGrp="1"/>
          </p:cNvSpPr>
          <p:nvPr>
            <p:ph type="title"/>
          </p:nvPr>
        </p:nvSpPr>
        <p:spPr/>
        <p:txBody>
          <a:bodyPr/>
          <a:lstStyle/>
          <a:p>
            <a:r>
              <a:rPr lang="fa-IR"/>
              <a:t>برای ویرایش نسخه اصلی سبک عنوان کلیک کنید</a:t>
            </a:r>
          </a:p>
        </p:txBody>
      </p:sp>
      <p:sp>
        <p:nvSpPr>
          <p:cNvPr id="3" name="نگهدارنده مکان تاریخ 2">
            <a:extLst>
              <a:ext uri="{FF2B5EF4-FFF2-40B4-BE49-F238E27FC236}">
                <a16:creationId xmlns:a16="http://schemas.microsoft.com/office/drawing/2014/main" xmlns="" id="{64367737-3E6F-B74D-AAA7-23DF5A06D02D}"/>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4" name="نگهدارنده مکان پانویس 3">
            <a:extLst>
              <a:ext uri="{FF2B5EF4-FFF2-40B4-BE49-F238E27FC236}">
                <a16:creationId xmlns:a16="http://schemas.microsoft.com/office/drawing/2014/main" xmlns="" id="{3617BEFB-92C4-1B45-B91E-E42727D456BC}"/>
              </a:ext>
            </a:extLst>
          </p:cNvPr>
          <p:cNvSpPr>
            <a:spLocks noGrp="1"/>
          </p:cNvSpPr>
          <p:nvPr>
            <p:ph type="ftr" sz="quarter" idx="11"/>
          </p:nvPr>
        </p:nvSpPr>
        <p:spPr/>
        <p:txBody>
          <a:bodyPr/>
          <a:lstStyle/>
          <a:p>
            <a:endParaRPr lang="fa-IR"/>
          </a:p>
        </p:txBody>
      </p:sp>
      <p:sp>
        <p:nvSpPr>
          <p:cNvPr id="5" name="نگهدارنده مکان شماره اسلاید 4">
            <a:extLst>
              <a:ext uri="{FF2B5EF4-FFF2-40B4-BE49-F238E27FC236}">
                <a16:creationId xmlns:a16="http://schemas.microsoft.com/office/drawing/2014/main" xmlns="" id="{6F5174EF-D965-3545-AC0E-A895738FCC56}"/>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1851950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خالی">
    <p:spTree>
      <p:nvGrpSpPr>
        <p:cNvPr id="1" name=""/>
        <p:cNvGrpSpPr/>
        <p:nvPr/>
      </p:nvGrpSpPr>
      <p:grpSpPr>
        <a:xfrm>
          <a:off x="0" y="0"/>
          <a:ext cx="0" cy="0"/>
          <a:chOff x="0" y="0"/>
          <a:chExt cx="0" cy="0"/>
        </a:xfrm>
      </p:grpSpPr>
      <p:sp>
        <p:nvSpPr>
          <p:cNvPr id="2" name="نگهدارنده مکان تاریخ 1">
            <a:extLst>
              <a:ext uri="{FF2B5EF4-FFF2-40B4-BE49-F238E27FC236}">
                <a16:creationId xmlns:a16="http://schemas.microsoft.com/office/drawing/2014/main" xmlns="" id="{C238770E-F44A-9348-9960-0BC74121FA6C}"/>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3" name="نگهدارنده مکان پانویس 2">
            <a:extLst>
              <a:ext uri="{FF2B5EF4-FFF2-40B4-BE49-F238E27FC236}">
                <a16:creationId xmlns:a16="http://schemas.microsoft.com/office/drawing/2014/main" xmlns="" id="{9FBCB14F-E87D-B94F-B437-CF666AAFA9CE}"/>
              </a:ext>
            </a:extLst>
          </p:cNvPr>
          <p:cNvSpPr>
            <a:spLocks noGrp="1"/>
          </p:cNvSpPr>
          <p:nvPr>
            <p:ph type="ftr" sz="quarter" idx="11"/>
          </p:nvPr>
        </p:nvSpPr>
        <p:spPr/>
        <p:txBody>
          <a:bodyPr/>
          <a:lstStyle/>
          <a:p>
            <a:endParaRPr lang="fa-IR"/>
          </a:p>
        </p:txBody>
      </p:sp>
      <p:sp>
        <p:nvSpPr>
          <p:cNvPr id="4" name="نگهدارنده مکان شماره اسلاید 3">
            <a:extLst>
              <a:ext uri="{FF2B5EF4-FFF2-40B4-BE49-F238E27FC236}">
                <a16:creationId xmlns:a16="http://schemas.microsoft.com/office/drawing/2014/main" xmlns="" id="{19C6328B-A371-FE43-9B99-09C8B10B39AC}"/>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4084202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ا با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0E0BA31D-4167-814C-8233-195413BFBB4C}"/>
              </a:ext>
            </a:extLst>
          </p:cNvPr>
          <p:cNvSpPr>
            <a:spLocks noGrp="1"/>
          </p:cNvSpPr>
          <p:nvPr>
            <p:ph type="title"/>
          </p:nvPr>
        </p:nvSpPr>
        <p:spPr>
          <a:xfrm>
            <a:off x="839788" y="457200"/>
            <a:ext cx="3932237" cy="1600200"/>
          </a:xfrm>
        </p:spPr>
        <p:txBody>
          <a:bodyPr anchor="b"/>
          <a:lstStyle>
            <a:lvl1pPr>
              <a:defRPr sz="3200"/>
            </a:lvl1pPr>
          </a:lstStyle>
          <a:p>
            <a:r>
              <a:rPr lang="fa-IR"/>
              <a:t>برای ویرایش نسخه اصلی سبک عنوان کلیک کنید</a:t>
            </a:r>
          </a:p>
        </p:txBody>
      </p:sp>
      <p:sp>
        <p:nvSpPr>
          <p:cNvPr id="3" name="نگهدارنده مکان محتوا 2">
            <a:extLst>
              <a:ext uri="{FF2B5EF4-FFF2-40B4-BE49-F238E27FC236}">
                <a16:creationId xmlns:a16="http://schemas.microsoft.com/office/drawing/2014/main" xmlns="" id="{151A4969-E363-9442-A87B-BFFB826143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a-IR"/>
              <a:t>ویرایش سبک‌های متن اصلی</a:t>
            </a:r>
          </a:p>
          <a:p>
            <a:pPr lvl="1"/>
            <a:r>
              <a:rPr lang="fa-IR"/>
              <a:t>سطح دوم</a:t>
            </a:r>
          </a:p>
          <a:p>
            <a:pPr lvl="2"/>
            <a:r>
              <a:rPr lang="fa-IR"/>
              <a:t>سطح سوم</a:t>
            </a:r>
          </a:p>
          <a:p>
            <a:pPr lvl="3"/>
            <a:r>
              <a:rPr lang="fa-IR"/>
              <a:t>سطح چهارم</a:t>
            </a:r>
          </a:p>
          <a:p>
            <a:pPr lvl="4"/>
            <a:r>
              <a:rPr lang="fa-IR"/>
              <a:t>سطح پنجم</a:t>
            </a:r>
          </a:p>
        </p:txBody>
      </p:sp>
      <p:sp>
        <p:nvSpPr>
          <p:cNvPr id="4" name="نگهدارنده مکان متن 3">
            <a:extLst>
              <a:ext uri="{FF2B5EF4-FFF2-40B4-BE49-F238E27FC236}">
                <a16:creationId xmlns:a16="http://schemas.microsoft.com/office/drawing/2014/main" xmlns="" id="{495F8268-AFB0-9B41-AB0C-0CC78278F4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a-IR"/>
              <a:t>ویرایش سبک‌های متن اصلی</a:t>
            </a:r>
          </a:p>
        </p:txBody>
      </p:sp>
      <p:sp>
        <p:nvSpPr>
          <p:cNvPr id="5" name="نگهدارنده مکان تاریخ 4">
            <a:extLst>
              <a:ext uri="{FF2B5EF4-FFF2-40B4-BE49-F238E27FC236}">
                <a16:creationId xmlns:a16="http://schemas.microsoft.com/office/drawing/2014/main" xmlns="" id="{FB724683-82F2-9F44-B351-3177666A0515}"/>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6" name="نگهدارنده مکان پانویس 5">
            <a:extLst>
              <a:ext uri="{FF2B5EF4-FFF2-40B4-BE49-F238E27FC236}">
                <a16:creationId xmlns:a16="http://schemas.microsoft.com/office/drawing/2014/main" xmlns="" id="{9F46B461-A5A9-AA47-ABCB-3AACF8A44381}"/>
              </a:ext>
            </a:extLst>
          </p:cNvPr>
          <p:cNvSpPr>
            <a:spLocks noGrp="1"/>
          </p:cNvSpPr>
          <p:nvPr>
            <p:ph type="ftr" sz="quarter" idx="11"/>
          </p:nvPr>
        </p:nvSpPr>
        <p:spPr/>
        <p:txBody>
          <a:bodyPr/>
          <a:lstStyle/>
          <a:p>
            <a:endParaRPr lang="fa-IR"/>
          </a:p>
        </p:txBody>
      </p:sp>
      <p:sp>
        <p:nvSpPr>
          <p:cNvPr id="7" name="نگهدارنده مکان شماره اسلاید 6">
            <a:extLst>
              <a:ext uri="{FF2B5EF4-FFF2-40B4-BE49-F238E27FC236}">
                <a16:creationId xmlns:a16="http://schemas.microsoft.com/office/drawing/2014/main" xmlns="" id="{75C2C8BC-3896-1248-AD68-11D8073A39DA}"/>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3671115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تصویر با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4B889585-B752-134D-AA3C-F91F0FCC5C9F}"/>
              </a:ext>
            </a:extLst>
          </p:cNvPr>
          <p:cNvSpPr>
            <a:spLocks noGrp="1"/>
          </p:cNvSpPr>
          <p:nvPr>
            <p:ph type="title"/>
          </p:nvPr>
        </p:nvSpPr>
        <p:spPr>
          <a:xfrm>
            <a:off x="839788" y="457200"/>
            <a:ext cx="3932237" cy="1600200"/>
          </a:xfrm>
        </p:spPr>
        <p:txBody>
          <a:bodyPr anchor="b"/>
          <a:lstStyle>
            <a:lvl1pPr>
              <a:defRPr sz="3200"/>
            </a:lvl1pPr>
          </a:lstStyle>
          <a:p>
            <a:r>
              <a:rPr lang="fa-IR"/>
              <a:t>برای ویرایش نسخه اصلی سبک عنوان کلیک کنید</a:t>
            </a:r>
          </a:p>
        </p:txBody>
      </p:sp>
      <p:sp>
        <p:nvSpPr>
          <p:cNvPr id="3" name="نگهدارنده مکان تصویر 2">
            <a:extLst>
              <a:ext uri="{FF2B5EF4-FFF2-40B4-BE49-F238E27FC236}">
                <a16:creationId xmlns:a16="http://schemas.microsoft.com/office/drawing/2014/main" xmlns="" id="{C91778A0-188C-D946-BBF6-39465BFFE2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نگهدارنده مکان متن 3">
            <a:extLst>
              <a:ext uri="{FF2B5EF4-FFF2-40B4-BE49-F238E27FC236}">
                <a16:creationId xmlns:a16="http://schemas.microsoft.com/office/drawing/2014/main" xmlns="" id="{C863EC55-CB5A-984E-9A2E-18685216FD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a-IR"/>
              <a:t>ویرایش سبک‌های متن اصلی</a:t>
            </a:r>
          </a:p>
        </p:txBody>
      </p:sp>
      <p:sp>
        <p:nvSpPr>
          <p:cNvPr id="5" name="نگهدارنده مکان تاریخ 4">
            <a:extLst>
              <a:ext uri="{FF2B5EF4-FFF2-40B4-BE49-F238E27FC236}">
                <a16:creationId xmlns:a16="http://schemas.microsoft.com/office/drawing/2014/main" xmlns="" id="{B08C6BD8-9702-554D-A53E-CCC57C3885A4}"/>
              </a:ext>
            </a:extLst>
          </p:cNvPr>
          <p:cNvSpPr>
            <a:spLocks noGrp="1"/>
          </p:cNvSpPr>
          <p:nvPr>
            <p:ph type="dt" sz="half" idx="10"/>
          </p:nvPr>
        </p:nvSpPr>
        <p:spPr/>
        <p:txBody>
          <a:bodyPr/>
          <a:lstStyle/>
          <a:p>
            <a:fld id="{0CBBF422-7B83-B94B-811A-C1C1C7BD32E8}" type="datetimeFigureOut">
              <a:rPr lang="fa-IR"/>
              <a:t>19/09/1441</a:t>
            </a:fld>
            <a:endParaRPr lang="fa-IR"/>
          </a:p>
        </p:txBody>
      </p:sp>
      <p:sp>
        <p:nvSpPr>
          <p:cNvPr id="6" name="نگهدارنده مکان پانویس 5">
            <a:extLst>
              <a:ext uri="{FF2B5EF4-FFF2-40B4-BE49-F238E27FC236}">
                <a16:creationId xmlns:a16="http://schemas.microsoft.com/office/drawing/2014/main" xmlns="" id="{E4A7D200-5ABA-0041-B80D-6FBD7F98414D}"/>
              </a:ext>
            </a:extLst>
          </p:cNvPr>
          <p:cNvSpPr>
            <a:spLocks noGrp="1"/>
          </p:cNvSpPr>
          <p:nvPr>
            <p:ph type="ftr" sz="quarter" idx="11"/>
          </p:nvPr>
        </p:nvSpPr>
        <p:spPr/>
        <p:txBody>
          <a:bodyPr/>
          <a:lstStyle/>
          <a:p>
            <a:endParaRPr lang="fa-IR"/>
          </a:p>
        </p:txBody>
      </p:sp>
      <p:sp>
        <p:nvSpPr>
          <p:cNvPr id="7" name="نگهدارنده مکان شماره اسلاید 6">
            <a:extLst>
              <a:ext uri="{FF2B5EF4-FFF2-40B4-BE49-F238E27FC236}">
                <a16:creationId xmlns:a16="http://schemas.microsoft.com/office/drawing/2014/main" xmlns="" id="{24920286-1DDE-B248-A128-E29B57B313F0}"/>
              </a:ext>
            </a:extLst>
          </p:cNvPr>
          <p:cNvSpPr>
            <a:spLocks noGrp="1"/>
          </p:cNvSpPr>
          <p:nvPr>
            <p:ph type="sldNum" sz="quarter" idx="12"/>
          </p:nvPr>
        </p:nvSpPr>
        <p:spPr/>
        <p:txBody>
          <a:bodyPr/>
          <a:lstStyle/>
          <a:p>
            <a:fld id="{6C5AB46C-F8F1-F44C-AE5E-592A4C89416C}" type="slidenum">
              <a:rPr lang="fa-IR"/>
              <a:t>‹#›</a:t>
            </a:fld>
            <a:endParaRPr lang="fa-IR"/>
          </a:p>
        </p:txBody>
      </p:sp>
    </p:spTree>
    <p:extLst>
      <p:ext uri="{BB962C8B-B14F-4D97-AF65-F5344CB8AC3E}">
        <p14:creationId xmlns:p14="http://schemas.microsoft.com/office/powerpoint/2010/main" val="4102945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نگهدارنده مکان عنوان 1">
            <a:extLst>
              <a:ext uri="{FF2B5EF4-FFF2-40B4-BE49-F238E27FC236}">
                <a16:creationId xmlns:a16="http://schemas.microsoft.com/office/drawing/2014/main" xmlns="" id="{AE2091E5-8BA1-724E-A2AB-924787F6DF60}"/>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fa-IR"/>
              <a:t>برای ویرایش نسخه اصلی سبک عنوان کلیک کنید</a:t>
            </a:r>
          </a:p>
        </p:txBody>
      </p:sp>
      <p:sp>
        <p:nvSpPr>
          <p:cNvPr id="3" name="نگهدارنده مکان متن 2">
            <a:extLst>
              <a:ext uri="{FF2B5EF4-FFF2-40B4-BE49-F238E27FC236}">
                <a16:creationId xmlns:a16="http://schemas.microsoft.com/office/drawing/2014/main" xmlns="" id="{B47583BC-0509-D642-834C-6314C40A6313}"/>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fa-IR"/>
              <a:t>ویرایش سبک‌های متن اصلی</a:t>
            </a:r>
          </a:p>
          <a:p>
            <a:pPr lvl="1"/>
            <a:r>
              <a:rPr lang="fa-IR"/>
              <a:t>سطح دوم</a:t>
            </a:r>
          </a:p>
          <a:p>
            <a:pPr lvl="2"/>
            <a:r>
              <a:rPr lang="fa-IR"/>
              <a:t>سطح سوم</a:t>
            </a:r>
          </a:p>
          <a:p>
            <a:pPr lvl="3"/>
            <a:r>
              <a:rPr lang="fa-IR"/>
              <a:t>سطح چهارم</a:t>
            </a:r>
          </a:p>
          <a:p>
            <a:pPr lvl="4"/>
            <a:r>
              <a:rPr lang="fa-IR"/>
              <a:t>سطح پنجم</a:t>
            </a:r>
          </a:p>
        </p:txBody>
      </p:sp>
      <p:sp>
        <p:nvSpPr>
          <p:cNvPr id="4" name="نگهدارنده مکان تاریخ 3">
            <a:extLst>
              <a:ext uri="{FF2B5EF4-FFF2-40B4-BE49-F238E27FC236}">
                <a16:creationId xmlns:a16="http://schemas.microsoft.com/office/drawing/2014/main" xmlns="" id="{BEA3FC97-A25D-4F41-9D16-4A45BC1A4413}"/>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CBBF422-7B83-B94B-811A-C1C1C7BD32E8}" type="datetimeFigureOut">
              <a:rPr lang="fa-IR"/>
              <a:t>19/09/1441</a:t>
            </a:fld>
            <a:endParaRPr lang="fa-IR"/>
          </a:p>
        </p:txBody>
      </p:sp>
      <p:sp>
        <p:nvSpPr>
          <p:cNvPr id="5" name="نگهدارنده مکان پانویس 4">
            <a:extLst>
              <a:ext uri="{FF2B5EF4-FFF2-40B4-BE49-F238E27FC236}">
                <a16:creationId xmlns:a16="http://schemas.microsoft.com/office/drawing/2014/main" xmlns="" id="{8558D95E-B332-2348-889F-741CF0A0A7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نگهدارنده مکان شماره اسلاید 5">
            <a:extLst>
              <a:ext uri="{FF2B5EF4-FFF2-40B4-BE49-F238E27FC236}">
                <a16:creationId xmlns:a16="http://schemas.microsoft.com/office/drawing/2014/main" xmlns="" id="{38347FD5-D346-3F41-8897-BC3FF2B21BEA}"/>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C5AB46C-F8F1-F44C-AE5E-592A4C89416C}" type="slidenum">
              <a:rPr lang="fa-IR"/>
              <a:t>‹#›</a:t>
            </a:fld>
            <a:endParaRPr lang="fa-IR"/>
          </a:p>
        </p:txBody>
      </p:sp>
    </p:spTree>
    <p:extLst>
      <p:ext uri="{BB962C8B-B14F-4D97-AF65-F5344CB8AC3E}">
        <p14:creationId xmlns:p14="http://schemas.microsoft.com/office/powerpoint/2010/main" val="3929616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9F945A96-4628-3F44-87E0-A64DBA445EE1}"/>
              </a:ext>
            </a:extLst>
          </p:cNvPr>
          <p:cNvSpPr>
            <a:spLocks noGrp="1"/>
          </p:cNvSpPr>
          <p:nvPr>
            <p:ph type="ctrTitle"/>
          </p:nvPr>
        </p:nvSpPr>
        <p:spPr>
          <a:xfrm>
            <a:off x="1524000" y="1122363"/>
            <a:ext cx="9144000" cy="2020888"/>
          </a:xfrm>
        </p:spPr>
        <p:txBody>
          <a:bodyPr/>
          <a:lstStyle/>
          <a:p>
            <a:r>
              <a:rPr lang="fa-IR"/>
              <a:t>بسم الله الرحمن الرحیم</a:t>
            </a:r>
          </a:p>
        </p:txBody>
      </p:sp>
    </p:spTree>
    <p:extLst>
      <p:ext uri="{BB962C8B-B14F-4D97-AF65-F5344CB8AC3E}">
        <p14:creationId xmlns:p14="http://schemas.microsoft.com/office/powerpoint/2010/main" val="4245527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0EB70D8F-73AA-3942-99EF-2DD4C9D2C888}"/>
              </a:ext>
            </a:extLst>
          </p:cNvPr>
          <p:cNvSpPr>
            <a:spLocks noGrp="1"/>
          </p:cNvSpPr>
          <p:nvPr>
            <p:ph type="title"/>
          </p:nvPr>
        </p:nvSpPr>
        <p:spPr/>
        <p:txBody>
          <a:bodyPr/>
          <a:lstStyle/>
          <a:p>
            <a:r>
              <a:rPr lang="fa-IR">
                <a:solidFill>
                  <a:srgbClr val="C00000"/>
                </a:solidFill>
              </a:rPr>
              <a:t>۳-روابط رسمی و غیر رسمی در سازمان مدرسه</a:t>
            </a:r>
          </a:p>
        </p:txBody>
      </p:sp>
      <p:sp>
        <p:nvSpPr>
          <p:cNvPr id="3" name="نگهدارنده مکان محتوا 2">
            <a:extLst>
              <a:ext uri="{FF2B5EF4-FFF2-40B4-BE49-F238E27FC236}">
                <a16:creationId xmlns:a16="http://schemas.microsoft.com/office/drawing/2014/main" xmlns="" id="{CAB639B7-A9FD-514F-AF0A-2769EAC37952}"/>
              </a:ext>
            </a:extLst>
          </p:cNvPr>
          <p:cNvSpPr>
            <a:spLocks noGrp="1"/>
          </p:cNvSpPr>
          <p:nvPr>
            <p:ph idx="1"/>
          </p:nvPr>
        </p:nvSpPr>
        <p:spPr/>
        <p:txBody>
          <a:bodyPr>
            <a:normAutofit/>
          </a:bodyPr>
          <a:lstStyle/>
          <a:p>
            <a:r>
              <a:rPr lang="fa-IR"/>
              <a:t>از دیدگاه جامعه شناختی نظام مدرسه از بسیاری جهات دارای ویژگی های یک سازمان است که دو مورد از ویژگی های ان حایز اهمیت است .یکی اینکه نظام مدرسه همچون نظامهای دیگر دارای اهداف سازمانی است. ویژگی دوم مدرسه این است که دارای شبکه ای از موقعیتهای وابسته به هم است (معلمان ناظم مدیر دفتر دار و مشاوره...)که همگی در راه تحقق اهداف سازمانی انجام وظیفه می کنند..بر اساس الگوی سازمانی هدف مدرسه انتقال دانش و مهارت به دانش آموزان است و بنابراین پرسنل الزام برای نیل به این هدف استخدام می شوند.برای مثال کارکرد ناظم کمک به معلمان برای انجام بهتر وظیفه است و وظیفه پرسنل اداری هماهنگ کردن فعالیتهای مختلف مدرسه است متصدیان این مشاغل در روابط خود با دیگران دارای حقوق و تکالیف مشخصی هستند.</a:t>
            </a:r>
          </a:p>
        </p:txBody>
      </p:sp>
    </p:spTree>
    <p:extLst>
      <p:ext uri="{BB962C8B-B14F-4D97-AF65-F5344CB8AC3E}">
        <p14:creationId xmlns:p14="http://schemas.microsoft.com/office/powerpoint/2010/main" val="459724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36389C0E-D150-8347-B439-338499F9EFE9}"/>
              </a:ext>
            </a:extLst>
          </p:cNvPr>
          <p:cNvSpPr>
            <a:spLocks noGrp="1"/>
          </p:cNvSpPr>
          <p:nvPr>
            <p:ph idx="1"/>
          </p:nvPr>
        </p:nvSpPr>
        <p:spPr>
          <a:xfrm>
            <a:off x="838200" y="750094"/>
            <a:ext cx="10515600" cy="5426869"/>
          </a:xfrm>
        </p:spPr>
        <p:txBody>
          <a:bodyPr>
            <a:normAutofit/>
          </a:bodyPr>
          <a:lstStyle/>
          <a:p>
            <a:r>
              <a:rPr lang="fa-IR" sz="3200"/>
              <a:t>همانطور که پیش از این بیان شد در سازمان مدرسه دو نوع رابطه رسمی و غیر رسمی در میان نقشهای مختلف مدرسه بر قرار است.روابط رسمی عبارت است از روابطی که میان نقشهای مختلف یک سازمان بر حسب مقررات و قواعد وضع شده یا به عبارت دیگر روابط رسمی سازمان در چارچوب قوانین و مقررات انجام می شود و در چارچوب ان قوانین و مقرارت است که مشاغل و پستهای سازمانی به وظایف رسمی خود عمل میکنند.روابط غیر رسمی شبکه ارتباط ورفتاری است که در نتیجه تعامل افراد در داخل گروه ها به وجود می اید.بدین ترتیب روابط غیر رسمی در نتیجه روابط اجتماعی بین افراد به وجود می اید و بدون هر گونه ضوابط جدی در خارج از نظام اختیارات رسمی شکل می گیرد این روابط غیر رسمی نیز بایستی مورد توجه مدیریت سازمان باشد.</a:t>
            </a:r>
          </a:p>
        </p:txBody>
      </p:sp>
    </p:spTree>
    <p:extLst>
      <p:ext uri="{BB962C8B-B14F-4D97-AF65-F5344CB8AC3E}">
        <p14:creationId xmlns:p14="http://schemas.microsoft.com/office/powerpoint/2010/main" val="3082653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33232D36-5408-0340-A4C5-85FA07902014}"/>
              </a:ext>
            </a:extLst>
          </p:cNvPr>
          <p:cNvSpPr>
            <a:spLocks noGrp="1"/>
          </p:cNvSpPr>
          <p:nvPr>
            <p:ph idx="1"/>
          </p:nvPr>
        </p:nvSpPr>
        <p:spPr>
          <a:xfrm>
            <a:off x="838200" y="464344"/>
            <a:ext cx="10515600" cy="5712619"/>
          </a:xfrm>
        </p:spPr>
        <p:txBody>
          <a:bodyPr>
            <a:normAutofit/>
          </a:bodyPr>
          <a:lstStyle/>
          <a:p>
            <a:r>
              <a:rPr lang="fa-IR" sz="3200"/>
              <a:t>سازمان مدرسه نیز دارای روابط رسمی و غیر رسمی است. شبکه رفتارهای مربوط به نقشهای استاندارد شده در سازمان، روابط رسمی ان سازمان را تشکیل می دهد: مثال روابط و تعاملات کارکنان آموزشی(مدیر معلم مشاور معاون و..) و دانش آموزان بر اساس وظایف قانونی و اداری ،روابط رسمی مدرسه را تشکیل می دهند. در ورای روابط رسمی مدرسه اغلب یک روابط غیر رسمی نیز میان نقشهای مختلف مدرسه وجود دارد که در اثر تعاملات غیر رسمی نقشها در مدرسه شکل می گیرند.بنابراین فردی که وارد سازمان مدرسه می شود بایستی به این روابط رسمی و غیر رسمی توجه داشته باشد و روابط و تعاملات خود را بر این اساس تنظیم نماید.</a:t>
            </a:r>
          </a:p>
        </p:txBody>
      </p:sp>
    </p:spTree>
    <p:extLst>
      <p:ext uri="{BB962C8B-B14F-4D97-AF65-F5344CB8AC3E}">
        <p14:creationId xmlns:p14="http://schemas.microsoft.com/office/powerpoint/2010/main" val="2935796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8DD65B60-B699-0A40-8941-88739BF61559}"/>
              </a:ext>
            </a:extLst>
          </p:cNvPr>
          <p:cNvSpPr>
            <a:spLocks noGrp="1"/>
          </p:cNvSpPr>
          <p:nvPr>
            <p:ph idx="1"/>
          </p:nvPr>
        </p:nvSpPr>
        <p:spPr>
          <a:xfrm>
            <a:off x="838200" y="535781"/>
            <a:ext cx="10515600" cy="5641182"/>
          </a:xfrm>
        </p:spPr>
        <p:txBody>
          <a:bodyPr>
            <a:normAutofit/>
          </a:bodyPr>
          <a:lstStyle/>
          <a:p>
            <a:r>
              <a:rPr lang="fa-IR"/>
              <a:t>بسیاری از نظریه پردازان سازمانی معتقدند که برای فهم سازمان، اهمیت روابط غیر رسمی به مراتب بیشتر از روابط رسمی است.به عبارت دیگر در داخل هر سازمانی اغلب یک ساختار غیر رسمی توسعه می یابد که متفاوت از ساختاررسمی است و همین ساختار تا حد زیادی تعیین میکند که واقعا چه چیزی در سازمان روی می دهد.در سلسله مراتب مدرسه از مدیر گرفته تا شاگردان ارتباطات رسمی و غیر رسمی بر قرار است همچنین گروه همکاران اعم از کارکنان مدرسه و شاگردان با یکدیگر ارتباط بر قرار می کنند. بر قراری ارتباط میان نقشها مدرسه جنبه عمودی و افقی دارد و هدف یک نهاد سازمانی نظیر مدرسه ان است که در نظامهای ارتباطی توازن یا تعادل را حفظ کند.عالوه بر روابط رسمی و غیر رسمی در سازمان مدرسه ساخت یک سازمان باید بر قراری ارتباط عمودی و افقی و امکان بروز بازخورد را تا حد ممکن فراهم اورد همچنین باید برای ابراز ارای مخالف یا مغایر امکانات الزام را ایجاد کند تا از این راه نوعی ثبات در سازمان بر قرار شود.</a:t>
            </a:r>
          </a:p>
        </p:txBody>
      </p:sp>
    </p:spTree>
    <p:extLst>
      <p:ext uri="{BB962C8B-B14F-4D97-AF65-F5344CB8AC3E}">
        <p14:creationId xmlns:p14="http://schemas.microsoft.com/office/powerpoint/2010/main" val="509201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5A5688AF-FA90-7840-BAC2-33C550BEE5B8}"/>
              </a:ext>
            </a:extLst>
          </p:cNvPr>
          <p:cNvSpPr>
            <a:spLocks noGrp="1"/>
          </p:cNvSpPr>
          <p:nvPr>
            <p:ph idx="1"/>
          </p:nvPr>
        </p:nvSpPr>
        <p:spPr>
          <a:xfrm>
            <a:off x="838200" y="678656"/>
            <a:ext cx="10515600" cy="5498307"/>
          </a:xfrm>
        </p:spPr>
        <p:txBody>
          <a:bodyPr>
            <a:normAutofit/>
          </a:bodyPr>
          <a:lstStyle/>
          <a:p>
            <a:r>
              <a:rPr lang="fa-IR" sz="3200"/>
              <a:t>همچنین ساخت مدرسه بایستی در مقابل نو اوری ها و تجربیات علمی و تغییرات، انعطاف پذیر باشد زیرا اگر سازمان بیش از حد خشک باشد و در برابر هر گونه تغییر مقاومت کند با رکود و ایستایی موجه خواهد شد از طرف دیگر سازمان مدرسه نبایستی در مقابل تغییرات و تحولات سست و ناپایدار باشد زیرا پیوسته در معرض تغییرات و حوادثی قرار خواهد گرفت که ممکن است بر عملکرد سازمان و فعالیتهای ان موثر واقع شود.</a:t>
            </a:r>
          </a:p>
        </p:txBody>
      </p:sp>
    </p:spTree>
    <p:extLst>
      <p:ext uri="{BB962C8B-B14F-4D97-AF65-F5344CB8AC3E}">
        <p14:creationId xmlns:p14="http://schemas.microsoft.com/office/powerpoint/2010/main" val="2918050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4E2B3C7B-7ACC-E841-A1DD-BDFC759BD168}"/>
              </a:ext>
            </a:extLst>
          </p:cNvPr>
          <p:cNvSpPr>
            <a:spLocks noGrp="1"/>
          </p:cNvSpPr>
          <p:nvPr>
            <p:ph type="title"/>
          </p:nvPr>
        </p:nvSpPr>
        <p:spPr/>
        <p:txBody>
          <a:bodyPr/>
          <a:lstStyle/>
          <a:p>
            <a:r>
              <a:rPr lang="fa-IR">
                <a:solidFill>
                  <a:srgbClr val="C00000"/>
                </a:solidFill>
              </a:rPr>
              <a:t>4-روابط انسانی در مدرسه</a:t>
            </a:r>
          </a:p>
        </p:txBody>
      </p:sp>
      <p:sp>
        <p:nvSpPr>
          <p:cNvPr id="3" name="نگهدارنده مکان محتوا 2">
            <a:extLst>
              <a:ext uri="{FF2B5EF4-FFF2-40B4-BE49-F238E27FC236}">
                <a16:creationId xmlns:a16="http://schemas.microsoft.com/office/drawing/2014/main" xmlns="" id="{4D213E68-3B8A-194B-9B04-660D6544DF50}"/>
              </a:ext>
            </a:extLst>
          </p:cNvPr>
          <p:cNvSpPr>
            <a:spLocks noGrp="1"/>
          </p:cNvSpPr>
          <p:nvPr>
            <p:ph idx="1"/>
          </p:nvPr>
        </p:nvSpPr>
        <p:spPr/>
        <p:txBody>
          <a:bodyPr>
            <a:noAutofit/>
          </a:bodyPr>
          <a:lstStyle/>
          <a:p>
            <a:r>
              <a:rPr lang="fa-IR" sz="2400"/>
              <a:t>روابط انسانی در بر گیرنده همه تعاملات افراد مانند دوستی، قهر، تنفر، محبت ،شادی، غم، آرامش،</a:t>
            </a:r>
          </a:p>
          <a:p>
            <a:pPr marL="0" indent="0">
              <a:buNone/>
            </a:pPr>
            <a:r>
              <a:rPr lang="fa-IR" sz="2400"/>
              <a:t> افسردگی و غیره است و از مهمترین عواملی است که مدیران آموزشی باید به ان تاکید فراوان داشته</a:t>
            </a:r>
          </a:p>
          <a:p>
            <a:pPr marL="0" indent="0">
              <a:buNone/>
            </a:pPr>
            <a:r>
              <a:rPr lang="fa-IR" sz="2400"/>
              <a:t> باشند. زیرا کار اصلی مدیران آموزشی بر قراری رابطه مستمر با معلمان، کارکنان ،دانش آموزان و</a:t>
            </a:r>
          </a:p>
          <a:p>
            <a:pPr marL="0" indent="0">
              <a:buNone/>
            </a:pPr>
            <a:r>
              <a:rPr lang="fa-IR" sz="2400"/>
              <a:t> اولیا آنهاست. همچنین مدیران آموزشی باید توجه کنند که منظور از بر قراری رابطه تامین نیازهای</a:t>
            </a:r>
          </a:p>
          <a:p>
            <a:pPr marL="0" indent="0">
              <a:buNone/>
            </a:pPr>
            <a:r>
              <a:rPr lang="fa-IR" sz="2400"/>
              <a:t> کارکنان، معلمان، دانش آموزان و اولیا انها است و ثانیا هدف برقراری روابط مثبت و انسانی بوده که</a:t>
            </a:r>
          </a:p>
          <a:p>
            <a:pPr marL="0" indent="0">
              <a:buNone/>
            </a:pPr>
            <a:r>
              <a:rPr lang="fa-IR" sz="2400"/>
              <a:t> اهداف مدیران را تقویت و بهینه سازی میکند.یافته های پژوهشی نیز بیانگر ان است که حاکمیت روابط</a:t>
            </a:r>
          </a:p>
          <a:p>
            <a:pPr marL="0" indent="0">
              <a:buNone/>
            </a:pPr>
            <a:r>
              <a:rPr lang="fa-IR" sz="2400"/>
              <a:t> انسانی در مدارس و خانواده از عوامل مهم موفقیت دانش آموزان و کودکان در مدرسه است. مهارت بر </a:t>
            </a:r>
          </a:p>
          <a:p>
            <a:pPr marL="0" indent="0">
              <a:buNone/>
            </a:pPr>
            <a:r>
              <a:rPr lang="fa-IR" sz="2400"/>
              <a:t>قراری روابط انسانی تقریبا اساس و لازمه انجام دادن همه وظایف است زیرا مدیران و به ویژه مدیران</a:t>
            </a:r>
          </a:p>
          <a:p>
            <a:pPr marL="0" indent="0">
              <a:buNone/>
            </a:pPr>
            <a:r>
              <a:rPr lang="fa-IR" sz="2400"/>
              <a:t> آموزشی با انسانها سروکار دارند و از طرفی رسالت اصلی مدیران و رهبران آموزشی تقویت مکارم</a:t>
            </a:r>
          </a:p>
          <a:p>
            <a:pPr marL="0" indent="0">
              <a:buNone/>
            </a:pPr>
            <a:r>
              <a:rPr lang="fa-IR" sz="2400"/>
              <a:t> اخلاقی و ایجاد رشد همه جانبه در دانش آموزان است که بدون حاکمیت روابط انسانی ممکن نیست.</a:t>
            </a:r>
          </a:p>
        </p:txBody>
      </p:sp>
    </p:spTree>
    <p:extLst>
      <p:ext uri="{BB962C8B-B14F-4D97-AF65-F5344CB8AC3E}">
        <p14:creationId xmlns:p14="http://schemas.microsoft.com/office/powerpoint/2010/main" val="2826359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6E391277-F3B4-0D43-8BB3-F0C7BAB39E69}"/>
              </a:ext>
            </a:extLst>
          </p:cNvPr>
          <p:cNvSpPr>
            <a:spLocks noGrp="1"/>
          </p:cNvSpPr>
          <p:nvPr>
            <p:ph idx="1"/>
          </p:nvPr>
        </p:nvSpPr>
        <p:spPr>
          <a:xfrm>
            <a:off x="838200" y="428625"/>
            <a:ext cx="10515600" cy="5748338"/>
          </a:xfrm>
        </p:spPr>
        <p:txBody>
          <a:bodyPr>
            <a:normAutofit/>
          </a:bodyPr>
          <a:lstStyle/>
          <a:p>
            <a:r>
              <a:rPr lang="fa-IR"/>
              <a:t>به بیان دیگر اگر معلمی بخواهد در درسش محبوب باشد باید تدریس خود را مبتنی بر روابط انسانی نماید یافته های پژوهشی بیانگر این مطلب است که آموزش از طریق قلب وارد مغز می شود.برقراری روابط انسانی و توجه به نیازهای افراد در سازمان موجب برقراری وابستگی عاطفی فرد به سازمان می شود و وابستگی عاطفی- به سازمان- تولید تعهد می کند و تعهد و علاقه اجتماعی نیز عناصر اصلی تشکیل دهنده هنجارهای اجتماعی و اخلاقی هستند.پس بدون نوعی وابستگی عاطفی،نظم هنجاری در سازمانها غیر ممکن است. به طور کلی هدف اساسی مدارس، انسانی بار اوردن دانش اموزان است که از این طریق در خدمت جامعه بوده و مشکلات جامعه را حل کند و این رسالت ممکن نیست مگر انکه مدیران مدارس به تحکیم روابط انسانی اهمیت دهند و در همه امور آموزشگاه از برنامه ریزی و تصمیم گیری و سازماندهی و نظارت و کنترل و ارزشیابی و غیره به کار بندد .به بیان دیگر عدم توجه به کاربست روابط انسانی در مدارس یادگیری و آموزش را عقیم میکند. برای ایجاد روابط انسانی مدیران آموزشی باید به عوامل مانند تاثیر آموزش بر رفع نیازهای دانش آموزان،ایجاد شرایط مثبت و با نشاط و کاربست مدیریت مشارکتی در مدرسه اقدام نماید.</a:t>
            </a:r>
          </a:p>
        </p:txBody>
      </p:sp>
    </p:spTree>
    <p:extLst>
      <p:ext uri="{BB962C8B-B14F-4D97-AF65-F5344CB8AC3E}">
        <p14:creationId xmlns:p14="http://schemas.microsoft.com/office/powerpoint/2010/main" val="2302623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D6F71694-C4A1-EB40-B226-E3CE27F80924}"/>
              </a:ext>
            </a:extLst>
          </p:cNvPr>
          <p:cNvSpPr>
            <a:spLocks noGrp="1"/>
          </p:cNvSpPr>
          <p:nvPr>
            <p:ph type="title"/>
          </p:nvPr>
        </p:nvSpPr>
        <p:spPr/>
        <p:txBody>
          <a:bodyPr/>
          <a:lstStyle/>
          <a:p>
            <a:r>
              <a:rPr lang="fa-IR">
                <a:solidFill>
                  <a:srgbClr val="C00000"/>
                </a:solidFill>
              </a:rPr>
              <a:t>برخی از شاخصهای روابط انسانی در مدرسه عبارتند از:</a:t>
            </a:r>
          </a:p>
        </p:txBody>
      </p:sp>
      <p:sp>
        <p:nvSpPr>
          <p:cNvPr id="3" name="نگهدارنده مکان محتوا 2">
            <a:extLst>
              <a:ext uri="{FF2B5EF4-FFF2-40B4-BE49-F238E27FC236}">
                <a16:creationId xmlns:a16="http://schemas.microsoft.com/office/drawing/2014/main" xmlns="" id="{95ED465A-6F4F-564E-BA18-0BC141163FFE}"/>
              </a:ext>
            </a:extLst>
          </p:cNvPr>
          <p:cNvSpPr>
            <a:spLocks noGrp="1"/>
          </p:cNvSpPr>
          <p:nvPr>
            <p:ph idx="1"/>
          </p:nvPr>
        </p:nvSpPr>
        <p:spPr/>
        <p:txBody>
          <a:bodyPr>
            <a:noAutofit/>
          </a:bodyPr>
          <a:lstStyle/>
          <a:p>
            <a:pPr marL="0" indent="0">
              <a:buNone/>
            </a:pPr>
            <a:r>
              <a:rPr lang="fa-IR" sz="2400"/>
              <a:t>1 – درک نیازها و استعدادها: یکی از عوامل مهم و شکل دهنده رفتار و روابط بین افراد یک سازمان همانا نیازها هستند.اصوال افراد برای تامین نیازهای خود به سازمانها می پیوندند. توجه به نیاز افراد در سازمانها شرط اساسی برقراری روابط انسانی در سازمانها است.مدیران مدارس باید بدانند که در سایه تامین نیازهای دانش آموزان خالقیت انها شکوفا و فرایند آموزشی منجر به ایجاد تغییرات مطلوب و مستمر در انها خواهد شد.</a:t>
            </a:r>
          </a:p>
          <a:p>
            <a:pPr marL="0" indent="0">
              <a:buNone/>
            </a:pPr>
            <a:r>
              <a:rPr lang="fa-IR" sz="2400"/>
              <a:t>2-درک تفاوتهای فردی: دانش آموزان معلمان اولیای دانش آموزان دارای تفاوتهای فردی هستند همانطوری که همه افراد دارای تفاوتهای فردی اند هیچ دو انسانی پیدا نمی شود که همانند یکدیگر باشند بدین ترتیب مدیران آموزشی باید استعدادهای دانش آموزان و تفاوتهای فردی انها را تشخیص داده و به انها توجه داشته باشد.</a:t>
            </a:r>
          </a:p>
          <a:p>
            <a:pPr marL="0" indent="0">
              <a:buNone/>
            </a:pPr>
            <a:r>
              <a:rPr lang="fa-IR" sz="2400"/>
              <a:t>3-مساله شناسی: یکی از اهداف مدیران توانمندی در تشخیص مساله و حل ان است لازمه تشخیص مساله متخصص بودن مدیران است به طور کلی مدیران به جای تاکید بر افراد الزم است بر مشکلات تاکید نمایند.</a:t>
            </a:r>
          </a:p>
        </p:txBody>
      </p:sp>
    </p:spTree>
    <p:extLst>
      <p:ext uri="{BB962C8B-B14F-4D97-AF65-F5344CB8AC3E}">
        <p14:creationId xmlns:p14="http://schemas.microsoft.com/office/powerpoint/2010/main" val="4258369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F64A0617-B616-3641-A725-9A0B65B80878}"/>
              </a:ext>
            </a:extLst>
          </p:cNvPr>
          <p:cNvSpPr>
            <a:spLocks noGrp="1"/>
          </p:cNvSpPr>
          <p:nvPr>
            <p:ph idx="1"/>
          </p:nvPr>
        </p:nvSpPr>
        <p:spPr>
          <a:xfrm>
            <a:off x="838200" y="553641"/>
            <a:ext cx="10515600" cy="5623322"/>
          </a:xfrm>
        </p:spPr>
        <p:txBody>
          <a:bodyPr>
            <a:normAutofit lnSpcReduction="10000"/>
          </a:bodyPr>
          <a:lstStyle/>
          <a:p>
            <a:r>
              <a:rPr lang="fa-IR"/>
              <a:t>4-توان برقراری ارتباط با دیگران: توانایی مدیران مدارس در امور آموزشی بستگی به توانایی برقراری ارتباط با انهاست.برای ایجاد روابط انسانی بر قراری ارتباط با دیگران شرط اصلی ان است.</a:t>
            </a:r>
          </a:p>
          <a:p>
            <a:r>
              <a:rPr lang="fa-IR"/>
              <a:t>5-توان بیان عواطف و احساسات مثبت و توجه به نکات مثبت: بیان عواطف و احساساتی که در دیگران نوعی احساس پذیرش دوستی موفقیت آرامش و آسایش به وجود اورد. بیان عواطف بین مدیر و دیگران باعث تحکیم روابط انسانی دیگران با مدیر می شود.</a:t>
            </a:r>
          </a:p>
          <a:p>
            <a:r>
              <a:rPr lang="fa-IR"/>
              <a:t>6-تامین بهداشت روانی در محیط مدرسه: بهداشت روانی در مدرسه به بهداشت روانی کارکنان و دانش آموزان بستگی دارد.مدیران مدارس باید بتوانند زمینه بهداشت روانی در مدارس را فراهم اورند تا دانش آموزان و کارکنان مدرسه با آرامش و امنیت به فعالیتهای خود بپردازند.</a:t>
            </a:r>
            <a:endParaRPr lang="en-GB"/>
          </a:p>
          <a:p>
            <a:r>
              <a:rPr lang="fa-IR"/>
              <a:t>بنابراین مدرسه مطلوب، مدرسه ای است که با تکیه بر نیازهای انسآنها از طریق روابط انسانی انگیزه ها و </a:t>
            </a:r>
            <a:r>
              <a:rPr lang="en-GB"/>
              <a:t>علایق </a:t>
            </a:r>
            <a:r>
              <a:rPr lang="fa-IR"/>
              <a:t>دانش آموزان و کارکنان را تقویت می کند و در آنها شور زندگی و کار بوجود می آورد در چنین فضایی افراد احساس احترام وشخصیت می کنند و خود را با ارزش و دارای مسئولیت می بینند.</a:t>
            </a:r>
          </a:p>
        </p:txBody>
      </p:sp>
    </p:spTree>
    <p:extLst>
      <p:ext uri="{BB962C8B-B14F-4D97-AF65-F5344CB8AC3E}">
        <p14:creationId xmlns:p14="http://schemas.microsoft.com/office/powerpoint/2010/main" val="4070128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2FB6046F-E4B2-5A4C-BAF7-8E0F44185B44}"/>
              </a:ext>
            </a:extLst>
          </p:cNvPr>
          <p:cNvSpPr>
            <a:spLocks noGrp="1"/>
          </p:cNvSpPr>
          <p:nvPr>
            <p:ph idx="1"/>
          </p:nvPr>
        </p:nvSpPr>
        <p:spPr>
          <a:xfrm>
            <a:off x="838200" y="642937"/>
            <a:ext cx="10515600" cy="5534025"/>
          </a:xfrm>
        </p:spPr>
        <p:txBody>
          <a:bodyPr>
            <a:normAutofit/>
          </a:bodyPr>
          <a:lstStyle/>
          <a:p>
            <a:r>
              <a:rPr lang="fa-IR"/>
              <a:t>کار در آموزشگاه بدون برقراری روابط انسانی غیر ممکن است.مدیر معاونین و معلمان مدرسه به عنوان متخصصین تعلیم و تربیت باید با هم و به خصوص با دانش آموزان رابطه انسانی برقرار کنند تا بتوانند در دانش آموزان نفوذ کرده و در </a:t>
            </a:r>
            <a:r>
              <a:rPr lang="en-GB"/>
              <a:t>ا</a:t>
            </a:r>
            <a:r>
              <a:rPr lang="fa-IR"/>
              <a:t>نها تغییر بوجود آورند. در نتیجه موفقیت و کارایی مدرسه تا حد زیادی منوط به برقراری روابط انسانی است .اگر دانش آموزان در محیط تحصیلی خود احساس تعلق و مالکیت کنند و بپذیرند که معلمان و مدیر آنها را دوست دارند و آنها هم مدیر و معلمان خود را دوست داشتند برانگیخته می شوند و با جدیت به کار و کوشش می پردازند.مشارکت دانش </a:t>
            </a:r>
            <a:r>
              <a:rPr lang="en-GB"/>
              <a:t>ا</a:t>
            </a:r>
            <a:r>
              <a:rPr lang="fa-IR"/>
              <a:t>موزان در تصمیم گیریها موجب می شود که احساس کنند بر اوضاع مسلط هستند. اگر دانش آموزان اعتقاد داشته </a:t>
            </a:r>
            <a:r>
              <a:rPr lang="en-GB"/>
              <a:t>با</a:t>
            </a:r>
            <a:r>
              <a:rPr lang="fa-IR"/>
              <a:t>شند که در فعالیت های کالس و تصمیمات آن، نقش مهمی دارند انگیزه شان افزایش یافته و امکان بد رفتاری ایشان </a:t>
            </a:r>
            <a:r>
              <a:rPr lang="en-GB"/>
              <a:t>ک</a:t>
            </a:r>
            <a:r>
              <a:rPr lang="fa-IR"/>
              <a:t>اهش می یابد . فلسفه اصلی مشارکت دادن افراد بوجود آوردن حس تعلق و مالکیت در آنها نسبت به مدرسه می باشد</a:t>
            </a:r>
            <a:r>
              <a:rPr lang="en-GB"/>
              <a:t>.</a:t>
            </a:r>
            <a:endParaRPr lang="fa-IR"/>
          </a:p>
        </p:txBody>
      </p:sp>
    </p:spTree>
    <p:extLst>
      <p:ext uri="{BB962C8B-B14F-4D97-AF65-F5344CB8AC3E}">
        <p14:creationId xmlns:p14="http://schemas.microsoft.com/office/powerpoint/2010/main" val="4272569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36462825-AEBE-3549-A09C-91A7E271E5E8}"/>
              </a:ext>
            </a:extLst>
          </p:cNvPr>
          <p:cNvSpPr>
            <a:spLocks noGrp="1"/>
          </p:cNvSpPr>
          <p:nvPr>
            <p:ph type="title"/>
          </p:nvPr>
        </p:nvSpPr>
        <p:spPr/>
        <p:txBody>
          <a:bodyPr/>
          <a:lstStyle/>
          <a:p>
            <a:r>
              <a:rPr lang="fa-IR">
                <a:solidFill>
                  <a:schemeClr val="accent6">
                    <a:lumMod val="75000"/>
                  </a:schemeClr>
                </a:solidFill>
              </a:rPr>
              <a:t>پاورپوینت فصل پنجم جامعه شناسی تربیتی</a:t>
            </a:r>
          </a:p>
        </p:txBody>
      </p:sp>
      <p:sp>
        <p:nvSpPr>
          <p:cNvPr id="3" name="نگهدارنده مکان محتوا 2">
            <a:extLst>
              <a:ext uri="{FF2B5EF4-FFF2-40B4-BE49-F238E27FC236}">
                <a16:creationId xmlns:a16="http://schemas.microsoft.com/office/drawing/2014/main" xmlns="" id="{523A9307-7268-6149-A95F-FA2B89B3DA86}"/>
              </a:ext>
            </a:extLst>
          </p:cNvPr>
          <p:cNvSpPr>
            <a:spLocks noGrp="1"/>
          </p:cNvSpPr>
          <p:nvPr>
            <p:ph idx="1"/>
          </p:nvPr>
        </p:nvSpPr>
        <p:spPr>
          <a:xfrm>
            <a:off x="713184" y="3004344"/>
            <a:ext cx="10515600" cy="1835547"/>
          </a:xfrm>
        </p:spPr>
        <p:txBody>
          <a:bodyPr>
            <a:normAutofit/>
          </a:bodyPr>
          <a:lstStyle/>
          <a:p>
            <a:r>
              <a:rPr lang="fa-IR" sz="4000" smtClean="0">
                <a:solidFill>
                  <a:srgbClr val="7030A0"/>
                </a:solidFill>
              </a:rPr>
              <a:t>خانم درخشیده</a:t>
            </a:r>
            <a:endParaRPr lang="fa-IR" sz="4000" dirty="0">
              <a:solidFill>
                <a:srgbClr val="7030A0"/>
              </a:solidFill>
            </a:endParaRPr>
          </a:p>
        </p:txBody>
      </p:sp>
    </p:spTree>
    <p:extLst>
      <p:ext uri="{BB962C8B-B14F-4D97-AF65-F5344CB8AC3E}">
        <p14:creationId xmlns:p14="http://schemas.microsoft.com/office/powerpoint/2010/main" val="32994936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0A0D711C-0C39-C248-9469-6B6DD4FA458B}"/>
              </a:ext>
            </a:extLst>
          </p:cNvPr>
          <p:cNvSpPr>
            <a:spLocks noGrp="1"/>
          </p:cNvSpPr>
          <p:nvPr>
            <p:ph type="title"/>
          </p:nvPr>
        </p:nvSpPr>
        <p:spPr/>
        <p:txBody>
          <a:bodyPr/>
          <a:lstStyle/>
          <a:p>
            <a:r>
              <a:rPr lang="en-GB">
                <a:solidFill>
                  <a:srgbClr val="C00000"/>
                </a:solidFill>
              </a:rPr>
              <a:t>۵</a:t>
            </a:r>
            <a:r>
              <a:rPr lang="fa-IR">
                <a:solidFill>
                  <a:srgbClr val="C00000"/>
                </a:solidFill>
              </a:rPr>
              <a:t>-مدیریت مشارکتی</a:t>
            </a:r>
          </a:p>
        </p:txBody>
      </p:sp>
      <p:sp>
        <p:nvSpPr>
          <p:cNvPr id="3" name="نگهدارنده مکان محتوا 2">
            <a:extLst>
              <a:ext uri="{FF2B5EF4-FFF2-40B4-BE49-F238E27FC236}">
                <a16:creationId xmlns:a16="http://schemas.microsoft.com/office/drawing/2014/main" xmlns="" id="{846505D6-2D40-AC46-8C68-2B2AA61EBC28}"/>
              </a:ext>
            </a:extLst>
          </p:cNvPr>
          <p:cNvSpPr>
            <a:spLocks noGrp="1"/>
          </p:cNvSpPr>
          <p:nvPr>
            <p:ph idx="1"/>
          </p:nvPr>
        </p:nvSpPr>
        <p:spPr>
          <a:xfrm>
            <a:off x="838200" y="1852415"/>
            <a:ext cx="10515600" cy="4351338"/>
          </a:xfrm>
        </p:spPr>
        <p:txBody>
          <a:bodyPr>
            <a:normAutofit/>
          </a:bodyPr>
          <a:lstStyle/>
          <a:p>
            <a:r>
              <a:rPr lang="fa-IR"/>
              <a:t>همانطور که در مدیریت روابط انسانی بیان شد یکی از الزامات برقراری روابط انسانی در مدرسه مدیریت مشارکتی </a:t>
            </a:r>
            <a:r>
              <a:rPr lang="en-GB"/>
              <a:t>ا</a:t>
            </a:r>
            <a:r>
              <a:rPr lang="fa-IR"/>
              <a:t>ست.مدیر باید بتواند در اداره و مدیریت مدرسه از مدیریت مشارکتی استفاده نماید.به طور کلی مشارکت در مدرسه</a:t>
            </a:r>
            <a:r>
              <a:rPr lang="en-GB"/>
              <a:t> </a:t>
            </a:r>
            <a:r>
              <a:rPr lang="fa-IR"/>
              <a:t>یعنی دخالت دادن و درگیر کردن دانش آموزان و اولیای آنان و معلمان و کارکنان در فراگردهای تصمیم گیری در </a:t>
            </a:r>
            <a:r>
              <a:rPr lang="en-GB"/>
              <a:t>خ</a:t>
            </a:r>
            <a:r>
              <a:rPr lang="fa-IR"/>
              <a:t>صوص برنامه ریزی آموزشی و درسی ،نظارت و راهنمایی در فرایندهای آموزشی ،ارزشیابی و تغییر و نو اوری در مدرسه و نیز حل مسائل و </a:t>
            </a:r>
            <a:r>
              <a:rPr lang="en-GB"/>
              <a:t>مشکلات </a:t>
            </a:r>
            <a:r>
              <a:rPr lang="fa-IR"/>
              <a:t>و بحران</a:t>
            </a:r>
            <a:r>
              <a:rPr lang="en-GB"/>
              <a:t> </a:t>
            </a:r>
            <a:r>
              <a:rPr lang="fa-IR"/>
              <a:t>ها و تعارضات مدرسه که بر سرنوشت انها اثر می گذارد..مشارکت در اصل </a:t>
            </a:r>
            <a:r>
              <a:rPr lang="en-GB"/>
              <a:t>تنظیم</a:t>
            </a:r>
            <a:r>
              <a:rPr lang="fa-IR"/>
              <a:t> یک پیوند اگاهانه میان دانش آموزان معلمان کارکنان مدرسه بوده به گونه ای که مدرسه با برخورداری از دانش و تجربه همه دانش آموزان ،معلمان و کارکنان بتواند به توانمندی دست یابد و همه افراد مدرسه در امور آموزشی یاری رسانند. </a:t>
            </a:r>
          </a:p>
        </p:txBody>
      </p:sp>
    </p:spTree>
    <p:extLst>
      <p:ext uri="{BB962C8B-B14F-4D97-AF65-F5344CB8AC3E}">
        <p14:creationId xmlns:p14="http://schemas.microsoft.com/office/powerpoint/2010/main" val="766665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F4907C37-FB17-5B44-8DF7-DA76C4F7E848}"/>
              </a:ext>
            </a:extLst>
          </p:cNvPr>
          <p:cNvSpPr>
            <a:spLocks noGrp="1"/>
          </p:cNvSpPr>
          <p:nvPr>
            <p:ph type="title"/>
          </p:nvPr>
        </p:nvSpPr>
        <p:spPr/>
        <p:txBody>
          <a:bodyPr/>
          <a:lstStyle/>
          <a:p>
            <a:r>
              <a:rPr lang="fa-IR">
                <a:solidFill>
                  <a:srgbClr val="C00000"/>
                </a:solidFill>
              </a:rPr>
              <a:t>پیامدهای مدیریت مشارکتی در مدرسه عبارتند ا</a:t>
            </a:r>
            <a:r>
              <a:rPr lang="en-GB">
                <a:solidFill>
                  <a:srgbClr val="C00000"/>
                </a:solidFill>
              </a:rPr>
              <a:t>ز :</a:t>
            </a:r>
            <a:endParaRPr lang="fa-IR">
              <a:solidFill>
                <a:srgbClr val="C00000"/>
              </a:solidFill>
            </a:endParaRPr>
          </a:p>
        </p:txBody>
      </p:sp>
      <p:sp>
        <p:nvSpPr>
          <p:cNvPr id="3" name="نگهدارنده مکان محتوا 2">
            <a:extLst>
              <a:ext uri="{FF2B5EF4-FFF2-40B4-BE49-F238E27FC236}">
                <a16:creationId xmlns:a16="http://schemas.microsoft.com/office/drawing/2014/main" xmlns="" id="{943FAA27-0A18-244E-839B-D91866D93FD0}"/>
              </a:ext>
            </a:extLst>
          </p:cNvPr>
          <p:cNvSpPr>
            <a:spLocks noGrp="1"/>
          </p:cNvSpPr>
          <p:nvPr>
            <p:ph idx="1"/>
          </p:nvPr>
        </p:nvSpPr>
        <p:spPr/>
        <p:txBody>
          <a:bodyPr>
            <a:normAutofit fontScale="92500" lnSpcReduction="20000"/>
          </a:bodyPr>
          <a:lstStyle/>
          <a:p>
            <a:r>
              <a:rPr lang="fa-IR"/>
              <a:t>1-باعث افزایش کیفیت تدریس معلمان و فراگیری ذهنی عاطفی و رفتاری دانش آموزان می شود.</a:t>
            </a:r>
            <a:endParaRPr lang="en-GB"/>
          </a:p>
          <a:p>
            <a:r>
              <a:rPr lang="fa-IR"/>
              <a:t>2-باعث نو اوری و تغییراتی در ارزشیابی روش تدریس و اجرای برنامه های درسی می </a:t>
            </a:r>
          </a:p>
          <a:p>
            <a:r>
              <a:rPr lang="fa-IR"/>
              <a:t>شود.</a:t>
            </a:r>
            <a:endParaRPr lang="en-GB"/>
          </a:p>
          <a:p>
            <a:r>
              <a:rPr lang="fa-IR"/>
              <a:t>3 -باعث وحدت سازمانی میان معلمان دانش آموزان و کارکنان مدرسه می شود.</a:t>
            </a:r>
            <a:r>
              <a:rPr lang="en-GB"/>
              <a:t> </a:t>
            </a:r>
          </a:p>
          <a:p>
            <a:r>
              <a:rPr lang="en-GB"/>
              <a:t>4</a:t>
            </a:r>
            <a:r>
              <a:rPr lang="fa-IR"/>
              <a:t>-باعث افزایش بردباری و تحمل عقاید مخالف شده و روح همدلی و همفکری را افزایش می دهد </a:t>
            </a:r>
            <a:r>
              <a:rPr lang="en-GB"/>
              <a:t>.</a:t>
            </a:r>
          </a:p>
          <a:p>
            <a:r>
              <a:rPr lang="fa-IR"/>
              <a:t>5-مشارکت منجر به افزایش اعتماد به نفس در معلمان و دانش آموزان می شود.</a:t>
            </a:r>
            <a:endParaRPr lang="en-GB"/>
          </a:p>
          <a:p>
            <a:r>
              <a:rPr lang="fa-IR"/>
              <a:t>6-باعث افزایش </a:t>
            </a:r>
            <a:r>
              <a:rPr lang="en-GB"/>
              <a:t>خلاقیت </a:t>
            </a:r>
            <a:r>
              <a:rPr lang="fa-IR"/>
              <a:t>و رشد عقلی دانش آموزان می شود.</a:t>
            </a:r>
            <a:endParaRPr lang="en-GB"/>
          </a:p>
          <a:p>
            <a:r>
              <a:rPr lang="fa-IR"/>
              <a:t>7-منجر به افزایش رضایت کارکنان و نیز افزایش انگیزه انها در انجام امور آموزشی می شود</a:t>
            </a:r>
            <a:r>
              <a:rPr lang="en-GB"/>
              <a:t>.</a:t>
            </a:r>
          </a:p>
          <a:p>
            <a:r>
              <a:rPr lang="en-GB"/>
              <a:t>8</a:t>
            </a:r>
            <a:r>
              <a:rPr lang="fa-IR"/>
              <a:t>-باعث کاهش تعارضات و رقابتهای ناسالم در مدرسه می شود</a:t>
            </a:r>
            <a:r>
              <a:rPr lang="en-GB"/>
              <a:t>.</a:t>
            </a:r>
            <a:endParaRPr lang="fa-IR"/>
          </a:p>
        </p:txBody>
      </p:sp>
    </p:spTree>
    <p:extLst>
      <p:ext uri="{BB962C8B-B14F-4D97-AF65-F5344CB8AC3E}">
        <p14:creationId xmlns:p14="http://schemas.microsoft.com/office/powerpoint/2010/main" val="31093301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F13FD63F-3C3C-4342-9915-1A8BAD35E2EA}"/>
              </a:ext>
            </a:extLst>
          </p:cNvPr>
          <p:cNvSpPr>
            <a:spLocks noGrp="1"/>
          </p:cNvSpPr>
          <p:nvPr>
            <p:ph type="title"/>
          </p:nvPr>
        </p:nvSpPr>
        <p:spPr>
          <a:xfrm>
            <a:off x="981075" y="500062"/>
            <a:ext cx="10515600" cy="1325563"/>
          </a:xfrm>
        </p:spPr>
        <p:txBody>
          <a:bodyPr/>
          <a:lstStyle/>
          <a:p>
            <a:r>
              <a:rPr lang="en-GB">
                <a:solidFill>
                  <a:srgbClr val="C00000"/>
                </a:solidFill>
              </a:rPr>
              <a:t>-۶</a:t>
            </a:r>
            <a:r>
              <a:rPr lang="fa-IR">
                <a:solidFill>
                  <a:srgbClr val="C00000"/>
                </a:solidFill>
              </a:rPr>
              <a:t>فرهنگ دانش آموزی و عملکرد تحصیلی</a:t>
            </a:r>
          </a:p>
        </p:txBody>
      </p:sp>
      <p:sp>
        <p:nvSpPr>
          <p:cNvPr id="3" name="نگهدارنده مکان محتوا 2">
            <a:extLst>
              <a:ext uri="{FF2B5EF4-FFF2-40B4-BE49-F238E27FC236}">
                <a16:creationId xmlns:a16="http://schemas.microsoft.com/office/drawing/2014/main" xmlns="" id="{ADFCB3CB-8E95-FE4C-BB84-01F2D45CF23C}"/>
              </a:ext>
            </a:extLst>
          </p:cNvPr>
          <p:cNvSpPr>
            <a:spLocks noGrp="1"/>
          </p:cNvSpPr>
          <p:nvPr>
            <p:ph idx="1"/>
          </p:nvPr>
        </p:nvSpPr>
        <p:spPr/>
        <p:txBody>
          <a:bodyPr>
            <a:normAutofit/>
          </a:bodyPr>
          <a:lstStyle/>
          <a:p>
            <a:endParaRPr lang="fa-IR" sz="3000"/>
          </a:p>
          <a:p>
            <a:r>
              <a:rPr lang="fa-IR" sz="3000"/>
              <a:t>یکی دیگر از موضوعاتی که در سازمان مدرسه بایستی بدان توجه داشت فرهنگ دانش آموزی است.جیمز کلمن در کتاب معروف خود با عنوان جامعه جوان(1961)به جهان اجتماعی دانش آموزان دبیرستانی پرداخته است.استدلال کلمن در این کتاب این است که قرار دادن نوجوانان و جوانان در مدرسه به دور از جامعه بزرگسال سبب پیدایش و گسترش خرده فرهنگ دانش آموزی می شود این خرده فرهنگ به مراتب با فرهنگ دنیای بزرگسالان متفاوت و حتی در برخی موارد در تضاد است.</a:t>
            </a:r>
            <a:endParaRPr lang="fa-IR"/>
          </a:p>
        </p:txBody>
      </p:sp>
    </p:spTree>
    <p:extLst>
      <p:ext uri="{BB962C8B-B14F-4D97-AF65-F5344CB8AC3E}">
        <p14:creationId xmlns:p14="http://schemas.microsoft.com/office/powerpoint/2010/main" val="4038625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FDE46591-7157-7142-A872-EC274145F2FD}"/>
              </a:ext>
            </a:extLst>
          </p:cNvPr>
          <p:cNvSpPr>
            <a:spLocks noGrp="1"/>
          </p:cNvSpPr>
          <p:nvPr>
            <p:ph idx="1"/>
          </p:nvPr>
        </p:nvSpPr>
        <p:spPr>
          <a:xfrm>
            <a:off x="838200" y="696516"/>
            <a:ext cx="10515600" cy="5480447"/>
          </a:xfrm>
        </p:spPr>
        <p:txBody>
          <a:bodyPr/>
          <a:lstStyle/>
          <a:p>
            <a:pPr marL="0" indent="0">
              <a:buNone/>
            </a:pPr>
            <a:r>
              <a:rPr lang="fa-IR" sz="2800"/>
              <a:t>  کلمن معتقد است که گروه همسالان نقش بسیار مهمی درشکل گیری نگرش دانش</a:t>
            </a:r>
          </a:p>
          <a:p>
            <a:pPr marL="0" indent="0">
              <a:buNone/>
            </a:pPr>
            <a:r>
              <a:rPr lang="fa-IR" sz="2800"/>
              <a:t> آموزنسبت به مدرسه دارد به اعتقاد او برای توضیح موفقیت تحصیلی دانش آموز باید به</a:t>
            </a:r>
          </a:p>
          <a:p>
            <a:pPr marL="0" indent="0">
              <a:buNone/>
            </a:pPr>
            <a:r>
              <a:rPr lang="fa-IR" sz="2800"/>
              <a:t> ارزشها وهنجارهای گروه همسالان او توجه نمود. در این خرده فرهنگ ممکن است</a:t>
            </a:r>
          </a:p>
          <a:p>
            <a:pPr marL="0" indent="0">
              <a:buNone/>
            </a:pPr>
            <a:r>
              <a:rPr lang="fa-IR" sz="2800"/>
              <a:t> گرفتن نمره خوب از ارزش زیادی برخوردار نباشد و برای دانستن اینکه چرا دانش</a:t>
            </a:r>
          </a:p>
          <a:p>
            <a:pPr marL="0" indent="0">
              <a:buNone/>
            </a:pPr>
            <a:r>
              <a:rPr lang="fa-IR" sz="2800"/>
              <a:t> آموزان مختلف در مدارس گوناگون عملکرد تحصیلی متفاوتی دارند باید به تفاوتهای</a:t>
            </a:r>
          </a:p>
          <a:p>
            <a:pPr marL="0" indent="0">
              <a:buNone/>
            </a:pPr>
            <a:r>
              <a:rPr lang="fa-IR" sz="2800"/>
              <a:t> فرهنگهای دانش آموزی را در این مدارس مطالعه نمود و مشخص نمود که این فرهنگها</a:t>
            </a:r>
          </a:p>
          <a:p>
            <a:pPr marL="0" indent="0">
              <a:buNone/>
            </a:pPr>
            <a:r>
              <a:rPr lang="fa-IR" sz="2800"/>
              <a:t> به چه میزان بر فعالیتهای غیر علمی به عنوان منبع ارزش و احترام تاکید دارند</a:t>
            </a:r>
            <a:r>
              <a:rPr lang="fa-IR"/>
              <a:t>.</a:t>
            </a:r>
          </a:p>
        </p:txBody>
      </p:sp>
    </p:spTree>
    <p:extLst>
      <p:ext uri="{BB962C8B-B14F-4D97-AF65-F5344CB8AC3E}">
        <p14:creationId xmlns:p14="http://schemas.microsoft.com/office/powerpoint/2010/main" val="20596975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B42CE02A-AACF-F94D-84D0-24A631BFA93A}"/>
              </a:ext>
            </a:extLst>
          </p:cNvPr>
          <p:cNvSpPr>
            <a:spLocks noGrp="1"/>
          </p:cNvSpPr>
          <p:nvPr>
            <p:ph idx="1"/>
          </p:nvPr>
        </p:nvSpPr>
        <p:spPr>
          <a:xfrm>
            <a:off x="838200" y="732234"/>
            <a:ext cx="10515600" cy="5444729"/>
          </a:xfrm>
        </p:spPr>
        <p:txBody>
          <a:bodyPr>
            <a:normAutofit/>
          </a:bodyPr>
          <a:lstStyle/>
          <a:p>
            <a:r>
              <a:rPr lang="fa-IR"/>
              <a:t>دلیل شکل گیری خرده فرهنگ دانش آموزی این است که از فشار جامعه بزرگسالان فرار کنند .این گونه گروهها برای جوانان به منزله سنگرهای اجتماعی برای مخالفت هستند.جوانان با احساسهای همگون ،عدم اطمینان و ترس به این سنگرها پناه می آورند .تنش بین گروه همسالان و مدرسه همواره بیشتر و نیرومندتر از تنش میان این گروهها با خانواده است.تحقیقات کلمن نشان داده است که دارا بودن ویژگی های قهرمانی و ورزشی یا محبوب بودن در بین دانش آموزان</a:t>
            </a:r>
            <a:r>
              <a:rPr lang="en-GB"/>
              <a:t> </a:t>
            </a:r>
            <a:r>
              <a:rPr lang="fa-IR"/>
              <a:t>به مراتب مهمتر و با ارزشتر از گرفتن نمره خوب است. لذا او به این نتیجه رسید که مدرسه نهاد موثری برای ایجاد انگیزه جهت موفقیت تحصیلی در بین دانش آموزان نیست به همین جهت او توصیه نمود به جای مسابقات ورزشی به مسابقات علمی و رقابت علمی با یکدیگر بپردازند زیرا با این کار مدرسه قادر خواهد بود توان بالقوه و انرزی فرهنگ دانش آموزی را در جهت اهداف اصلی مدرسه مهار کند.</a:t>
            </a:r>
          </a:p>
        </p:txBody>
      </p:sp>
    </p:spTree>
    <p:extLst>
      <p:ext uri="{BB962C8B-B14F-4D97-AF65-F5344CB8AC3E}">
        <p14:creationId xmlns:p14="http://schemas.microsoft.com/office/powerpoint/2010/main" val="4408979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4DEA0C6C-4612-3343-9ED7-E72E1B4880DF}"/>
              </a:ext>
            </a:extLst>
          </p:cNvPr>
          <p:cNvSpPr>
            <a:spLocks noGrp="1"/>
          </p:cNvSpPr>
          <p:nvPr>
            <p:ph idx="1"/>
          </p:nvPr>
        </p:nvSpPr>
        <p:spPr>
          <a:xfrm>
            <a:off x="838200" y="589359"/>
            <a:ext cx="10515600" cy="5587604"/>
          </a:xfrm>
        </p:spPr>
        <p:txBody>
          <a:bodyPr>
            <a:normAutofit/>
          </a:bodyPr>
          <a:lstStyle/>
          <a:p>
            <a:r>
              <a:rPr lang="fa-IR"/>
              <a:t>فرهنگ دانش آموزی نتایجی برای سازمان مدرسه به همراه دارد که بایستی مورد توجه قرار گیرند.همرنگی با گروه دوستان ممکن است دارای پیامدهای منفی باشد.به خصوص زمانی که باورهای و رفتارهایی را تشویق میکند که به وضوح مورد علاقه و رضایت گروه خانواده و مدرسه و نیز جامعه نیست.در این صورت شاهد اعمال غیر قانونی و ضد اجتماعی، اخراج از مدرسه،اعمال مرگبار و رفتارهای مشابه خواهیم بود. برای مثال باندهای نوجوانی اعضای خود را به رفتارهای ضد اجتماعی و غیر قانونی را تشویق می کنند و همچنین هنجارهای اجتماعی گروه همساالن ممکن است با پیشرفت تحصیلی،بویژه در دبیرستان،در تضاد باشد. این خرده فرهنگهای نابهنجار در میان دانش اموزان ممکن است نظم و تعادل مدرسه را با اختلال موجه سازند.</a:t>
            </a:r>
          </a:p>
        </p:txBody>
      </p:sp>
    </p:spTree>
    <p:extLst>
      <p:ext uri="{BB962C8B-B14F-4D97-AF65-F5344CB8AC3E}">
        <p14:creationId xmlns:p14="http://schemas.microsoft.com/office/powerpoint/2010/main" val="1955582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3990BDA2-E92D-134F-8A80-A27FB80B0DEB}"/>
              </a:ext>
            </a:extLst>
          </p:cNvPr>
          <p:cNvSpPr>
            <a:spLocks noGrp="1"/>
          </p:cNvSpPr>
          <p:nvPr>
            <p:ph type="title"/>
          </p:nvPr>
        </p:nvSpPr>
        <p:spPr/>
        <p:txBody>
          <a:bodyPr/>
          <a:lstStyle/>
          <a:p>
            <a:r>
              <a:rPr lang="fa-IR">
                <a:solidFill>
                  <a:srgbClr val="C00000"/>
                </a:solidFill>
              </a:rPr>
              <a:t>۷-کنترل در سازمان مدرسه</a:t>
            </a:r>
          </a:p>
        </p:txBody>
      </p:sp>
      <p:sp>
        <p:nvSpPr>
          <p:cNvPr id="3" name="نگهدارنده مکان محتوا 2">
            <a:extLst>
              <a:ext uri="{FF2B5EF4-FFF2-40B4-BE49-F238E27FC236}">
                <a16:creationId xmlns:a16="http://schemas.microsoft.com/office/drawing/2014/main" xmlns="" id="{B3E17244-117F-554E-BF6F-9195F6BEEDE7}"/>
              </a:ext>
            </a:extLst>
          </p:cNvPr>
          <p:cNvSpPr>
            <a:spLocks noGrp="1"/>
          </p:cNvSpPr>
          <p:nvPr>
            <p:ph idx="1"/>
          </p:nvPr>
        </p:nvSpPr>
        <p:spPr/>
        <p:txBody>
          <a:bodyPr>
            <a:normAutofit/>
          </a:bodyPr>
          <a:lstStyle/>
          <a:p>
            <a:r>
              <a:rPr lang="fa-IR"/>
              <a:t>نظام مدرسه برای رسیدن به اهداف سازمانی خود به چهار شکل به کنترل اعضای خود می پردازد:</a:t>
            </a:r>
          </a:p>
          <a:p>
            <a:r>
              <a:rPr lang="fa-IR">
                <a:solidFill>
                  <a:srgbClr val="7030A0"/>
                </a:solidFill>
              </a:rPr>
              <a:t>1-کنترل اداری</a:t>
            </a:r>
            <a:r>
              <a:rPr lang="fa-IR"/>
              <a:t>: قواعد و قوانین اداری چون تنظیم ساعات کلاس ها،مواد درسی،امتحانات رسمی و....این قواعد و قوانین فرد را در بعد زمان و مکان سازماندهی میکند و از ضمانت اجرایی برخوردار است برای مثال دانش آموزی غیبتهای بیش از حد اداری داشته باشد با اخراج یا تعلیق مواجه خواهد شد.(قوانین)</a:t>
            </a:r>
          </a:p>
          <a:p>
            <a:r>
              <a:rPr lang="fa-IR">
                <a:solidFill>
                  <a:srgbClr val="7030A0"/>
                </a:solidFill>
              </a:rPr>
              <a:t>2-کنترل تشریفاتی</a:t>
            </a:r>
            <a:r>
              <a:rPr lang="fa-IR"/>
              <a:t>: در مدرسه می باید اعضا در تعهدات خویش نسبت به اهداف سازمان تشویق شوند این کار از طریق مشارکت در فعالیتهای تشریفاتی که اعضای مدرسه را به یکدیگر پیوند می دهند صورت گیرد.مثل مراسمهای فارغ التحصیلی،گرد هم ایی های هفتگی مراسم روزهای ویژه،مسابقات خاص و غیره....</a:t>
            </a:r>
          </a:p>
        </p:txBody>
      </p:sp>
    </p:spTree>
    <p:extLst>
      <p:ext uri="{BB962C8B-B14F-4D97-AF65-F5344CB8AC3E}">
        <p14:creationId xmlns:p14="http://schemas.microsoft.com/office/powerpoint/2010/main" val="23533280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C9C7C48B-3661-1743-9CB4-B813294DE124}"/>
              </a:ext>
            </a:extLst>
          </p:cNvPr>
          <p:cNvSpPr>
            <a:spLocks noGrp="1"/>
          </p:cNvSpPr>
          <p:nvPr>
            <p:ph idx="1"/>
          </p:nvPr>
        </p:nvSpPr>
        <p:spPr>
          <a:xfrm>
            <a:off x="838200" y="660797"/>
            <a:ext cx="10515600" cy="5516166"/>
          </a:xfrm>
        </p:spPr>
        <p:txBody>
          <a:bodyPr/>
          <a:lstStyle/>
          <a:p>
            <a:r>
              <a:rPr lang="en-GB"/>
              <a:t>-</a:t>
            </a:r>
            <a:r>
              <a:rPr lang="en-GB">
                <a:solidFill>
                  <a:srgbClr val="7030A0"/>
                </a:solidFill>
              </a:rPr>
              <a:t>۳</a:t>
            </a:r>
            <a:r>
              <a:rPr lang="fa-IR">
                <a:solidFill>
                  <a:srgbClr val="7030A0"/>
                </a:solidFill>
              </a:rPr>
              <a:t>کنترل شخصی</a:t>
            </a:r>
            <a:r>
              <a:rPr lang="fa-IR"/>
              <a:t>: کنترل شخصی هر روز از طریق روابط رو در رو صورت میگیرد.معلمان دانش آموزان را و معلمان قدیمی معلمان جدید را کنترل میکنند این کار به صورت خیلی ساده با گفتن اینکه انها باید چکار کنند با تشویق با خنده و شوخی و گاهی با طعنه و تمسخر صورت میگیرد.(غیر رسمی)</a:t>
            </a:r>
          </a:p>
          <a:p>
            <a:pPr marL="0" indent="0">
              <a:buNone/>
            </a:pPr>
            <a:endParaRPr lang="fa-IR"/>
          </a:p>
          <a:p>
            <a:r>
              <a:rPr lang="fa-IR">
                <a:solidFill>
                  <a:srgbClr val="7030A0"/>
                </a:solidFill>
              </a:rPr>
              <a:t>4-کنترل نمادی</a:t>
            </a:r>
            <a:r>
              <a:rPr lang="fa-IR"/>
              <a:t>: راه دیگر کنترل افراد برای تضمین اینکه موفقیت انها از مرز حداقل بالاتر رود استفاده از تشویق تنبیه نمادین است منظور از کنترل نمادین، نمره دادن و ارتقا به کلاس های بالاتراست پس نمره بالا به دو دلیل ارزش زیادی دارد اول به خاطر اینکه ورود به کلاس های بالاتررا امکان پذیر می سازد و دیگر اینکه دارای وجه بالاتراست.( ارزش یابی معلمان و دانش آموزان)</a:t>
            </a:r>
          </a:p>
        </p:txBody>
      </p:sp>
    </p:spTree>
    <p:extLst>
      <p:ext uri="{BB962C8B-B14F-4D97-AF65-F5344CB8AC3E}">
        <p14:creationId xmlns:p14="http://schemas.microsoft.com/office/powerpoint/2010/main" val="21803632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4AC31BE0-20DC-D34C-9A74-C1EA968C1052}"/>
              </a:ext>
            </a:extLst>
          </p:cNvPr>
          <p:cNvSpPr>
            <a:spLocks noGrp="1"/>
          </p:cNvSpPr>
          <p:nvPr>
            <p:ph type="title"/>
          </p:nvPr>
        </p:nvSpPr>
        <p:spPr/>
        <p:txBody>
          <a:bodyPr/>
          <a:lstStyle/>
          <a:p>
            <a:r>
              <a:rPr lang="en-GB">
                <a:solidFill>
                  <a:srgbClr val="C00000"/>
                </a:solidFill>
              </a:rPr>
              <a:t>۸</a:t>
            </a:r>
            <a:r>
              <a:rPr lang="fa-IR">
                <a:solidFill>
                  <a:srgbClr val="C00000"/>
                </a:solidFill>
              </a:rPr>
              <a:t>-مدرسه محوری</a:t>
            </a:r>
          </a:p>
        </p:txBody>
      </p:sp>
      <p:sp>
        <p:nvSpPr>
          <p:cNvPr id="3" name="نگهدارنده مکان محتوا 2">
            <a:extLst>
              <a:ext uri="{FF2B5EF4-FFF2-40B4-BE49-F238E27FC236}">
                <a16:creationId xmlns:a16="http://schemas.microsoft.com/office/drawing/2014/main" xmlns="" id="{2E9AA782-9FCF-A54A-9A86-72E243D145A8}"/>
              </a:ext>
            </a:extLst>
          </p:cNvPr>
          <p:cNvSpPr>
            <a:spLocks noGrp="1"/>
          </p:cNvSpPr>
          <p:nvPr>
            <p:ph idx="1"/>
          </p:nvPr>
        </p:nvSpPr>
        <p:spPr/>
        <p:txBody>
          <a:bodyPr>
            <a:normAutofit/>
          </a:bodyPr>
          <a:lstStyle/>
          <a:p>
            <a:r>
              <a:rPr lang="fa-IR"/>
              <a:t>مدیریت مدرسه محوری از ویژگی های بارز نظام های آموزشی در دهه اخیر به شمار می اید.به ویژه در برخی از کشورها دگرگونی های مهمی در روشهای اداره و راهبری مراکز آموزشی و آموزشگاهی به وجود اورده است.مدرسه محوری به</a:t>
            </a:r>
            <a:r>
              <a:rPr lang="en-GB"/>
              <a:t> </a:t>
            </a:r>
            <a:r>
              <a:rPr lang="fa-IR"/>
              <a:t>این امر اشاره دارد که در سیاستگذاری ها، تصمیم گیری های آموزشی همه اعضای گروه به طور برابر شرکت داشته باشند .بدین ترتیب مدرسه محوری عبارت است از تمرکززدایی پایدار مستمر و تدریجی در نظام آموزشی و انتقال اقتدار تصمیم گیری در ابعاد مختلف کارکردهای عملیاتی مانند تصمیمات مربوط به دانش، مهارتها،اطلاعات ، پاداشها، تکنولوژی ،نیروی انسانی، مواد و تجهیزات ،زمان و مکان و برنامه های آموزشی و درسی و ... به مدرسه است. </a:t>
            </a:r>
          </a:p>
        </p:txBody>
      </p:sp>
    </p:spTree>
    <p:extLst>
      <p:ext uri="{BB962C8B-B14F-4D97-AF65-F5344CB8AC3E}">
        <p14:creationId xmlns:p14="http://schemas.microsoft.com/office/powerpoint/2010/main" val="13163109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1A700689-9CE8-C84B-8771-E783CE08698A}"/>
              </a:ext>
            </a:extLst>
          </p:cNvPr>
          <p:cNvSpPr>
            <a:spLocks noGrp="1"/>
          </p:cNvSpPr>
          <p:nvPr>
            <p:ph idx="1"/>
          </p:nvPr>
        </p:nvSpPr>
        <p:spPr>
          <a:xfrm>
            <a:off x="838200" y="500063"/>
            <a:ext cx="10515600" cy="5676900"/>
          </a:xfrm>
        </p:spPr>
        <p:txBody>
          <a:bodyPr>
            <a:normAutofit/>
          </a:bodyPr>
          <a:lstStyle/>
          <a:p>
            <a:r>
              <a:rPr lang="fa-IR"/>
              <a:t> مدرسه محوری یا تصمیم گیری مشارکتی در مدرسه یک بازنگری در مدارس به ویژه مدارس دولتی است که انحصار قدرت </a:t>
            </a:r>
            <a:r>
              <a:rPr lang="en-GB"/>
              <a:t>ت</a:t>
            </a:r>
            <a:r>
              <a:rPr lang="fa-IR"/>
              <a:t>صمیم گیری را از یک ناحیه مرکزی به یک مدرسه به منظور بهبود عملکرد ان مدرسه به دنبال دارد.این فرایند به </a:t>
            </a:r>
            <a:r>
              <a:rPr lang="en-GB"/>
              <a:t>س</a:t>
            </a:r>
            <a:r>
              <a:rPr lang="fa-IR"/>
              <a:t>مت افزایش دادن سطح دخالت و درگیری مدرسه در اداره و مدیریت خود است. این تعامل برای ایجاد و تحقق اهداف </a:t>
            </a:r>
            <a:r>
              <a:rPr lang="en-GB"/>
              <a:t>و</a:t>
            </a:r>
            <a:r>
              <a:rPr lang="fa-IR"/>
              <a:t> اثر بخشی در مدرسه است به بیان دیگر این فرایند باعث توانمند شدن مدرسه برای ایجاد تصمیم گیری های آموزشی </a:t>
            </a:r>
            <a:r>
              <a:rPr lang="en-GB"/>
              <a:t>د</a:t>
            </a:r>
            <a:r>
              <a:rPr lang="fa-IR"/>
              <a:t>ر مورد نیازهای یک مدرسه و کمک به استفاده موثر از منابع محدود مدرسه و تقویت مشارکت محلی در اداره امورمدارس است بدین ترتیب مدرسه محوری بر اثر تمرکز زدایی در نظام آموزشی و انتقال اختیار و قدرت تصمیم گیری به </a:t>
            </a:r>
            <a:r>
              <a:rPr lang="en-GB"/>
              <a:t>م</a:t>
            </a:r>
            <a:r>
              <a:rPr lang="fa-IR"/>
              <a:t>درسه به وجود می اید.فرایند مدرسه محوری به افرادی که در ان مدرسه کار می کنند اجازه می دهد که جنبه های</a:t>
            </a:r>
            <a:r>
              <a:rPr lang="en-GB"/>
              <a:t> </a:t>
            </a:r>
            <a:r>
              <a:rPr lang="fa-IR"/>
              <a:t>گسترده تری از موضوعات مدرسه ای که در ان کار میکند را در نظر گرفته از انرژی خود به منظور بهبود و توسعه </a:t>
            </a:r>
            <a:r>
              <a:rPr lang="en-GB"/>
              <a:t>م</a:t>
            </a:r>
            <a:r>
              <a:rPr lang="fa-IR"/>
              <a:t>درسه بیشتر استفاده میکنند</a:t>
            </a:r>
            <a:r>
              <a:rPr lang="en-GB"/>
              <a:t>.</a:t>
            </a:r>
            <a:endParaRPr lang="fa-IR"/>
          </a:p>
          <a:p>
            <a:pPr marL="0" indent="0">
              <a:buNone/>
            </a:pPr>
            <a:endParaRPr lang="fa-IR"/>
          </a:p>
        </p:txBody>
      </p:sp>
    </p:spTree>
    <p:extLst>
      <p:ext uri="{BB962C8B-B14F-4D97-AF65-F5344CB8AC3E}">
        <p14:creationId xmlns:p14="http://schemas.microsoft.com/office/powerpoint/2010/main" val="3223250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795AC940-4114-B24B-9990-06D80454F764}"/>
              </a:ext>
            </a:extLst>
          </p:cNvPr>
          <p:cNvSpPr>
            <a:spLocks noGrp="1"/>
          </p:cNvSpPr>
          <p:nvPr>
            <p:ph type="title"/>
          </p:nvPr>
        </p:nvSpPr>
        <p:spPr/>
        <p:txBody>
          <a:bodyPr/>
          <a:lstStyle/>
          <a:p>
            <a:r>
              <a:rPr lang="fa-IR">
                <a:solidFill>
                  <a:srgbClr val="C00000"/>
                </a:solidFill>
              </a:rPr>
              <a:t>فصل پنجم : سازمان مدرسه و فرایند های مربوط به مدرسه</a:t>
            </a:r>
          </a:p>
        </p:txBody>
      </p:sp>
      <p:sp>
        <p:nvSpPr>
          <p:cNvPr id="3" name="نگهدارنده مکان محتوا 2">
            <a:extLst>
              <a:ext uri="{FF2B5EF4-FFF2-40B4-BE49-F238E27FC236}">
                <a16:creationId xmlns:a16="http://schemas.microsoft.com/office/drawing/2014/main" xmlns="" id="{CB87CA16-B7B1-F74F-BCA9-5AC3BAE03AE2}"/>
              </a:ext>
            </a:extLst>
          </p:cNvPr>
          <p:cNvSpPr>
            <a:spLocks noGrp="1"/>
          </p:cNvSpPr>
          <p:nvPr>
            <p:ph idx="1"/>
          </p:nvPr>
        </p:nvSpPr>
        <p:spPr>
          <a:xfrm>
            <a:off x="838200" y="2164954"/>
            <a:ext cx="10515600" cy="4210844"/>
          </a:xfrm>
        </p:spPr>
        <p:txBody>
          <a:bodyPr>
            <a:normAutofit/>
          </a:bodyPr>
          <a:lstStyle/>
          <a:p>
            <a:r>
              <a:rPr lang="fa-IR"/>
              <a:t>هدف فصل :</a:t>
            </a:r>
          </a:p>
          <a:p>
            <a:r>
              <a:rPr lang="fa-IR"/>
              <a:t>هدف این فصل آشنایی دانشجو معلمان با سازمان مدرسه و فرایندهای سازمانی ان است.در این فصل دانشجو معلمان مدرسه را همچون یک سازمان مطالعه میکنند و با نقشهای این سازمان و به خصوص وظایف و اختیارات مدیر مدرسه، روابط رسمی و غیر رسمی ان،ضرورت روابط انسانی در مدرسه،خرده فرهنگ دانش آموزی،مدیریت مشارکتی و مدرسه محوری و روشهای کنترل در مدرسه آشنا می شوند.</a:t>
            </a:r>
          </a:p>
          <a:p>
            <a:endParaRPr lang="fa-IR"/>
          </a:p>
          <a:p>
            <a:r>
              <a:rPr lang="fa-IR"/>
              <a:t>در پایان این فصل انتظار می رود دانشجو معلم بتواند مدرسه را همچون یک سازمان در نظر گرفته و به تحلیل و بررسی فرایندهای درونی این سازمان بپردازد.</a:t>
            </a:r>
          </a:p>
        </p:txBody>
      </p:sp>
    </p:spTree>
    <p:extLst>
      <p:ext uri="{BB962C8B-B14F-4D97-AF65-F5344CB8AC3E}">
        <p14:creationId xmlns:p14="http://schemas.microsoft.com/office/powerpoint/2010/main" val="8113520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C82468F4-F003-1F47-94E4-F70C887E8D6D}"/>
              </a:ext>
            </a:extLst>
          </p:cNvPr>
          <p:cNvSpPr>
            <a:spLocks noGrp="1"/>
          </p:cNvSpPr>
          <p:nvPr>
            <p:ph type="title"/>
          </p:nvPr>
        </p:nvSpPr>
        <p:spPr/>
        <p:txBody>
          <a:bodyPr/>
          <a:lstStyle/>
          <a:p>
            <a:r>
              <a:rPr lang="fa-IR">
                <a:solidFill>
                  <a:srgbClr val="C00000"/>
                </a:solidFill>
              </a:rPr>
              <a:t>الف-اهداف مدرسه محوری</a:t>
            </a:r>
          </a:p>
        </p:txBody>
      </p:sp>
      <p:sp>
        <p:nvSpPr>
          <p:cNvPr id="3" name="نگهدارنده مکان محتوا 2">
            <a:extLst>
              <a:ext uri="{FF2B5EF4-FFF2-40B4-BE49-F238E27FC236}">
                <a16:creationId xmlns:a16="http://schemas.microsoft.com/office/drawing/2014/main" xmlns="" id="{3DF83454-700E-134B-8029-5D8731B6BBE6}"/>
              </a:ext>
            </a:extLst>
          </p:cNvPr>
          <p:cNvSpPr>
            <a:spLocks noGrp="1"/>
          </p:cNvSpPr>
          <p:nvPr>
            <p:ph idx="1"/>
          </p:nvPr>
        </p:nvSpPr>
        <p:spPr/>
        <p:txBody>
          <a:bodyPr/>
          <a:lstStyle/>
          <a:p>
            <a:pPr>
              <a:buFontTx/>
              <a:buChar char="-"/>
            </a:pPr>
            <a:r>
              <a:rPr lang="en-GB"/>
              <a:t>1</a:t>
            </a:r>
            <a:r>
              <a:rPr lang="fa-IR"/>
              <a:t>افزایش عملکرد مدرسه درکیفیت آموزش</a:t>
            </a:r>
            <a:endParaRPr lang="en-GB"/>
          </a:p>
          <a:p>
            <a:pPr marL="0" indent="0">
              <a:buNone/>
            </a:pPr>
            <a:endParaRPr lang="en-GB"/>
          </a:p>
          <a:p>
            <a:pPr marL="0" indent="0">
              <a:buNone/>
            </a:pPr>
            <a:r>
              <a:rPr lang="en-GB"/>
              <a:t>2</a:t>
            </a:r>
            <a:r>
              <a:rPr lang="fa-IR"/>
              <a:t>-افزایش مسئولیت پذیری در میان اعضا</a:t>
            </a:r>
            <a:endParaRPr lang="en-GB"/>
          </a:p>
          <a:p>
            <a:pPr marL="0" indent="0">
              <a:buNone/>
            </a:pPr>
            <a:endParaRPr lang="en-GB"/>
          </a:p>
          <a:p>
            <a:pPr marL="0" indent="0">
              <a:buNone/>
            </a:pPr>
            <a:r>
              <a:rPr lang="en-GB"/>
              <a:t>3</a:t>
            </a:r>
            <a:r>
              <a:rPr lang="fa-IR"/>
              <a:t>-اختیار و اقتدار در تصمیم گیری</a:t>
            </a:r>
            <a:endParaRPr lang="en-GB"/>
          </a:p>
          <a:p>
            <a:pPr marL="0" indent="0">
              <a:buNone/>
            </a:pPr>
            <a:endParaRPr lang="en-GB"/>
          </a:p>
          <a:p>
            <a:pPr marL="0" indent="0">
              <a:buNone/>
            </a:pPr>
            <a:r>
              <a:rPr lang="fa-IR"/>
              <a:t>4-مشارکت دادن </a:t>
            </a:r>
            <a:r>
              <a:rPr lang="en-GB"/>
              <a:t>مسئولان </a:t>
            </a:r>
            <a:r>
              <a:rPr lang="fa-IR"/>
              <a:t>محلی و منطقه ای در اداره امور مدرسه</a:t>
            </a:r>
          </a:p>
        </p:txBody>
      </p:sp>
    </p:spTree>
    <p:extLst>
      <p:ext uri="{BB962C8B-B14F-4D97-AF65-F5344CB8AC3E}">
        <p14:creationId xmlns:p14="http://schemas.microsoft.com/office/powerpoint/2010/main" val="10551657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BCF9A6CE-9F08-4A46-8DFA-70F759A40ED3}"/>
              </a:ext>
            </a:extLst>
          </p:cNvPr>
          <p:cNvSpPr>
            <a:spLocks noGrp="1"/>
          </p:cNvSpPr>
          <p:nvPr>
            <p:ph type="title"/>
          </p:nvPr>
        </p:nvSpPr>
        <p:spPr/>
        <p:txBody>
          <a:bodyPr/>
          <a:lstStyle/>
          <a:p>
            <a:r>
              <a:rPr lang="en-GB">
                <a:solidFill>
                  <a:srgbClr val="C00000"/>
                </a:solidFill>
              </a:rPr>
              <a:t>ب</a:t>
            </a:r>
            <a:r>
              <a:rPr lang="fa-IR">
                <a:solidFill>
                  <a:srgbClr val="C00000"/>
                </a:solidFill>
              </a:rPr>
              <a:t>-مدلهای مدرسه محوری</a:t>
            </a:r>
          </a:p>
        </p:txBody>
      </p:sp>
      <p:sp>
        <p:nvSpPr>
          <p:cNvPr id="3" name="نگهدارنده مکان محتوا 2">
            <a:extLst>
              <a:ext uri="{FF2B5EF4-FFF2-40B4-BE49-F238E27FC236}">
                <a16:creationId xmlns:a16="http://schemas.microsoft.com/office/drawing/2014/main" xmlns="" id="{2AB97CCC-7240-B340-AEAC-11C06EF9B104}"/>
              </a:ext>
            </a:extLst>
          </p:cNvPr>
          <p:cNvSpPr>
            <a:spLocks noGrp="1"/>
          </p:cNvSpPr>
          <p:nvPr>
            <p:ph idx="1"/>
          </p:nvPr>
        </p:nvSpPr>
        <p:spPr/>
        <p:txBody>
          <a:bodyPr/>
          <a:lstStyle/>
          <a:p>
            <a:r>
              <a:rPr lang="en-GB"/>
              <a:t>-1</a:t>
            </a:r>
            <a:r>
              <a:rPr lang="fa-IR"/>
              <a:t>کنترل به وسیله جامعه محلی: این مدل به معنای واگذاری تصمیمات به والدین یا سازمانها و گروههای محلی همچون شورای شهر و روستا یا شهرداری ها و غیره.... </a:t>
            </a:r>
            <a:endParaRPr lang="en-GB"/>
          </a:p>
          <a:p>
            <a:pPr marL="0" indent="0">
              <a:buNone/>
            </a:pPr>
            <a:endParaRPr lang="en-GB"/>
          </a:p>
          <a:p>
            <a:r>
              <a:rPr lang="fa-IR"/>
              <a:t>2-کنترل به وسیله معلم: در این مدل تصمیم گیری به گروهی از معلمان حرفه ای یا شورای معلمان یک مدرسه واگذار می شود .</a:t>
            </a:r>
            <a:endParaRPr lang="en-GB"/>
          </a:p>
          <a:p>
            <a:pPr marL="0" indent="0">
              <a:buNone/>
            </a:pPr>
            <a:endParaRPr lang="en-GB"/>
          </a:p>
          <a:p>
            <a:r>
              <a:rPr lang="fa-IR"/>
              <a:t>3 -کنترل به وسیله مدیر: در این مدل نیز مدیر مدرسه به همراه شورای معلمان به تصمیم گیری در امور مدرسه می پردازد.</a:t>
            </a:r>
          </a:p>
        </p:txBody>
      </p:sp>
    </p:spTree>
    <p:extLst>
      <p:ext uri="{BB962C8B-B14F-4D97-AF65-F5344CB8AC3E}">
        <p14:creationId xmlns:p14="http://schemas.microsoft.com/office/powerpoint/2010/main" val="8646324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09280AF4-A7C6-6447-A7E2-880AB844BCDD}"/>
              </a:ext>
            </a:extLst>
          </p:cNvPr>
          <p:cNvSpPr>
            <a:spLocks noGrp="1"/>
          </p:cNvSpPr>
          <p:nvPr>
            <p:ph type="title"/>
          </p:nvPr>
        </p:nvSpPr>
        <p:spPr/>
        <p:txBody>
          <a:bodyPr/>
          <a:lstStyle/>
          <a:p>
            <a:r>
              <a:rPr lang="en-GB">
                <a:solidFill>
                  <a:srgbClr val="C00000"/>
                </a:solidFill>
              </a:rPr>
              <a:t>ج</a:t>
            </a:r>
            <a:r>
              <a:rPr lang="fa-IR">
                <a:solidFill>
                  <a:srgbClr val="C00000"/>
                </a:solidFill>
              </a:rPr>
              <a:t>-محدودیتهای مدرسه محوری</a:t>
            </a:r>
          </a:p>
        </p:txBody>
      </p:sp>
      <p:sp>
        <p:nvSpPr>
          <p:cNvPr id="3" name="نگهدارنده مکان محتوا 2">
            <a:extLst>
              <a:ext uri="{FF2B5EF4-FFF2-40B4-BE49-F238E27FC236}">
                <a16:creationId xmlns:a16="http://schemas.microsoft.com/office/drawing/2014/main" xmlns="" id="{F5F2659E-7B32-7440-9880-7276EE8CCBDE}"/>
              </a:ext>
            </a:extLst>
          </p:cNvPr>
          <p:cNvSpPr>
            <a:spLocks noGrp="1"/>
          </p:cNvSpPr>
          <p:nvPr>
            <p:ph idx="1"/>
          </p:nvPr>
        </p:nvSpPr>
        <p:spPr/>
        <p:txBody>
          <a:bodyPr/>
          <a:lstStyle/>
          <a:p>
            <a:pPr marL="0" indent="0">
              <a:buNone/>
            </a:pPr>
            <a:r>
              <a:rPr lang="en-GB"/>
              <a:t>1</a:t>
            </a:r>
            <a:r>
              <a:rPr lang="fa-IR"/>
              <a:t>-عدم مسئولیت پذیری </a:t>
            </a:r>
            <a:r>
              <a:rPr lang="en-GB"/>
              <a:t>مسئولان </a:t>
            </a:r>
            <a:r>
              <a:rPr lang="fa-IR"/>
              <a:t>محلی و منطقه ای</a:t>
            </a:r>
            <a:endParaRPr lang="en-GB"/>
          </a:p>
          <a:p>
            <a:pPr marL="0" indent="0">
              <a:buNone/>
            </a:pPr>
            <a:endParaRPr lang="en-GB"/>
          </a:p>
          <a:p>
            <a:pPr marL="0" indent="0">
              <a:buNone/>
            </a:pPr>
            <a:r>
              <a:rPr lang="en-GB"/>
              <a:t>2</a:t>
            </a:r>
            <a:r>
              <a:rPr lang="fa-IR"/>
              <a:t>-فاقد منابع </a:t>
            </a:r>
            <a:r>
              <a:rPr lang="en-GB"/>
              <a:t>لازم </a:t>
            </a:r>
            <a:r>
              <a:rPr lang="fa-IR"/>
              <a:t>برای تصمیم گیری در تغییرات اساسی</a:t>
            </a:r>
            <a:endParaRPr lang="en-GB"/>
          </a:p>
          <a:p>
            <a:pPr marL="0" indent="0">
              <a:buNone/>
            </a:pPr>
            <a:endParaRPr lang="en-GB"/>
          </a:p>
          <a:p>
            <a:pPr marL="0" indent="0">
              <a:buNone/>
            </a:pPr>
            <a:r>
              <a:rPr lang="en-GB"/>
              <a:t>3</a:t>
            </a:r>
            <a:r>
              <a:rPr lang="fa-IR"/>
              <a:t>-وقت گیر در هماهنگ سازی عوامل </a:t>
            </a:r>
            <a:endParaRPr lang="en-GB"/>
          </a:p>
          <a:p>
            <a:pPr marL="0" indent="0">
              <a:buNone/>
            </a:pPr>
            <a:endParaRPr lang="en-GB"/>
          </a:p>
          <a:p>
            <a:pPr marL="0" indent="0">
              <a:buNone/>
            </a:pPr>
            <a:r>
              <a:rPr lang="en-GB"/>
              <a:t>4</a:t>
            </a:r>
            <a:r>
              <a:rPr lang="fa-IR"/>
              <a:t>-عدم مسئولیت پذیری مدارس در اجرای برنامه ها ونیل به هدفها</a:t>
            </a:r>
          </a:p>
        </p:txBody>
      </p:sp>
    </p:spTree>
    <p:extLst>
      <p:ext uri="{BB962C8B-B14F-4D97-AF65-F5344CB8AC3E}">
        <p14:creationId xmlns:p14="http://schemas.microsoft.com/office/powerpoint/2010/main" val="27790620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E8E8B96B-DBC9-724F-BC8B-B953EF56A752}"/>
              </a:ext>
            </a:extLst>
          </p:cNvPr>
          <p:cNvSpPr>
            <a:spLocks noGrp="1"/>
          </p:cNvSpPr>
          <p:nvPr>
            <p:ph type="title"/>
          </p:nvPr>
        </p:nvSpPr>
        <p:spPr>
          <a:xfrm>
            <a:off x="4464844" y="2732484"/>
            <a:ext cx="2178843" cy="1518047"/>
          </a:xfrm>
        </p:spPr>
        <p:txBody>
          <a:bodyPr/>
          <a:lstStyle/>
          <a:p>
            <a:r>
              <a:rPr lang="en-GB" sz="6000"/>
              <a:t>پایان</a:t>
            </a:r>
            <a:r>
              <a:rPr lang="en-GB"/>
              <a:t> </a:t>
            </a:r>
            <a:endParaRPr lang="fa-IR"/>
          </a:p>
        </p:txBody>
      </p:sp>
    </p:spTree>
    <p:extLst>
      <p:ext uri="{BB962C8B-B14F-4D97-AF65-F5344CB8AC3E}">
        <p14:creationId xmlns:p14="http://schemas.microsoft.com/office/powerpoint/2010/main" val="1891715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164647E0-0F80-BF4F-884F-D6B4422FA2F2}"/>
              </a:ext>
            </a:extLst>
          </p:cNvPr>
          <p:cNvSpPr>
            <a:spLocks noGrp="1"/>
          </p:cNvSpPr>
          <p:nvPr>
            <p:ph type="title"/>
          </p:nvPr>
        </p:nvSpPr>
        <p:spPr/>
        <p:txBody>
          <a:bodyPr/>
          <a:lstStyle/>
          <a:p>
            <a:r>
              <a:rPr lang="fa-IR">
                <a:solidFill>
                  <a:srgbClr val="C00000"/>
                </a:solidFill>
              </a:rPr>
              <a:t>۱- مدرسه همچون یک سازمان</a:t>
            </a:r>
          </a:p>
        </p:txBody>
      </p:sp>
      <p:sp>
        <p:nvSpPr>
          <p:cNvPr id="3" name="نگهدارنده مکان محتوا 2">
            <a:extLst>
              <a:ext uri="{FF2B5EF4-FFF2-40B4-BE49-F238E27FC236}">
                <a16:creationId xmlns:a16="http://schemas.microsoft.com/office/drawing/2014/main" xmlns="" id="{FF68CC9E-EADF-CD49-9AD9-8B7BFC2E3C6E}"/>
              </a:ext>
            </a:extLst>
          </p:cNvPr>
          <p:cNvSpPr>
            <a:spLocks noGrp="1"/>
          </p:cNvSpPr>
          <p:nvPr>
            <p:ph idx="1"/>
          </p:nvPr>
        </p:nvSpPr>
        <p:spPr/>
        <p:txBody>
          <a:bodyPr/>
          <a:lstStyle/>
          <a:p>
            <a:r>
              <a:rPr lang="fa-IR"/>
              <a:t>مدرسه را میتوان همچون یک سازمان مورد بررسی قرار داد.وقتی مدرسه را به عنوان یک سازمان در نظر می گیریم این فرضیات را پیشاپیش پذیرفته ایم که:</a:t>
            </a:r>
          </a:p>
          <a:p>
            <a:pPr marL="0" indent="0">
              <a:buNone/>
            </a:pPr>
            <a:endParaRPr lang="fa-IR"/>
          </a:p>
          <a:p>
            <a:r>
              <a:rPr lang="fa-IR"/>
              <a:t>1-در همه سازمانهای رسمی (مدرسه)یک سلسله مراتب اقتدار وجود دارد.</a:t>
            </a:r>
          </a:p>
          <a:p>
            <a:pPr marL="0" indent="0">
              <a:buNone/>
            </a:pPr>
            <a:endParaRPr lang="fa-IR"/>
          </a:p>
          <a:p>
            <a:r>
              <a:rPr lang="fa-IR"/>
              <a:t>2-درهمه سازمانها رسمی(مدرسه)یک تقسیم کار وجود دارد.</a:t>
            </a:r>
          </a:p>
          <a:p>
            <a:pPr marL="0" indent="0">
              <a:buNone/>
            </a:pPr>
            <a:endParaRPr lang="fa-IR"/>
          </a:p>
          <a:p>
            <a:r>
              <a:rPr lang="fa-IR"/>
              <a:t>3-در همه سازمانهای رسمی وابستگی متقابل کارکردی میان نقشها بر قرار است.</a:t>
            </a:r>
          </a:p>
        </p:txBody>
      </p:sp>
    </p:spTree>
    <p:extLst>
      <p:ext uri="{BB962C8B-B14F-4D97-AF65-F5344CB8AC3E}">
        <p14:creationId xmlns:p14="http://schemas.microsoft.com/office/powerpoint/2010/main" val="1347901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27A28953-7926-244C-80A0-A58E52B8B9E0}"/>
              </a:ext>
            </a:extLst>
          </p:cNvPr>
          <p:cNvSpPr>
            <a:spLocks noGrp="1"/>
          </p:cNvSpPr>
          <p:nvPr>
            <p:ph type="title"/>
          </p:nvPr>
        </p:nvSpPr>
        <p:spPr/>
        <p:txBody>
          <a:bodyPr/>
          <a:lstStyle/>
          <a:p>
            <a:r>
              <a:rPr lang="fa-IR">
                <a:solidFill>
                  <a:srgbClr val="C00000"/>
                </a:solidFill>
              </a:rPr>
              <a:t>در بررسی مدرسه همچون یک سازمان بایستی به نکات زیر توجه داشت :</a:t>
            </a:r>
          </a:p>
        </p:txBody>
      </p:sp>
      <p:sp>
        <p:nvSpPr>
          <p:cNvPr id="3" name="نگهدارنده مکان محتوا 2">
            <a:extLst>
              <a:ext uri="{FF2B5EF4-FFF2-40B4-BE49-F238E27FC236}">
                <a16:creationId xmlns:a16="http://schemas.microsoft.com/office/drawing/2014/main" xmlns="" id="{AAF55CF5-2A8E-1E40-8932-56BE21437776}"/>
              </a:ext>
            </a:extLst>
          </p:cNvPr>
          <p:cNvSpPr>
            <a:spLocks noGrp="1"/>
          </p:cNvSpPr>
          <p:nvPr>
            <p:ph idx="1"/>
          </p:nvPr>
        </p:nvSpPr>
        <p:spPr/>
        <p:txBody>
          <a:bodyPr>
            <a:normAutofit/>
          </a:bodyPr>
          <a:lstStyle/>
          <a:p>
            <a:pPr marL="0" indent="0">
              <a:buNone/>
            </a:pPr>
            <a:r>
              <a:rPr lang="fa-IR"/>
              <a:t>1-اهداف سازمانی که مدرسه برای دستیابی به ان شکل گرفته است.</a:t>
            </a:r>
          </a:p>
          <a:p>
            <a:pPr marL="0" indent="0">
              <a:buNone/>
            </a:pPr>
            <a:r>
              <a:rPr lang="fa-IR"/>
              <a:t>2 -روابط قدرت و سلسله مراتب اقتدار در میان نقشهای موجود در یک مدرسه.</a:t>
            </a:r>
          </a:p>
          <a:p>
            <a:pPr marL="0" indent="0">
              <a:buNone/>
            </a:pPr>
            <a:r>
              <a:rPr lang="fa-IR"/>
              <a:t>3-کارکردهای سازمانی که در میان نقشهای مختلف مدرسه جریان دارد.</a:t>
            </a:r>
          </a:p>
          <a:p>
            <a:pPr marL="0" indent="0">
              <a:buNone/>
            </a:pPr>
            <a:r>
              <a:rPr lang="fa-IR"/>
              <a:t>4-توجه به روابط متقابلی که در میان نقشهای یک مدرسه بر قرار است.</a:t>
            </a:r>
          </a:p>
          <a:p>
            <a:pPr marL="0" indent="0">
              <a:buNone/>
            </a:pPr>
            <a:r>
              <a:rPr lang="fa-IR"/>
              <a:t>5-توجه به رابطه سازمانی مدرسه با محیط اجتماعی و فرهنگی مدرسه و تاثیر ارزشهای محیطی بر رفتارهای سازمانی مدرسه به عنوان یک سازمان دارای اهداف، ساختار ،نقشها ،هنجارها و ارزشهای خاصی است.</a:t>
            </a:r>
          </a:p>
        </p:txBody>
      </p:sp>
    </p:spTree>
    <p:extLst>
      <p:ext uri="{BB962C8B-B14F-4D97-AF65-F5344CB8AC3E}">
        <p14:creationId xmlns:p14="http://schemas.microsoft.com/office/powerpoint/2010/main" val="3864066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ED813847-9712-C24A-AD5B-9846C54D677D}"/>
              </a:ext>
            </a:extLst>
          </p:cNvPr>
          <p:cNvSpPr>
            <a:spLocks noGrp="1"/>
          </p:cNvSpPr>
          <p:nvPr>
            <p:ph idx="1"/>
          </p:nvPr>
        </p:nvSpPr>
        <p:spPr>
          <a:xfrm>
            <a:off x="838200" y="696516"/>
            <a:ext cx="10515600" cy="5480447"/>
          </a:xfrm>
        </p:spPr>
        <p:txBody>
          <a:bodyPr>
            <a:normAutofit/>
          </a:bodyPr>
          <a:lstStyle/>
          <a:p>
            <a:r>
              <a:rPr lang="fa-IR" sz="3200"/>
              <a:t>ساختار نقش مدرسه شامل: مدیر معاونین،مشاور ،کادر اداری، معلمان دانش آموزان و انجمن والدین، سرایداران است. مدرسه همچنین شامل اجزایی فیزیکی همچون مجموعه کلاس ها ، امکانات ورزشی، کتابخانه نمازخانه و ازمایشگاه،کلاس های هوشمند نیز می شود.در مدرسه همچون سازمان فضاهایی چون حیاط مدرسه ،نمازخانه و راهرو ها و سرویس بهداشتی و حتی جلوی درحیاط مدرسه بوفه و غیره را نیز در فرایند آموزشی و تعاملات افراد حاضر در مدرسه بایستی دیده شوند و مورد مطالعه قرار گیرند.فرایندهای مربوط به مدرسه شامل مدیریت، روابط کارگزاران آموزشی با یکدیگر و با دانش آموزان و نیز مجموعه مدرسه با اداره کل و روش اجرای قوانین آموزشی و تدریس کتابهای درسی و کلاس بندی و در نهایت فضای فیزیکی و روانی مدرسه است</a:t>
            </a:r>
            <a:r>
              <a:rPr lang="fa-IR"/>
              <a:t> .</a:t>
            </a:r>
          </a:p>
        </p:txBody>
      </p:sp>
    </p:spTree>
    <p:extLst>
      <p:ext uri="{BB962C8B-B14F-4D97-AF65-F5344CB8AC3E}">
        <p14:creationId xmlns:p14="http://schemas.microsoft.com/office/powerpoint/2010/main" val="3649900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A7F40F05-7982-6047-9292-61EDAD9F550F}"/>
              </a:ext>
            </a:extLst>
          </p:cNvPr>
          <p:cNvSpPr>
            <a:spLocks noGrp="1"/>
          </p:cNvSpPr>
          <p:nvPr>
            <p:ph type="title"/>
          </p:nvPr>
        </p:nvSpPr>
        <p:spPr/>
        <p:txBody>
          <a:bodyPr/>
          <a:lstStyle/>
          <a:p>
            <a:r>
              <a:rPr lang="fa-IR">
                <a:solidFill>
                  <a:srgbClr val="C00000"/>
                </a:solidFill>
              </a:rPr>
              <a:t>۲- نقش و اهمیت مدیر مدرسه</a:t>
            </a:r>
          </a:p>
        </p:txBody>
      </p:sp>
      <p:sp>
        <p:nvSpPr>
          <p:cNvPr id="3" name="نگهدارنده مکان محتوا 2">
            <a:extLst>
              <a:ext uri="{FF2B5EF4-FFF2-40B4-BE49-F238E27FC236}">
                <a16:creationId xmlns:a16="http://schemas.microsoft.com/office/drawing/2014/main" xmlns="" id="{5C94BC1E-4642-8D47-AECA-870076486EA3}"/>
              </a:ext>
            </a:extLst>
          </p:cNvPr>
          <p:cNvSpPr>
            <a:spLocks noGrp="1"/>
          </p:cNvSpPr>
          <p:nvPr>
            <p:ph idx="1"/>
          </p:nvPr>
        </p:nvSpPr>
        <p:spPr/>
        <p:txBody>
          <a:bodyPr>
            <a:normAutofit/>
          </a:bodyPr>
          <a:lstStyle/>
          <a:p>
            <a:r>
              <a:rPr lang="fa-IR" sz="3200"/>
              <a:t>در سلسله مراتب اداری مهمترین نقش رسمی در سازمان مدرسه نقش مدیریت مدرسه است. مدیران مدارس نمایندگان ادارات آموزش و پرورش هر منطقه محسوب می شوند و در قبال عملکرد مدارسشان به ادارات آموزش و پرورش پاسخگو هستند.مدیران مدارس وظیفه هماهنگ سازی نقشهای مختلف درون مدرسه را بر عهده دارند.به لحاظ قدرت نیز مدیر مدرسه اختیار اعمال نظرات و برنامه های خود را بر نقشهای دیگر دارد.نقشهای دیگر مدرسه نیز وظیفه دارند بر اساس قوانین اداری تحت نظارت مدیر مدرسه به وظایف خود در مدرسه بپردازند.</a:t>
            </a:r>
            <a:r>
              <a:rPr lang="fa-IR"/>
              <a:t> </a:t>
            </a:r>
          </a:p>
        </p:txBody>
      </p:sp>
    </p:spTree>
    <p:extLst>
      <p:ext uri="{BB962C8B-B14F-4D97-AF65-F5344CB8AC3E}">
        <p14:creationId xmlns:p14="http://schemas.microsoft.com/office/powerpoint/2010/main" val="129255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xmlns="" id="{5B64C071-86D7-B74C-ACDC-937E657CC93E}"/>
              </a:ext>
            </a:extLst>
          </p:cNvPr>
          <p:cNvSpPr>
            <a:spLocks noGrp="1"/>
          </p:cNvSpPr>
          <p:nvPr>
            <p:ph idx="1"/>
          </p:nvPr>
        </p:nvSpPr>
        <p:spPr>
          <a:xfrm>
            <a:off x="838200" y="767953"/>
            <a:ext cx="10515600" cy="5409010"/>
          </a:xfrm>
        </p:spPr>
        <p:txBody>
          <a:bodyPr/>
          <a:lstStyle/>
          <a:p>
            <a:r>
              <a:rPr lang="fa-IR" sz="3200"/>
              <a:t>یکی از مهمترین وظایف مدیران مدارس حل تعارضات و اختلاف نظراتی است که در مدارس رخ می دهد.تضاد منافع در مدرسه موضوعی بااهمیتی است زیرا عدم توجه به این تعارضات و اختلافات میتواند عملکرد مدرسه و اجرای برنامه های اموزشی را مختل سازد . حل و فصل این تضادها که ناشی از نظرات و اهداف متفاوت معلمان، کارکنان و دانش آموزان واولیا انهاست از تکالیف اصلی مدیر است.از جمله این تضاد و تعارض میتوان به تعارض میان نقشهای مختلفی که مدیر در یک زمان انجام می دهد و تعارض میان انتظارات کارکنان دانش آموزان و اولیای انها و گروههای مختلف از نقش مدیراست</a:t>
            </a:r>
            <a:r>
              <a:rPr lang="fa-IR"/>
              <a:t>. </a:t>
            </a:r>
          </a:p>
        </p:txBody>
      </p:sp>
    </p:spTree>
    <p:extLst>
      <p:ext uri="{BB962C8B-B14F-4D97-AF65-F5344CB8AC3E}">
        <p14:creationId xmlns:p14="http://schemas.microsoft.com/office/powerpoint/2010/main" val="3037696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90441E4F-A469-C74F-AC90-AB198927E158}"/>
              </a:ext>
            </a:extLst>
          </p:cNvPr>
          <p:cNvSpPr>
            <a:spLocks noGrp="1"/>
          </p:cNvSpPr>
          <p:nvPr>
            <p:ph type="title"/>
          </p:nvPr>
        </p:nvSpPr>
        <p:spPr/>
        <p:txBody>
          <a:bodyPr/>
          <a:lstStyle/>
          <a:p>
            <a:r>
              <a:rPr lang="fa-IR">
                <a:solidFill>
                  <a:srgbClr val="C00000"/>
                </a:solidFill>
              </a:rPr>
              <a:t>نقش مدیر در حل تعارضات را میتوان اینگونه بر شمرد</a:t>
            </a:r>
            <a:r>
              <a:rPr lang="fa-IR"/>
              <a:t> </a:t>
            </a:r>
            <a:r>
              <a:rPr lang="fa-IR">
                <a:solidFill>
                  <a:srgbClr val="C00000"/>
                </a:solidFill>
              </a:rPr>
              <a:t>:</a:t>
            </a:r>
          </a:p>
        </p:txBody>
      </p:sp>
      <p:sp>
        <p:nvSpPr>
          <p:cNvPr id="3" name="نگهدارنده مکان محتوا 2">
            <a:extLst>
              <a:ext uri="{FF2B5EF4-FFF2-40B4-BE49-F238E27FC236}">
                <a16:creationId xmlns:a16="http://schemas.microsoft.com/office/drawing/2014/main" xmlns="" id="{AD795B85-A22A-DA43-B7B0-3CA17AFA1649}"/>
              </a:ext>
            </a:extLst>
          </p:cNvPr>
          <p:cNvSpPr>
            <a:spLocks noGrp="1"/>
          </p:cNvSpPr>
          <p:nvPr>
            <p:ph idx="1"/>
          </p:nvPr>
        </p:nvSpPr>
        <p:spPr/>
        <p:txBody>
          <a:bodyPr>
            <a:normAutofit lnSpcReduction="10000"/>
          </a:bodyPr>
          <a:lstStyle/>
          <a:p>
            <a:pPr marL="0" indent="0">
              <a:buNone/>
            </a:pPr>
            <a:r>
              <a:rPr lang="fa-IR"/>
              <a:t> 1-مدیرنباید اختلاف نظر را مخرب و بهم زننده نظم سازمان بداند بلکه باید اختلاف نظرها و سلیقه ها را به عنوان یک امر طبیعی سازمان بپذیرد.</a:t>
            </a:r>
          </a:p>
          <a:p>
            <a:pPr marL="0" indent="0">
              <a:buNone/>
            </a:pPr>
            <a:r>
              <a:rPr lang="fa-IR"/>
              <a:t> 2- مدیر باید جلساتی تشکیل دهد که از کارها و برنامه های سازمان انتقاد شود و افراد سازمان نظرات و پیشنهادهای خود را ارائه دهند.</a:t>
            </a:r>
          </a:p>
          <a:p>
            <a:pPr marL="0" indent="0">
              <a:buNone/>
            </a:pPr>
            <a:r>
              <a:rPr lang="fa-IR"/>
              <a:t> 3-مدیر باید پشتیبانی و اعتماد رهبران غیر رسمی را جلب کند و در عین حال از تعارضات جدی در سازمان جلوگیری کند.</a:t>
            </a:r>
          </a:p>
          <a:p>
            <a:pPr marL="0" indent="0">
              <a:buNone/>
            </a:pPr>
            <a:r>
              <a:rPr lang="fa-IR"/>
              <a:t>4- مدیر باید وحدت گروهی را تحکیم بخشد.</a:t>
            </a:r>
          </a:p>
          <a:p>
            <a:pPr marL="0" indent="0">
              <a:buNone/>
            </a:pPr>
            <a:r>
              <a:rPr lang="fa-IR"/>
              <a:t> 5-مدیر باید قدرت مذاکره بین افراد متعارض را داشته باشد.</a:t>
            </a:r>
          </a:p>
          <a:p>
            <a:pPr marL="0" indent="0">
              <a:buNone/>
            </a:pPr>
            <a:r>
              <a:rPr lang="fa-IR"/>
              <a:t> 6-مدیر باید تلاش کند محیطی امن و مناسب برای کارکنان در بیان نظراتشان ایجاد کند.</a:t>
            </a:r>
          </a:p>
          <a:p>
            <a:pPr marL="0" indent="0">
              <a:buNone/>
            </a:pPr>
            <a:r>
              <a:rPr lang="fa-IR"/>
              <a:t> 7-مدیر در حل تعارضات از افراد ذی نفوذ استفاده نماید.</a:t>
            </a:r>
          </a:p>
        </p:txBody>
      </p:sp>
    </p:spTree>
    <p:extLst>
      <p:ext uri="{BB962C8B-B14F-4D97-AF65-F5344CB8AC3E}">
        <p14:creationId xmlns:p14="http://schemas.microsoft.com/office/powerpoint/2010/main" val="2058486156"/>
      </p:ext>
    </p:extLst>
  </p:cSld>
  <p:clrMapOvr>
    <a:masterClrMapping/>
  </p:clrMapOvr>
</p:sld>
</file>

<file path=ppt/theme/theme1.xml><?xml version="1.0" encoding="utf-8"?>
<a:theme xmlns:a="http://schemas.openxmlformats.org/drawingml/2006/main" name="طرح زمینه Office">
  <a:themeElements>
    <a:clrScheme name="دفتر کا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دفتر کا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دفتر کا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3833</Words>
  <Application>Microsoft Office PowerPoint</Application>
  <PresentationFormat>Custom</PresentationFormat>
  <Paragraphs>118</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طرح زمینه Office</vt:lpstr>
      <vt:lpstr>بسم الله الرحمن الرحیم</vt:lpstr>
      <vt:lpstr>پاورپوینت فصل پنجم جامعه شناسی تربیتی</vt:lpstr>
      <vt:lpstr>فصل پنجم : سازمان مدرسه و فرایند های مربوط به مدرسه</vt:lpstr>
      <vt:lpstr>۱- مدرسه همچون یک سازمان</vt:lpstr>
      <vt:lpstr>در بررسی مدرسه همچون یک سازمان بایستی به نکات زیر توجه داشت :</vt:lpstr>
      <vt:lpstr>PowerPoint Presentation</vt:lpstr>
      <vt:lpstr>۲- نقش و اهمیت مدیر مدرسه</vt:lpstr>
      <vt:lpstr>PowerPoint Presentation</vt:lpstr>
      <vt:lpstr>نقش مدیر در حل تعارضات را میتوان اینگونه بر شمرد :</vt:lpstr>
      <vt:lpstr>۳-روابط رسمی و غیر رسمی در سازمان مدرسه</vt:lpstr>
      <vt:lpstr>PowerPoint Presentation</vt:lpstr>
      <vt:lpstr>PowerPoint Presentation</vt:lpstr>
      <vt:lpstr>PowerPoint Presentation</vt:lpstr>
      <vt:lpstr>PowerPoint Presentation</vt:lpstr>
      <vt:lpstr>4-روابط انسانی در مدرسه</vt:lpstr>
      <vt:lpstr>PowerPoint Presentation</vt:lpstr>
      <vt:lpstr>برخی از شاخصهای روابط انسانی در مدرسه عبارتند از:</vt:lpstr>
      <vt:lpstr>PowerPoint Presentation</vt:lpstr>
      <vt:lpstr>PowerPoint Presentation</vt:lpstr>
      <vt:lpstr>۵-مدیریت مشارکتی</vt:lpstr>
      <vt:lpstr>پیامدهای مدیریت مشارکتی در مدرسه عبارتند از :</vt:lpstr>
      <vt:lpstr>-۶فرهنگ دانش آموزی و عملکرد تحصیلی</vt:lpstr>
      <vt:lpstr>PowerPoint Presentation</vt:lpstr>
      <vt:lpstr>PowerPoint Presentation</vt:lpstr>
      <vt:lpstr>PowerPoint Presentation</vt:lpstr>
      <vt:lpstr>۷-کنترل در سازمان مدرسه</vt:lpstr>
      <vt:lpstr>PowerPoint Presentation</vt:lpstr>
      <vt:lpstr>۸-مدرسه محوری</vt:lpstr>
      <vt:lpstr>PowerPoint Presentation</vt:lpstr>
      <vt:lpstr>الف-اهداف مدرسه محوری</vt:lpstr>
      <vt:lpstr>ب-مدلهای مدرسه محوری</vt:lpstr>
      <vt:lpstr>ج-محدودیتهای مدرسه محوری</vt:lpstr>
      <vt:lpstr>پایان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cp:lastModifiedBy>R.D</cp:lastModifiedBy>
  <cp:revision>15</cp:revision>
  <dcterms:modified xsi:type="dcterms:W3CDTF">2020-05-12T04:32:26Z</dcterms:modified>
</cp:coreProperties>
</file>