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80" r:id="rId2"/>
    <p:sldId id="282" r:id="rId3"/>
    <p:sldId id="269" r:id="rId4"/>
    <p:sldId id="268" r:id="rId5"/>
    <p:sldId id="257" r:id="rId6"/>
    <p:sldId id="272" r:id="rId7"/>
    <p:sldId id="296" r:id="rId8"/>
    <p:sldId id="293" r:id="rId9"/>
    <p:sldId id="295" r:id="rId10"/>
    <p:sldId id="28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441134-66D5-4F95-BB8A-D8491548153C}" type="datetimeFigureOut">
              <a:rPr lang="en-US" smtClean="0"/>
              <a:t>4/25/2020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EED9F-9FFE-4E03-A703-66C8385A6121}" type="slidenum">
              <a:rPr lang="en-US" smtClean="0"/>
              <a:t>‹#›</a:t>
            </a:fld>
            <a:endParaRPr lang="en-US"/>
          </a:p>
        </p:txBody>
      </p:sp>
    </p:spTree>
    <p:extLst>
      <p:ext uri="{BB962C8B-B14F-4D97-AF65-F5344CB8AC3E}">
        <p14:creationId xmlns:p14="http://schemas.microsoft.com/office/powerpoint/2010/main" val="21096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DEED9F-9FFE-4E03-A703-66C8385A6121}" type="slidenum">
              <a:rPr lang="en-US" smtClean="0"/>
              <a:t>6</a:t>
            </a:fld>
            <a:endParaRPr lang="en-US"/>
          </a:p>
        </p:txBody>
      </p:sp>
    </p:spTree>
    <p:extLst>
      <p:ext uri="{BB962C8B-B14F-4D97-AF65-F5344CB8AC3E}">
        <p14:creationId xmlns:p14="http://schemas.microsoft.com/office/powerpoint/2010/main" val="3080010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5139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555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57521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5366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4979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3045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9715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208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523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6115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4/25/2020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101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4/25/2020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725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4/25/2020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017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0778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367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79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4/25/2020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38828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99320"/>
            <a:ext cx="6589199" cy="1280890"/>
          </a:xfrm>
        </p:spPr>
        <p:txBody>
          <a:bodyPr/>
          <a:lstStyle/>
          <a:p>
            <a:pPr algn="ctr"/>
            <a:r>
              <a:rPr lang="fa-IR" b="1" dirty="0">
                <a:cs typeface="B Zar" panose="00000400000000000000" pitchFamily="2" charset="-78"/>
              </a:rPr>
              <a:t>نگارش خلاق</a:t>
            </a:r>
            <a:br>
              <a:rPr lang="fa-IR" b="1" dirty="0">
                <a:cs typeface="B Zar" panose="00000400000000000000" pitchFamily="2" charset="-78"/>
              </a:rPr>
            </a:br>
            <a:endParaRPr lang="en-US" dirty="0"/>
          </a:p>
        </p:txBody>
      </p:sp>
      <p:sp>
        <p:nvSpPr>
          <p:cNvPr id="3" name="Content Placeholder 2"/>
          <p:cNvSpPr>
            <a:spLocks noGrp="1"/>
          </p:cNvSpPr>
          <p:nvPr>
            <p:ph idx="1"/>
          </p:nvPr>
        </p:nvSpPr>
        <p:spPr>
          <a:xfrm>
            <a:off x="1066800" y="1980210"/>
            <a:ext cx="6934200" cy="4724400"/>
          </a:xfrm>
        </p:spPr>
        <p:txBody>
          <a:bodyPr>
            <a:normAutofit/>
          </a:bodyPr>
          <a:lstStyle/>
          <a:p>
            <a:pPr algn="ctr" rtl="1"/>
            <a:r>
              <a:rPr lang="fa-IR" sz="2600" b="1" dirty="0" smtClean="0">
                <a:cs typeface="B Zar" panose="00000400000000000000" pitchFamily="2" charset="-78"/>
              </a:rPr>
              <a:t>دانشگاه فرهنگیان</a:t>
            </a:r>
          </a:p>
          <a:p>
            <a:pPr algn="ctr" rtl="1"/>
            <a:r>
              <a:rPr lang="fa-IR" sz="2600" b="1" dirty="0" smtClean="0">
                <a:cs typeface="B Zar" panose="00000400000000000000" pitchFamily="2" charset="-78"/>
              </a:rPr>
              <a:t> پردیس حضرت زینب (س) استان مرکزی</a:t>
            </a:r>
          </a:p>
          <a:p>
            <a:pPr algn="ctr" rtl="1"/>
            <a:endParaRPr lang="fa-IR" sz="2600" b="1" dirty="0" smtClean="0">
              <a:cs typeface="B Zar" panose="00000400000000000000" pitchFamily="2" charset="-78"/>
            </a:endParaRPr>
          </a:p>
          <a:p>
            <a:pPr algn="ctr" rtl="1"/>
            <a:r>
              <a:rPr lang="fa-IR" sz="2600" b="1" dirty="0" smtClean="0">
                <a:cs typeface="B Zar" panose="00000400000000000000" pitchFamily="2" charset="-78"/>
              </a:rPr>
              <a:t>مدرس:</a:t>
            </a:r>
            <a:endParaRPr lang="fa-IR" sz="2400" b="1" dirty="0" smtClean="0">
              <a:cs typeface="B Zar" panose="00000400000000000000" pitchFamily="2" charset="-78"/>
            </a:endParaRPr>
          </a:p>
          <a:p>
            <a:pPr algn="ctr" rtl="1"/>
            <a:r>
              <a:rPr lang="fa-IR" sz="2600" b="1" dirty="0" smtClean="0">
                <a:cs typeface="B Zar" panose="00000400000000000000" pitchFamily="2" charset="-78"/>
              </a:rPr>
              <a:t> دکتر علی اسکندری</a:t>
            </a:r>
          </a:p>
          <a:p>
            <a:pPr algn="ctr" rtl="1"/>
            <a:endParaRPr lang="fa-IR" sz="2600" b="1" dirty="0" smtClean="0">
              <a:cs typeface="B Zar" panose="00000400000000000000" pitchFamily="2" charset="-78"/>
            </a:endParaRPr>
          </a:p>
          <a:p>
            <a:pPr algn="ctr" rtl="1">
              <a:lnSpc>
                <a:spcPct val="150000"/>
              </a:lnSpc>
            </a:pPr>
            <a:r>
              <a:rPr lang="fa-IR" sz="2600" b="1" dirty="0" smtClean="0">
                <a:cs typeface="B Zar" panose="00000400000000000000" pitchFamily="2" charset="-78"/>
              </a:rPr>
              <a:t>نیمسال 2-99-98</a:t>
            </a:r>
            <a:endParaRPr lang="en-US" sz="2600" b="1" dirty="0">
              <a:cs typeface="B Zar" panose="00000400000000000000" pitchFamily="2" charset="-78"/>
            </a:endParaRPr>
          </a:p>
        </p:txBody>
      </p:sp>
    </p:spTree>
    <p:extLst>
      <p:ext uri="{BB962C8B-B14F-4D97-AF65-F5344CB8AC3E}">
        <p14:creationId xmlns:p14="http://schemas.microsoft.com/office/powerpoint/2010/main" val="4028566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600" y="5257800"/>
            <a:ext cx="6589199" cy="1357090"/>
          </a:xfrm>
        </p:spPr>
        <p:txBody>
          <a:bodyPr/>
          <a:lstStyle/>
          <a:p>
            <a:pPr algn="ctr"/>
            <a:r>
              <a:rPr lang="fa-IR" dirty="0" smtClean="0">
                <a:latin typeface="IranNastaliq" panose="02020505000000020003" pitchFamily="18" charset="0"/>
                <a:cs typeface="IranNastaliq" panose="02020505000000020003" pitchFamily="18" charset="0"/>
              </a:rPr>
              <a:t>بهترین</a:t>
            </a:r>
            <a:r>
              <a:rPr lang="fa-IR" dirty="0">
                <a:latin typeface="IranNastaliq" panose="02020505000000020003" pitchFamily="18" charset="0"/>
                <a:cs typeface="IranNastaliq" panose="02020505000000020003" pitchFamily="18" charset="0"/>
              </a:rPr>
              <a:t> </a:t>
            </a:r>
            <a:r>
              <a:rPr lang="fa-IR" dirty="0" smtClean="0">
                <a:latin typeface="IranNastaliq" panose="02020505000000020003" pitchFamily="18" charset="0"/>
                <a:cs typeface="IranNastaliq" panose="02020505000000020003" pitchFamily="18" charset="0"/>
              </a:rPr>
              <a:t>ها  را   برایتان  آرزو   دارم.</a:t>
            </a:r>
            <a:endParaRPr lang="en-US" dirty="0">
              <a:latin typeface="IranNastaliq" panose="02020505000000020003" pitchFamily="18" charset="0"/>
              <a:cs typeface="IranNastaliq" panose="02020505000000020003"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9000" y="533399"/>
            <a:ext cx="3200400" cy="4291203"/>
          </a:xfrm>
        </p:spPr>
      </p:pic>
    </p:spTree>
    <p:extLst>
      <p:ext uri="{BB962C8B-B14F-4D97-AF65-F5344CB8AC3E}">
        <p14:creationId xmlns:p14="http://schemas.microsoft.com/office/powerpoint/2010/main" val="3502410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905000"/>
            <a:ext cx="6597000" cy="3733800"/>
          </a:xfrm>
          <a:prstGeom prst="rect">
            <a:avLst/>
          </a:prstGeom>
        </p:spPr>
      </p:pic>
    </p:spTree>
    <p:extLst>
      <p:ext uri="{BB962C8B-B14F-4D97-AF65-F5344CB8AC3E}">
        <p14:creationId xmlns:p14="http://schemas.microsoft.com/office/powerpoint/2010/main" val="146321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1017" y="1066800"/>
            <a:ext cx="7004783" cy="5258258"/>
          </a:xfrm>
        </p:spPr>
      </p:pic>
    </p:spTree>
    <p:extLst>
      <p:ext uri="{BB962C8B-B14F-4D97-AF65-F5344CB8AC3E}">
        <p14:creationId xmlns:p14="http://schemas.microsoft.com/office/powerpoint/2010/main" val="2637714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7887385" cy="6400800"/>
          </a:xfrm>
        </p:spPr>
        <p:txBody>
          <a:bodyPr>
            <a:normAutofit/>
          </a:bodyPr>
          <a:lstStyle/>
          <a:p>
            <a:pPr algn="just" rtl="1"/>
            <a:r>
              <a:rPr lang="fa-IR" sz="2100" dirty="0" smtClean="0">
                <a:solidFill>
                  <a:schemeClr val="tx1"/>
                </a:solidFill>
                <a:cs typeface="B Zar" panose="00000400000000000000" pitchFamily="2" charset="-78"/>
              </a:rPr>
              <a:t>دانشجویان </a:t>
            </a:r>
            <a:r>
              <a:rPr lang="fa-IR" sz="2100" dirty="0" smtClean="0">
                <a:solidFill>
                  <a:schemeClr val="tx1"/>
                </a:solidFill>
                <a:cs typeface="B Zar" panose="00000400000000000000" pitchFamily="2" charset="-78"/>
              </a:rPr>
              <a:t>گرامی: سلام </a:t>
            </a:r>
          </a:p>
          <a:p>
            <a:pPr marL="0" indent="0" algn="just" rtl="1">
              <a:buNone/>
            </a:pPr>
            <a:r>
              <a:rPr lang="fa-IR" sz="2100" dirty="0" smtClean="0">
                <a:solidFill>
                  <a:schemeClr val="tx1"/>
                </a:solidFill>
                <a:cs typeface="B Zar" panose="00000400000000000000" pitchFamily="2" charset="-78"/>
              </a:rPr>
              <a:t>1- در جلسه</a:t>
            </a:r>
            <a:r>
              <a:rPr lang="en-US" sz="2100" dirty="0" smtClean="0">
                <a:solidFill>
                  <a:schemeClr val="tx1"/>
                </a:solidFill>
                <a:cs typeface="B Zar" panose="00000400000000000000" pitchFamily="2" charset="-78"/>
              </a:rPr>
              <a:t> </a:t>
            </a:r>
            <a:r>
              <a:rPr lang="fa-IR" sz="2100" dirty="0" smtClean="0">
                <a:solidFill>
                  <a:schemeClr val="tx1"/>
                </a:solidFill>
                <a:cs typeface="B Zar" panose="00000400000000000000" pitchFamily="2" charset="-78"/>
              </a:rPr>
              <a:t>گذشته بازنویسی ارائه شد.</a:t>
            </a:r>
          </a:p>
          <a:p>
            <a:pPr marL="0" indent="0" algn="just" rtl="1">
              <a:buNone/>
            </a:pPr>
            <a:r>
              <a:rPr lang="fa-IR" sz="2100" dirty="0" smtClean="0">
                <a:solidFill>
                  <a:schemeClr val="tx1"/>
                </a:solidFill>
                <a:cs typeface="B Zar" panose="00000400000000000000" pitchFamily="2" charset="-78"/>
              </a:rPr>
              <a:t>2- در این جلسه به مبحث باز آفرینی و تفاوت آن با بازنویسی خواهیم پرداخت.</a:t>
            </a:r>
          </a:p>
          <a:p>
            <a:pPr marL="0" indent="0" algn="just" rtl="1">
              <a:buNone/>
            </a:pPr>
            <a:r>
              <a:rPr lang="fa-IR" sz="2100" dirty="0" smtClean="0">
                <a:solidFill>
                  <a:schemeClr val="tx1"/>
                </a:solidFill>
                <a:cs typeface="B Zar" panose="00000400000000000000" pitchFamily="2" charset="-78"/>
              </a:rPr>
              <a:t> 3- کتاب های به پیوست ارسال می گردد. بنابراین شایسته است دانشجویان عزیز ضمن مطالعه مطالب داستان هایی را به به دلخواه از این دو کتاب یا هر کتاب دیگر انتخاب نمایند و بازنویسی و بازآفرینی کنید.</a:t>
            </a:r>
          </a:p>
          <a:p>
            <a:pPr marL="0" indent="0" algn="just" rtl="1">
              <a:buNone/>
            </a:pPr>
            <a:r>
              <a:rPr lang="fa-IR" sz="2100" dirty="0" smtClean="0">
                <a:solidFill>
                  <a:schemeClr val="tx1"/>
                </a:solidFill>
                <a:cs typeface="B Zar" panose="00000400000000000000" pitchFamily="2" charset="-78"/>
              </a:rPr>
              <a:t>4- دانشجویان داستانی را انتخاب نمایید که برای شما جذّاب باشد چون یک بار باید به عنوان تکلیف بازنویسی  و بار دوم به عنوان تکلیف باز آفرینی ارائه خواهد شد.</a:t>
            </a:r>
          </a:p>
          <a:p>
            <a:pPr marL="0" indent="0" algn="just" rtl="1">
              <a:buNone/>
            </a:pPr>
            <a:r>
              <a:rPr lang="fa-IR" sz="2100" dirty="0" smtClean="0">
                <a:solidFill>
                  <a:schemeClr val="tx1"/>
                </a:solidFill>
                <a:cs typeface="B Zar" panose="00000400000000000000" pitchFamily="2" charset="-78"/>
              </a:rPr>
              <a:t>5- هر گونه سوال را در گروه اعلام تا راهنمایی کنم.</a:t>
            </a:r>
          </a:p>
          <a:p>
            <a:pPr marL="0" indent="0" algn="just" rtl="1">
              <a:buNone/>
            </a:pPr>
            <a:r>
              <a:rPr lang="fa-IR" sz="2100" b="1" dirty="0" smtClean="0">
                <a:solidFill>
                  <a:schemeClr val="tx1"/>
                </a:solidFill>
                <a:cs typeface="B Zar" panose="00000400000000000000" pitchFamily="2" charset="-78"/>
              </a:rPr>
              <a:t>تذکر:</a:t>
            </a:r>
          </a:p>
          <a:p>
            <a:pPr marL="0" indent="0" algn="just" rtl="1">
              <a:buNone/>
            </a:pPr>
            <a:r>
              <a:rPr lang="fa-IR" sz="2100" dirty="0" smtClean="0">
                <a:solidFill>
                  <a:schemeClr val="tx1"/>
                </a:solidFill>
                <a:cs typeface="B Zar" panose="00000400000000000000" pitchFamily="2" charset="-78"/>
              </a:rPr>
              <a:t>- کارهای انجام شده (داستان یا شعرهایی را که انتخاب می کنید) را مرتب بازخوانی و رفع اشکال نمایید و در نزد خود نگهدارید تا به عنوان کار کلاسی برای نمره پایان ترم لحاظ شود.</a:t>
            </a:r>
            <a:endParaRPr lang="en-US" sz="2100" dirty="0">
              <a:solidFill>
                <a:schemeClr val="tx1"/>
              </a:solidFill>
              <a:cs typeface="B Zar" panose="00000400000000000000" pitchFamily="2" charset="-78"/>
            </a:endParaRPr>
          </a:p>
        </p:txBody>
      </p:sp>
    </p:spTree>
    <p:extLst>
      <p:ext uri="{BB962C8B-B14F-4D97-AF65-F5344CB8AC3E}">
        <p14:creationId xmlns:p14="http://schemas.microsoft.com/office/powerpoint/2010/main" val="1575607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rtl="1"/>
            <a:endParaRPr lang="fa-IR" sz="5400" b="1" dirty="0" smtClean="0">
              <a:latin typeface="B Zaar"/>
              <a:cs typeface="B Zar" panose="00000400000000000000" pitchFamily="2" charset="-78"/>
            </a:endParaRPr>
          </a:p>
          <a:p>
            <a:pPr algn="ctr" rtl="1"/>
            <a:r>
              <a:rPr lang="fa-IR" sz="5400" b="1" dirty="0" smtClean="0">
                <a:latin typeface="B Zaar"/>
                <a:cs typeface="B Zar" panose="00000400000000000000" pitchFamily="2" charset="-78"/>
              </a:rPr>
              <a:t>سفرنامه</a:t>
            </a:r>
            <a:endParaRPr lang="en-US" sz="5400" b="1" dirty="0">
              <a:latin typeface="B Zaar"/>
              <a:cs typeface="B Zar" panose="00000400000000000000" pitchFamily="2" charset="-78"/>
            </a:endParaRPr>
          </a:p>
        </p:txBody>
      </p:sp>
    </p:spTree>
    <p:extLst>
      <p:ext uri="{BB962C8B-B14F-4D97-AF65-F5344CB8AC3E}">
        <p14:creationId xmlns:p14="http://schemas.microsoft.com/office/powerpoint/2010/main" val="354208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9040" y="457200"/>
            <a:ext cx="6589199" cy="762000"/>
          </a:xfrm>
        </p:spPr>
        <p:txBody>
          <a:bodyPr>
            <a:noAutofit/>
          </a:bodyPr>
          <a:lstStyle/>
          <a:p>
            <a:pPr algn="ctr"/>
            <a:r>
              <a:rPr lang="fa-IR" sz="2400" b="1" dirty="0" smtClean="0">
                <a:cs typeface="B Zar" panose="00000400000000000000" pitchFamily="2" charset="-78"/>
              </a:rPr>
              <a:t>سفرنامه نویسی</a:t>
            </a:r>
            <a:endParaRPr lang="en-US" sz="2400" b="1" dirty="0">
              <a:cs typeface="B Zar" panose="00000400000000000000" pitchFamily="2" charset="-78"/>
            </a:endParaRPr>
          </a:p>
        </p:txBody>
      </p:sp>
      <p:sp>
        <p:nvSpPr>
          <p:cNvPr id="3" name="Content Placeholder 2"/>
          <p:cNvSpPr>
            <a:spLocks noGrp="1"/>
          </p:cNvSpPr>
          <p:nvPr>
            <p:ph idx="1"/>
          </p:nvPr>
        </p:nvSpPr>
        <p:spPr>
          <a:xfrm>
            <a:off x="990600" y="1219200"/>
            <a:ext cx="7669295" cy="5562600"/>
          </a:xfrm>
        </p:spPr>
        <p:txBody>
          <a:bodyPr>
            <a:normAutofit lnSpcReduction="10000"/>
          </a:bodyPr>
          <a:lstStyle/>
          <a:p>
            <a:pPr algn="just" rtl="1">
              <a:lnSpc>
                <a:spcPct val="110000"/>
              </a:lnSpc>
              <a:spcAft>
                <a:spcPts val="1000"/>
              </a:spcAft>
            </a:pPr>
            <a:r>
              <a:rPr lang="ar-SA" sz="2800" dirty="0" smtClean="0">
                <a:latin typeface="Calibri" panose="020F0502020204030204" pitchFamily="34" charset="0"/>
                <a:ea typeface="Calibri" panose="020F0502020204030204" pitchFamily="34" charset="0"/>
                <a:cs typeface="B Zar" panose="00000400000000000000" pitchFamily="2" charset="-78"/>
              </a:rPr>
              <a:t> </a:t>
            </a:r>
            <a:r>
              <a:rPr lang="ar-SA" sz="2400" dirty="0">
                <a:solidFill>
                  <a:schemeClr val="tx1"/>
                </a:solidFill>
                <a:latin typeface="Calibri" panose="020F0502020204030204" pitchFamily="34" charset="0"/>
                <a:ea typeface="Calibri" panose="020F0502020204030204" pitchFamily="34" charset="0"/>
                <a:cs typeface="B Zar" panose="00000400000000000000" pitchFamily="2" charset="-78"/>
              </a:rPr>
              <a:t>یکی </a:t>
            </a:r>
            <a:r>
              <a:rPr lang="ar-SA" sz="2400" dirty="0" smtClean="0">
                <a:solidFill>
                  <a:schemeClr val="tx1"/>
                </a:solidFill>
                <a:latin typeface="Calibri" panose="020F0502020204030204" pitchFamily="34" charset="0"/>
                <a:ea typeface="Calibri" panose="020F0502020204030204" pitchFamily="34" charset="0"/>
                <a:cs typeface="B Zar" panose="00000400000000000000" pitchFamily="2" charset="-78"/>
              </a:rPr>
              <a:t>از </a:t>
            </a:r>
            <a:r>
              <a:rPr lang="fa-IR" sz="2400" dirty="0" smtClean="0">
                <a:solidFill>
                  <a:schemeClr val="tx1"/>
                </a:solidFill>
                <a:latin typeface="Calibri" panose="020F0502020204030204" pitchFamily="34" charset="0"/>
                <a:ea typeface="Calibri" panose="020F0502020204030204" pitchFamily="34" charset="0"/>
                <a:cs typeface="B Zar" panose="00000400000000000000" pitchFamily="2" charset="-78"/>
              </a:rPr>
              <a:t>سبک های ادبی </a:t>
            </a:r>
            <a:r>
              <a:rPr lang="ar-SA" sz="2400" dirty="0" smtClean="0">
                <a:solidFill>
                  <a:schemeClr val="tx1"/>
                </a:solidFill>
                <a:latin typeface="Calibri" panose="020F0502020204030204" pitchFamily="34" charset="0"/>
                <a:ea typeface="Calibri" panose="020F0502020204030204" pitchFamily="34" charset="0"/>
                <a:cs typeface="B Zar" panose="00000400000000000000" pitchFamily="2" charset="-78"/>
              </a:rPr>
              <a:t>است </a:t>
            </a:r>
            <a:r>
              <a:rPr lang="ar-SA" sz="2400" dirty="0">
                <a:solidFill>
                  <a:schemeClr val="tx1"/>
                </a:solidFill>
                <a:latin typeface="Calibri" panose="020F0502020204030204" pitchFamily="34" charset="0"/>
                <a:ea typeface="Calibri" panose="020F0502020204030204" pitchFamily="34" charset="0"/>
                <a:cs typeface="B Zar" panose="00000400000000000000" pitchFamily="2" charset="-78"/>
              </a:rPr>
              <a:t>که در آن شخصی که </a:t>
            </a:r>
            <a:r>
              <a:rPr lang="ar-SA" sz="2400" dirty="0" smtClean="0">
                <a:solidFill>
                  <a:schemeClr val="tx1"/>
                </a:solidFill>
                <a:latin typeface="Calibri" panose="020F0502020204030204" pitchFamily="34" charset="0"/>
                <a:ea typeface="Calibri" panose="020F0502020204030204" pitchFamily="34" charset="0"/>
                <a:cs typeface="B Zar" panose="00000400000000000000" pitchFamily="2" charset="-78"/>
              </a:rPr>
              <a:t>به سرزمین‌های دیگر </a:t>
            </a:r>
            <a:r>
              <a:rPr lang="fa-IR" sz="2400" dirty="0" smtClean="0">
                <a:solidFill>
                  <a:schemeClr val="tx1"/>
                </a:solidFill>
                <a:latin typeface="Calibri" panose="020F0502020204030204" pitchFamily="34" charset="0"/>
                <a:ea typeface="Calibri" panose="020F0502020204030204" pitchFamily="34" charset="0"/>
                <a:cs typeface="B Zar" panose="00000400000000000000" pitchFamily="2" charset="-78"/>
              </a:rPr>
              <a:t>سفر</a:t>
            </a:r>
            <a:r>
              <a:rPr lang="ar-SA" sz="2400" dirty="0" smtClean="0">
                <a:solidFill>
                  <a:schemeClr val="tx1"/>
                </a:solidFill>
                <a:latin typeface="Calibri" panose="020F0502020204030204" pitchFamily="34" charset="0"/>
                <a:ea typeface="Calibri" panose="020F0502020204030204" pitchFamily="34" charset="0"/>
                <a:cs typeface="B Zar" panose="00000400000000000000" pitchFamily="2" charset="-78"/>
              </a:rPr>
              <a:t>کرده، دیده‌ها، شنیده‌ها، تجربیات، رخدادها و احساساتش را درباره آن سرزمین‌ها برای آگاه کردن دیگران در قالب کتابی می‌نویسد</a:t>
            </a:r>
            <a:r>
              <a:rPr lang="en-US" sz="2400" dirty="0" smtClean="0">
                <a:solidFill>
                  <a:schemeClr val="tx1"/>
                </a:solidFill>
                <a:latin typeface="Calibri" panose="020F0502020204030204" pitchFamily="34" charset="0"/>
                <a:ea typeface="Calibri" panose="020F0502020204030204" pitchFamily="34" charset="0"/>
                <a:cs typeface="B Zar" panose="00000400000000000000" pitchFamily="2" charset="-78"/>
              </a:rPr>
              <a:t>.</a:t>
            </a:r>
            <a:endParaRPr lang="fa-IR" sz="2400" dirty="0" smtClean="0">
              <a:solidFill>
                <a:schemeClr val="tx1"/>
              </a:solidFill>
              <a:latin typeface="Calibri" panose="020F0502020204030204" pitchFamily="34" charset="0"/>
              <a:ea typeface="Calibri" panose="020F0502020204030204" pitchFamily="34" charset="0"/>
              <a:cs typeface="B Zar" panose="00000400000000000000" pitchFamily="2" charset="-78"/>
            </a:endParaRPr>
          </a:p>
          <a:p>
            <a:pPr algn="just" rtl="1">
              <a:lnSpc>
                <a:spcPct val="110000"/>
              </a:lnSpc>
              <a:spcAft>
                <a:spcPts val="1000"/>
              </a:spcAft>
            </a:pPr>
            <a:r>
              <a:rPr lang="fa-IR" sz="2400" dirty="0">
                <a:cs typeface="B Zar" panose="00000400000000000000" pitchFamily="2" charset="-78"/>
              </a:rPr>
              <a:t>سفرنامه‌ها گرچه از منابع جغرافیایی محسوب می‌شوند، اما حامل اطلاعات تاریخی در خصوص جوامع بشری هستند. برای سفرنامه‌ها گذشته از ارزش تاریخی به‌ عنوان آثاری که منشأ یا دست کم تسریع کننده تحولات اجتماعی و فرهنگی شده‌اند، نیز نقش قائل هستند. به آسانی می‌توان تصور کرد که اگر فناوری حمل و نقل، مسافرت را سهل و ساده نکرده بود و فناوری ارتباطات به‌ ویژه سینما و تلویزیون، مشاهده سرزمین‌ها و مردمان دیگر را به تجربه‌ای روزمره و همگانی تبدیل نکرده بود، سفرنامه‌ها به‌ عنوان تنها منبع اطلاعات دست اول از سرزمین‌ها و مردمان دیگر اهمیت بسیاری داشتند. با این وجود سفرنامه‌ها به انتقال تجربه‌های فردی مسافر مربوط می‌شود و بیشتر کارکرد سرگذشتنامه خودنوشت را دارد. </a:t>
            </a:r>
            <a:endParaRPr lang="en-US" sz="2400" dirty="0">
              <a:solidFill>
                <a:schemeClr val="tx1"/>
              </a:solidFill>
              <a:latin typeface="Calibri" panose="020F0502020204030204" pitchFamily="34" charset="0"/>
              <a:ea typeface="Calibri" panose="020F0502020204030204" pitchFamily="34" charset="0"/>
              <a:cs typeface="B Zar" panose="00000400000000000000" pitchFamily="2" charset="-78"/>
            </a:endParaRPr>
          </a:p>
          <a:p>
            <a:pPr lvl="0" algn="just" rtl="1">
              <a:lnSpc>
                <a:spcPct val="115000"/>
              </a:lnSpc>
              <a:spcAft>
                <a:spcPts val="1000"/>
              </a:spcAft>
              <a:buClr>
                <a:srgbClr val="A53010"/>
              </a:buClr>
            </a:pPr>
            <a:endParaRPr lang="en-US"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endParaRPr lang="en-US" sz="1700" dirty="0">
              <a:solidFill>
                <a:srgbClr val="00B050"/>
              </a:solidFill>
              <a:latin typeface="B Zaar"/>
              <a:ea typeface="Calibri" panose="020F0502020204030204" pitchFamily="34" charset="0"/>
              <a:cs typeface="B Zar" panose="00000400000000000000" pitchFamily="2" charset="-78"/>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5" name="p 6 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9423996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754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589199" cy="609600"/>
          </a:xfrm>
        </p:spPr>
        <p:txBody>
          <a:bodyPr>
            <a:normAutofit fontScale="90000"/>
          </a:bodyPr>
          <a:lstStyle/>
          <a:p>
            <a:pPr algn="ctr"/>
            <a:r>
              <a:rPr lang="fa-IR" dirty="0" smtClean="0">
                <a:latin typeface="IranNastaliq" panose="02020505000000020003" pitchFamily="18" charset="0"/>
                <a:cs typeface="IranNastaliq" panose="02020505000000020003" pitchFamily="18" charset="0"/>
              </a:rPr>
              <a:t>درباره سفرنامه</a:t>
            </a:r>
            <a:endParaRPr lang="en-US" dirty="0">
              <a:latin typeface="IranNastaliq" panose="02020505000000020003" pitchFamily="18" charset="0"/>
              <a:cs typeface="IranNastaliq" panose="02020505000000020003" pitchFamily="18" charset="0"/>
            </a:endParaRPr>
          </a:p>
        </p:txBody>
      </p:sp>
      <p:sp>
        <p:nvSpPr>
          <p:cNvPr id="3" name="Content Placeholder 2"/>
          <p:cNvSpPr>
            <a:spLocks noGrp="1"/>
          </p:cNvSpPr>
          <p:nvPr>
            <p:ph idx="1"/>
          </p:nvPr>
        </p:nvSpPr>
        <p:spPr>
          <a:xfrm>
            <a:off x="435591" y="762000"/>
            <a:ext cx="8686800" cy="5794612"/>
          </a:xfrm>
        </p:spPr>
        <p:txBody>
          <a:bodyPr>
            <a:noAutofit/>
          </a:bodyPr>
          <a:lstStyle/>
          <a:p>
            <a:pPr algn="r" rtl="1"/>
            <a:r>
              <a:rPr lang="fa-IR" sz="2400" dirty="0" smtClean="0">
                <a:cs typeface="B Zar" panose="00000400000000000000" pitchFamily="2" charset="-78"/>
              </a:rPr>
              <a:t>«</a:t>
            </a:r>
            <a:r>
              <a:rPr lang="fa-IR" sz="2400" dirty="0">
                <a:cs typeface="B Zar" panose="00000400000000000000" pitchFamily="2" charset="-78"/>
              </a:rPr>
              <a:t>رحله یا سفرنامه، به کتابی گفته می شود که نویسنده آنچه را در شهر یا شهرهایی که به آن جا سفر کرده از اخبار مردم، عقائد، آداب و رسمهای آنان، در زندگی و مرگ دیده و شنیده گردآورده است یا در آن کتاب، گزارش سفر دیگری را ارائه کرده است. در گذشته این گونه کتابها اثر فراوانی در بالا بردن اندیشه های ملتها داشته است؛ زیرا آمیختگی فرهنگها، راه را برای نرم کردن و مهربانی و </a:t>
            </a:r>
            <a:r>
              <a:rPr lang="fa-IR" sz="2400" dirty="0" smtClean="0">
                <a:cs typeface="B Zar" panose="00000400000000000000" pitchFamily="2" charset="-78"/>
              </a:rPr>
              <a:t>مهرورزی</a:t>
            </a:r>
            <a:r>
              <a:rPr lang="en-US" sz="2400" dirty="0" smtClean="0">
                <a:cs typeface="B Zar" panose="00000400000000000000" pitchFamily="2" charset="-78"/>
              </a:rPr>
              <a:t> </a:t>
            </a:r>
            <a:r>
              <a:rPr lang="fa-IR" sz="2400" dirty="0" smtClean="0">
                <a:cs typeface="B Zar" panose="00000400000000000000" pitchFamily="2" charset="-78"/>
              </a:rPr>
              <a:t>های </a:t>
            </a:r>
            <a:r>
              <a:rPr lang="fa-IR" sz="2400" dirty="0">
                <a:cs typeface="B Zar" panose="00000400000000000000" pitchFamily="2" charset="-78"/>
              </a:rPr>
              <a:t>بشری فراهم می سازد. کمی وسیله های نقلیه و سختی سفر در گذشته، مهم ترین بازدارنده در این راه بوده است. به گونه ای که اگر کسی اقدام به مسافرت طولانی می کرد و به شهرهای دور می رفت، مردی شجاع و قهرمان و آگاه و با تجربه شناخته می شد. ولی سختیها مانع حرکت تاریخ به جلو نشد. در طول زمان مردان جهانگردی پیدا شدند که مشهور شدند و به مناطق دور دست، سفر کردند و اطلاعاتی را جمع و فراهم کرده و آنچه در سفرها دیدند نگاشتند.» </a:t>
            </a:r>
          </a:p>
          <a:p>
            <a:pPr algn="r" rtl="1"/>
            <a:r>
              <a:rPr lang="fa-IR" sz="2400" dirty="0" smtClean="0">
                <a:cs typeface="B Zar" panose="00000400000000000000" pitchFamily="2" charset="-78"/>
              </a:rPr>
              <a:t>به </a:t>
            </a:r>
            <a:r>
              <a:rPr lang="fa-IR" sz="2400" dirty="0">
                <a:cs typeface="B Zar" panose="00000400000000000000" pitchFamily="2" charset="-78"/>
              </a:rPr>
              <a:t>طور معمول جهانگردان موفق کسانی بودند که از سفرنامه های پیشینیان بهره می بردند و با استفاده از مطالب آنها به کامل کردن اطلاعات خویش می پرداختند و بیش تر آنان را افراد با انگیزه و دانشمند تشکیل می داد. </a:t>
            </a:r>
          </a:p>
          <a:p>
            <a:pPr algn="r" rtl="1"/>
            <a:r>
              <a:rPr lang="fa-IR" sz="2400" dirty="0" smtClean="0">
                <a:cs typeface="B Zar" panose="00000400000000000000" pitchFamily="2" charset="-78"/>
              </a:rPr>
              <a:t>آقا بزرگ تهرانی در «الذریعه» درباره سفرنامه ها و فایده و نتیجه های آنها در بالا بردن پایه های علمی جامعه، می نویسد:</a:t>
            </a:r>
            <a:endParaRPr lang="fa-IR" sz="2400" dirty="0">
              <a:cs typeface="B Zar" panose="00000400000000000000" pitchFamily="2" charset="-78"/>
            </a:endParaRPr>
          </a:p>
        </p:txBody>
      </p:sp>
    </p:spTree>
    <p:extLst>
      <p:ext uri="{BB962C8B-B14F-4D97-AF65-F5344CB8AC3E}">
        <p14:creationId xmlns:p14="http://schemas.microsoft.com/office/powerpoint/2010/main" val="109713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518890"/>
          </a:xfrm>
        </p:spPr>
        <p:txBody>
          <a:bodyPr>
            <a:normAutofit/>
          </a:bodyPr>
          <a:lstStyle/>
          <a:p>
            <a:pPr algn="ctr"/>
            <a:r>
              <a:rPr lang="fa-IR" sz="2400" b="1" dirty="0" smtClean="0">
                <a:cs typeface="B Zar" panose="00000400000000000000" pitchFamily="2" charset="-78"/>
              </a:rPr>
              <a:t>انواع سفرنامه</a:t>
            </a:r>
            <a:endParaRPr lang="en-US" sz="2400" b="1" dirty="0">
              <a:cs typeface="B Zar" panose="00000400000000000000" pitchFamily="2" charset="-78"/>
            </a:endParaRPr>
          </a:p>
        </p:txBody>
      </p:sp>
      <p:sp>
        <p:nvSpPr>
          <p:cNvPr id="3" name="Content Placeholder 2"/>
          <p:cNvSpPr>
            <a:spLocks noGrp="1"/>
          </p:cNvSpPr>
          <p:nvPr>
            <p:ph idx="1"/>
          </p:nvPr>
        </p:nvSpPr>
        <p:spPr>
          <a:xfrm>
            <a:off x="838200" y="1219200"/>
            <a:ext cx="7719769" cy="4876800"/>
          </a:xfrm>
        </p:spPr>
        <p:txBody>
          <a:bodyPr>
            <a:noAutofit/>
          </a:bodyPr>
          <a:lstStyle/>
          <a:p>
            <a:pPr algn="just" rtl="1"/>
            <a:r>
              <a:rPr lang="fa-IR" sz="2400" dirty="0">
                <a:cs typeface="B Zar" panose="00000400000000000000" pitchFamily="2" charset="-78"/>
              </a:rPr>
              <a:t>سفرنامه‌ها را به سه گروه حقیقی، تمثیلی و خیالی تقسیم می‌کنند. </a:t>
            </a:r>
            <a:endParaRPr lang="fa-IR" sz="2400" dirty="0" smtClean="0">
              <a:cs typeface="B Zar" panose="00000400000000000000" pitchFamily="2" charset="-78"/>
            </a:endParaRPr>
          </a:p>
          <a:p>
            <a:pPr algn="just" rtl="1"/>
            <a:r>
              <a:rPr lang="fa-IR" sz="2400" dirty="0" smtClean="0">
                <a:cs typeface="B Zar" panose="00000400000000000000" pitchFamily="2" charset="-78"/>
              </a:rPr>
              <a:t>سفرنامه </a:t>
            </a:r>
            <a:r>
              <a:rPr lang="fa-IR" sz="2400" dirty="0">
                <a:cs typeface="B Zar" panose="00000400000000000000" pitchFamily="2" charset="-78"/>
              </a:rPr>
              <a:t>حقیقی، شرح و گزارش سفری است که به‌ راستی در جهان خارج انجام گرفته است</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تسکین یک روح آزمند به تعالی یا اثبات و تبلیغ چنین سفری از فواید سفرنامه‌های تمثیلی است که از نمونه‌های آن می‌توان به ارداویراف نامه؛ مصباح الارواح از محمد بردسیری (قرن6)؛ و سیرالعباد الی‌المعاد اثر سنایی غزنوی (قرن 6) اشاره کرد. </a:t>
            </a:r>
            <a:endParaRPr lang="fa-IR" sz="2400" dirty="0" smtClean="0">
              <a:cs typeface="B Zar" panose="00000400000000000000" pitchFamily="2" charset="-78"/>
            </a:endParaRPr>
          </a:p>
          <a:p>
            <a:pPr algn="just" rtl="1"/>
            <a:r>
              <a:rPr lang="fa-IR" sz="2400" dirty="0">
                <a:solidFill>
                  <a:prstClr val="black">
                    <a:lumMod val="75000"/>
                    <a:lumOff val="25000"/>
                  </a:prstClr>
                </a:solidFill>
                <a:cs typeface="B Zar" panose="00000400000000000000" pitchFamily="2" charset="-78"/>
              </a:rPr>
              <a:t>منظور از سفرنامه‌های خیالی آن است که نویسنده با استفاده از قوه وهم و خیال و با الهام از مشاهدات قبلی خویش به نگارش بپردازد.</a:t>
            </a:r>
            <a:endParaRPr lang="fa-IR" sz="2400" dirty="0">
              <a:cs typeface="B Zar" panose="00000400000000000000" pitchFamily="2" charset="-78"/>
            </a:endParaRPr>
          </a:p>
          <a:p>
            <a:pPr algn="justLow" rtl="1">
              <a:lnSpc>
                <a:spcPct val="170000"/>
              </a:lnSpc>
              <a:spcAft>
                <a:spcPts val="800"/>
              </a:spcAft>
            </a:pPr>
            <a:endParaRPr lang="en-US" sz="2400" dirty="0">
              <a:solidFill>
                <a:schemeClr val="tx1"/>
              </a:solidFill>
              <a:cs typeface="B Zar" panose="00000400000000000000" pitchFamily="2" charset="-78"/>
            </a:endParaRPr>
          </a:p>
        </p:txBody>
      </p:sp>
    </p:spTree>
    <p:extLst>
      <p:ext uri="{BB962C8B-B14F-4D97-AF65-F5344CB8AC3E}">
        <p14:creationId xmlns:p14="http://schemas.microsoft.com/office/powerpoint/2010/main" val="2210512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747490"/>
          </a:xfrm>
        </p:spPr>
        <p:txBody>
          <a:bodyPr>
            <a:normAutofit/>
          </a:bodyPr>
          <a:lstStyle/>
          <a:p>
            <a:pPr algn="ctr"/>
            <a:r>
              <a:rPr lang="fa-IR" sz="2200" b="1" dirty="0" smtClean="0">
                <a:cs typeface="B Zar" panose="00000400000000000000" pitchFamily="2" charset="-78"/>
              </a:rPr>
              <a:t>انواع سفرنامه خیالی</a:t>
            </a:r>
            <a:endParaRPr lang="en-US" sz="2200" b="1" dirty="0">
              <a:cs typeface="B Zar" panose="00000400000000000000" pitchFamily="2" charset="-78"/>
            </a:endParaRPr>
          </a:p>
        </p:txBody>
      </p:sp>
      <p:sp>
        <p:nvSpPr>
          <p:cNvPr id="3" name="Content Placeholder 2"/>
          <p:cNvSpPr>
            <a:spLocks noGrp="1"/>
          </p:cNvSpPr>
          <p:nvPr>
            <p:ph idx="1"/>
          </p:nvPr>
        </p:nvSpPr>
        <p:spPr>
          <a:xfrm>
            <a:off x="600307" y="1524000"/>
            <a:ext cx="7934093" cy="4966010"/>
          </a:xfrm>
        </p:spPr>
        <p:txBody>
          <a:bodyPr>
            <a:normAutofit/>
          </a:bodyPr>
          <a:lstStyle/>
          <a:p>
            <a:pPr lvl="0" algn="r" rtl="1">
              <a:buClr>
                <a:srgbClr val="A53010"/>
              </a:buClr>
            </a:pPr>
            <a:r>
              <a:rPr lang="fa-IR" sz="2400" dirty="0" smtClean="0">
                <a:solidFill>
                  <a:schemeClr val="tx1"/>
                </a:solidFill>
                <a:cs typeface="B Zar" panose="00000400000000000000" pitchFamily="2" charset="-78"/>
              </a:rPr>
              <a:t>از </a:t>
            </a:r>
            <a:r>
              <a:rPr lang="fa-IR" sz="2400" dirty="0">
                <a:solidFill>
                  <a:schemeClr val="tx1"/>
                </a:solidFill>
                <a:cs typeface="B Zar" panose="00000400000000000000" pitchFamily="2" charset="-78"/>
              </a:rPr>
              <a:t>نمونه‌های قابل ذکر سفرنامه‌های خیالی کتاب حاجی بابای اصفهانی اثر جیمز موریه و یا سیاحت‌نامه زین‌العابدین مراغه‌ای است</a:t>
            </a:r>
            <a:r>
              <a:rPr lang="fa-IR" sz="2400" dirty="0" smtClean="0">
                <a:solidFill>
                  <a:schemeClr val="tx1"/>
                </a:solidFill>
                <a:cs typeface="B Zar" panose="00000400000000000000" pitchFamily="2" charset="-78"/>
              </a:rPr>
              <a:t>.</a:t>
            </a:r>
          </a:p>
          <a:p>
            <a:pPr lvl="0" algn="r" rtl="1">
              <a:buClr>
                <a:srgbClr val="A53010"/>
              </a:buClr>
            </a:pPr>
            <a:r>
              <a:rPr lang="fa-IR" sz="2400" dirty="0" smtClean="0">
                <a:solidFill>
                  <a:schemeClr val="tx1"/>
                </a:solidFill>
                <a:cs typeface="B Zar" panose="00000400000000000000" pitchFamily="2" charset="-78"/>
              </a:rPr>
              <a:t> </a:t>
            </a:r>
            <a:r>
              <a:rPr lang="fa-IR" sz="2400" dirty="0">
                <a:solidFill>
                  <a:schemeClr val="tx1"/>
                </a:solidFill>
                <a:cs typeface="B Zar" panose="00000400000000000000" pitchFamily="2" charset="-78"/>
              </a:rPr>
              <a:t>از سفرنامه‌های خیالی می‌توان به موارد ذیل اشاره کرد: </a:t>
            </a:r>
          </a:p>
          <a:p>
            <a:pPr lvl="0" algn="r" rtl="1">
              <a:buClr>
                <a:srgbClr val="A53010"/>
              </a:buClr>
              <a:buFont typeface="Arial" panose="020B0604020202020204" pitchFamily="34" charset="0"/>
              <a:buChar char="•"/>
            </a:pPr>
            <a:r>
              <a:rPr lang="fa-IR" sz="2400" dirty="0" smtClean="0">
                <a:solidFill>
                  <a:schemeClr val="tx1"/>
                </a:solidFill>
                <a:cs typeface="B Zar" panose="00000400000000000000" pitchFamily="2" charset="-78"/>
              </a:rPr>
              <a:t>الف) سفرنامه‌های فلسفی مانند حی بن یقظان اثر ابو علی سینا</a:t>
            </a:r>
          </a:p>
          <a:p>
            <a:pPr lvl="0" algn="r" rtl="1">
              <a:buClr>
                <a:srgbClr val="A53010"/>
              </a:buClr>
              <a:buFont typeface="Arial" panose="020B0604020202020204" pitchFamily="34" charset="0"/>
              <a:buChar char="•"/>
            </a:pPr>
            <a:r>
              <a:rPr lang="fa-IR" sz="2400" dirty="0" smtClean="0">
                <a:solidFill>
                  <a:schemeClr val="tx1"/>
                </a:solidFill>
                <a:cs typeface="B Zar" panose="00000400000000000000" pitchFamily="2" charset="-78"/>
              </a:rPr>
              <a:t>ب) سفرنامه‌های اخلاقی - مذهبی مانند :کمدی الهی نوشته دانته یا سیاحت غرب اثر آقا نجفی قوچانی</a:t>
            </a:r>
          </a:p>
          <a:p>
            <a:pPr lvl="0" algn="r" rtl="1">
              <a:buClr>
                <a:srgbClr val="A53010"/>
              </a:buClr>
              <a:buFont typeface="Arial" panose="020B0604020202020204" pitchFamily="34" charset="0"/>
              <a:buChar char="•"/>
            </a:pPr>
            <a:r>
              <a:rPr lang="fa-IR" sz="2400" dirty="0" smtClean="0">
                <a:solidFill>
                  <a:schemeClr val="tx1"/>
                </a:solidFill>
                <a:cs typeface="B Zar" panose="00000400000000000000" pitchFamily="2" charset="-78"/>
              </a:rPr>
              <a:t>ج</a:t>
            </a:r>
            <a:r>
              <a:rPr lang="fa-IR" sz="2400" dirty="0">
                <a:solidFill>
                  <a:schemeClr val="tx1"/>
                </a:solidFill>
                <a:cs typeface="B Zar" panose="00000400000000000000" pitchFamily="2" charset="-78"/>
              </a:rPr>
              <a:t>) سفرنامه‌های اجتماعی - سیاسی </a:t>
            </a:r>
            <a:r>
              <a:rPr lang="fa-IR" sz="2400" dirty="0" smtClean="0">
                <a:solidFill>
                  <a:schemeClr val="tx1"/>
                </a:solidFill>
                <a:cs typeface="B Zar" panose="00000400000000000000" pitchFamily="2" charset="-78"/>
              </a:rPr>
              <a:t>مثل: سفرهای گالیور </a:t>
            </a:r>
            <a:r>
              <a:rPr lang="fa-IR" sz="2400" dirty="0">
                <a:solidFill>
                  <a:schemeClr val="tx1"/>
                </a:solidFill>
                <a:cs typeface="B Zar" panose="00000400000000000000" pitchFamily="2" charset="-78"/>
              </a:rPr>
              <a:t>اثر جاناتان سویفت انگلیسی (1667-1745) که با سبکی آمیخته با طنز و مطایبه از اوضاع زمانه انتقاد می‌کند.</a:t>
            </a:r>
          </a:p>
          <a:p>
            <a:pPr lvl="0" algn="r" rtl="1">
              <a:buClr>
                <a:srgbClr val="A53010"/>
              </a:buClr>
              <a:buFont typeface="Arial" panose="020B0604020202020204" pitchFamily="34" charset="0"/>
              <a:buChar char="•"/>
            </a:pPr>
            <a:r>
              <a:rPr lang="fa-IR" sz="2400" dirty="0">
                <a:solidFill>
                  <a:schemeClr val="tx1"/>
                </a:solidFill>
                <a:cs typeface="B Zar" panose="00000400000000000000" pitchFamily="2" charset="-78"/>
              </a:rPr>
              <a:t>د) سفرنامه‌های علمی - تخیلی مانند سفرنامه‌های ژول ورن و داستان‌های تخیلی او.</a:t>
            </a:r>
          </a:p>
          <a:p>
            <a:pPr algn="just" rtl="1">
              <a:lnSpc>
                <a:spcPct val="170000"/>
              </a:lnSpc>
              <a:spcAft>
                <a:spcPts val="1000"/>
              </a:spcAft>
            </a:pPr>
            <a:endParaRPr lang="en-US" dirty="0">
              <a:solidFill>
                <a:schemeClr val="tx1"/>
              </a:solidFill>
            </a:endParaRPr>
          </a:p>
        </p:txBody>
      </p:sp>
    </p:spTree>
    <p:extLst>
      <p:ext uri="{BB962C8B-B14F-4D97-AF65-F5344CB8AC3E}">
        <p14:creationId xmlns:p14="http://schemas.microsoft.com/office/powerpoint/2010/main" val="115475609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810</TotalTime>
  <Words>821</Words>
  <Application>Microsoft Office PowerPoint</Application>
  <PresentationFormat>On-screen Show (4:3)</PresentationFormat>
  <Paragraphs>41</Paragraphs>
  <Slides>10</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B Zaar</vt:lpstr>
      <vt:lpstr>B Zar</vt:lpstr>
      <vt:lpstr>Calibri</vt:lpstr>
      <vt:lpstr>Century Gothic</vt:lpstr>
      <vt:lpstr>IranNastaliq</vt:lpstr>
      <vt:lpstr>Wingdings 3</vt:lpstr>
      <vt:lpstr>Wisp</vt:lpstr>
      <vt:lpstr>نگارش خلاق </vt:lpstr>
      <vt:lpstr>PowerPoint Presentation</vt:lpstr>
      <vt:lpstr>PowerPoint Presentation</vt:lpstr>
      <vt:lpstr>PowerPoint Presentation</vt:lpstr>
      <vt:lpstr>PowerPoint Presentation</vt:lpstr>
      <vt:lpstr>سفرنامه نویسی</vt:lpstr>
      <vt:lpstr>درباره سفرنامه</vt:lpstr>
      <vt:lpstr>انواع سفرنامه</vt:lpstr>
      <vt:lpstr>انواع سفرنامه خیالی</vt:lpstr>
      <vt:lpstr>بهترین ها  را   برایتان  آرزو   دارم.</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TIAM</dc:creator>
  <cp:lastModifiedBy>TIAM</cp:lastModifiedBy>
  <cp:revision>56</cp:revision>
  <dcterms:created xsi:type="dcterms:W3CDTF">2006-08-16T00:00:00Z</dcterms:created>
  <dcterms:modified xsi:type="dcterms:W3CDTF">2020-04-25T11:15:07Z</dcterms:modified>
</cp:coreProperties>
</file>