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notesMasterIdLst>
    <p:notesMasterId r:id="rId15"/>
  </p:notesMasterIdLst>
  <p:sldIdLst>
    <p:sldId id="293" r:id="rId2"/>
    <p:sldId id="256" r:id="rId3"/>
    <p:sldId id="389" r:id="rId4"/>
    <p:sldId id="390" r:id="rId5"/>
    <p:sldId id="391" r:id="rId6"/>
    <p:sldId id="392" r:id="rId7"/>
    <p:sldId id="393" r:id="rId8"/>
    <p:sldId id="394" r:id="rId9"/>
    <p:sldId id="395" r:id="rId10"/>
    <p:sldId id="396" r:id="rId11"/>
    <p:sldId id="397" r:id="rId12"/>
    <p:sldId id="398" r:id="rId13"/>
    <p:sldId id="399" r:id="rId1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434" autoAdjust="0"/>
  </p:normalViewPr>
  <p:slideViewPr>
    <p:cSldViewPr>
      <p:cViewPr varScale="1">
        <p:scale>
          <a:sx n="84" d="100"/>
          <a:sy n="84" d="100"/>
        </p:scale>
        <p:origin x="1406" y="58"/>
      </p:cViewPr>
      <p:guideLst>
        <p:guide orient="horz" pos="2160"/>
        <p:guide pos="2880"/>
      </p:guideLst>
    </p:cSldViewPr>
  </p:slideViewPr>
  <p:outlineViewPr>
    <p:cViewPr>
      <p:scale>
        <a:sx n="33" d="100"/>
        <a:sy n="33" d="100"/>
      </p:scale>
      <p:origin x="0" y="-5812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87A7ED8-53CB-4C5A-9F7C-50DEFCF1FCFA}" type="datetimeFigureOut">
              <a:rPr lang="fa-IR" smtClean="0"/>
              <a:pPr/>
              <a:t>24/08/1441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3926A42-5C57-4926-B3D3-A7C0388FBE17}" type="slidenum">
              <a:rPr lang="fa-IR" smtClean="0"/>
              <a:pPr/>
              <a:t>‹#›</a:t>
            </a:fld>
            <a:endParaRPr lang="fa-IR"/>
          </a:p>
        </p:txBody>
      </p:sp>
    </p:spTree>
    <p:extLst>
      <p:ext uri="{BB962C8B-B14F-4D97-AF65-F5344CB8AC3E}">
        <p14:creationId xmlns:p14="http://schemas.microsoft.com/office/powerpoint/2010/main" val="377259234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D99F01F5-BA25-4477-A8DE-97B94E73D895}"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18E5A7-3826-4277-BB7F-844F389E2A01}" type="datetimeFigureOut">
              <a:rPr lang="fa-IR" smtClean="0"/>
              <a:pPr/>
              <a:t>24/08/1441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D99F01F5-BA25-4477-A8DE-97B94E73D895}"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918E5A7-3826-4277-BB7F-844F389E2A01}" type="datetimeFigureOut">
              <a:rPr lang="fa-IR" smtClean="0"/>
              <a:pPr/>
              <a:t>24/08/1441</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9F01F5-BA25-4477-A8DE-97B94E73D895}"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fa-IR" sz="6600" b="0" dirty="0" smtClean="0">
                <a:solidFill>
                  <a:schemeClr val="tx1"/>
                </a:solidFill>
                <a:latin typeface="IranNastaliq" pitchFamily="18" charset="0"/>
                <a:cs typeface="IranNastaliq" pitchFamily="18" charset="0"/>
              </a:rPr>
              <a:t>به نام خداوند بخشنده مهربان</a:t>
            </a:r>
            <a:endParaRPr lang="fa-IR" sz="6600" b="0" dirty="0">
              <a:solidFill>
                <a:schemeClr val="tx1"/>
              </a:solidFill>
              <a:latin typeface="IranNastaliq" pitchFamily="18" charset="0"/>
              <a:cs typeface="IranNastaliq" pitchFamily="18" charset="0"/>
            </a:endParaRPr>
          </a:p>
        </p:txBody>
      </p:sp>
    </p:spTree>
  </p:cSld>
  <p:clrMapOvr>
    <a:masterClrMapping/>
  </p:clrMapOvr>
  <p:transition>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b="1" dirty="0"/>
              <a:t>اصول تربيت </a:t>
            </a:r>
            <a:endParaRPr lang="en-US" sz="1800" dirty="0"/>
          </a:p>
          <a:p>
            <a:r>
              <a:rPr lang="ar-SA" sz="2000" dirty="0"/>
              <a:t>عادت: از ديدگاه خواجه، تربيت </a:t>
            </a:r>
            <a:r>
              <a:rPr lang="ar-SA" sz="2000" dirty="0" smtClean="0"/>
              <a:t>ايجاد</a:t>
            </a:r>
            <a:r>
              <a:rPr lang="fa-IR" sz="2000" dirty="0" smtClean="0"/>
              <a:t> عادت</a:t>
            </a:r>
            <a:r>
              <a:rPr lang="ar-SA" sz="2000" dirty="0" smtClean="0"/>
              <a:t> </a:t>
            </a:r>
            <a:r>
              <a:rPr lang="ar-SA" sz="2000" dirty="0"/>
              <a:t>در متربى است، وى پس از بيان اين نكته، كه خلق گاهى مستند به اقتضاى طبيعت روانى و گاهى هم به عادت است، در تعريف «عادت» مى گويد: «و اما عادت چنان بود كه در اول، به رؤيت و فكر اختيار كارى كرده باشد و به تكلّف در آن شروع مى نموده تا به ممارست متواتر و فرسودگى در آن كار «اُلف» گيرد و بعد از «اُلف» تمام، به سهولت بى رويّت از او صادر مى شود تا خلقى شود او </a:t>
            </a:r>
            <a:r>
              <a:rPr lang="ar-SA" sz="2000" dirty="0" smtClean="0"/>
              <a:t>را</a:t>
            </a:r>
            <a:endParaRPr lang="en-US" sz="2000" dirty="0"/>
          </a:p>
          <a:p>
            <a:r>
              <a:rPr lang="ar-SA" sz="2000" dirty="0"/>
              <a:t>آراء حكماى اسلام از ايجاد عادت اين نيست كه مترّبى كوركورانه با تلقين و القا عادت را بپذيرد، بلكه بايد از ابتدا مرّبى و مترّبى بر اساس انديشه و تأمّل، خلق و شخصيتى را پسنديده، آن را با عادت در طبيعت مترّبى جايگزين سازند</a:t>
            </a:r>
            <a:r>
              <a:rPr lang="en-US" sz="2000" dirty="0"/>
              <a:t>. </a:t>
            </a:r>
          </a:p>
          <a:p>
            <a:r>
              <a:rPr lang="ar-SA" sz="2000" dirty="0" smtClean="0"/>
              <a:t>ظهور </a:t>
            </a:r>
            <a:r>
              <a:rPr lang="ar-SA" sz="2000" dirty="0"/>
              <a:t>تدريجى قوا: از ديگر انديشه هاى خواجه، كه با نظر ديگر حكيمان مسلمان يكسان است، اين است كه قواى روحى به تدريج ظهور و بروز مى كنند. تمايلات قوّه شهويه و به دنبال آن، جلوه هاى قوّه غضبه و در نهايت، نشانه هاى قوّه عاقله، يكى پس از ديگرى پديدار مى شوند</a:t>
            </a: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591644774"/>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dirty="0"/>
              <a:t>تفاوت هاى فردى: خواجه همچنين به تفاوت ها و تمايزهاى فردى نيز توجه داشته و به پيروى ابن مسكويه و ابن سينا بر اهميت پرداختن به آن تأكيد ورزيده است. وى درباره استعداد علمى مى گويد: «و اولى آن بود كه در طبيعت كودك نظر كنند و از احوال او به طريق فراست و كياست، اعتبار گيرند تا اهليّت و استعداد چه صناعت و علم در او مفطور است و نيز ببايد دانست كه قوّت تميز و نطق در همه مردمان يكسان نيافريده اند، بلكه آن را در مراتب مختلف مترتب گردانيده اند</a:t>
            </a:r>
            <a:r>
              <a:rPr lang="en-US" sz="1800" dirty="0"/>
              <a:t>.» </a:t>
            </a:r>
          </a:p>
          <a:p>
            <a:r>
              <a:rPr lang="ar-SA" sz="1800" dirty="0"/>
              <a:t>يكى از اصول تربيتى پيروى از طبيعت است. خواجه توجه ويژه اى به اين نكته دارد كه در تربيت، بايد به طبيعت آدمى و سير تدريجى آن توجه داشت و پرورش كودك بايد هماهنگ و گام به گام با مراحل تدريجى رشد جسمى وى انجام </a:t>
            </a:r>
            <a:r>
              <a:rPr lang="ar-SA" sz="1800" dirty="0" smtClean="0"/>
              <a:t>پذيرد</a:t>
            </a:r>
            <a:r>
              <a:rPr lang="fa-IR" sz="1800" dirty="0"/>
              <a:t>.</a:t>
            </a: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3666761625"/>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b="1" dirty="0"/>
              <a:t>تربيت اخلاقى </a:t>
            </a:r>
            <a:endParaRPr lang="en-US" sz="1800" dirty="0"/>
          </a:p>
          <a:p>
            <a:r>
              <a:rPr lang="ar-SA" sz="2000" dirty="0"/>
              <a:t>خواجه نصيرالدين درباره ارزش و ضدارزش اخلاقى، همان رأى بيش تر متفكران يونانى و مسلمان را پسنديده و در پرتو آن، فضيلت را حد وسط و اعتدال و منحصر در اجناس چهارگانه (عفت، شجاعت، حكمت و عدالت) دانسته و رذيلت را افراط يا تفريط در قواى سه گانه نفس (شهويه، غضبيه و ناطقه) معرفى كرده </a:t>
            </a:r>
            <a:r>
              <a:rPr lang="ar-SA" sz="2000" dirty="0" smtClean="0"/>
              <a:t>است</a:t>
            </a:r>
            <a:r>
              <a:rPr lang="fa-IR" sz="2000" dirty="0" smtClean="0"/>
              <a:t>.</a:t>
            </a:r>
          </a:p>
          <a:p>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2327071215"/>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b="1" dirty="0"/>
              <a:t>رعايت حقوق والدين </a:t>
            </a:r>
            <a:endParaRPr lang="en-US" sz="1800" dirty="0"/>
          </a:p>
          <a:p>
            <a:pPr marL="0" indent="0">
              <a:buNone/>
            </a:pPr>
            <a:r>
              <a:rPr lang="ar-SA" sz="2000" dirty="0"/>
              <a:t>خواجه مراعات حقوق پدر و مادر را سه مورد مى داند</a:t>
            </a:r>
            <a:r>
              <a:rPr lang="en-US" sz="2000" dirty="0"/>
              <a:t>: </a:t>
            </a:r>
          </a:p>
          <a:p>
            <a:r>
              <a:rPr lang="ar-SA" sz="2000" dirty="0" smtClean="0"/>
              <a:t>دوستى </a:t>
            </a:r>
            <a:r>
              <a:rPr lang="ar-SA" sz="2000" dirty="0"/>
              <a:t>خالص ايشان را به دل داشتن</a:t>
            </a:r>
            <a:r>
              <a:rPr lang="en-US" sz="2000" dirty="0"/>
              <a:t>;</a:t>
            </a:r>
          </a:p>
          <a:p>
            <a:r>
              <a:rPr lang="ar-SA" sz="2000" dirty="0" smtClean="0"/>
              <a:t>مساعدت </a:t>
            </a:r>
            <a:r>
              <a:rPr lang="ar-SA" sz="2000" dirty="0"/>
              <a:t>به آن و انجام توقعاتشان پيش از تقاضا</a:t>
            </a:r>
            <a:r>
              <a:rPr lang="en-US" sz="2000" dirty="0"/>
              <a:t>;</a:t>
            </a:r>
          </a:p>
          <a:p>
            <a:r>
              <a:rPr lang="ar-SA" sz="2000" dirty="0" smtClean="0"/>
              <a:t>اظهار </a:t>
            </a:r>
            <a:r>
              <a:rPr lang="ar-SA" sz="2000" dirty="0"/>
              <a:t>خيرخواهى براى آن ها در نهان و اشكار و در حيات و مرگ</a:t>
            </a:r>
            <a:r>
              <a:rPr lang="en-US" sz="2000" dirty="0"/>
              <a:t>. </a:t>
            </a:r>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349386660"/>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399736"/>
            <a:ext cx="7851648" cy="1828800"/>
          </a:xfrm>
          <a:ln>
            <a:noFill/>
          </a:ln>
          <a:effectLst>
            <a:outerShdw blurRad="44450" dist="27940" dir="5400000" algn="ctr">
              <a:srgbClr val="000000">
                <a:alpha val="32000"/>
              </a:srgbClr>
            </a:outerShdw>
            <a:reflection blurRad="6350" stA="50000" endA="300" endPos="55000" dir="5400000" sy="-100000" algn="bl" rotWithShape="0"/>
          </a:effectLst>
          <a:scene3d>
            <a:camera prst="orthographicFront">
              <a:rot lat="0" lon="0" rev="0"/>
            </a:camera>
            <a:lightRig rig="balanced" dir="t">
              <a:rot lat="0" lon="0" rev="8700000"/>
            </a:lightRig>
          </a:scene3d>
          <a:sp3d>
            <a:bevelT w="190500" h="38100"/>
          </a:sp3d>
        </p:spPr>
        <p:txBody>
          <a:bodyPr>
            <a:normAutofit/>
            <a:scene3d>
              <a:camera prst="orthographicFront"/>
              <a:lightRig rig="freezing" dir="t">
                <a:rot lat="0" lon="0" rev="5640000"/>
              </a:lightRig>
            </a:scene3d>
            <a:sp3d prstMaterial="flat">
              <a:bevelT w="38100" h="38100"/>
              <a:contourClr>
                <a:schemeClr val="tx2"/>
              </a:contourClr>
            </a:sp3d>
          </a:bodyPr>
          <a:lstStyle/>
          <a:p>
            <a:pPr algn="ctr"/>
            <a:r>
              <a:rPr lang="fa-IR" sz="3600" dirty="0" smtClean="0">
                <a:cs typeface="B Zar" pitchFamily="2" charset="-78"/>
              </a:rPr>
              <a:t>تاریخ اندیشه وعمل تربیتی در اسلام و اایران</a:t>
            </a:r>
            <a:r>
              <a:rPr lang="en-US" dirty="0" smtClean="0">
                <a:cs typeface="B Homa" pitchFamily="2" charset="-78"/>
              </a:rPr>
              <a:t/>
            </a:r>
            <a:br>
              <a:rPr lang="en-US" dirty="0" smtClean="0">
                <a:cs typeface="B Homa" pitchFamily="2" charset="-78"/>
              </a:rPr>
            </a:br>
            <a:endParaRPr lang="fa-IR" dirty="0">
              <a:cs typeface="B Homa" pitchFamily="2" charset="-78"/>
            </a:endParaRPr>
          </a:p>
        </p:txBody>
      </p:sp>
      <p:sp>
        <p:nvSpPr>
          <p:cNvPr id="3" name="Subtitle 2"/>
          <p:cNvSpPr>
            <a:spLocks noGrp="1"/>
          </p:cNvSpPr>
          <p:nvPr>
            <p:ph type="subTitle" idx="1"/>
          </p:nvPr>
        </p:nvSpPr>
        <p:spPr>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fa-IR" sz="3600" dirty="0" smtClean="0">
                <a:cs typeface="B Zar" pitchFamily="2" charset="-78"/>
              </a:rPr>
              <a:t>استاد</a:t>
            </a:r>
          </a:p>
          <a:p>
            <a:pPr algn="ctr"/>
            <a:r>
              <a:rPr lang="fa-IR" sz="3600" dirty="0">
                <a:cs typeface="B Zar" pitchFamily="2" charset="-78"/>
              </a:rPr>
              <a:t> </a:t>
            </a:r>
            <a:r>
              <a:rPr lang="fa-IR" sz="3600" dirty="0" smtClean="0">
                <a:cs typeface="B Zar" pitchFamily="2" charset="-78"/>
              </a:rPr>
              <a:t>دکتر مهدی جیریائی</a:t>
            </a:r>
            <a:endParaRPr lang="fa-IR" sz="3600" dirty="0" smtClean="0">
              <a:cs typeface="B Zar" pitchFamily="2" charset="-78"/>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fontScale="92500" lnSpcReduction="10000"/>
          </a:bodyPr>
          <a:lstStyle/>
          <a:p>
            <a:r>
              <a:rPr lang="fa-IR" sz="1900" dirty="0" smtClean="0"/>
              <a:t>استاد </a:t>
            </a:r>
            <a:r>
              <a:rPr lang="fa-IR" sz="1900" dirty="0"/>
              <a:t>البشر، خواجه نصیرالدین ابوجعفر بن محمدبن حسن طوسى، دانشمند بزرگ و نویسنده معروف و حامى بزرگ علوم و علما در قرن هفتم هجرى و از کسانى است که در تاریخ علوم ایرانى و اسلامى مقام بسیار بلندى احراز کرده. وى به سال 597 ق در طوس ولادت </a:t>
            </a:r>
            <a:r>
              <a:rPr lang="fa-IR" sz="1900" dirty="0" smtClean="0"/>
              <a:t>یافت.</a:t>
            </a:r>
          </a:p>
          <a:p>
            <a:r>
              <a:rPr lang="fa-IR" sz="1900" dirty="0"/>
              <a:t>خواجه مقدمات علوم و قرآن و فقه را نزد پدر آموخت. سپس نزد </a:t>
            </a:r>
            <a:r>
              <a:rPr lang="fa-IR" sz="1900" dirty="0" smtClean="0"/>
              <a:t>نورالدین </a:t>
            </a:r>
            <a:r>
              <a:rPr lang="fa-IR" sz="1900" dirty="0"/>
              <a:t>محمدبن على، که او نیز شیعى مذهب بود، استماع حدیث نمود و بعدها براى تکمیل معلومات خود از طوس به نیشابور رفت. سپس رئیس ناصرالدین عبدالرحیم بن ابى منصور، حاکم قهستان، که خود از بزرگان و امراى اسماعیلیه و مردى فاضل و دانشمند بود، خواجه نصیرالدین را به قهستان دعوت کرد. خواجه نیز شاید از بیم لشکریان مغول و شاید به عللى دیگر دعوت او را پذیرفت و به قهستان رفت و کتاب اخلاق ناصرى را در حدود سال 633 به نام و خواهش او تألیف کرد.</a:t>
            </a:r>
            <a:br>
              <a:rPr lang="fa-IR" sz="1900" dirty="0"/>
            </a:br>
            <a:r>
              <a:rPr lang="fa-IR" sz="1900" dirty="0"/>
              <a:t>در سال 654 پس از حمله هولاکوخان مغول و تسلیم رکن الدین خورشاه فرزند علاءالدین محمد و خراب شدن قلاع مستحکم اسماعیلیه، خواجه به خدمت هولاکوخان </a:t>
            </a:r>
            <a:r>
              <a:rPr lang="fa-IR" sz="1900" dirty="0" smtClean="0"/>
              <a:t>پیوست.</a:t>
            </a:r>
            <a:r>
              <a:rPr lang="fa-IR" sz="1900" dirty="0"/>
              <a:t/>
            </a:r>
            <a:br>
              <a:rPr lang="fa-IR" sz="1900" dirty="0"/>
            </a:br>
            <a:r>
              <a:rPr lang="fa-IR" sz="1900" dirty="0"/>
              <a:t>خواجه از این تاریخ به بعد نزد هولاکو، مقام عالى وزارت یافت و تا سال 663، که هولاکوخان وفات یافت، در دستگاه وى با نهایت قدر و منزلت مى زیست، مدت اقامت خواجه در دستگاه اسماعیلیه طبق تحقیق استاد همایى، 22 سال کم تر نبوده </a:t>
            </a:r>
            <a:r>
              <a:rPr lang="fa-IR" sz="1900" dirty="0" smtClean="0"/>
              <a:t>است.</a:t>
            </a:r>
            <a:r>
              <a:rPr lang="fa-IR" sz="1900" dirty="0"/>
              <a:t/>
            </a:r>
            <a:br>
              <a:rPr lang="fa-IR" sz="1900" dirty="0"/>
            </a:br>
            <a:r>
              <a:rPr lang="fa-IR" sz="1900" dirty="0"/>
              <a:t>خواجه درسال 655 هجرى، سفرى به خراسان کرد و در سال 672 به همراه جمعى از علما و شاگردان خویش به بغداد رفت و در آن جا بیمار شد و درگذشت. جسد او را به ارض مقدس کاظمین بردند و در جوار مرقد مطهر امام موسى کاظم(علیه السلام) به خاک </a:t>
            </a:r>
            <a:r>
              <a:rPr lang="fa-IR" sz="1900" dirty="0" smtClean="0"/>
              <a:t>سپردند.</a:t>
            </a:r>
          </a:p>
          <a:p>
            <a:pPr>
              <a:buNone/>
            </a:pPr>
            <a:endParaRPr lang="fa-IR" dirty="0" smtClean="0"/>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83690016"/>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fa-IR" sz="1800" dirty="0"/>
              <a:t>هدف تربیت</a:t>
            </a:r>
            <a:br>
              <a:rPr lang="fa-IR" sz="1800" dirty="0"/>
            </a:br>
            <a:r>
              <a:rPr lang="fa-IR" sz="1800" dirty="0"/>
              <a:t>خواجه هدف از تربیت را همان سعادت و کمال مى داند که از طریق تربیت، باید به کمال مطلوب برسد. او هدف تربیت را به دو بخش تقسیم مى کند:</a:t>
            </a:r>
            <a:br>
              <a:rPr lang="fa-IR" sz="1800" dirty="0"/>
            </a:br>
            <a:r>
              <a:rPr lang="fa-IR" sz="1800" dirty="0"/>
              <a:t>1- هدف آرمانى</a:t>
            </a:r>
            <a:br>
              <a:rPr lang="fa-IR" sz="1800" dirty="0"/>
            </a:br>
            <a:r>
              <a:rPr lang="fa-IR" sz="1800" dirty="0"/>
              <a:t>2- هدف واسطه اى</a:t>
            </a:r>
            <a:br>
              <a:rPr lang="fa-IR" sz="1800" dirty="0"/>
            </a:br>
            <a:r>
              <a:rPr lang="fa-IR" sz="1800" dirty="0"/>
              <a:t>الف. سعادت نفسانى که مدارج اول آن، علم تهذیب، دوم علم منطق، سوم علم ریاضى، چهارم علم طبیعى و پنجم علم الهى است.</a:t>
            </a:r>
            <a:br>
              <a:rPr lang="fa-IR" sz="1800" dirty="0"/>
            </a:br>
            <a:r>
              <a:rPr lang="fa-IR" sz="1800" dirty="0"/>
              <a:t>ب. سعادت بدنى علومى را که بر نظام حال بدن حاکم است، در برمى گیرد.</a:t>
            </a:r>
            <a:br>
              <a:rPr lang="fa-IR" sz="1800" dirty="0"/>
            </a:br>
            <a:r>
              <a:rPr lang="fa-IR" sz="1800" dirty="0"/>
              <a:t>ج. سعادت مدنى علومى را که به نظام حال ملت و دولت و جمعیت تعلق دارد شامل مى شود؛ مانند علم فقه، کلام، ادبیات و بلاغت. در نهایت او، هدف را تحقق «مدینه فاضله» مى داند</a:t>
            </a: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3396156839"/>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fa-IR" sz="1800" dirty="0" smtClean="0"/>
              <a:t>نقش </a:t>
            </a:r>
            <a:r>
              <a:rPr lang="fa-IR" sz="1800" dirty="0"/>
              <a:t>تشویق و تنبیه در تربیت</a:t>
            </a:r>
            <a:br>
              <a:rPr lang="fa-IR" sz="1800" dirty="0"/>
            </a:br>
            <a:r>
              <a:rPr lang="fa-IR" sz="1800" dirty="0"/>
              <a:t>یکى از نکات اساسى در تربیت، بهره بردارى از انگیزه کودک در حفظ و کرامت و شخصیت اوست؛ زیرا کسى که خود را صاحب عزّت ببیند، گرد کارهاى پست، که تزلزل در شخصیت وى ایجاد مى کند، نمى گردد و کرامتش وى را از ارتکاب آن خطا باز مى دارد، </a:t>
            </a:r>
            <a:r>
              <a:rPr lang="fa-IR" sz="1800" dirty="0" smtClean="0"/>
              <a:t>گاه </a:t>
            </a:r>
            <a:r>
              <a:rPr lang="fa-IR" sz="1800" dirty="0"/>
              <a:t>با وجود تشویق و ترغیب کودک به دلایلى وى دچار خطا مى شود و رفتار ناهنجارى بروز مى دهد. دروغ گویى، لجاجت، شوخى زیاد، حرام خوردن، حسادت، دیگر آزارى و تنبلى از جمله ناسازگارى هاى رفتارى هستند که به گمان خواجه، کودک در معرض ارتکاب آن واقع مى شود. در این موقعیت ها، برخى از مربیان بلافاصله اقدام به مجازات و کیفر کرده و یا او را به باد ملامت و توبیخ مى گیرند. چنین روشى مقبول مربیّان مسلمان نیست و آن را مایه تجرّى کودک بر انجام مجدّد رفتار خطایش مى دانند. خواجه «تغافل» را روش مناسبى در برخورد اولیه با تخلف کودک مى داند، به ویژه اگر طفل به صورت پنهانى مرتکب خطا شده باشد. «تغافل» عبارت است از این که آدمى چیزى را بداند، ولى با اراده و به عمد وانمود کند که از آن بى اطلاع است. از جمله تغافل هاى شایسته و ممدوح، که نتیجه خوب به بار مى آورد، تغافل از اولین خطاهاى کودک است.</a:t>
            </a:r>
            <a:br>
              <a:rPr lang="fa-IR" sz="1800" dirty="0"/>
            </a:b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40388706"/>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fa-IR" sz="1800" dirty="0"/>
              <a:t>مراحل تربیت</a:t>
            </a:r>
            <a:br>
              <a:rPr lang="fa-IR" sz="1800" dirty="0"/>
            </a:br>
            <a:r>
              <a:rPr lang="fa-IR" sz="1800" dirty="0" smtClean="0"/>
              <a:t>«</a:t>
            </a:r>
            <a:r>
              <a:rPr lang="fa-IR" sz="1800" dirty="0"/>
              <a:t>مرحله اول تربیتِ عملى کودک است؛ مثل آداب طعام خوردن که کودک باید ابتدا دست و دهان و بینى پاک کند، آن گاه به کنار خوان حاضر آید و چون بر مائده بنشیند، به طعام خوردن مبادرت نکند، مگر که میزبان بود و به زیادت از سه انگشت </a:t>
            </a:r>
            <a:r>
              <a:rPr lang="fa-IR" sz="1800" dirty="0" smtClean="0"/>
              <a:t>نخورد..</a:t>
            </a:r>
          </a:p>
          <a:p>
            <a:r>
              <a:rPr lang="fa-IR" sz="1800" dirty="0" smtClean="0"/>
              <a:t>براى </a:t>
            </a:r>
            <a:r>
              <a:rPr lang="fa-IR" sz="1800" dirty="0"/>
              <a:t>تأدیب کودک نباید بگذاریم که با جنس مخالف، هم بازى شود؛ چون نفس کودک ساده است و به زودى به فساد کشانده مى شود و بهتر آن است که نزد کودک، اشرار و افراد نامتعادل را مذمّت کنیم تا به خودى خود، از مصاحبت با آن ها دورى کند و به عکس، باید به ذکر خیر از افرادى که راستگو و درست کارند بپردازیم تا کودک مصاحبت و مجالست با چنین افرادى را تکرار کند. باید به تشویق او همت گماشت و چنانچه عمل قبیحى مرتکب شد، براى جلوگیرى از چنین اعمالى، باید به مذمّت و تخفیف او پرداخت. همچنین باید لباس هاى تمیز به او بپوشانیم و به او بیاموزیم که لباس مزیّن و رنگ رنگ نپوشد؛ چرا که این گونه لباس ها مخصوص زنان است و بداند که اهل شرف به لباس توجه نمى کنند. براى تعلیم کودک، باید معلمى عاقل و دیندار انتخاب کرد که داراى طبعى لطیف و پاک دامن بوده و صداقت داشته باشد</a:t>
            </a: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2230089340"/>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dirty="0"/>
              <a:t>مرحله دوم </a:t>
            </a:r>
            <a:r>
              <a:rPr lang="ar-SA" sz="1800" dirty="0" smtClean="0"/>
              <a:t>اول </a:t>
            </a:r>
            <a:r>
              <a:rPr lang="ar-SA" sz="1800" dirty="0"/>
              <a:t>علم اخلاق و بعد از آن علوم حكمت نظرى ـ آغاز كند تا آنچه در مبدأ به تقليد گرفته باشد، او را مبرهن شود و به سعادتى كه در بدو نما، بى اختيار او را روزى شده باشد، شكرگزارى و ابتهاج نمايد</a:t>
            </a:r>
            <a:r>
              <a:rPr lang="en-US" sz="1800" dirty="0"/>
              <a:t>.» </a:t>
            </a:r>
          </a:p>
          <a:p>
            <a:r>
              <a:rPr lang="en-US" sz="1800" dirty="0"/>
              <a:t>«</a:t>
            </a:r>
            <a:r>
              <a:rPr lang="ar-SA" sz="1800" dirty="0"/>
              <a:t>مرحله سوم آموختن فن يا علم است كه ابتدا بايد به طبيعت او نظر كند </a:t>
            </a:r>
            <a:r>
              <a:rPr lang="ar-SA" sz="1800" dirty="0" smtClean="0"/>
              <a:t>تا </a:t>
            </a:r>
            <a:r>
              <a:rPr lang="ar-SA" sz="1800" dirty="0"/>
              <a:t>اهليّت و استعداد، چه صناعت و علم در او منظور است او را به اكتساب آن نوع مشغول گردانند; چه همه كس مستعد همه نوع صناعتى </a:t>
            </a:r>
            <a:r>
              <a:rPr lang="ar-SA" sz="1800" dirty="0" smtClean="0"/>
              <a:t>نبود</a:t>
            </a:r>
            <a:r>
              <a:rPr lang="fa-IR" sz="1800" dirty="0" smtClean="0"/>
              <a:t>.</a:t>
            </a:r>
            <a:r>
              <a:rPr lang="ar-SA" sz="1800" dirty="0" smtClean="0"/>
              <a:t>هر </a:t>
            </a:r>
            <a:r>
              <a:rPr lang="ar-SA" sz="1800" dirty="0"/>
              <a:t>كه صناعتى را مستعد بود و او را بدان متوجه گردانند، هرچه زودتر ثمره آن بيابد و به هنرى متجلّى شود و الاّ تضيع روزگار و تعطيل عمر او كرده </a:t>
            </a:r>
            <a:r>
              <a:rPr lang="ar-SA" sz="1800" dirty="0" smtClean="0"/>
              <a:t>باشند</a:t>
            </a:r>
            <a:r>
              <a:rPr lang="fa-IR" sz="1800" dirty="0" smtClean="0"/>
              <a:t>.</a:t>
            </a:r>
            <a:endParaRPr lang="en-US" sz="1800" dirty="0"/>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826213225"/>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b="1" dirty="0"/>
              <a:t>برنامه تربيتى </a:t>
            </a:r>
            <a:endParaRPr lang="en-US" sz="1800" dirty="0"/>
          </a:p>
          <a:p>
            <a:r>
              <a:rPr lang="ar-SA" sz="2000" dirty="0"/>
              <a:t>با توجه به بحث مراحل تربيت كه گذشت، خواجه براى دوره كودكى، آموزش عمومى مثل نحوه غذاخوردن، لباس پوشيدن، احترام به ديگران و از همه مهم تر، بازى كردن كودك را مطرح مى كند، سپس به آموزش علمى توجه دارد. منظور از آموزش علمى، آموزش علم اخلاق و علوم نظرى است و در اين دوره نيز بازى را براى رفع خستگى از تحصيل همانند ساير مربيان مسلمان هم عصر و پيش از خويش ضرورى مى داند. در مرحله بالاتر از آن، آموزش فقه و حديث و علوم قرآنى را به عنوان دروس عمومى محيط هاى آموزش مطرح مى كند، سپس آموختن فن يا علمى را براى اشتغال و خدمت به مردم مطرح مى </a:t>
            </a:r>
            <a:r>
              <a:rPr lang="ar-SA" sz="2000" dirty="0" smtClean="0"/>
              <a:t>نمايد</a:t>
            </a:r>
            <a:r>
              <a:rPr lang="fa-IR" sz="2000" dirty="0" smtClean="0"/>
              <a:t>.</a:t>
            </a: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0759439"/>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fontScale="92500" lnSpcReduction="20000"/>
          </a:bodyPr>
          <a:lstStyle/>
          <a:p>
            <a:r>
              <a:rPr lang="ar-SA" sz="1800" b="1" dirty="0"/>
              <a:t>محتواى تربيت </a:t>
            </a:r>
            <a:endParaRPr lang="en-US" sz="1800" dirty="0"/>
          </a:p>
          <a:p>
            <a:r>
              <a:rPr lang="ar-SA" sz="2000" dirty="0" smtClean="0"/>
              <a:t>براى </a:t>
            </a:r>
            <a:r>
              <a:rPr lang="ar-SA" sz="2000" dirty="0"/>
              <a:t>برنامه ريزى در پرورش كودك و نوجوان، نخست بايد مراحل رشد طبيعى آن ها را شناخت و آن گاه متناسب با آن، طراحى و برنامه ريزى كرد و اين نكته اى است كه بسيارى از روان شناسان و عالمان تربيت در دوره معاصر به آن پى برده اند و بر اساس آن عمل مى كنند</a:t>
            </a:r>
            <a:r>
              <a:rPr lang="en-US" sz="2000" dirty="0"/>
              <a:t>. </a:t>
            </a:r>
          </a:p>
          <a:p>
            <a:r>
              <a:rPr lang="ar-SA" sz="2000" dirty="0"/>
              <a:t>خواجه پس از اشاره به اين كه نخست بايد نامى نيكو بر فرزند نهاد و براى او دايه اى برگزيد كه احمق و بيمار نباشد، مى گويد: همين كه دوران شيرخوارگى به سرآمد، بايد پيش از آن كه اخلاق تباه گردد، تربيت اخلاقى او را آغاز كرد و در اين كار بايد از طبيعت وى پيروى نمود; در تهذيب اخلاق او، اقتدا به طبيعت بايد كرد، بايد وظايف و سنن دين به او آموخت و او را به انجام آن ها واداشت; نزد او بايد از نيكان به نيكى ياد كرد و از بدان به بدى، پس از آن كه كودك اين دوره از تربيت عملى را گذراند، اگر براى آموزش عملى شايستگى داشت، بايد نخست علم اخلاق و سپس علوم نظرى را به او بياموزد تا آنچه را در آغاز از راه تقليد گرفته، به درستى بشناسد و دريابد كه از چه سعادتى برخوردار شده است</a:t>
            </a:r>
            <a:r>
              <a:rPr lang="en-US" sz="2000" dirty="0"/>
              <a:t>. </a:t>
            </a:r>
          </a:p>
          <a:p>
            <a:r>
              <a:rPr lang="ar-SA" sz="2000" dirty="0"/>
              <a:t>پس از آموختن علم يا فن، بايد به طبيعت او بنگرند و ببينند كه براى فراگيرى كدامين علم يا فن شايسته است و آن گاه به آموزش علم يا فنى كه مناسب طبيعت اوست، </a:t>
            </a:r>
            <a:r>
              <a:rPr lang="ar-SA" sz="2000" dirty="0" smtClean="0"/>
              <a:t>برآيند</a:t>
            </a:r>
            <a:r>
              <a:rPr lang="fa-IR" sz="2000" dirty="0" smtClean="0"/>
              <a:t>.</a:t>
            </a:r>
            <a:r>
              <a:rPr lang="en-US" sz="2000" dirty="0" smtClean="0"/>
              <a:t> </a:t>
            </a:r>
            <a:endParaRPr lang="en-US" sz="2000" dirty="0"/>
          </a:p>
          <a:p>
            <a:r>
              <a:rPr lang="ar-SA" sz="2000" dirty="0"/>
              <a:t>خواجه در محتواى تربيت، به شعر نيز توجه داشته است. او به دليل تأثير قوى شعر در كودك به جهت تأكيد معانى اخلاقى، به حفظ شعر توسط كودك توصيه كرده است</a:t>
            </a:r>
            <a:r>
              <a:rPr lang="en-US" sz="2000" dirty="0"/>
              <a:t>. </a:t>
            </a:r>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تعلیم و تربیت از دیدگاه خواجه نصیر الدین طوسی</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2536596153"/>
      </p:ext>
    </p:extLst>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4829</TotalTime>
  <Words>1321</Words>
  <Application>Microsoft Office PowerPoint</Application>
  <PresentationFormat>On-screen Show (4:3)</PresentationFormat>
  <Paragraphs>43</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B Homa</vt:lpstr>
      <vt:lpstr>B Zar</vt:lpstr>
      <vt:lpstr>Calibri</vt:lpstr>
      <vt:lpstr>Constantia</vt:lpstr>
      <vt:lpstr>IranNastaliq</vt:lpstr>
      <vt:lpstr>Majalla UI</vt:lpstr>
      <vt:lpstr>Traditional Arabic</vt:lpstr>
      <vt:lpstr>Wingdings 2</vt:lpstr>
      <vt:lpstr>Flow</vt:lpstr>
      <vt:lpstr>به نام خداوند بخشنده مهربان</vt:lpstr>
      <vt:lpstr>تاریخ اندیشه وعمل تربیتی در اسلام و اایران </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lpstr>تعلیم و تربیت از دیدگاه خواجه نصیر الدین طوسی</vt:lpstr>
    </vt:vector>
  </TitlesOfParts>
  <Company>S.A.R.Masoudi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MasOudi</dc:creator>
  <cp:lastModifiedBy>yas</cp:lastModifiedBy>
  <cp:revision>836</cp:revision>
  <dcterms:created xsi:type="dcterms:W3CDTF">2015-04-11T02:48:10Z</dcterms:created>
  <dcterms:modified xsi:type="dcterms:W3CDTF">2020-04-17T07:08:29Z</dcterms:modified>
</cp:coreProperties>
</file>