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008376-1A2C-2045-873D-BB6A38BB30B4}" v="1974" dt="2020-04-09T07:50:17.4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6" Type="http://schemas.microsoft.com/office/2015/10/relationships/revisionInfo" Target="revisionInfo.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5" Type="http://schemas.microsoft.com/office/2016/11/relationships/changesInfo" Target="changesInfos/changesInfo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4928bf8acdace961" providerId="LiveId" clId="{EA008376-1A2C-2045-873D-BB6A38BB30B4}"/>
    <pc:docChg chg="custSel addSld delSld modSld">
      <pc:chgData name="" userId="4928bf8acdace961" providerId="LiveId" clId="{EA008376-1A2C-2045-873D-BB6A38BB30B4}" dt="2020-04-09T07:50:17.466" v="7273" actId="20577"/>
      <pc:docMkLst>
        <pc:docMk/>
      </pc:docMkLst>
      <pc:sldChg chg="modSp">
        <pc:chgData name="" userId="4928bf8acdace961" providerId="LiveId" clId="{EA008376-1A2C-2045-873D-BB6A38BB30B4}" dt="2020-04-08T19:59:34.214" v="698" actId="255"/>
        <pc:sldMkLst>
          <pc:docMk/>
          <pc:sldMk cId="1661092490" sldId="256"/>
        </pc:sldMkLst>
        <pc:spChg chg="mod">
          <ac:chgData name="" userId="4928bf8acdace961" providerId="LiveId" clId="{EA008376-1A2C-2045-873D-BB6A38BB30B4}" dt="2020-04-08T19:50:35.471" v="228" actId="1076"/>
          <ac:spMkLst>
            <pc:docMk/>
            <pc:sldMk cId="1661092490" sldId="256"/>
            <ac:spMk id="2" creationId="{BDA20540-174B-C643-BCD0-6CA44F9D65BC}"/>
          </ac:spMkLst>
        </pc:spChg>
        <pc:spChg chg="mod">
          <ac:chgData name="" userId="4928bf8acdace961" providerId="LiveId" clId="{EA008376-1A2C-2045-873D-BB6A38BB30B4}" dt="2020-04-08T19:59:34.214" v="698" actId="255"/>
          <ac:spMkLst>
            <pc:docMk/>
            <pc:sldMk cId="1661092490" sldId="256"/>
            <ac:spMk id="3" creationId="{FF110C18-00DE-DE4B-B08B-E10C5307528A}"/>
          </ac:spMkLst>
        </pc:spChg>
      </pc:sldChg>
      <pc:sldChg chg="modSp new">
        <pc:chgData name="" userId="4928bf8acdace961" providerId="LiveId" clId="{EA008376-1A2C-2045-873D-BB6A38BB30B4}" dt="2020-04-08T20:27:54.540" v="2375" actId="1076"/>
        <pc:sldMkLst>
          <pc:docMk/>
          <pc:sldMk cId="1486242727" sldId="257"/>
        </pc:sldMkLst>
        <pc:spChg chg="mod">
          <ac:chgData name="" userId="4928bf8acdace961" providerId="LiveId" clId="{EA008376-1A2C-2045-873D-BB6A38BB30B4}" dt="2020-04-08T20:08:50.918" v="1256" actId="1076"/>
          <ac:spMkLst>
            <pc:docMk/>
            <pc:sldMk cId="1486242727" sldId="257"/>
            <ac:spMk id="2" creationId="{CAA01ADE-1B30-2648-B948-0793DFD1A59F}"/>
          </ac:spMkLst>
        </pc:spChg>
        <pc:spChg chg="mod">
          <ac:chgData name="" userId="4928bf8acdace961" providerId="LiveId" clId="{EA008376-1A2C-2045-873D-BB6A38BB30B4}" dt="2020-04-08T20:27:54.540" v="2375" actId="1076"/>
          <ac:spMkLst>
            <pc:docMk/>
            <pc:sldMk cId="1486242727" sldId="257"/>
            <ac:spMk id="3" creationId="{A0806528-A0D7-AC42-82E7-685C3C7FF3DB}"/>
          </ac:spMkLst>
        </pc:spChg>
      </pc:sldChg>
      <pc:sldChg chg="modSp new">
        <pc:chgData name="" userId="4928bf8acdace961" providerId="LiveId" clId="{EA008376-1A2C-2045-873D-BB6A38BB30B4}" dt="2020-04-08T20:27:20.169" v="2374" actId="255"/>
        <pc:sldMkLst>
          <pc:docMk/>
          <pc:sldMk cId="2730836500" sldId="258"/>
        </pc:sldMkLst>
        <pc:spChg chg="mod">
          <ac:chgData name="" userId="4928bf8acdace961" providerId="LiveId" clId="{EA008376-1A2C-2045-873D-BB6A38BB30B4}" dt="2020-04-08T20:21:55.593" v="2022" actId="27636"/>
          <ac:spMkLst>
            <pc:docMk/>
            <pc:sldMk cId="2730836500" sldId="258"/>
            <ac:spMk id="2" creationId="{F5A1275F-FCC1-0F43-832A-2E2E34F070E6}"/>
          </ac:spMkLst>
        </pc:spChg>
        <pc:spChg chg="mod">
          <ac:chgData name="" userId="4928bf8acdace961" providerId="LiveId" clId="{EA008376-1A2C-2045-873D-BB6A38BB30B4}" dt="2020-04-08T20:27:20.169" v="2374" actId="255"/>
          <ac:spMkLst>
            <pc:docMk/>
            <pc:sldMk cId="2730836500" sldId="258"/>
            <ac:spMk id="3" creationId="{BDCF5AC9-16C0-0C43-890C-03F8114BB465}"/>
          </ac:spMkLst>
        </pc:spChg>
      </pc:sldChg>
      <pc:sldChg chg="modSp new">
        <pc:chgData name="" userId="4928bf8acdace961" providerId="LiveId" clId="{EA008376-1A2C-2045-873D-BB6A38BB30B4}" dt="2020-04-08T20:34:45.505" v="2957" actId="20577"/>
        <pc:sldMkLst>
          <pc:docMk/>
          <pc:sldMk cId="700444489" sldId="259"/>
        </pc:sldMkLst>
        <pc:spChg chg="mod">
          <ac:chgData name="" userId="4928bf8acdace961" providerId="LiveId" clId="{EA008376-1A2C-2045-873D-BB6A38BB30B4}" dt="2020-04-08T20:30:04.082" v="2572" actId="14100"/>
          <ac:spMkLst>
            <pc:docMk/>
            <pc:sldMk cId="700444489" sldId="259"/>
            <ac:spMk id="2" creationId="{13D06AC0-A4FE-DE48-9A17-67FDC27614BB}"/>
          </ac:spMkLst>
        </pc:spChg>
        <pc:spChg chg="mod">
          <ac:chgData name="" userId="4928bf8acdace961" providerId="LiveId" clId="{EA008376-1A2C-2045-873D-BB6A38BB30B4}" dt="2020-04-08T20:34:45.505" v="2957" actId="20577"/>
          <ac:spMkLst>
            <pc:docMk/>
            <pc:sldMk cId="700444489" sldId="259"/>
            <ac:spMk id="3" creationId="{67E903DB-3746-954B-A8FF-BF4C65F54F6B}"/>
          </ac:spMkLst>
        </pc:spChg>
      </pc:sldChg>
      <pc:sldChg chg="modSp new">
        <pc:chgData name="" userId="4928bf8acdace961" providerId="LiveId" clId="{EA008376-1A2C-2045-873D-BB6A38BB30B4}" dt="2020-04-08T20:42:38.182" v="3585" actId="27636"/>
        <pc:sldMkLst>
          <pc:docMk/>
          <pc:sldMk cId="2048523072" sldId="260"/>
        </pc:sldMkLst>
        <pc:spChg chg="mod">
          <ac:chgData name="" userId="4928bf8acdace961" providerId="LiveId" clId="{EA008376-1A2C-2045-873D-BB6A38BB30B4}" dt="2020-04-08T20:41:21.151" v="3573" actId="14100"/>
          <ac:spMkLst>
            <pc:docMk/>
            <pc:sldMk cId="2048523072" sldId="260"/>
            <ac:spMk id="2" creationId="{417552D2-94AC-1C4D-A95D-967421B09B89}"/>
          </ac:spMkLst>
        </pc:spChg>
        <pc:spChg chg="mod">
          <ac:chgData name="" userId="4928bf8acdace961" providerId="LiveId" clId="{EA008376-1A2C-2045-873D-BB6A38BB30B4}" dt="2020-04-08T20:42:38.182" v="3585" actId="27636"/>
          <ac:spMkLst>
            <pc:docMk/>
            <pc:sldMk cId="2048523072" sldId="260"/>
            <ac:spMk id="3" creationId="{59D5D9E2-DA09-FE4D-84FC-6F602BD0068D}"/>
          </ac:spMkLst>
        </pc:spChg>
      </pc:sldChg>
      <pc:sldChg chg="modSp new">
        <pc:chgData name="" userId="4928bf8acdace961" providerId="LiveId" clId="{EA008376-1A2C-2045-873D-BB6A38BB30B4}" dt="2020-04-08T20:56:29.737" v="4486" actId="20577"/>
        <pc:sldMkLst>
          <pc:docMk/>
          <pc:sldMk cId="223379582" sldId="261"/>
        </pc:sldMkLst>
        <pc:spChg chg="mod">
          <ac:chgData name="" userId="4928bf8acdace961" providerId="LiveId" clId="{EA008376-1A2C-2045-873D-BB6A38BB30B4}" dt="2020-04-08T20:50:21.482" v="3962" actId="1076"/>
          <ac:spMkLst>
            <pc:docMk/>
            <pc:sldMk cId="223379582" sldId="261"/>
            <ac:spMk id="2" creationId="{D76F46BE-F6DC-D045-AB63-B785DFE06B21}"/>
          </ac:spMkLst>
        </pc:spChg>
        <pc:spChg chg="mod">
          <ac:chgData name="" userId="4928bf8acdace961" providerId="LiveId" clId="{EA008376-1A2C-2045-873D-BB6A38BB30B4}" dt="2020-04-08T20:56:29.737" v="4486" actId="20577"/>
          <ac:spMkLst>
            <pc:docMk/>
            <pc:sldMk cId="223379582" sldId="261"/>
            <ac:spMk id="3" creationId="{DE5F734C-6480-0844-B59E-EA1F84F3BFDB}"/>
          </ac:spMkLst>
        </pc:spChg>
      </pc:sldChg>
      <pc:sldChg chg="modSp new">
        <pc:chgData name="" userId="4928bf8acdace961" providerId="LiveId" clId="{EA008376-1A2C-2045-873D-BB6A38BB30B4}" dt="2020-04-08T21:08:21.085" v="5295" actId="1076"/>
        <pc:sldMkLst>
          <pc:docMk/>
          <pc:sldMk cId="2873151830" sldId="262"/>
        </pc:sldMkLst>
        <pc:spChg chg="mod">
          <ac:chgData name="" userId="4928bf8acdace961" providerId="LiveId" clId="{EA008376-1A2C-2045-873D-BB6A38BB30B4}" dt="2020-04-08T21:08:10.206" v="5293" actId="14100"/>
          <ac:spMkLst>
            <pc:docMk/>
            <pc:sldMk cId="2873151830" sldId="262"/>
            <ac:spMk id="2" creationId="{ED5B50A8-7DAB-634F-96A0-B68562BA74C2}"/>
          </ac:spMkLst>
        </pc:spChg>
        <pc:spChg chg="mod">
          <ac:chgData name="" userId="4928bf8acdace961" providerId="LiveId" clId="{EA008376-1A2C-2045-873D-BB6A38BB30B4}" dt="2020-04-08T21:08:21.085" v="5295" actId="1076"/>
          <ac:spMkLst>
            <pc:docMk/>
            <pc:sldMk cId="2873151830" sldId="262"/>
            <ac:spMk id="3" creationId="{9D00220E-9F19-6E44-BC05-A66579B34B96}"/>
          </ac:spMkLst>
        </pc:spChg>
      </pc:sldChg>
      <pc:sldChg chg="modSp new">
        <pc:chgData name="" userId="4928bf8acdace961" providerId="LiveId" clId="{EA008376-1A2C-2045-873D-BB6A38BB30B4}" dt="2020-04-09T07:33:36.722" v="5979" actId="20577"/>
        <pc:sldMkLst>
          <pc:docMk/>
          <pc:sldMk cId="2622329926" sldId="263"/>
        </pc:sldMkLst>
        <pc:spChg chg="mod">
          <ac:chgData name="" userId="4928bf8acdace961" providerId="LiveId" clId="{EA008376-1A2C-2045-873D-BB6A38BB30B4}" dt="2020-04-09T07:26:54.881" v="5426" actId="1076"/>
          <ac:spMkLst>
            <pc:docMk/>
            <pc:sldMk cId="2622329926" sldId="263"/>
            <ac:spMk id="2" creationId="{DF683C84-209C-BD4B-BB56-FF334AADA172}"/>
          </ac:spMkLst>
        </pc:spChg>
        <pc:spChg chg="mod">
          <ac:chgData name="" userId="4928bf8acdace961" providerId="LiveId" clId="{EA008376-1A2C-2045-873D-BB6A38BB30B4}" dt="2020-04-09T07:33:36.722" v="5979" actId="20577"/>
          <ac:spMkLst>
            <pc:docMk/>
            <pc:sldMk cId="2622329926" sldId="263"/>
            <ac:spMk id="3" creationId="{E7EC6D9D-551A-E844-A35E-AF897CDAD292}"/>
          </ac:spMkLst>
        </pc:spChg>
      </pc:sldChg>
      <pc:sldChg chg="new del">
        <pc:chgData name="" userId="4928bf8acdace961" providerId="LiveId" clId="{EA008376-1A2C-2045-873D-BB6A38BB30B4}" dt="2020-04-08T21:11:08.005" v="5297" actId="2696"/>
        <pc:sldMkLst>
          <pc:docMk/>
          <pc:sldMk cId="3154621870" sldId="263"/>
        </pc:sldMkLst>
      </pc:sldChg>
      <pc:sldChg chg="new del">
        <pc:chgData name="" userId="4928bf8acdace961" providerId="LiveId" clId="{EA008376-1A2C-2045-873D-BB6A38BB30B4}" dt="2020-04-08T21:11:53.840" v="5299" actId="2696"/>
        <pc:sldMkLst>
          <pc:docMk/>
          <pc:sldMk cId="4254461869" sldId="263"/>
        </pc:sldMkLst>
      </pc:sldChg>
      <pc:sldChg chg="modSp new">
        <pc:chgData name="" userId="4928bf8acdace961" providerId="LiveId" clId="{EA008376-1A2C-2045-873D-BB6A38BB30B4}" dt="2020-04-09T07:50:17.466" v="7273" actId="20577"/>
        <pc:sldMkLst>
          <pc:docMk/>
          <pc:sldMk cId="4278330521" sldId="264"/>
        </pc:sldMkLst>
        <pc:spChg chg="mod">
          <ac:chgData name="" userId="4928bf8acdace961" providerId="LiveId" clId="{EA008376-1A2C-2045-873D-BB6A38BB30B4}" dt="2020-04-09T07:50:17.466" v="7273" actId="20577"/>
          <ac:spMkLst>
            <pc:docMk/>
            <pc:sldMk cId="4278330521" sldId="264"/>
            <ac:spMk id="2" creationId="{5F051E8C-F408-5646-BFA2-28F018549A21}"/>
          </ac:spMkLst>
        </pc:spChg>
        <pc:spChg chg="mod">
          <ac:chgData name="" userId="4928bf8acdace961" providerId="LiveId" clId="{EA008376-1A2C-2045-873D-BB6A38BB30B4}" dt="2020-04-09T07:45:20.425" v="6823" actId="27636"/>
          <ac:spMkLst>
            <pc:docMk/>
            <pc:sldMk cId="4278330521" sldId="264"/>
            <ac:spMk id="3" creationId="{1C643D54-6870-4949-9E66-4BEBB95E10A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عنوان اسلاید">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a-IR" dirty="0"/>
              <a:t>برای ویرایش نسخه اصلی سبک عنوان کلیک کنید</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a-IR" dirty="0"/>
              <a:t>برای ویرایش نسخه اصلی سبک زیرنویس کلیک کنید</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4/9/2020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 متن عمود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برای ویرایش نسخه اصلی سبک عنوان کلیک کنید</a:t>
            </a:r>
            <a:endParaRPr lang="en-US" dirty="0"/>
          </a:p>
        </p:txBody>
      </p:sp>
      <p:sp>
        <p:nvSpPr>
          <p:cNvPr id="3" name="Vertical Text Placeholder 2"/>
          <p:cNvSpPr>
            <a:spLocks noGrp="1"/>
          </p:cNvSpPr>
          <p:nvPr>
            <p:ph type="body" orient="vert" idx="1"/>
          </p:nvPr>
        </p:nvSpPr>
        <p:spPr/>
        <p:txBody>
          <a:bodyPr vert="eaVert"/>
          <a:lstStyle/>
          <a:p>
            <a:pPr lvl="0"/>
            <a:r>
              <a:rPr lang="fa-IR" dirty="0"/>
              <a:t>ویرایش سبک‌های متن اصلی</a:t>
            </a:r>
          </a:p>
          <a:p>
            <a:pPr lvl="1"/>
            <a:r>
              <a:rPr lang="fa-IR" dirty="0"/>
              <a:t>سطح دوم</a:t>
            </a:r>
          </a:p>
          <a:p>
            <a:pPr lvl="2"/>
            <a:r>
              <a:rPr lang="fa-IR" dirty="0"/>
              <a:t>سطح سوم</a:t>
            </a:r>
          </a:p>
          <a:p>
            <a:pPr lvl="3"/>
            <a:r>
              <a:rPr lang="fa-IR" dirty="0"/>
              <a:t>سطح چهارم</a:t>
            </a:r>
          </a:p>
          <a:p>
            <a:pPr lvl="4"/>
            <a:r>
              <a:rPr lang="fa-IR" dirty="0"/>
              <a:t>سطح پنجم</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عمودی و مت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a-IR" dirty="0"/>
              <a:t>برای ویرایش نسخه اصلی سبک عنوان کلیک کنید</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a-IR" dirty="0"/>
              <a:t>ویرایش سبک‌های متن اصلی</a:t>
            </a:r>
          </a:p>
          <a:p>
            <a:pPr lvl="1"/>
            <a:r>
              <a:rPr lang="fa-IR" dirty="0"/>
              <a:t>سطح دوم</a:t>
            </a:r>
          </a:p>
          <a:p>
            <a:pPr lvl="2"/>
            <a:r>
              <a:rPr lang="fa-IR" dirty="0"/>
              <a:t>سطح سوم</a:t>
            </a:r>
          </a:p>
          <a:p>
            <a:pPr lvl="3"/>
            <a:r>
              <a:rPr lang="fa-IR" dirty="0"/>
              <a:t>سطح چهارم</a:t>
            </a:r>
          </a:p>
          <a:p>
            <a:pPr lvl="4"/>
            <a:r>
              <a:rPr lang="fa-IR" dirty="0"/>
              <a:t>سطح پنجم</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 محتو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برای ویرایش نسخه اصلی سبک عنوان کلیک کنید</a:t>
            </a:r>
            <a:endParaRPr lang="en-US" dirty="0"/>
          </a:p>
        </p:txBody>
      </p:sp>
      <p:sp>
        <p:nvSpPr>
          <p:cNvPr id="3" name="Content Placeholder 2"/>
          <p:cNvSpPr>
            <a:spLocks noGrp="1"/>
          </p:cNvSpPr>
          <p:nvPr>
            <p:ph idx="1"/>
          </p:nvPr>
        </p:nvSpPr>
        <p:spPr/>
        <p:txBody>
          <a:bodyPr/>
          <a:lstStyle/>
          <a:p>
            <a:pPr lvl="0"/>
            <a:r>
              <a:rPr lang="fa-IR" dirty="0"/>
              <a:t>ویرایش سبک‌های متن اصلی</a:t>
            </a:r>
          </a:p>
          <a:p>
            <a:pPr lvl="1"/>
            <a:r>
              <a:rPr lang="fa-IR" dirty="0"/>
              <a:t>سطح دوم</a:t>
            </a:r>
          </a:p>
          <a:p>
            <a:pPr lvl="2"/>
            <a:r>
              <a:rPr lang="fa-IR" dirty="0"/>
              <a:t>سطح سوم</a:t>
            </a:r>
          </a:p>
          <a:p>
            <a:pPr lvl="3"/>
            <a:r>
              <a:rPr lang="fa-IR" dirty="0"/>
              <a:t>سطح چهارم</a:t>
            </a:r>
          </a:p>
          <a:p>
            <a:pPr lvl="4"/>
            <a:r>
              <a:rPr lang="fa-IR" dirty="0"/>
              <a:t>سطح پنجم</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4/9/2020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سربرگ بخ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a-IR" dirty="0"/>
              <a:t>برای ویرایش نسخه اصلی سبک عنوان کلیک کنید</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a-IR" dirty="0"/>
              <a:t>ویرایش سبک‌های متن اصلی</a:t>
            </a:r>
          </a:p>
        </p:txBody>
      </p:sp>
      <p:sp>
        <p:nvSpPr>
          <p:cNvPr id="7" name="Date Placeholder 6"/>
          <p:cNvSpPr>
            <a:spLocks noGrp="1"/>
          </p:cNvSpPr>
          <p:nvPr>
            <p:ph type="dt" sz="half" idx="10"/>
          </p:nvPr>
        </p:nvSpPr>
        <p:spPr/>
        <p:txBody>
          <a:bodyPr/>
          <a:lstStyle/>
          <a:p>
            <a:fld id="{1160EA64-D806-43AC-9DF2-F8C432F32B4C}" type="datetimeFigureOut">
              <a:rPr lang="en-US" dirty="0"/>
              <a:t>4/9/2020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دو محتوا">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برای ویرایش نسخه اصلی سبک عنوان کلیک کنید</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a-IR" dirty="0"/>
              <a:t>ویرایش سبک‌های متن اصلی</a:t>
            </a:r>
          </a:p>
          <a:p>
            <a:pPr lvl="1"/>
            <a:r>
              <a:rPr lang="fa-IR" dirty="0"/>
              <a:t>سطح دوم</a:t>
            </a:r>
          </a:p>
          <a:p>
            <a:pPr lvl="2"/>
            <a:r>
              <a:rPr lang="fa-IR" dirty="0"/>
              <a:t>سطح سوم</a:t>
            </a:r>
          </a:p>
          <a:p>
            <a:pPr lvl="3"/>
            <a:r>
              <a:rPr lang="fa-IR" dirty="0"/>
              <a:t>سطح چهارم</a:t>
            </a:r>
          </a:p>
          <a:p>
            <a:pPr lvl="4"/>
            <a:r>
              <a:rPr lang="fa-IR" dirty="0"/>
              <a:t>سطح پنجم</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a-IR" dirty="0"/>
              <a:t>ویرایش سبک‌های متن اصلی</a:t>
            </a:r>
          </a:p>
          <a:p>
            <a:pPr lvl="1"/>
            <a:r>
              <a:rPr lang="fa-IR" dirty="0"/>
              <a:t>سطح دوم</a:t>
            </a:r>
          </a:p>
          <a:p>
            <a:pPr lvl="2"/>
            <a:r>
              <a:rPr lang="fa-IR" dirty="0"/>
              <a:t>سطح سوم</a:t>
            </a:r>
          </a:p>
          <a:p>
            <a:pPr lvl="3"/>
            <a:r>
              <a:rPr lang="fa-IR" dirty="0"/>
              <a:t>سطح چهارم</a:t>
            </a:r>
          </a:p>
          <a:p>
            <a:pPr lvl="4"/>
            <a:r>
              <a:rPr lang="fa-IR" dirty="0"/>
              <a:t>سطح پنجم</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4/9/2020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یسه">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dirty="0"/>
              <a:t>ویرایش سبک‌های متن اصلی</a:t>
            </a:r>
          </a:p>
        </p:txBody>
      </p:sp>
      <p:sp>
        <p:nvSpPr>
          <p:cNvPr id="4" name="Content Placeholder 3"/>
          <p:cNvSpPr>
            <a:spLocks noGrp="1"/>
          </p:cNvSpPr>
          <p:nvPr>
            <p:ph sz="half" idx="2"/>
          </p:nvPr>
        </p:nvSpPr>
        <p:spPr>
          <a:xfrm>
            <a:off x="1583436" y="3143250"/>
            <a:ext cx="4270248" cy="2596776"/>
          </a:xfrm>
        </p:spPr>
        <p:txBody>
          <a:bodyPr/>
          <a:lstStyle/>
          <a:p>
            <a:pPr lvl="0"/>
            <a:r>
              <a:rPr lang="fa-IR" dirty="0"/>
              <a:t>ویرایش سبک‌های متن اصلی</a:t>
            </a:r>
          </a:p>
          <a:p>
            <a:pPr lvl="1"/>
            <a:r>
              <a:rPr lang="fa-IR" dirty="0"/>
              <a:t>سطح دوم</a:t>
            </a:r>
          </a:p>
          <a:p>
            <a:pPr lvl="2"/>
            <a:r>
              <a:rPr lang="fa-IR" dirty="0"/>
              <a:t>سطح سوم</a:t>
            </a:r>
          </a:p>
          <a:p>
            <a:pPr lvl="3"/>
            <a:r>
              <a:rPr lang="fa-IR" dirty="0"/>
              <a:t>سطح چهارم</a:t>
            </a:r>
          </a:p>
          <a:p>
            <a:pPr lvl="4"/>
            <a:r>
              <a:rPr lang="fa-IR" dirty="0"/>
              <a:t>سطح پنجم</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a-IR" dirty="0"/>
              <a:t>ویرایش سبک‌های متن اصلی</a:t>
            </a:r>
          </a:p>
          <a:p>
            <a:pPr lvl="1"/>
            <a:r>
              <a:rPr lang="fa-IR" dirty="0"/>
              <a:t>سطح دوم</a:t>
            </a:r>
          </a:p>
          <a:p>
            <a:pPr lvl="2"/>
            <a:r>
              <a:rPr lang="fa-IR" dirty="0"/>
              <a:t>سطح سوم</a:t>
            </a:r>
          </a:p>
          <a:p>
            <a:pPr lvl="3"/>
            <a:r>
              <a:rPr lang="fa-IR" dirty="0"/>
              <a:t>سطح چهارم</a:t>
            </a:r>
          </a:p>
          <a:p>
            <a:pPr lvl="4"/>
            <a:r>
              <a:rPr lang="fa-IR" dirty="0"/>
              <a:t>سطح پنجم</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dirty="0"/>
              <a:t>ویرایش سبک‌های متن اصلی</a:t>
            </a:r>
          </a:p>
        </p:txBody>
      </p:sp>
      <p:sp>
        <p:nvSpPr>
          <p:cNvPr id="7" name="Date Placeholder 6"/>
          <p:cNvSpPr>
            <a:spLocks noGrp="1"/>
          </p:cNvSpPr>
          <p:nvPr>
            <p:ph type="dt" sz="half" idx="10"/>
          </p:nvPr>
        </p:nvSpPr>
        <p:spPr/>
        <p:txBody>
          <a:bodyPr/>
          <a:lstStyle/>
          <a:p>
            <a:fld id="{4F7D4976-E339-4826-83B7-FBD03F55ECF8}" type="datetimeFigureOut">
              <a:rPr lang="en-US" dirty="0"/>
              <a:t>4/9/2020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fa-IR" dirty="0"/>
              <a:t>برای ویرایش نسخه اصلی سبک عنوان کلیک کنید</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تنها عنو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برای ویرایش نسخه اصلی سبک عنوان کلیک کنید</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4/9/2020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خال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4/9/2020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ا با عنوان">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a-IR" dirty="0"/>
              <a:t>برای ویرایش نسخه اصلی سبک عنوان کلیک کنید</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a-IR" dirty="0"/>
              <a:t>ویرایش سبک‌های متن اصلی</a:t>
            </a:r>
          </a:p>
          <a:p>
            <a:pPr lvl="1"/>
            <a:r>
              <a:rPr lang="fa-IR" dirty="0"/>
              <a:t>سطح دوم</a:t>
            </a:r>
          </a:p>
          <a:p>
            <a:pPr lvl="2"/>
            <a:r>
              <a:rPr lang="fa-IR" dirty="0"/>
              <a:t>سطح سوم</a:t>
            </a:r>
          </a:p>
          <a:p>
            <a:pPr lvl="3"/>
            <a:r>
              <a:rPr lang="fa-IR" dirty="0"/>
              <a:t>سطح چهارم</a:t>
            </a:r>
          </a:p>
          <a:p>
            <a:pPr lvl="4"/>
            <a:r>
              <a:rPr lang="fa-IR" dirty="0"/>
              <a:t>سطح پنجم</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a-IR" dirty="0"/>
              <a:t>ویرایش سبک‌های متن اصلی</a:t>
            </a:r>
          </a:p>
        </p:txBody>
      </p:sp>
      <p:sp>
        <p:nvSpPr>
          <p:cNvPr id="9" name="Date Placeholder 8"/>
          <p:cNvSpPr>
            <a:spLocks noGrp="1"/>
          </p:cNvSpPr>
          <p:nvPr>
            <p:ph type="dt" sz="half" idx="10"/>
          </p:nvPr>
        </p:nvSpPr>
        <p:spPr/>
        <p:txBody>
          <a:bodyPr/>
          <a:lstStyle/>
          <a:p>
            <a:fld id="{D1BE4249-C0D0-4B06-8692-E8BB871AF643}" type="datetimeFigureOut">
              <a:rPr lang="en-US" dirty="0"/>
              <a:t>4/9/2020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تصویر با عنوان">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a-IR" dirty="0"/>
              <a:t>برای ویرایش نسخه اصلی سبک عنوان کلیک کنید</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a-IR" dirty="0"/>
              <a:t>برای افزودن تصویر نماد را کلیک کنید</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a-IR" dirty="0"/>
              <a:t>ویرایش سبک‌های متن اصلی</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4/9/2020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a-IR" dirty="0"/>
              <a:t>برای ویرایش نسخه اصلی سبک عنوان کلیک کنید</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4/9/2020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1"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r" defTabSz="914400" rtl="1"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DA20540-174B-C643-BCD0-6CA44F9D65BC}"/>
              </a:ext>
            </a:extLst>
          </p:cNvPr>
          <p:cNvSpPr>
            <a:spLocks noGrp="1"/>
          </p:cNvSpPr>
          <p:nvPr>
            <p:ph type="ctrTitle"/>
          </p:nvPr>
        </p:nvSpPr>
        <p:spPr>
          <a:xfrm>
            <a:off x="1600200" y="0"/>
            <a:ext cx="8991600" cy="2497838"/>
          </a:xfrm>
        </p:spPr>
        <p:txBody>
          <a:bodyPr>
            <a:normAutofit fontScale="90000"/>
          </a:bodyPr>
          <a:lstStyle/>
          <a:p>
            <a:r>
              <a:rPr lang="fa-IR"/>
              <a:t>فصل اول</a:t>
            </a:r>
            <a:br>
              <a:rPr lang="fa-IR"/>
            </a:br>
            <a:r>
              <a:rPr lang="fa-IR"/>
              <a:t>کلیات:این فصل با هدف آشنایی دانشجو معلم با ضرورت درس جامعه شناسی/تربیتی در دانشگاه فرهنگیان تنظیم شده که دانشجو با ضرورت این درس و کارکردهای آن و متفکران اولیه جامعه شناسی/تربیتی آشنا میشود</a:t>
            </a:r>
          </a:p>
        </p:txBody>
      </p:sp>
      <p:sp>
        <p:nvSpPr>
          <p:cNvPr id="3" name="زیر نویس 2">
            <a:extLst>
              <a:ext uri="{FF2B5EF4-FFF2-40B4-BE49-F238E27FC236}">
                <a16:creationId xmlns:a16="http://schemas.microsoft.com/office/drawing/2014/main" id="{FF110C18-00DE-DE4B-B08B-E10C5307528A}"/>
              </a:ext>
            </a:extLst>
          </p:cNvPr>
          <p:cNvSpPr>
            <a:spLocks noGrp="1"/>
          </p:cNvSpPr>
          <p:nvPr>
            <p:ph type="subTitle" idx="1"/>
          </p:nvPr>
        </p:nvSpPr>
        <p:spPr>
          <a:xfrm rot="10800000" flipV="1">
            <a:off x="455219" y="3166753"/>
            <a:ext cx="11123221" cy="4012870"/>
          </a:xfrm>
        </p:spPr>
        <p:txBody>
          <a:bodyPr>
            <a:normAutofit/>
          </a:bodyPr>
          <a:lstStyle/>
          <a:p>
            <a:r>
              <a:rPr lang="fa-IR" sz="4000" b="1">
                <a:solidFill>
                  <a:schemeClr val="bg1"/>
                </a:solidFill>
              </a:rPr>
              <a:t>۱</a:t>
            </a:r>
            <a:r>
              <a:rPr lang="fa-IR" sz="2800" b="1"/>
              <a:t>.شکل گیری جامعه شناسی تربیتی:دراوایل قران بیستم با گسترش شهرنشینی و صنعتی شدن و تخصصی شدن مشاغل تربیت سنتی خانواده کارکرد خودرادر تربیت کودک ازدست داد دراینجا آموزش و پرورش به  کمک خانواده ها امد تادرچنین شرایطی به کودک اموزش دهد  بدین ترنیب مدرسه و نظام تعلیم و تربیت شکل گرفت .یکی از دانش هایی که در امر تعلیم و تربیت کمک شایانی کرد وتوانسن به تاثیرات متقابل جامعه و تعلیم و تربیت بپردازد جهمعه سناسی تربیتی بود.</a:t>
            </a:r>
          </a:p>
        </p:txBody>
      </p:sp>
    </p:spTree>
    <p:extLst>
      <p:ext uri="{BB962C8B-B14F-4D97-AF65-F5344CB8AC3E}">
        <p14:creationId xmlns:p14="http://schemas.microsoft.com/office/powerpoint/2010/main" val="1661092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AA01ADE-1B30-2648-B948-0793DFD1A59F}"/>
              </a:ext>
            </a:extLst>
          </p:cNvPr>
          <p:cNvSpPr>
            <a:spLocks noGrp="1"/>
          </p:cNvSpPr>
          <p:nvPr>
            <p:ph type="title"/>
          </p:nvPr>
        </p:nvSpPr>
        <p:spPr>
          <a:xfrm>
            <a:off x="1536212" y="352349"/>
            <a:ext cx="9119577" cy="2126338"/>
          </a:xfrm>
        </p:spPr>
        <p:txBody>
          <a:bodyPr>
            <a:normAutofit/>
          </a:bodyPr>
          <a:lstStyle/>
          <a:p>
            <a:r>
              <a:rPr lang="fa-IR" sz="4000">
                <a:solidFill>
                  <a:schemeClr val="tx1"/>
                </a:solidFill>
              </a:rPr>
              <a:t>۲.</a:t>
            </a:r>
            <a:r>
              <a:rPr lang="fa-IR">
                <a:solidFill>
                  <a:schemeClr val="tx1"/>
                </a:solidFill>
              </a:rPr>
              <a:t>کارکردهای جامعه شناسی تربیتی:</a:t>
            </a:r>
            <a:br>
              <a:rPr lang="fa-IR">
                <a:solidFill>
                  <a:schemeClr val="tx1"/>
                </a:solidFill>
              </a:rPr>
            </a:br>
            <a:r>
              <a:rPr lang="fa-IR">
                <a:solidFill>
                  <a:schemeClr val="tx1"/>
                </a:solidFill>
              </a:rPr>
              <a:t>تحلیل آموزش و پرورش به عنوان وسیله ترقی اجتماعی</a:t>
            </a:r>
            <a:br>
              <a:rPr lang="fa-IR">
                <a:solidFill>
                  <a:schemeClr val="tx1"/>
                </a:solidFill>
              </a:rPr>
            </a:br>
            <a:r>
              <a:rPr lang="fa-IR">
                <a:solidFill>
                  <a:schemeClr val="tx1"/>
                </a:solidFill>
              </a:rPr>
              <a:t>جتمعه شناسی تربیتی فراهم کننده اهداف آ.پ</a:t>
            </a:r>
            <a:br>
              <a:rPr lang="fa-IR">
                <a:solidFill>
                  <a:schemeClr val="tx1"/>
                </a:solidFill>
              </a:rPr>
            </a:br>
            <a:r>
              <a:rPr lang="fa-IR">
                <a:solidFill>
                  <a:schemeClr val="tx1"/>
                </a:solidFill>
              </a:rPr>
              <a:t>کاربرد جامعه شناسی در آ.پ حل مسائل آموزشی</a:t>
            </a:r>
          </a:p>
        </p:txBody>
      </p:sp>
      <p:sp>
        <p:nvSpPr>
          <p:cNvPr id="3" name="نگهدارنده مکان محتوا 2">
            <a:extLst>
              <a:ext uri="{FF2B5EF4-FFF2-40B4-BE49-F238E27FC236}">
                <a16:creationId xmlns:a16="http://schemas.microsoft.com/office/drawing/2014/main" id="{A0806528-A0D7-AC42-82E7-685C3C7FF3DB}"/>
              </a:ext>
            </a:extLst>
          </p:cNvPr>
          <p:cNvSpPr>
            <a:spLocks noGrp="1"/>
          </p:cNvSpPr>
          <p:nvPr>
            <p:ph idx="1"/>
          </p:nvPr>
        </p:nvSpPr>
        <p:spPr>
          <a:xfrm>
            <a:off x="991925" y="2828322"/>
            <a:ext cx="7729728" cy="3101983"/>
          </a:xfrm>
        </p:spPr>
        <p:txBody>
          <a:bodyPr>
            <a:normAutofit fontScale="77500" lnSpcReduction="20000"/>
          </a:bodyPr>
          <a:lstStyle/>
          <a:p>
            <a:r>
              <a:rPr lang="fa-IR" sz="4000"/>
              <a:t>۳.</a:t>
            </a:r>
            <a:r>
              <a:rPr lang="fa-IR" sz="2800"/>
              <a:t>متفکران اولیه جامعه شناسی تربیتی:</a:t>
            </a:r>
          </a:p>
          <a:p>
            <a:r>
              <a:rPr lang="fa-IR" sz="2800"/>
              <a:t>الف)جان دیوئی  ب)امیل دورکیم  پ)کارل مانهایم</a:t>
            </a:r>
          </a:p>
          <a:p>
            <a:r>
              <a:rPr lang="fa-IR" sz="4100"/>
              <a:t>جان دیوئی</a:t>
            </a:r>
            <a:r>
              <a:rPr lang="fa-IR" sz="3200"/>
              <a:t>:  </a:t>
            </a:r>
            <a:r>
              <a:rPr lang="fa-IR" sz="4100"/>
              <a:t>نخستین </a:t>
            </a:r>
            <a:r>
              <a:rPr lang="fa-IR" sz="2800"/>
              <a:t>کسیکه رابطه میان مدرسه و جامعه رامورد توجه قرارداد اوشاهد دگرگونی ساخت اجتماعی بود ازنظر او وظیفه مدرسه که پرورش دانش اموز با این دگرگونی هاست به خوبی انجام نشده بدین ترتیب کودک با دگرگونی ها آشنا نشده دیوئی در شیکاگو مدرسه ای ساخت که متوجه شد باید برای نزدیک شدن مدرسه با خانه کودک  و زندگی عمومیاقدام کند او تمام تلاشش را کرد که دانش اموز هرچه در مدرسه یاد میگیرد با زندگی اجتماعی ادغام کند  مدرسه خانه دوم است و او دربلند مدت به دنبال بهبود جامعه بود </a:t>
            </a:r>
            <a:endParaRPr lang="fa-IR" sz="4000"/>
          </a:p>
        </p:txBody>
      </p:sp>
    </p:spTree>
    <p:extLst>
      <p:ext uri="{BB962C8B-B14F-4D97-AF65-F5344CB8AC3E}">
        <p14:creationId xmlns:p14="http://schemas.microsoft.com/office/powerpoint/2010/main" val="1486242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5A1275F-FCC1-0F43-832A-2E2E34F070E6}"/>
              </a:ext>
            </a:extLst>
          </p:cNvPr>
          <p:cNvSpPr>
            <a:spLocks noGrp="1"/>
          </p:cNvSpPr>
          <p:nvPr>
            <p:ph type="title"/>
          </p:nvPr>
        </p:nvSpPr>
        <p:spPr>
          <a:xfrm rot="10800000">
            <a:off x="3517629" y="-3438896"/>
            <a:ext cx="7729728" cy="692727"/>
          </a:xfrm>
        </p:spPr>
        <p:txBody>
          <a:bodyPr>
            <a:normAutofit fontScale="90000"/>
          </a:bodyPr>
          <a:lstStyle/>
          <a:p>
            <a:endParaRPr lang="fa-IR" sz="4000"/>
          </a:p>
        </p:txBody>
      </p:sp>
      <p:sp>
        <p:nvSpPr>
          <p:cNvPr id="3" name="نگهدارنده مکان محتوا 2">
            <a:extLst>
              <a:ext uri="{FF2B5EF4-FFF2-40B4-BE49-F238E27FC236}">
                <a16:creationId xmlns:a16="http://schemas.microsoft.com/office/drawing/2014/main" id="{BDCF5AC9-16C0-0C43-890C-03F8114BB465}"/>
              </a:ext>
            </a:extLst>
          </p:cNvPr>
          <p:cNvSpPr>
            <a:spLocks noGrp="1"/>
          </p:cNvSpPr>
          <p:nvPr>
            <p:ph idx="1"/>
          </p:nvPr>
        </p:nvSpPr>
        <p:spPr>
          <a:xfrm rot="10800000" flipV="1">
            <a:off x="2350325" y="296883"/>
            <a:ext cx="8897032" cy="6284026"/>
          </a:xfrm>
        </p:spPr>
        <p:txBody>
          <a:bodyPr/>
          <a:lstStyle/>
          <a:p>
            <a:r>
              <a:rPr lang="fa-IR" sz="4000"/>
              <a:t>امیل دورکیم</a:t>
            </a:r>
            <a:r>
              <a:rPr lang="fa-IR" sz="2800"/>
              <a:t>:جامعه شناس فرانسوی تعلیم وتربیت را امری اجتماعی می داندو جامعه زمانی به حیات خود ادامه می دهد که بین اعضای آن همگونی باشد او معتقد بود به شکل های مختلف محیط اجتماعی تعلیم و تربیت متفاوت هم وجود دارد از نظر او وظیفه تعلیم و تربیت درونی ساختن ارزشها و انظباط جامعه در فرد است مهمترین نیاز جامعه در مقابل تغییرات و دگرگونی ها نیاز به توافق همگانی است که تعلیم و تربیت باید آن را رفع سازد</a:t>
            </a:r>
          </a:p>
          <a:p>
            <a:endParaRPr lang="fa-IR"/>
          </a:p>
          <a:p>
            <a:r>
              <a:rPr lang="fa-IR" sz="4000"/>
              <a:t>کارل مانهایم:</a:t>
            </a:r>
            <a:r>
              <a:rPr lang="fa-IR" sz="2800"/>
              <a:t>تعلیم و تربیت را تحت تاثیر جریان های اجتماعی می داند او لزوم ارتباط جامعه و مدرسه را اینگونه بیان می کند که شخصیت و هویت دانش اموز تنها در مدرسه شکل نمی گیرد بلکه عوامل موثری هم هستند که مدرسه باید توجه کند  بدین ترتیب مدارس باید تحولات اجتماعی و پیرامونی خودرامورد توجه قراردهد و آ.پ تحولات را هماهنگ با این امور پیش ببرد </a:t>
            </a:r>
            <a:endParaRPr lang="fa-IR" sz="4000"/>
          </a:p>
        </p:txBody>
      </p:sp>
    </p:spTree>
    <p:extLst>
      <p:ext uri="{BB962C8B-B14F-4D97-AF65-F5344CB8AC3E}">
        <p14:creationId xmlns:p14="http://schemas.microsoft.com/office/powerpoint/2010/main" val="2730836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3D06AC0-A4FE-DE48-9A17-67FDC27614BB}"/>
              </a:ext>
            </a:extLst>
          </p:cNvPr>
          <p:cNvSpPr>
            <a:spLocks noGrp="1"/>
          </p:cNvSpPr>
          <p:nvPr>
            <p:ph type="title"/>
          </p:nvPr>
        </p:nvSpPr>
        <p:spPr>
          <a:xfrm>
            <a:off x="2231136" y="296882"/>
            <a:ext cx="7729728" cy="1856529"/>
          </a:xfrm>
        </p:spPr>
        <p:txBody>
          <a:bodyPr>
            <a:normAutofit fontScale="90000"/>
          </a:bodyPr>
          <a:lstStyle/>
          <a:p>
            <a:r>
              <a:rPr lang="fa-IR"/>
              <a:t>پس بر اساس نظر متفکران نام برده شده متوجه می شویم که جامعه شناسی تربیتی یکی از موضوعات درسی مهم و موثر محسوب می شود که کسانیکه با امر تعلیم و تربیت سروکار خواهند داشت تدریس و آموزش داده می شود </a:t>
            </a:r>
          </a:p>
        </p:txBody>
      </p:sp>
      <p:sp>
        <p:nvSpPr>
          <p:cNvPr id="3" name="نگهدارنده مکان محتوا 2">
            <a:extLst>
              <a:ext uri="{FF2B5EF4-FFF2-40B4-BE49-F238E27FC236}">
                <a16:creationId xmlns:a16="http://schemas.microsoft.com/office/drawing/2014/main" id="{67E903DB-3746-954B-A8FF-BF4C65F54F6B}"/>
              </a:ext>
            </a:extLst>
          </p:cNvPr>
          <p:cNvSpPr>
            <a:spLocks noGrp="1"/>
          </p:cNvSpPr>
          <p:nvPr>
            <p:ph idx="1"/>
          </p:nvPr>
        </p:nvSpPr>
        <p:spPr>
          <a:xfrm>
            <a:off x="2231136" y="2567477"/>
            <a:ext cx="7729728" cy="3101983"/>
          </a:xfrm>
        </p:spPr>
        <p:txBody>
          <a:bodyPr>
            <a:normAutofit fontScale="92500" lnSpcReduction="20000"/>
          </a:bodyPr>
          <a:lstStyle/>
          <a:p>
            <a:r>
              <a:rPr lang="fa-IR" sz="3200"/>
              <a:t>۴.جامعه شناسی تربیتی  جامعه شناسی تعلیم و تربیت</a:t>
            </a:r>
          </a:p>
          <a:p>
            <a:r>
              <a:rPr lang="fa-IR" sz="2800"/>
              <a:t>برای اولین بار این مفاهیم بار استوارت در سال1950درمقاله اش به کار برد او ابتدا تمایل داست در گروه های مختلف آموزشی اصطلاح جامعه شناسی تربیتی را وارد کند انا امروز اصطلاح جامعه شناسی تعلیم و تربیت رایج است .</a:t>
            </a:r>
          </a:p>
          <a:p>
            <a:r>
              <a:rPr lang="fa-IR" sz="2800"/>
              <a:t>به عقیده تایلور:</a:t>
            </a:r>
          </a:p>
          <a:p>
            <a:r>
              <a:rPr lang="fa-IR" sz="2800"/>
              <a:t> ۱.جامعه شناسی تربیتی =مسائل تربیتی</a:t>
            </a:r>
          </a:p>
          <a:p>
            <a:r>
              <a:rPr lang="fa-IR" sz="2800"/>
              <a:t>۲.جامعه شناسی تعلیم و تربیت=مسائل اجتماعی و جامعه شناختی</a:t>
            </a:r>
          </a:p>
          <a:p>
            <a:endParaRPr lang="fa-IR" sz="2800"/>
          </a:p>
        </p:txBody>
      </p:sp>
    </p:spTree>
    <p:extLst>
      <p:ext uri="{BB962C8B-B14F-4D97-AF65-F5344CB8AC3E}">
        <p14:creationId xmlns:p14="http://schemas.microsoft.com/office/powerpoint/2010/main" val="700444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17552D2-94AC-1C4D-A95D-967421B09B89}"/>
              </a:ext>
            </a:extLst>
          </p:cNvPr>
          <p:cNvSpPr>
            <a:spLocks noGrp="1"/>
          </p:cNvSpPr>
          <p:nvPr>
            <p:ph type="title"/>
          </p:nvPr>
        </p:nvSpPr>
        <p:spPr>
          <a:xfrm rot="14494468">
            <a:off x="5646289" y="-4767185"/>
            <a:ext cx="4914035" cy="2205004"/>
          </a:xfrm>
        </p:spPr>
        <p:txBody>
          <a:bodyPr/>
          <a:lstStyle/>
          <a:p>
            <a:endParaRPr lang="fa-IR"/>
          </a:p>
        </p:txBody>
      </p:sp>
      <p:sp>
        <p:nvSpPr>
          <p:cNvPr id="3" name="نگهدارنده مکان محتوا 2">
            <a:extLst>
              <a:ext uri="{FF2B5EF4-FFF2-40B4-BE49-F238E27FC236}">
                <a16:creationId xmlns:a16="http://schemas.microsoft.com/office/drawing/2014/main" id="{59D5D9E2-DA09-FE4D-84FC-6F602BD0068D}"/>
              </a:ext>
            </a:extLst>
          </p:cNvPr>
          <p:cNvSpPr>
            <a:spLocks noGrp="1"/>
          </p:cNvSpPr>
          <p:nvPr>
            <p:ph idx="1"/>
          </p:nvPr>
        </p:nvSpPr>
        <p:spPr>
          <a:xfrm>
            <a:off x="2725941" y="420584"/>
            <a:ext cx="8976202" cy="4371797"/>
          </a:xfrm>
        </p:spPr>
        <p:txBody>
          <a:bodyPr>
            <a:normAutofit fontScale="70000" lnSpcReduction="20000"/>
          </a:bodyPr>
          <a:lstStyle/>
          <a:p>
            <a:r>
              <a:rPr lang="fa-IR" sz="2800"/>
              <a:t>استالکوپ در کتاب جامعه شناسی تعلیم و تربیت سه مفهوم زیر را از هم تفکیک کرد :</a:t>
            </a:r>
          </a:p>
          <a:p>
            <a:r>
              <a:rPr lang="fa-IR" sz="2800"/>
              <a:t>۱.جامعه شناسی تعلیم و تربیت</a:t>
            </a:r>
          </a:p>
          <a:p>
            <a:r>
              <a:rPr lang="fa-IR" sz="2800"/>
              <a:t>۲.جامعه شناسی تربیتی</a:t>
            </a:r>
          </a:p>
          <a:p>
            <a:r>
              <a:rPr lang="fa-IR" sz="2800"/>
              <a:t>۳.مبانی اجتماعی تعلیم و تربیت </a:t>
            </a:r>
          </a:p>
          <a:p>
            <a:endParaRPr lang="fa-IR" sz="2800"/>
          </a:p>
          <a:p>
            <a:r>
              <a:rPr lang="fa-IR" sz="2800"/>
              <a:t>جنسن در کتاب جامعه شناسی تربیتی به طور مفصل به این دوحوزه پرداخت که مسائل مربوط به جامعه شناسی تربیتی از قلمرو تعلیم و تربیت و مسائل مربوط به جامعه شناسی تعلیم و تربیت از قلمرو جامعه شناسی نشات میگیرد</a:t>
            </a:r>
          </a:p>
          <a:p>
            <a:endParaRPr lang="fa-IR" sz="3800"/>
          </a:p>
          <a:p>
            <a:r>
              <a:rPr lang="fa-IR" sz="3800">
                <a:solidFill>
                  <a:schemeClr val="tx1"/>
                </a:solidFill>
              </a:rPr>
              <a:t>بدین ترتیب در حالت کلی  جامعه شناسی  تعلیم و تربیت عبارت است از رشته ای که هم جامعه شناسی و هم متخصص تعلیم و تربیت با آن سرو کاردارد و هردو میتوانند  در آن نقش داشته باشند</a:t>
            </a:r>
            <a:r>
              <a:rPr lang="fa-IR" sz="2800">
                <a:solidFill>
                  <a:schemeClr val="tx1"/>
                </a:solidFill>
              </a:rPr>
              <a:t> </a:t>
            </a:r>
            <a:r>
              <a:rPr lang="fa-IR" sz="2800"/>
              <a:t> </a:t>
            </a:r>
          </a:p>
        </p:txBody>
      </p:sp>
    </p:spTree>
    <p:extLst>
      <p:ext uri="{BB962C8B-B14F-4D97-AF65-F5344CB8AC3E}">
        <p14:creationId xmlns:p14="http://schemas.microsoft.com/office/powerpoint/2010/main" val="2048523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76F46BE-F6DC-D045-AB63-B785DFE06B21}"/>
              </a:ext>
            </a:extLst>
          </p:cNvPr>
          <p:cNvSpPr>
            <a:spLocks noGrp="1"/>
          </p:cNvSpPr>
          <p:nvPr>
            <p:ph type="title"/>
          </p:nvPr>
        </p:nvSpPr>
        <p:spPr>
          <a:xfrm>
            <a:off x="2231136" y="0"/>
            <a:ext cx="7729728" cy="3101983"/>
          </a:xfrm>
        </p:spPr>
        <p:txBody>
          <a:bodyPr>
            <a:normAutofit fontScale="90000"/>
          </a:bodyPr>
          <a:lstStyle/>
          <a:p>
            <a:r>
              <a:rPr lang="fa-IR" sz="3200"/>
              <a:t>۵.قلمرو جامعه شناسی تعلیم و تربیت:</a:t>
            </a:r>
            <a:br>
              <a:rPr lang="fa-IR" sz="3200"/>
            </a:br>
            <a:br>
              <a:rPr lang="fa-IR" sz="3200"/>
            </a:br>
            <a:r>
              <a:rPr lang="fa-IR" sz="3200"/>
              <a:t>۱.رابطه نظام آموزشی با دیگر نهادهای جامعه</a:t>
            </a:r>
            <a:br>
              <a:rPr lang="fa-IR" sz="3200"/>
            </a:br>
            <a:r>
              <a:rPr lang="fa-IR" sz="3200"/>
              <a:t>۲.فرهنگ مدرسه و روابط انسانی در داخل آن                ۳.رابطه مدرسه و جامعه                            </a:t>
            </a:r>
            <a:br>
              <a:rPr lang="fa-IR" sz="3200"/>
            </a:br>
            <a:r>
              <a:rPr lang="fa-IR" sz="3200"/>
              <a:t>۴.تاثیرمدرسه بر رفتار و شخصیت افراد موجود </a:t>
            </a:r>
            <a:br>
              <a:rPr lang="fa-IR" sz="3200"/>
            </a:br>
            <a:r>
              <a:rPr lang="fa-IR" sz="3200"/>
              <a:t>۵.مطالعات مربوط به تعلیم و تربیت</a:t>
            </a:r>
          </a:p>
        </p:txBody>
      </p:sp>
      <p:sp>
        <p:nvSpPr>
          <p:cNvPr id="3" name="نگهدارنده مکان محتوا 2">
            <a:extLst>
              <a:ext uri="{FF2B5EF4-FFF2-40B4-BE49-F238E27FC236}">
                <a16:creationId xmlns:a16="http://schemas.microsoft.com/office/drawing/2014/main" id="{DE5F734C-6480-0844-B59E-EA1F84F3BFDB}"/>
              </a:ext>
            </a:extLst>
          </p:cNvPr>
          <p:cNvSpPr>
            <a:spLocks noGrp="1"/>
          </p:cNvSpPr>
          <p:nvPr>
            <p:ph idx="1"/>
          </p:nvPr>
        </p:nvSpPr>
        <p:spPr>
          <a:xfrm>
            <a:off x="2231136" y="3429000"/>
            <a:ext cx="7729728" cy="3101983"/>
          </a:xfrm>
        </p:spPr>
        <p:txBody>
          <a:bodyPr>
            <a:normAutofit fontScale="92500" lnSpcReduction="10000"/>
          </a:bodyPr>
          <a:lstStyle/>
          <a:p>
            <a:r>
              <a:rPr lang="fa-IR" sz="2800"/>
              <a:t>تعلیم و تربیت نیز از بحث های مهم جامعه شناسی آ.پ بوده .</a:t>
            </a:r>
          </a:p>
          <a:p>
            <a:pPr marL="0" indent="0">
              <a:buNone/>
            </a:pPr>
            <a:r>
              <a:rPr lang="fa-IR" sz="2800"/>
              <a:t>  حوزه های مطالعاتی این زمینه:۱.نقش اجتماعی معلم</a:t>
            </a:r>
          </a:p>
          <a:p>
            <a:pPr marL="0" indent="0">
              <a:buNone/>
            </a:pPr>
            <a:r>
              <a:rPr lang="fa-IR" sz="2800"/>
              <a:t>                                                         ۲.ماهیت شخصیت معلم</a:t>
            </a:r>
          </a:p>
          <a:p>
            <a:pPr marL="0" indent="0">
              <a:buNone/>
            </a:pPr>
            <a:r>
              <a:rPr lang="fa-IR" sz="2800"/>
              <a:t>                                                         ۳.تاثیر شخصیت معلم بر رفتار کودک</a:t>
            </a:r>
          </a:p>
          <a:p>
            <a:pPr marL="0" indent="0">
              <a:buNone/>
            </a:pPr>
            <a:r>
              <a:rPr lang="fa-IR" sz="2800"/>
              <a:t>                                                         ۴.نقش معلم در رشد ناسازگاری کودک </a:t>
            </a:r>
          </a:p>
          <a:p>
            <a:pPr marL="0" indent="0">
              <a:buNone/>
            </a:pPr>
            <a:r>
              <a:rPr lang="fa-IR" sz="2800"/>
              <a:t>                                                          ۵.ویژگی های رفتار ناشی از وجود محیط ازاد مدرسه </a:t>
            </a:r>
          </a:p>
          <a:p>
            <a:pPr marL="0" indent="0">
              <a:buNone/>
            </a:pPr>
            <a:endParaRPr lang="fa-IR" sz="2800"/>
          </a:p>
          <a:p>
            <a:endParaRPr lang="fa-IR" sz="2800"/>
          </a:p>
        </p:txBody>
      </p:sp>
    </p:spTree>
    <p:extLst>
      <p:ext uri="{BB962C8B-B14F-4D97-AF65-F5344CB8AC3E}">
        <p14:creationId xmlns:p14="http://schemas.microsoft.com/office/powerpoint/2010/main" val="223379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D5B50A8-7DAB-634F-96A0-B68562BA74C2}"/>
              </a:ext>
            </a:extLst>
          </p:cNvPr>
          <p:cNvSpPr>
            <a:spLocks noGrp="1"/>
          </p:cNvSpPr>
          <p:nvPr>
            <p:ph type="title"/>
          </p:nvPr>
        </p:nvSpPr>
        <p:spPr>
          <a:xfrm>
            <a:off x="2453798" y="0"/>
            <a:ext cx="7729728" cy="667987"/>
          </a:xfrm>
        </p:spPr>
        <p:txBody>
          <a:bodyPr>
            <a:normAutofit/>
          </a:bodyPr>
          <a:lstStyle/>
          <a:p>
            <a:r>
              <a:rPr lang="fa-IR" sz="3200"/>
              <a:t>۶.محتوای جامعه شناسی تعلیم و تربیت:</a:t>
            </a:r>
          </a:p>
        </p:txBody>
      </p:sp>
      <p:sp>
        <p:nvSpPr>
          <p:cNvPr id="3" name="نگهدارنده مکان محتوا 2">
            <a:extLst>
              <a:ext uri="{FF2B5EF4-FFF2-40B4-BE49-F238E27FC236}">
                <a16:creationId xmlns:a16="http://schemas.microsoft.com/office/drawing/2014/main" id="{9D00220E-9F19-6E44-BC05-A66579B34B96}"/>
              </a:ext>
            </a:extLst>
          </p:cNvPr>
          <p:cNvSpPr>
            <a:spLocks noGrp="1"/>
          </p:cNvSpPr>
          <p:nvPr>
            <p:ph idx="1"/>
          </p:nvPr>
        </p:nvSpPr>
        <p:spPr>
          <a:xfrm rot="10800000" flipV="1">
            <a:off x="1761071" y="940130"/>
            <a:ext cx="9635289" cy="3264704"/>
          </a:xfrm>
        </p:spPr>
        <p:txBody>
          <a:bodyPr>
            <a:normAutofit fontScale="25000" lnSpcReduction="20000"/>
          </a:bodyPr>
          <a:lstStyle/>
          <a:p>
            <a:r>
              <a:rPr lang="fa-IR" sz="11200"/>
              <a:t>مفاهیم کلی جامعه شناسی تعلیم و تربیت:</a:t>
            </a:r>
          </a:p>
          <a:p>
            <a:pPr marL="0" indent="0">
              <a:buNone/>
            </a:pPr>
            <a:r>
              <a:rPr lang="fa-IR" sz="11200"/>
              <a:t>  جامعه پذیری </a:t>
            </a:r>
          </a:p>
          <a:p>
            <a:pPr marL="0" indent="0">
              <a:buNone/>
            </a:pPr>
            <a:r>
              <a:rPr lang="fa-IR" sz="11200"/>
              <a:t>   فرهنگ پذیری </a:t>
            </a:r>
          </a:p>
          <a:p>
            <a:r>
              <a:rPr lang="fa-IR" sz="11200"/>
              <a:t>اجتماع</a:t>
            </a:r>
          </a:p>
          <a:p>
            <a:r>
              <a:rPr lang="fa-IR" sz="11200"/>
              <a:t>نفوذ</a:t>
            </a:r>
          </a:p>
          <a:p>
            <a:r>
              <a:rPr lang="fa-IR" sz="11200"/>
              <a:t>و...</a:t>
            </a:r>
          </a:p>
          <a:p>
            <a:pPr marL="0" indent="0">
              <a:buNone/>
            </a:pPr>
            <a:endParaRPr lang="fa-IR" sz="11200"/>
          </a:p>
          <a:p>
            <a:pPr marL="0" indent="0">
              <a:buNone/>
            </a:pPr>
            <a:r>
              <a:rPr lang="fa-IR" sz="11200"/>
              <a:t>ملاحظاتی چون:</a:t>
            </a:r>
          </a:p>
          <a:p>
            <a:r>
              <a:rPr lang="fa-IR" sz="11200"/>
              <a:t>رابطه تعلیم و تربیت با اشتغال </a:t>
            </a:r>
          </a:p>
          <a:p>
            <a:r>
              <a:rPr lang="fa-IR" sz="11200"/>
              <a:t>مسائل اجتماعی مرتبط با تنظیم برنامه درسی </a:t>
            </a:r>
          </a:p>
          <a:p>
            <a:r>
              <a:rPr lang="fa-IR" sz="11200"/>
              <a:t>تاثیر اقتصاد   در نوع تعلیم و تربیت  دولتی یا خصوصی </a:t>
            </a:r>
          </a:p>
          <a:p>
            <a:r>
              <a:rPr lang="fa-IR" sz="11200"/>
              <a:t>نیروها و عوامل تعیین کننده  اجتماعی موثر در تحول فرهنگی و نهادهای تربیتی</a:t>
            </a:r>
          </a:p>
          <a:p>
            <a:r>
              <a:rPr lang="fa-IR" sz="11200"/>
              <a:t>و...</a:t>
            </a:r>
          </a:p>
          <a:p>
            <a:endParaRPr lang="fa-IR" sz="2800"/>
          </a:p>
        </p:txBody>
      </p:sp>
    </p:spTree>
    <p:extLst>
      <p:ext uri="{BB962C8B-B14F-4D97-AF65-F5344CB8AC3E}">
        <p14:creationId xmlns:p14="http://schemas.microsoft.com/office/powerpoint/2010/main" val="2873151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F683C84-209C-BD4B-BB56-FF334AADA172}"/>
              </a:ext>
            </a:extLst>
          </p:cNvPr>
          <p:cNvSpPr>
            <a:spLocks noGrp="1"/>
          </p:cNvSpPr>
          <p:nvPr>
            <p:ph type="title"/>
          </p:nvPr>
        </p:nvSpPr>
        <p:spPr>
          <a:xfrm>
            <a:off x="1746444" y="0"/>
            <a:ext cx="9045474" cy="1598221"/>
          </a:xfrm>
        </p:spPr>
        <p:txBody>
          <a:bodyPr>
            <a:normAutofit fontScale="90000"/>
          </a:bodyPr>
          <a:lstStyle/>
          <a:p>
            <a:r>
              <a:rPr lang="fa-IR" sz="4000"/>
              <a:t>فصل دوم</a:t>
            </a:r>
            <a:br>
              <a:rPr lang="fa-IR" sz="4000"/>
            </a:br>
            <a:r>
              <a:rPr lang="fa-IR" sz="3200"/>
              <a:t>کلیات:این فصل با هدف آشنایی دانشجو معلم با نظریه های جامعه شناسی تعلیم تربیت تنظیم شده است</a:t>
            </a:r>
            <a:endParaRPr lang="fa-IR" sz="4000"/>
          </a:p>
        </p:txBody>
      </p:sp>
      <p:sp>
        <p:nvSpPr>
          <p:cNvPr id="3" name="نگهدارنده مکان محتوا 2">
            <a:extLst>
              <a:ext uri="{FF2B5EF4-FFF2-40B4-BE49-F238E27FC236}">
                <a16:creationId xmlns:a16="http://schemas.microsoft.com/office/drawing/2014/main" id="{E7EC6D9D-551A-E844-A35E-AF897CDAD292}"/>
              </a:ext>
            </a:extLst>
          </p:cNvPr>
          <p:cNvSpPr>
            <a:spLocks noGrp="1"/>
          </p:cNvSpPr>
          <p:nvPr>
            <p:ph idx="1"/>
          </p:nvPr>
        </p:nvSpPr>
        <p:spPr>
          <a:xfrm rot="10800000" flipV="1">
            <a:off x="1157736" y="2037248"/>
            <a:ext cx="9876528" cy="3575192"/>
          </a:xfrm>
        </p:spPr>
        <p:txBody>
          <a:bodyPr>
            <a:normAutofit lnSpcReduction="10000"/>
          </a:bodyPr>
          <a:lstStyle/>
          <a:p>
            <a:r>
              <a:rPr lang="fa-IR" sz="3200"/>
              <a:t>۱.نظریه کارکردگرایی:</a:t>
            </a:r>
            <a:r>
              <a:rPr lang="fa-IR" sz="2800"/>
              <a:t>در این نظریه به تهیه فهرستی از کارکردهای آ.پ در دنیای مدرن پرداخته است  همچنین هریک از نهادهای اجتماعی درجامعه از جمله آ.پ درارتباط با کل جامعه ودر ارتباط با بخش های دیگر کارکردهای مهمی دارند </a:t>
            </a:r>
          </a:p>
          <a:p>
            <a:r>
              <a:rPr lang="fa-IR" sz="3200"/>
              <a:t>۳رویکرد درنظریه کارکردگرایی: </a:t>
            </a:r>
            <a:r>
              <a:rPr lang="fa-IR" sz="2800"/>
              <a:t>حفظ و انتقال فرهنگ</a:t>
            </a:r>
          </a:p>
          <a:p>
            <a:r>
              <a:rPr lang="fa-IR" sz="2800"/>
              <a:t>                                                                اکتشاف و انتقال دانش  جدید</a:t>
            </a:r>
          </a:p>
          <a:p>
            <a:r>
              <a:rPr lang="fa-IR" sz="2800"/>
              <a:t>                                                                 تخصیص افراد به موقعیت های مختلف جامعه</a:t>
            </a:r>
          </a:p>
          <a:p>
            <a:r>
              <a:rPr lang="fa-IR" sz="3200"/>
              <a:t>نظریه پردازان:۱.امیل دورکیم  ۲.تالکوت پارسونز</a:t>
            </a:r>
          </a:p>
        </p:txBody>
      </p:sp>
    </p:spTree>
    <p:extLst>
      <p:ext uri="{BB962C8B-B14F-4D97-AF65-F5344CB8AC3E}">
        <p14:creationId xmlns:p14="http://schemas.microsoft.com/office/powerpoint/2010/main" val="2622329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F051E8C-F408-5646-BFA2-28F018549A21}"/>
              </a:ext>
            </a:extLst>
          </p:cNvPr>
          <p:cNvSpPr>
            <a:spLocks noGrp="1"/>
          </p:cNvSpPr>
          <p:nvPr>
            <p:ph type="title"/>
          </p:nvPr>
        </p:nvSpPr>
        <p:spPr>
          <a:xfrm>
            <a:off x="593765" y="4972792"/>
            <a:ext cx="11201261" cy="1885208"/>
          </a:xfrm>
        </p:spPr>
        <p:txBody>
          <a:bodyPr>
            <a:normAutofit fontScale="90000"/>
          </a:bodyPr>
          <a:lstStyle/>
          <a:p>
            <a:r>
              <a:rPr lang="fa-IR" sz="3200"/>
              <a:t>نقد نظریه کارکردگرایی:</a:t>
            </a:r>
            <a:r>
              <a:rPr lang="fa-IR"/>
              <a:t>فرد معتقد به کارکردگرایی بیش از هرچیزمتوجه انسجام مبتنی بر ارزشهای مشترک یعنی وفاق است برای او آ.پ وسیله ای است برای تشویق افراد به رفتاری که موجب حفظ تعادل در جامعه است بنابراین مهمترین وظیفه نظام آ.پ حفظ و تعادل جامعه است نقادان این نظریه می گویند به تنوع وتضاد در جامعه توجه ندارد ممکن است به دنبال منافع خود باشد بنابراین تعلیم و تربیت مورد منازعه گروه های رقیب و ذینفع خواهد بود.</a:t>
            </a:r>
            <a:endParaRPr lang="fa-IR" sz="3200"/>
          </a:p>
        </p:txBody>
      </p:sp>
      <p:sp>
        <p:nvSpPr>
          <p:cNvPr id="3" name="نگهدارنده مکان محتوا 2">
            <a:extLst>
              <a:ext uri="{FF2B5EF4-FFF2-40B4-BE49-F238E27FC236}">
                <a16:creationId xmlns:a16="http://schemas.microsoft.com/office/drawing/2014/main" id="{1C643D54-6870-4949-9E66-4BEBB95E10A1}"/>
              </a:ext>
            </a:extLst>
          </p:cNvPr>
          <p:cNvSpPr>
            <a:spLocks noGrp="1"/>
          </p:cNvSpPr>
          <p:nvPr>
            <p:ph idx="1"/>
          </p:nvPr>
        </p:nvSpPr>
        <p:spPr>
          <a:xfrm>
            <a:off x="396973" y="0"/>
            <a:ext cx="11398054" cy="5179879"/>
          </a:xfrm>
        </p:spPr>
        <p:txBody>
          <a:bodyPr>
            <a:normAutofit/>
          </a:bodyPr>
          <a:lstStyle/>
          <a:p>
            <a:r>
              <a:rPr lang="fa-IR" sz="3200"/>
              <a:t>امیل دورکیم:</a:t>
            </a:r>
            <a:r>
              <a:rPr lang="fa-IR" sz="2800"/>
              <a:t>از نظر او آ.پ یک واقعیت اجتماعی و یکی از عناصراساسی جامعه شناختی محسوب می شود او معتقد بود واقعیت های اجتماعی بر رفتار فرد تاثیر می گذارد </a:t>
            </a:r>
          </a:p>
          <a:p>
            <a:r>
              <a:rPr lang="fa-IR" sz="2800"/>
              <a:t>نکته مهم در نظر دورکیم این است که نسل بالغ از طریق آ.پ بر کسانیکه هنوز آماده زندگی اجتماعی نیستند تاثیر میگذارند هدف آ.پ تقویت و رشد حالتهای جسمی فکری واخلاقی خاص کودک است  که هم جامعه و هم محیط خاص کودک انتظار دارد  نقش آ.پ وارد کردن فرد در نظام اجتماعی است</a:t>
            </a:r>
          </a:p>
          <a:p>
            <a:pPr marL="0" indent="0">
              <a:buNone/>
            </a:pPr>
            <a:r>
              <a:rPr lang="fa-IR" sz="3200"/>
              <a:t> تالکوت پارسونز</a:t>
            </a:r>
            <a:r>
              <a:rPr lang="fa-IR" sz="3600"/>
              <a:t>:</a:t>
            </a:r>
            <a:r>
              <a:rPr lang="fa-IR" sz="2800"/>
              <a:t>او شیفته یک الگوی عظیم در چهارچوب نظری عظیم ی که بتواند هم آدم و هم جامعه رادربرگیرد بود .کلاس درسی عامل اجتماعی است که ازطریق ان شخصیت افراد برای ایفای نقش در بزرگسالی آماده می شود .</a:t>
            </a:r>
          </a:p>
          <a:p>
            <a:pPr marL="0" indent="0">
              <a:buNone/>
            </a:pPr>
            <a:r>
              <a:rPr lang="fa-IR" sz="2800"/>
              <a:t>مسئله دو بعدی در نظریه پارسونز:۱.چگونه مدرسه تعهدات وتوانایی لازم برای این امر را فراهم کند؟ ۲.وچگونه مدرسه این نیروهای انسانی را درساختار جامعه وارد مشاغل کند؟</a:t>
            </a:r>
            <a:endParaRPr lang="fa-IR" sz="3600"/>
          </a:p>
        </p:txBody>
      </p:sp>
    </p:spTree>
    <p:extLst>
      <p:ext uri="{BB962C8B-B14F-4D97-AF65-F5344CB8AC3E}">
        <p14:creationId xmlns:p14="http://schemas.microsoft.com/office/powerpoint/2010/main" val="4278330521"/>
      </p:ext>
    </p:extLst>
  </p:cSld>
  <p:clrMapOvr>
    <a:masterClrMapping/>
  </p:clrMapOvr>
</p:sld>
</file>

<file path=ppt/theme/theme1.xml><?xml version="1.0" encoding="utf-8"?>
<a:theme xmlns:a="http://schemas.openxmlformats.org/drawingml/2006/main" name="بسته پستی">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صفحه گسترده</PresentationFormat>
  <Slides>9</Slides>
  <Notes>0</Notes>
  <HiddenSlides>0</HiddenSlides>
  <ScaleCrop>false</ScaleCrop>
  <HeadingPairs>
    <vt:vector size="4" baseType="variant">
      <vt:variant>
        <vt:lpstr>طرح زمینه</vt:lpstr>
      </vt:variant>
      <vt:variant>
        <vt:i4>1</vt:i4>
      </vt:variant>
      <vt:variant>
        <vt:lpstr>عنوان های اسلاید</vt:lpstr>
      </vt:variant>
      <vt:variant>
        <vt:i4>9</vt:i4>
      </vt:variant>
    </vt:vector>
  </HeadingPairs>
  <TitlesOfParts>
    <vt:vector size="10" baseType="lpstr">
      <vt:lpstr>بسته پستی</vt:lpstr>
      <vt:lpstr>فصل اول کلیات:این فصل با هدف آشنایی دانشجو معلم با ضرورت درس جامعه شناسی/تربیتی در دانشگاه فرهنگیان تنظیم شده که دانشجو با ضرورت این درس و کارکردهای آن و متفکران اولیه جامعه شناسی/تربیتی آشنا میشود</vt:lpstr>
      <vt:lpstr>۲.کارکردهای جامعه شناسی تربیتی: تحلیل آموزش و پرورش به عنوان وسیله ترقی اجتماعی جتمعه شناسی تربیتی فراهم کننده اهداف آ.پ کاربرد جامعه شناسی در آ.پ حل مسائل آموزشی</vt:lpstr>
      <vt:lpstr>ارائه PowerPoint</vt:lpstr>
      <vt:lpstr>پس بر اساس نظر متفکران نام برده شده متوجه می شویم که جامعه شناسی تربیتی یکی از موضوعات درسی مهم و موثر محسوب می شود که کسانیکه با امر تعلیم و تربیت سروکار خواهند داشت تدریس و آموزش داده می شود </vt:lpstr>
      <vt:lpstr>ارائه PowerPoint</vt:lpstr>
      <vt:lpstr>۵.قلمرو جامعه شناسی تعلیم و تربیت:  ۱.رابطه نظام آموزشی با دیگر نهادهای جامعه ۲.فرهنگ مدرسه و روابط انسانی در داخل آن                ۳.رابطه مدرسه و جامعه                             ۴.تاثیرمدرسه بر رفتار و شخصیت افراد موجود  ۵.مطالعات مربوط به تعلیم و تربیت</vt:lpstr>
      <vt:lpstr>۶.محتوای جامعه شناسی تعلیم و تربیت:</vt:lpstr>
      <vt:lpstr>فصل دوم کلیات:این فصل با هدف آشنایی دانشجو معلم با نظریه های جامعه شناسی تعلیم تربیت تنظیم شده است</vt:lpstr>
      <vt:lpstr>نقد نظریه کارکردگرایی:فرد معتقد به کارکردگرایی بیش از هرچیزمتوجه انسجام مبتنی بر ارزشهای مشترک یعنی وفاق است برای او آ.پ وسیله ای است برای تشویق افراد به رفتاری که موجب حفظ تعادل در جامعه است بنابراین مهمترین وظیفه نظام آ.پ حفظ و تعادل جامعه است نقادان این نظریه می گویند به تنوع وتضاد در جامعه توجه ندارد ممکن است به دنبال منافع خود باشد بنابراین تعلیم و تربیت مورد منازعه گروه های رقیب و ذینفع خواهد بود.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فصل اول کلیات:این فصل با هدف آشنایی دانشجو معلم با ضرورت درس جامعه شناسی/تربیتی در دانشگاه فرهنگیان تنظیم شده که دانشجو با ضرورت این درس و کارکردهای آن و متفکران اولیه جامعه شناسی/تربیتی آشنا میشود</dc:title>
  <cp:revision>4</cp:revision>
  <dcterms:modified xsi:type="dcterms:W3CDTF">2020-04-09T07:56:04Z</dcterms:modified>
</cp:coreProperties>
</file>