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53.xml" ContentType="application/vnd.openxmlformats-officedocument.presentationml.notesSlide+xml"/>
  <Override PartName="/ppt/notesSlides/notesSlide54.xml" ContentType="application/vnd.openxmlformats-officedocument.presentationml.notesSlide+xml"/>
  <Override PartName="/ppt/notesSlides/notesSlide55.xml" ContentType="application/vnd.openxmlformats-officedocument.presentationml.notesSlide+xml"/>
  <Override PartName="/ppt/notesSlides/notesSlide56.xml" ContentType="application/vnd.openxmlformats-officedocument.presentationml.notesSlide+xml"/>
  <Override PartName="/ppt/notesSlides/notesSlide57.xml" ContentType="application/vnd.openxmlformats-officedocument.presentationml.notesSlide+xml"/>
  <Override PartName="/ppt/notesSlides/notesSlide58.xml" ContentType="application/vnd.openxmlformats-officedocument.presentationml.notesSlide+xml"/>
  <Override PartName="/ppt/notesSlides/notesSlide59.xml" ContentType="application/vnd.openxmlformats-officedocument.presentationml.notesSlide+xml"/>
  <Override PartName="/ppt/notesSlides/notesSlide60.xml" ContentType="application/vnd.openxmlformats-officedocument.presentationml.notesSlide+xml"/>
  <Override PartName="/ppt/notesSlides/notesSlide61.xml" ContentType="application/vnd.openxmlformats-officedocument.presentationml.notesSlide+xml"/>
  <Override PartName="/ppt/notesSlides/notesSlide62.xml" ContentType="application/vnd.openxmlformats-officedocument.presentationml.notesSlide+xml"/>
  <Override PartName="/ppt/notesSlides/notesSlide63.xml" ContentType="application/vnd.openxmlformats-officedocument.presentationml.notesSlide+xml"/>
  <Override PartName="/ppt/notesSlides/notesSlide64.xml" ContentType="application/vnd.openxmlformats-officedocument.presentationml.notesSlide+xml"/>
  <Override PartName="/ppt/notesSlides/notesSlide65.xml" ContentType="application/vnd.openxmlformats-officedocument.presentationml.notesSlide+xml"/>
  <Override PartName="/ppt/notesSlides/notesSlide66.xml" ContentType="application/vnd.openxmlformats-officedocument.presentationml.notesSlide+xml"/>
  <Override PartName="/ppt/notesSlides/notesSlide67.xml" ContentType="application/vnd.openxmlformats-officedocument.presentationml.notesSlide+xml"/>
  <Override PartName="/ppt/notesSlides/notesSlide68.xml" ContentType="application/vnd.openxmlformats-officedocument.presentationml.notesSlide+xml"/>
  <Override PartName="/ppt/notesSlides/notesSlide69.xml" ContentType="application/vnd.openxmlformats-officedocument.presentationml.notesSlide+xml"/>
  <Override PartName="/ppt/notesSlides/notesSlide7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</p:sldMasterIdLst>
  <p:notesMasterIdLst>
    <p:notesMasterId r:id="rId76"/>
  </p:notesMasterIdLst>
  <p:sldIdLst>
    <p:sldId id="338" r:id="rId2"/>
    <p:sldId id="257" r:id="rId3"/>
    <p:sldId id="256" r:id="rId4"/>
    <p:sldId id="259" r:id="rId5"/>
    <p:sldId id="260" r:id="rId6"/>
    <p:sldId id="261" r:id="rId7"/>
    <p:sldId id="262" r:id="rId8"/>
    <p:sldId id="334" r:id="rId9"/>
    <p:sldId id="335" r:id="rId10"/>
    <p:sldId id="336" r:id="rId11"/>
    <p:sldId id="263" r:id="rId12"/>
    <p:sldId id="264" r:id="rId13"/>
    <p:sldId id="266" r:id="rId14"/>
    <p:sldId id="328" r:id="rId15"/>
    <p:sldId id="333" r:id="rId16"/>
    <p:sldId id="330" r:id="rId17"/>
    <p:sldId id="265" r:id="rId18"/>
    <p:sldId id="267" r:id="rId19"/>
    <p:sldId id="268" r:id="rId20"/>
    <p:sldId id="269" r:id="rId21"/>
    <p:sldId id="270" r:id="rId22"/>
    <p:sldId id="271" r:id="rId23"/>
    <p:sldId id="332" r:id="rId24"/>
    <p:sldId id="274" r:id="rId25"/>
    <p:sldId id="272" r:id="rId26"/>
    <p:sldId id="275" r:id="rId27"/>
    <p:sldId id="276" r:id="rId28"/>
    <p:sldId id="277" r:id="rId29"/>
    <p:sldId id="278" r:id="rId30"/>
    <p:sldId id="337" r:id="rId31"/>
    <p:sldId id="281" r:id="rId32"/>
    <p:sldId id="280" r:id="rId33"/>
    <p:sldId id="282" r:id="rId34"/>
    <p:sldId id="283" r:id="rId35"/>
    <p:sldId id="284" r:id="rId36"/>
    <p:sldId id="285" r:id="rId37"/>
    <p:sldId id="286" r:id="rId38"/>
    <p:sldId id="287" r:id="rId39"/>
    <p:sldId id="288" r:id="rId40"/>
    <p:sldId id="289" r:id="rId41"/>
    <p:sldId id="290" r:id="rId42"/>
    <p:sldId id="291" r:id="rId43"/>
    <p:sldId id="292" r:id="rId44"/>
    <p:sldId id="293" r:id="rId45"/>
    <p:sldId id="294" r:id="rId46"/>
    <p:sldId id="295" r:id="rId47"/>
    <p:sldId id="296" r:id="rId48"/>
    <p:sldId id="297" r:id="rId49"/>
    <p:sldId id="298" r:id="rId50"/>
    <p:sldId id="299" r:id="rId51"/>
    <p:sldId id="300" r:id="rId52"/>
    <p:sldId id="301" r:id="rId53"/>
    <p:sldId id="302" r:id="rId54"/>
    <p:sldId id="303" r:id="rId55"/>
    <p:sldId id="304" r:id="rId56"/>
    <p:sldId id="305" r:id="rId57"/>
    <p:sldId id="306" r:id="rId58"/>
    <p:sldId id="307" r:id="rId59"/>
    <p:sldId id="308" r:id="rId60"/>
    <p:sldId id="309" r:id="rId61"/>
    <p:sldId id="310" r:id="rId62"/>
    <p:sldId id="311" r:id="rId63"/>
    <p:sldId id="312" r:id="rId64"/>
    <p:sldId id="313" r:id="rId65"/>
    <p:sldId id="314" r:id="rId66"/>
    <p:sldId id="315" r:id="rId67"/>
    <p:sldId id="316" r:id="rId68"/>
    <p:sldId id="317" r:id="rId69"/>
    <p:sldId id="318" r:id="rId70"/>
    <p:sldId id="319" r:id="rId71"/>
    <p:sldId id="320" r:id="rId72"/>
    <p:sldId id="321" r:id="rId73"/>
    <p:sldId id="322" r:id="rId74"/>
    <p:sldId id="339" r:id="rId7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569A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8" autoAdjust="0"/>
    <p:restoredTop sz="94709" autoAdjust="0"/>
  </p:normalViewPr>
  <p:slideViewPr>
    <p:cSldViewPr>
      <p:cViewPr>
        <p:scale>
          <a:sx n="50" d="100"/>
          <a:sy n="50" d="100"/>
        </p:scale>
        <p:origin x="-102" y="-4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75588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76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slide" Target="slides/slide73.xml"/><Relationship Id="rId79" Type="http://schemas.openxmlformats.org/officeDocument/2006/relationships/theme" Target="theme/theme1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tableStyles" Target="tableStyle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5A394E3-A5FC-4A71-AE75-C0467A2CB24F}" type="datetimeFigureOut">
              <a:rPr lang="en-US" smtClean="0"/>
              <a:pPr/>
              <a:t>4/14/2020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C23BC53-DA15-4CD6-897D-66F9D3A53C2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08650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5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5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0.xml"/><Relationship Id="rId1" Type="http://schemas.openxmlformats.org/officeDocument/2006/relationships/notesMaster" Target="../notesMasters/notesMaster1.xml"/></Relationships>
</file>

<file path=ppt/notesSlides/_rels/notesSlide5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1.xml"/><Relationship Id="rId1" Type="http://schemas.openxmlformats.org/officeDocument/2006/relationships/notesMaster" Target="../notesMasters/notesMaster1.xml"/></Relationships>
</file>

<file path=ppt/notesSlides/_rels/notesSlide5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3.xml"/><Relationship Id="rId1" Type="http://schemas.openxmlformats.org/officeDocument/2006/relationships/notesMaster" Target="../notesMasters/notesMaster1.xml"/></Relationships>
</file>

<file path=ppt/notesSlides/_rels/notesSlide6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4.xml"/><Relationship Id="rId1" Type="http://schemas.openxmlformats.org/officeDocument/2006/relationships/notesMaster" Target="../notesMasters/notesMaster1.xml"/></Relationships>
</file>

<file path=ppt/notesSlides/_rels/notesSlide6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5.xml"/><Relationship Id="rId1" Type="http://schemas.openxmlformats.org/officeDocument/2006/relationships/notesMaster" Target="../notesMasters/notesMaster1.xml"/></Relationships>
</file>

<file path=ppt/notesSlides/_rels/notesSlide6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6.xml"/><Relationship Id="rId1" Type="http://schemas.openxmlformats.org/officeDocument/2006/relationships/notesMaster" Target="../notesMasters/notesMaster1.xml"/></Relationships>
</file>

<file path=ppt/notesSlides/_rels/notesSlide6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7.xml"/><Relationship Id="rId1" Type="http://schemas.openxmlformats.org/officeDocument/2006/relationships/notesMaster" Target="../notesMasters/notesMaster1.xml"/></Relationships>
</file>

<file path=ppt/notesSlides/_rels/notesSlide6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8.xml"/><Relationship Id="rId1" Type="http://schemas.openxmlformats.org/officeDocument/2006/relationships/notesMaster" Target="../notesMasters/notesMaster1.xml"/></Relationships>
</file>

<file path=ppt/notesSlides/_rels/notesSlide6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9.xml"/><Relationship Id="rId1" Type="http://schemas.openxmlformats.org/officeDocument/2006/relationships/notesMaster" Target="../notesMasters/notesMaster1.xml"/></Relationships>
</file>

<file path=ppt/notesSlides/_rels/notesSlide6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0.xml"/><Relationship Id="rId1" Type="http://schemas.openxmlformats.org/officeDocument/2006/relationships/notesMaster" Target="../notesMasters/notesMaster1.xml"/></Relationships>
</file>

<file path=ppt/notesSlides/_rels/notesSlide6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1.xml"/><Relationship Id="rId1" Type="http://schemas.openxmlformats.org/officeDocument/2006/relationships/notesMaster" Target="../notesMasters/notesMaster1.xml"/></Relationships>
</file>

<file path=ppt/notesSlides/_rels/notesSlide6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3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23BC53-DA15-4CD6-897D-66F9D3A53C2A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23BC53-DA15-4CD6-897D-66F9D3A53C2A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23BC53-DA15-4CD6-897D-66F9D3A53C2A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933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>
              <a:cs typeface="Arial" charset="0"/>
            </a:endParaRPr>
          </a:p>
        </p:txBody>
      </p:sp>
      <p:sp>
        <p:nvSpPr>
          <p:cNvPr id="9933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42B9A6E-68E3-43A4-A341-278C1482176C}" type="slidenum">
              <a:rPr lang="en-US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035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>
              <a:cs typeface="Arial" charset="0"/>
            </a:endParaRPr>
          </a:p>
        </p:txBody>
      </p:sp>
      <p:sp>
        <p:nvSpPr>
          <p:cNvPr id="10035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5C1F3CA-616C-4155-B4F4-746CA71BBDB4}" type="slidenum">
              <a:rPr lang="en-US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240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>
              <a:cs typeface="Arial" charset="0"/>
            </a:endParaRPr>
          </a:p>
        </p:txBody>
      </p:sp>
      <p:sp>
        <p:nvSpPr>
          <p:cNvPr id="10240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C11EA7B4-09AF-4A62-A847-4389BCB57620}" type="slidenum">
              <a:rPr lang="en-US"/>
              <a:pPr/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342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>
              <a:cs typeface="Arial" charset="0"/>
            </a:endParaRPr>
          </a:p>
        </p:txBody>
      </p:sp>
      <p:sp>
        <p:nvSpPr>
          <p:cNvPr id="10342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E52B464-AA56-4F7E-B39A-15FF24FA44DC}" type="slidenum">
              <a:rPr lang="en-US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445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>
              <a:cs typeface="Arial" charset="0"/>
            </a:endParaRPr>
          </a:p>
        </p:txBody>
      </p:sp>
      <p:sp>
        <p:nvSpPr>
          <p:cNvPr id="10445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6DD3B45-7170-476D-97AA-803B5924238E}" type="slidenum">
              <a:rPr lang="en-US"/>
              <a:pPr/>
              <a:t>18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547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>
              <a:cs typeface="Arial" charset="0"/>
            </a:endParaRPr>
          </a:p>
        </p:txBody>
      </p:sp>
      <p:sp>
        <p:nvSpPr>
          <p:cNvPr id="10547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C1D517BB-1013-4C72-8EB1-B0A159D29497}" type="slidenum">
              <a:rPr lang="en-US"/>
              <a:pPr/>
              <a:t>19</a:t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649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>
              <a:cs typeface="Arial" charset="0"/>
            </a:endParaRPr>
          </a:p>
        </p:txBody>
      </p:sp>
      <p:sp>
        <p:nvSpPr>
          <p:cNvPr id="10650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0D4CC142-6C45-43DD-96D9-EAADF10DD0D6}" type="slidenum">
              <a:rPr lang="en-US"/>
              <a:pPr/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752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>
              <a:cs typeface="Arial" charset="0"/>
            </a:endParaRPr>
          </a:p>
        </p:txBody>
      </p:sp>
      <p:sp>
        <p:nvSpPr>
          <p:cNvPr id="10752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D4F73075-0E55-4DE9-B40A-0A52C45A1464}" type="slidenum">
              <a:rPr lang="en-US"/>
              <a:pPr/>
              <a:t>21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23BC53-DA15-4CD6-897D-66F9D3A53C2A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854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>
              <a:cs typeface="Arial" charset="0"/>
            </a:endParaRPr>
          </a:p>
        </p:txBody>
      </p:sp>
      <p:sp>
        <p:nvSpPr>
          <p:cNvPr id="10854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AB09928-0325-4760-90A3-6EE6C443A642}" type="slidenum">
              <a:rPr lang="en-US"/>
              <a:pPr/>
              <a:t>22</a:t>
            </a:fld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23BC53-DA15-4CD6-897D-66F9D3A53C2A}" type="slidenum">
              <a:rPr lang="en-US" smtClean="0"/>
              <a:pPr/>
              <a:t>23</a:t>
            </a:fld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161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>
              <a:cs typeface="Arial" charset="0"/>
            </a:endParaRPr>
          </a:p>
        </p:txBody>
      </p:sp>
      <p:sp>
        <p:nvSpPr>
          <p:cNvPr id="11162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A96B7D8-4ADA-41DA-86D5-548E548DF008}" type="slidenum">
              <a:rPr lang="en-US"/>
              <a:pPr/>
              <a:t>24</a:t>
            </a:fld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957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>
              <a:cs typeface="Arial" charset="0"/>
            </a:endParaRPr>
          </a:p>
        </p:txBody>
      </p:sp>
      <p:sp>
        <p:nvSpPr>
          <p:cNvPr id="10957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1466580-C7F5-4C1B-87E2-B130A025E67E}" type="slidenum">
              <a:rPr lang="en-US"/>
              <a:pPr/>
              <a:t>25</a:t>
            </a:fld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264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>
              <a:cs typeface="Arial" charset="0"/>
            </a:endParaRPr>
          </a:p>
        </p:txBody>
      </p:sp>
      <p:sp>
        <p:nvSpPr>
          <p:cNvPr id="11264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28FAE79F-DD44-416D-94EF-E2CC20B84E5A}" type="slidenum">
              <a:rPr lang="en-US"/>
              <a:pPr/>
              <a:t>26</a:t>
            </a:fld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366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>
              <a:cs typeface="Arial" charset="0"/>
            </a:endParaRPr>
          </a:p>
        </p:txBody>
      </p:sp>
      <p:sp>
        <p:nvSpPr>
          <p:cNvPr id="11366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0E57DF19-D518-4589-97F9-57DA13D37D18}" type="slidenum">
              <a:rPr lang="en-US"/>
              <a:pPr/>
              <a:t>27</a:t>
            </a:fld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469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>
              <a:cs typeface="Arial" charset="0"/>
            </a:endParaRPr>
          </a:p>
        </p:txBody>
      </p:sp>
      <p:sp>
        <p:nvSpPr>
          <p:cNvPr id="11469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CD1FDE6-DF99-4E4F-A4D7-C2C1FC2B0A42}" type="slidenum">
              <a:rPr lang="en-US"/>
              <a:pPr/>
              <a:t>28</a:t>
            </a:fld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571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>
              <a:cs typeface="Arial" charset="0"/>
            </a:endParaRPr>
          </a:p>
        </p:txBody>
      </p:sp>
      <p:sp>
        <p:nvSpPr>
          <p:cNvPr id="11571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D80CC23C-430E-4616-9ABB-786FD64ED837}" type="slidenum">
              <a:rPr lang="en-US"/>
              <a:pPr/>
              <a:t>29</a:t>
            </a:fld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878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>
              <a:cs typeface="Arial" charset="0"/>
            </a:endParaRPr>
          </a:p>
        </p:txBody>
      </p:sp>
      <p:sp>
        <p:nvSpPr>
          <p:cNvPr id="11878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41D965F-9E04-4EE7-85EE-7F9945174FA5}" type="slidenum">
              <a:rPr lang="en-US"/>
              <a:pPr/>
              <a:t>31</a:t>
            </a:fld>
            <a:endParaRPr 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776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>
              <a:cs typeface="Arial" charset="0"/>
            </a:endParaRPr>
          </a:p>
        </p:txBody>
      </p:sp>
      <p:sp>
        <p:nvSpPr>
          <p:cNvPr id="11776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2C65A0D-5C30-4297-A906-06E372317895}" type="slidenum">
              <a:rPr lang="en-US"/>
              <a:pPr/>
              <a:t>32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23BC53-DA15-4CD6-897D-66F9D3A53C2A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981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>
              <a:cs typeface="Arial" charset="0"/>
            </a:endParaRPr>
          </a:p>
        </p:txBody>
      </p:sp>
      <p:sp>
        <p:nvSpPr>
          <p:cNvPr id="11981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C73E8CB-F259-421E-A577-970C52BDA9D4}" type="slidenum">
              <a:rPr lang="en-US"/>
              <a:pPr/>
              <a:t>33</a:t>
            </a:fld>
            <a:endParaRPr 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083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>
              <a:cs typeface="Arial" charset="0"/>
            </a:endParaRPr>
          </a:p>
        </p:txBody>
      </p:sp>
      <p:sp>
        <p:nvSpPr>
          <p:cNvPr id="12083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2A2ECAB-3999-4752-A7BB-1467BC89881F}" type="slidenum">
              <a:rPr lang="en-US"/>
              <a:pPr/>
              <a:t>34</a:t>
            </a:fld>
            <a:endParaRPr lang="en-US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185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>
              <a:cs typeface="Arial" charset="0"/>
            </a:endParaRPr>
          </a:p>
        </p:txBody>
      </p:sp>
      <p:sp>
        <p:nvSpPr>
          <p:cNvPr id="12186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CF2C2E4-0CAA-44CB-B4B2-679CDBFCABB7}" type="slidenum">
              <a:rPr lang="en-US"/>
              <a:pPr/>
              <a:t>35</a:t>
            </a:fld>
            <a:endParaRPr lang="en-US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288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>
              <a:cs typeface="Arial" charset="0"/>
            </a:endParaRPr>
          </a:p>
        </p:txBody>
      </p:sp>
      <p:sp>
        <p:nvSpPr>
          <p:cNvPr id="12288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880DBAAC-B0B4-451A-938A-D70F3CE9C98E}" type="slidenum">
              <a:rPr lang="en-US"/>
              <a:pPr/>
              <a:t>36</a:t>
            </a:fld>
            <a:endParaRPr lang="en-US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390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>
              <a:cs typeface="Arial" charset="0"/>
            </a:endParaRPr>
          </a:p>
        </p:txBody>
      </p:sp>
      <p:sp>
        <p:nvSpPr>
          <p:cNvPr id="12390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CD4EE8C9-7848-49D8-825A-C35A45E59C09}" type="slidenum">
              <a:rPr lang="en-US"/>
              <a:pPr/>
              <a:t>37</a:t>
            </a:fld>
            <a:endParaRPr lang="en-US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93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493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>
              <a:cs typeface="Arial" charset="0"/>
            </a:endParaRPr>
          </a:p>
        </p:txBody>
      </p:sp>
      <p:sp>
        <p:nvSpPr>
          <p:cNvPr id="12493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CD48AA1-156E-4CC4-A13E-58DFA90F0CC5}" type="slidenum">
              <a:rPr lang="en-US"/>
              <a:pPr/>
              <a:t>38</a:t>
            </a:fld>
            <a:endParaRPr lang="en-US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595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>
              <a:cs typeface="Arial" charset="0"/>
            </a:endParaRPr>
          </a:p>
        </p:txBody>
      </p:sp>
      <p:sp>
        <p:nvSpPr>
          <p:cNvPr id="12595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C1DE7BB3-AB40-4900-9566-3A5E59D3A5CA}" type="slidenum">
              <a:rPr lang="en-US"/>
              <a:pPr/>
              <a:t>39</a:t>
            </a:fld>
            <a:endParaRPr lang="en-US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7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697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>
              <a:cs typeface="Arial" charset="0"/>
            </a:endParaRPr>
          </a:p>
        </p:txBody>
      </p:sp>
      <p:sp>
        <p:nvSpPr>
          <p:cNvPr id="12698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D8E9D21-C047-4207-B1CA-16C49E2CFD17}" type="slidenum">
              <a:rPr lang="en-US"/>
              <a:pPr/>
              <a:t>40</a:t>
            </a:fld>
            <a:endParaRPr lang="en-US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800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>
              <a:cs typeface="Arial" charset="0"/>
            </a:endParaRPr>
          </a:p>
        </p:txBody>
      </p:sp>
      <p:sp>
        <p:nvSpPr>
          <p:cNvPr id="12800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DB1E0FD-1B24-461C-B1A2-DC9494EDDD1F}" type="slidenum">
              <a:rPr lang="en-US"/>
              <a:pPr/>
              <a:t>41</a:t>
            </a:fld>
            <a:endParaRPr lang="en-US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902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>
              <a:cs typeface="Arial" charset="0"/>
            </a:endParaRPr>
          </a:p>
        </p:txBody>
      </p:sp>
      <p:sp>
        <p:nvSpPr>
          <p:cNvPr id="12902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E827667-813E-46C7-AE05-6B45F6B2A585}" type="slidenum">
              <a:rPr lang="en-US"/>
              <a:pPr/>
              <a:t>42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23BC53-DA15-4CD6-897D-66F9D3A53C2A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5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3005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>
              <a:cs typeface="Arial" charset="0"/>
            </a:endParaRPr>
          </a:p>
        </p:txBody>
      </p:sp>
      <p:sp>
        <p:nvSpPr>
          <p:cNvPr id="13005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1126A47-0530-4BC8-BCCF-E388D0FB718D}" type="slidenum">
              <a:rPr lang="en-US"/>
              <a:pPr/>
              <a:t>43</a:t>
            </a:fld>
            <a:endParaRPr lang="en-US"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07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3107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>
              <a:cs typeface="Arial" charset="0"/>
            </a:endParaRPr>
          </a:p>
        </p:txBody>
      </p:sp>
      <p:sp>
        <p:nvSpPr>
          <p:cNvPr id="13107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7D298D4-E9E9-4D6C-9E6A-9D3C0FC8F1DD}" type="slidenum">
              <a:rPr lang="en-US"/>
              <a:pPr/>
              <a:t>44</a:t>
            </a:fld>
            <a:endParaRPr lang="en-US"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3209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>
              <a:cs typeface="Arial" charset="0"/>
            </a:endParaRPr>
          </a:p>
        </p:txBody>
      </p:sp>
      <p:sp>
        <p:nvSpPr>
          <p:cNvPr id="13210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82561D7-E656-4622-A6EF-CA252EA29F88}" type="slidenum">
              <a:rPr lang="en-US"/>
              <a:pPr/>
              <a:t>45</a:t>
            </a:fld>
            <a:endParaRPr lang="en-US"/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3312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>
              <a:cs typeface="Arial" charset="0"/>
            </a:endParaRPr>
          </a:p>
        </p:txBody>
      </p:sp>
      <p:sp>
        <p:nvSpPr>
          <p:cNvPr id="13312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0F22D89-F3BB-487A-B2B4-C2A943F3B380}" type="slidenum">
              <a:rPr lang="en-US"/>
              <a:pPr/>
              <a:t>46</a:t>
            </a:fld>
            <a:endParaRPr lang="en-US"/>
          </a:p>
        </p:txBody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3414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>
              <a:cs typeface="Arial" charset="0"/>
            </a:endParaRPr>
          </a:p>
        </p:txBody>
      </p:sp>
      <p:sp>
        <p:nvSpPr>
          <p:cNvPr id="13414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C6FC25D9-BD30-427B-B3D2-81D6EB6891BB}" type="slidenum">
              <a:rPr lang="en-US"/>
              <a:pPr/>
              <a:t>47</a:t>
            </a:fld>
            <a:endParaRPr lang="en-US"/>
          </a:p>
        </p:txBody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3517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>
              <a:cs typeface="Arial" charset="0"/>
            </a:endParaRPr>
          </a:p>
        </p:txBody>
      </p:sp>
      <p:sp>
        <p:nvSpPr>
          <p:cNvPr id="13517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0094D7B0-07F0-4BE2-BC76-A1966EA78D27}" type="slidenum">
              <a:rPr lang="en-US"/>
              <a:pPr/>
              <a:t>48</a:t>
            </a:fld>
            <a:endParaRPr lang="en-US"/>
          </a:p>
        </p:txBody>
      </p:sp>
    </p:spTree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3619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>
              <a:cs typeface="Arial" charset="0"/>
            </a:endParaRPr>
          </a:p>
        </p:txBody>
      </p:sp>
      <p:sp>
        <p:nvSpPr>
          <p:cNvPr id="13619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3C49442-32AB-4B3E-8E61-A377A65F7244}" type="slidenum">
              <a:rPr lang="en-US"/>
              <a:pPr/>
              <a:t>49</a:t>
            </a:fld>
            <a:endParaRPr lang="en-US"/>
          </a:p>
        </p:txBody>
      </p:sp>
    </p:spTree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21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3721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>
              <a:cs typeface="Arial" charset="0"/>
            </a:endParaRPr>
          </a:p>
        </p:txBody>
      </p:sp>
      <p:sp>
        <p:nvSpPr>
          <p:cNvPr id="13722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52D4744-2A5B-4202-8C25-A13F360A0226}" type="slidenum">
              <a:rPr lang="en-US"/>
              <a:pPr/>
              <a:t>50</a:t>
            </a:fld>
            <a:endParaRPr lang="en-US"/>
          </a:p>
        </p:txBody>
      </p:sp>
    </p:spTree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24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3824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>
              <a:cs typeface="Arial" charset="0"/>
            </a:endParaRPr>
          </a:p>
        </p:txBody>
      </p:sp>
      <p:sp>
        <p:nvSpPr>
          <p:cNvPr id="13824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D1246AE7-118E-4A14-BFA0-2BACEA8055C5}" type="slidenum">
              <a:rPr lang="en-US"/>
              <a:pPr/>
              <a:t>51</a:t>
            </a:fld>
            <a:endParaRPr lang="en-US"/>
          </a:p>
        </p:txBody>
      </p:sp>
    </p:spTree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6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3926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>
              <a:cs typeface="Arial" charset="0"/>
            </a:endParaRPr>
          </a:p>
        </p:txBody>
      </p:sp>
      <p:sp>
        <p:nvSpPr>
          <p:cNvPr id="13926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FFECB56-B7E8-4501-B2FC-8D90C074EEF3}" type="slidenum">
              <a:rPr lang="en-US"/>
              <a:pPr/>
              <a:t>52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23BC53-DA15-4CD6-897D-66F9D3A53C2A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29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029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>
              <a:cs typeface="Arial" charset="0"/>
            </a:endParaRPr>
          </a:p>
        </p:txBody>
      </p:sp>
      <p:sp>
        <p:nvSpPr>
          <p:cNvPr id="14029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544C71-1EDD-43E0-8F67-62541B317BB8}" type="slidenum">
              <a:rPr lang="en-US"/>
              <a:pPr/>
              <a:t>53</a:t>
            </a:fld>
            <a:endParaRPr lang="en-US"/>
          </a:p>
        </p:txBody>
      </p:sp>
    </p:spTree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31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131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>
              <a:cs typeface="Arial" charset="0"/>
            </a:endParaRPr>
          </a:p>
        </p:txBody>
      </p:sp>
      <p:sp>
        <p:nvSpPr>
          <p:cNvPr id="14131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7D94F29-DDDC-4250-96E7-6E8DEAB24A44}" type="slidenum">
              <a:rPr lang="en-US"/>
              <a:pPr/>
              <a:t>54</a:t>
            </a:fld>
            <a:endParaRPr lang="en-US"/>
          </a:p>
        </p:txBody>
      </p:sp>
    </p:spTree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3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233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>
              <a:cs typeface="Arial" charset="0"/>
            </a:endParaRPr>
          </a:p>
        </p:txBody>
      </p:sp>
      <p:sp>
        <p:nvSpPr>
          <p:cNvPr id="14234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83652955-E0B1-4899-8FB7-2B9B871CE5F5}" type="slidenum">
              <a:rPr lang="en-US"/>
              <a:pPr/>
              <a:t>55</a:t>
            </a:fld>
            <a:endParaRPr lang="en-US"/>
          </a:p>
        </p:txBody>
      </p:sp>
    </p:spTree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6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336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>
              <a:cs typeface="Arial" charset="0"/>
            </a:endParaRPr>
          </a:p>
        </p:txBody>
      </p:sp>
      <p:sp>
        <p:nvSpPr>
          <p:cNvPr id="14336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D070523-EE84-4203-A260-2D7043BF6727}" type="slidenum">
              <a:rPr lang="en-US"/>
              <a:pPr/>
              <a:t>56</a:t>
            </a:fld>
            <a:endParaRPr lang="en-US"/>
          </a:p>
        </p:txBody>
      </p:sp>
    </p:spTree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438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>
              <a:cs typeface="Arial" charset="0"/>
            </a:endParaRPr>
          </a:p>
        </p:txBody>
      </p:sp>
      <p:sp>
        <p:nvSpPr>
          <p:cNvPr id="14438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8BC3EB5-B41E-4E42-A7B9-51D05C7A3886}" type="slidenum">
              <a:rPr lang="en-US"/>
              <a:pPr/>
              <a:t>57</a:t>
            </a:fld>
            <a:endParaRPr lang="en-US"/>
          </a:p>
        </p:txBody>
      </p:sp>
    </p:spTree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41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541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>
              <a:cs typeface="Arial" charset="0"/>
            </a:endParaRPr>
          </a:p>
        </p:txBody>
      </p:sp>
      <p:sp>
        <p:nvSpPr>
          <p:cNvPr id="14541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306A1B5-9476-40B8-8C75-75330390295A}" type="slidenum">
              <a:rPr lang="en-US"/>
              <a:pPr/>
              <a:t>58</a:t>
            </a:fld>
            <a:endParaRPr lang="en-US"/>
          </a:p>
        </p:txBody>
      </p:sp>
    </p:spTree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43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643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>
              <a:cs typeface="Arial" charset="0"/>
            </a:endParaRPr>
          </a:p>
        </p:txBody>
      </p:sp>
      <p:sp>
        <p:nvSpPr>
          <p:cNvPr id="14643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FA5E32C-0A3D-4BBE-8F1E-BEA3A143852E}" type="slidenum">
              <a:rPr lang="en-US"/>
              <a:pPr/>
              <a:t>59</a:t>
            </a:fld>
            <a:endParaRPr lang="en-US"/>
          </a:p>
        </p:txBody>
      </p:sp>
    </p:spTree>
  </p:cSld>
  <p:clrMapOvr>
    <a:masterClrMapping/>
  </p:clrMapOvr>
</p:notes>
</file>

<file path=ppt/notesSlides/notesSlide5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45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745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>
              <a:cs typeface="Arial" charset="0"/>
            </a:endParaRPr>
          </a:p>
        </p:txBody>
      </p:sp>
      <p:sp>
        <p:nvSpPr>
          <p:cNvPr id="14746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CF97E864-255A-4672-B28C-D3AD713BAB43}" type="slidenum">
              <a:rPr lang="en-US"/>
              <a:pPr/>
              <a:t>60</a:t>
            </a:fld>
            <a:endParaRPr lang="en-US"/>
          </a:p>
        </p:txBody>
      </p:sp>
    </p:spTree>
  </p:cSld>
  <p:clrMapOvr>
    <a:masterClrMapping/>
  </p:clrMapOvr>
</p:notes>
</file>

<file path=ppt/notesSlides/notesSlide5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4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848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>
              <a:cs typeface="Arial" charset="0"/>
            </a:endParaRPr>
          </a:p>
        </p:txBody>
      </p:sp>
      <p:sp>
        <p:nvSpPr>
          <p:cNvPr id="14848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832BC32-BA8F-4D1C-A99B-7D1E1ECBC9E7}" type="slidenum">
              <a:rPr lang="en-US"/>
              <a:pPr/>
              <a:t>61</a:t>
            </a:fld>
            <a:endParaRPr lang="en-US"/>
          </a:p>
        </p:txBody>
      </p:sp>
    </p:spTree>
  </p:cSld>
  <p:clrMapOvr>
    <a:masterClrMapping/>
  </p:clrMapOvr>
</p:notes>
</file>

<file path=ppt/notesSlides/notesSlide5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950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>
              <a:cs typeface="Arial" charset="0"/>
            </a:endParaRPr>
          </a:p>
        </p:txBody>
      </p:sp>
      <p:sp>
        <p:nvSpPr>
          <p:cNvPr id="14950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819FB9B-418E-4B08-97EF-A532CD0F8B8B}" type="slidenum">
              <a:rPr lang="en-US"/>
              <a:pPr/>
              <a:t>62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23BC53-DA15-4CD6-897D-66F9D3A53C2A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6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53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053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>
              <a:cs typeface="Arial" charset="0"/>
            </a:endParaRPr>
          </a:p>
        </p:txBody>
      </p:sp>
      <p:sp>
        <p:nvSpPr>
          <p:cNvPr id="15053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8779109D-F12D-4966-BE83-E289764C30F5}" type="slidenum">
              <a:rPr lang="en-US"/>
              <a:pPr/>
              <a:t>63</a:t>
            </a:fld>
            <a:endParaRPr lang="en-US"/>
          </a:p>
        </p:txBody>
      </p:sp>
    </p:spTree>
  </p:cSld>
  <p:clrMapOvr>
    <a:masterClrMapping/>
  </p:clrMapOvr>
</p:notes>
</file>

<file path=ppt/notesSlides/notesSlide6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5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155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>
              <a:cs typeface="Arial" charset="0"/>
            </a:endParaRPr>
          </a:p>
        </p:txBody>
      </p:sp>
      <p:sp>
        <p:nvSpPr>
          <p:cNvPr id="15155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D42F2C4C-9F89-4564-B940-52FFDC38E77D}" type="slidenum">
              <a:rPr lang="en-US"/>
              <a:pPr/>
              <a:t>64</a:t>
            </a:fld>
            <a:endParaRPr lang="en-US"/>
          </a:p>
        </p:txBody>
      </p:sp>
    </p:spTree>
  </p:cSld>
  <p:clrMapOvr>
    <a:masterClrMapping/>
  </p:clrMapOvr>
</p:notes>
</file>

<file path=ppt/notesSlides/notesSlide6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57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257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>
              <a:cs typeface="Arial" charset="0"/>
            </a:endParaRPr>
          </a:p>
        </p:txBody>
      </p:sp>
      <p:sp>
        <p:nvSpPr>
          <p:cNvPr id="15258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12E2A2C-745C-4932-A472-4334626347E5}" type="slidenum">
              <a:rPr lang="en-US"/>
              <a:pPr/>
              <a:t>65</a:t>
            </a:fld>
            <a:endParaRPr lang="en-US"/>
          </a:p>
        </p:txBody>
      </p:sp>
    </p:spTree>
  </p:cSld>
  <p:clrMapOvr>
    <a:masterClrMapping/>
  </p:clrMapOvr>
</p:notes>
</file>

<file path=ppt/notesSlides/notesSlide6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0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0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>
              <a:cs typeface="Arial" charset="0"/>
            </a:endParaRPr>
          </a:p>
        </p:txBody>
      </p:sp>
      <p:sp>
        <p:nvSpPr>
          <p:cNvPr id="15360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22350619-2A63-4A64-B0E2-1AD72A0F0B81}" type="slidenum">
              <a:rPr lang="en-US"/>
              <a:pPr/>
              <a:t>66</a:t>
            </a:fld>
            <a:endParaRPr lang="en-US"/>
          </a:p>
        </p:txBody>
      </p:sp>
    </p:spTree>
  </p:cSld>
  <p:clrMapOvr>
    <a:masterClrMapping/>
  </p:clrMapOvr>
</p:notes>
</file>

<file path=ppt/notesSlides/notesSlide6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62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462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>
              <a:cs typeface="Arial" charset="0"/>
            </a:endParaRPr>
          </a:p>
        </p:txBody>
      </p:sp>
      <p:sp>
        <p:nvSpPr>
          <p:cNvPr id="15462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7FEA114-E201-4EB2-9C0C-F0D8A40CEACE}" type="slidenum">
              <a:rPr lang="en-US"/>
              <a:pPr/>
              <a:t>67</a:t>
            </a:fld>
            <a:endParaRPr lang="en-US"/>
          </a:p>
        </p:txBody>
      </p:sp>
    </p:spTree>
  </p:cSld>
  <p:clrMapOvr>
    <a:masterClrMapping/>
  </p:clrMapOvr>
</p:notes>
</file>

<file path=ppt/notesSlides/notesSlide6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65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565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>
              <a:cs typeface="Arial" charset="0"/>
            </a:endParaRPr>
          </a:p>
        </p:txBody>
      </p:sp>
      <p:sp>
        <p:nvSpPr>
          <p:cNvPr id="15565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8E11EE2-E739-43EB-87E3-60925FA1893C}" type="slidenum">
              <a:rPr lang="en-US"/>
              <a:pPr/>
              <a:t>68</a:t>
            </a:fld>
            <a:endParaRPr lang="en-US"/>
          </a:p>
        </p:txBody>
      </p:sp>
    </p:spTree>
  </p:cSld>
  <p:clrMapOvr>
    <a:masterClrMapping/>
  </p:clrMapOvr>
</p:notes>
</file>

<file path=ppt/notesSlides/notesSlide6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67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667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>
              <a:cs typeface="Arial" charset="0"/>
            </a:endParaRPr>
          </a:p>
        </p:txBody>
      </p:sp>
      <p:sp>
        <p:nvSpPr>
          <p:cNvPr id="15667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9B02ABD-58EF-484B-BF7E-6927B42289A2}" type="slidenum">
              <a:rPr lang="en-US"/>
              <a:pPr/>
              <a:t>69</a:t>
            </a:fld>
            <a:endParaRPr lang="en-US"/>
          </a:p>
        </p:txBody>
      </p:sp>
    </p:spTree>
  </p:cSld>
  <p:clrMapOvr>
    <a:masterClrMapping/>
  </p:clrMapOvr>
</p:notes>
</file>

<file path=ppt/notesSlides/notesSlide6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6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769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>
              <a:cs typeface="Arial" charset="0"/>
            </a:endParaRPr>
          </a:p>
        </p:txBody>
      </p:sp>
      <p:sp>
        <p:nvSpPr>
          <p:cNvPr id="15770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DA51DE4B-E748-40B0-A238-2FED157A548F}" type="slidenum">
              <a:rPr lang="en-US"/>
              <a:pPr/>
              <a:t>70</a:t>
            </a:fld>
            <a:endParaRPr lang="en-US"/>
          </a:p>
        </p:txBody>
      </p:sp>
    </p:spTree>
  </p:cSld>
  <p:clrMapOvr>
    <a:masterClrMapping/>
  </p:clrMapOvr>
</p:notes>
</file>

<file path=ppt/notesSlides/notesSlide6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7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872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>
              <a:cs typeface="Arial" charset="0"/>
            </a:endParaRPr>
          </a:p>
        </p:txBody>
      </p:sp>
      <p:sp>
        <p:nvSpPr>
          <p:cNvPr id="15872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3DEA79E-8E2B-4E7B-970E-D6850406C06C}" type="slidenum">
              <a:rPr lang="en-US"/>
              <a:pPr/>
              <a:t>71</a:t>
            </a:fld>
            <a:endParaRPr lang="en-US"/>
          </a:p>
        </p:txBody>
      </p:sp>
    </p:spTree>
  </p:cSld>
  <p:clrMapOvr>
    <a:masterClrMapping/>
  </p:clrMapOvr>
</p:notes>
</file>

<file path=ppt/notesSlides/notesSlide6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7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974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>
              <a:cs typeface="Arial" charset="0"/>
            </a:endParaRPr>
          </a:p>
        </p:txBody>
      </p:sp>
      <p:sp>
        <p:nvSpPr>
          <p:cNvPr id="15974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764F172-A88F-4514-8374-A7DA24D48913}" type="slidenum">
              <a:rPr lang="en-US"/>
              <a:pPr/>
              <a:t>72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23BC53-DA15-4CD6-897D-66F9D3A53C2A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7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7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077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>
              <a:cs typeface="Arial" charset="0"/>
            </a:endParaRPr>
          </a:p>
        </p:txBody>
      </p:sp>
      <p:sp>
        <p:nvSpPr>
          <p:cNvPr id="16077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C7E5A9DC-792C-4E77-9FB2-6C48FF2C37E8}" type="slidenum">
              <a:rPr lang="en-US"/>
              <a:pPr/>
              <a:t>73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421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>
              <a:cs typeface="Arial" charset="0"/>
            </a:endParaRPr>
          </a:p>
        </p:txBody>
      </p:sp>
      <p:sp>
        <p:nvSpPr>
          <p:cNvPr id="9421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DC530D92-1DB0-4A2D-B876-8630BCCB8174}" type="slidenum">
              <a:rPr lang="en-US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830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>
              <a:cs typeface="Arial" charset="0"/>
            </a:endParaRPr>
          </a:p>
        </p:txBody>
      </p:sp>
      <p:sp>
        <p:nvSpPr>
          <p:cNvPr id="9830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A911BF0-CBFD-4B9D-802B-E85E9BF87328}" type="slidenum">
              <a:rPr lang="en-US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47BE9F-9FCC-400E-8AFC-AA0A11BCADD1}" type="datetimeFigureOut">
              <a:rPr lang="en-US" smtClean="0"/>
              <a:pPr/>
              <a:t>4/14/2020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EF6922-8778-4B5E-8FDD-13462E37414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47BE9F-9FCC-400E-8AFC-AA0A11BCADD1}" type="datetimeFigureOut">
              <a:rPr lang="en-US" smtClean="0"/>
              <a:pPr/>
              <a:t>4/14/2020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EF6922-8778-4B5E-8FDD-13462E37414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47BE9F-9FCC-400E-8AFC-AA0A11BCADD1}" type="datetimeFigureOut">
              <a:rPr lang="en-US" smtClean="0"/>
              <a:pPr/>
              <a:t>4/14/2020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EF6922-8778-4B5E-8FDD-13462E37414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47BE9F-9FCC-400E-8AFC-AA0A11BCADD1}" type="datetimeFigureOut">
              <a:rPr lang="en-US" smtClean="0"/>
              <a:pPr/>
              <a:t>4/14/2020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EF6922-8778-4B5E-8FDD-13462E37414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47BE9F-9FCC-400E-8AFC-AA0A11BCADD1}" type="datetimeFigureOut">
              <a:rPr lang="en-US" smtClean="0"/>
              <a:pPr/>
              <a:t>4/14/2020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EF6922-8778-4B5E-8FDD-13462E37414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47BE9F-9FCC-400E-8AFC-AA0A11BCADD1}" type="datetimeFigureOut">
              <a:rPr lang="en-US" smtClean="0"/>
              <a:pPr/>
              <a:t>4/14/2020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EF6922-8778-4B5E-8FDD-13462E37414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47BE9F-9FCC-400E-8AFC-AA0A11BCADD1}" type="datetimeFigureOut">
              <a:rPr lang="en-US" smtClean="0"/>
              <a:pPr/>
              <a:t>4/14/2020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EF6922-8778-4B5E-8FDD-13462E37414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47BE9F-9FCC-400E-8AFC-AA0A11BCADD1}" type="datetimeFigureOut">
              <a:rPr lang="en-US" smtClean="0"/>
              <a:pPr/>
              <a:t>4/14/2020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EF6922-8778-4B5E-8FDD-13462E37414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47BE9F-9FCC-400E-8AFC-AA0A11BCADD1}" type="datetimeFigureOut">
              <a:rPr lang="en-US" smtClean="0"/>
              <a:pPr/>
              <a:t>4/14/2020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EF6922-8778-4B5E-8FDD-13462E37414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47BE9F-9FCC-400E-8AFC-AA0A11BCADD1}" type="datetimeFigureOut">
              <a:rPr lang="en-US" smtClean="0"/>
              <a:pPr/>
              <a:t>4/14/2020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EF6922-8778-4B5E-8FDD-13462E37414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47BE9F-9FCC-400E-8AFC-AA0A11BCADD1}" type="datetimeFigureOut">
              <a:rPr lang="en-US" smtClean="0"/>
              <a:pPr/>
              <a:t>4/14/2020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B4EF6922-8778-4B5E-8FDD-13462E37414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3447BE9F-9FCC-400E-8AFC-AA0A11BCADD1}" type="datetimeFigureOut">
              <a:rPr lang="en-US" smtClean="0"/>
              <a:pPr/>
              <a:t>4/14/2020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4EF6922-8778-4B5E-8FDD-13462E374141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4.xml"/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5.xml"/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6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7.xml"/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8.xml"/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9.xml"/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0.xml"/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1.xml"/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2.xml"/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3.xml"/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4.xml"/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5.xml"/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7.xml"/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8.xml"/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9.xml"/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0.xml"/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3" Type="http://schemas.openxmlformats.org/officeDocument/2006/relationships/hyperlink" Target="http://madsg.com/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re 1"/>
          <p:cNvSpPr>
            <a:spLocks noGrp="1"/>
          </p:cNvSpPr>
          <p:nvPr>
            <p:ph type="ctrTitle"/>
          </p:nvPr>
        </p:nvSpPr>
        <p:spPr>
          <a:xfrm>
            <a:off x="657225" y="1500188"/>
            <a:ext cx="7772400" cy="1500187"/>
          </a:xfrm>
        </p:spPr>
        <p:txBody>
          <a:bodyPr rtlCol="0"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fa-IR" sz="3200" smtClean="0">
                <a:solidFill>
                  <a:srgbClr val="FFFF00"/>
                </a:solidFill>
                <a:effectLst/>
                <a:cs typeface="B Yekan" pitchFamily="2" charset="-78"/>
              </a:rPr>
              <a:t>مادسیج، شبکه آموزشی پژوهشی دانشجویان ایران</a:t>
            </a:r>
            <a:endParaRPr lang="fr-CA" sz="3200" smtClean="0">
              <a:solidFill>
                <a:srgbClr val="FFFF00"/>
              </a:solidFill>
              <a:effectLst/>
              <a:cs typeface="B Yekan" pitchFamily="2" charset="-78"/>
            </a:endParaRPr>
          </a:p>
        </p:txBody>
      </p:sp>
      <p:sp>
        <p:nvSpPr>
          <p:cNvPr id="9219" name="Sous-titre 2"/>
          <p:cNvSpPr>
            <a:spLocks noGrp="1"/>
          </p:cNvSpPr>
          <p:nvPr>
            <p:ph type="subTitle" idx="1"/>
          </p:nvPr>
        </p:nvSpPr>
        <p:spPr>
          <a:xfrm>
            <a:off x="1714500" y="3429000"/>
            <a:ext cx="5233988" cy="1214438"/>
          </a:xfrm>
        </p:spPr>
        <p:txBody>
          <a:bodyPr>
            <a:normAutofit/>
          </a:bodyPr>
          <a:lstStyle/>
          <a:p>
            <a:pPr marR="0"/>
            <a:r>
              <a:rPr lang="fr-CA" sz="4400" b="1" smtClean="0">
                <a:solidFill>
                  <a:srgbClr val="00B0F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ahoma" pitchFamily="34" charset="0"/>
                <a:cs typeface="Tahoma" pitchFamily="34" charset="0"/>
              </a:rPr>
              <a:t>Madsg.com</a:t>
            </a:r>
          </a:p>
        </p:txBody>
      </p:sp>
      <p:sp>
        <p:nvSpPr>
          <p:cNvPr id="9220" name="Titre 1"/>
          <p:cNvSpPr txBox="1">
            <a:spLocks/>
          </p:cNvSpPr>
          <p:nvPr/>
        </p:nvSpPr>
        <p:spPr bwMode="auto">
          <a:xfrm>
            <a:off x="755650" y="304800"/>
            <a:ext cx="7397750" cy="1909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a-IR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مادسیج یعنی دهکده  علم و دانش ایران!!</a:t>
            </a:r>
            <a:endParaRPr lang="fr-CA" sz="28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6536548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>
              <a:defRPr/>
            </a:pPr>
            <a:r>
              <a:rPr lang="fa-IR" dirty="0" smtClean="0">
                <a:latin typeface="Arial" pitchFamily="34" charset="0"/>
                <a:cs typeface="Arial" pitchFamily="34" charset="0"/>
              </a:rPr>
              <a:t>شبهات منکران بعثت پیامبران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136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r" rtl="1" eaLnBrk="1" hangingPunct="1">
              <a:buFontTx/>
              <a:buNone/>
              <a:defRPr/>
            </a:pPr>
            <a:r>
              <a:rPr lang="fa-IR" sz="2800" dirty="0" smtClean="0"/>
              <a:t>اگرآموزه های وحیانی و آنچه را که پیامبران به بشر عرضه کرده اند</a:t>
            </a:r>
          </a:p>
          <a:p>
            <a:pPr algn="r" rtl="1" eaLnBrk="1" hangingPunct="1">
              <a:buFontTx/>
              <a:buNone/>
              <a:defRPr/>
            </a:pPr>
            <a:r>
              <a:rPr lang="fa-IR" sz="2800" dirty="0" smtClean="0"/>
              <a:t>مطالعه کنیم از دو حال خارج نیست ؛ یا موافق مدرکات و احکام عقلی</a:t>
            </a:r>
          </a:p>
          <a:p>
            <a:pPr algn="r" rtl="1" eaLnBrk="1" hangingPunct="1">
              <a:buFontTx/>
              <a:buNone/>
              <a:defRPr/>
            </a:pPr>
            <a:r>
              <a:rPr lang="fa-IR" sz="2800" dirty="0" smtClean="0"/>
              <a:t>است و عقل به تنهایی می تواند آنها را درک و در باره آنها حکم صادر</a:t>
            </a:r>
          </a:p>
          <a:p>
            <a:pPr algn="r" rtl="1" eaLnBrk="1" hangingPunct="1">
              <a:buFontTx/>
              <a:buNone/>
              <a:defRPr/>
            </a:pPr>
            <a:r>
              <a:rPr lang="fa-IR" sz="2800" dirty="0" smtClean="0"/>
              <a:t>کند و یا مخالف ومتضاد با عقل می باشد که درصورت اول بعثت انبیا</a:t>
            </a:r>
          </a:p>
          <a:p>
            <a:pPr algn="r" rtl="1" eaLnBrk="1" hangingPunct="1">
              <a:buFontTx/>
              <a:buNone/>
              <a:defRPr/>
            </a:pPr>
            <a:r>
              <a:rPr lang="fa-IR" sz="2800" dirty="0" smtClean="0"/>
              <a:t>لغو و در صورت دوم غیر قابل پذیرش و مردود خواهد بود.</a:t>
            </a:r>
          </a:p>
          <a:p>
            <a:pPr algn="r" rtl="1" eaLnBrk="1" hangingPunct="1">
              <a:buFontTx/>
              <a:buNone/>
              <a:defRPr/>
            </a:pPr>
            <a:r>
              <a:rPr lang="fa-IR" sz="2800" dirty="0" smtClean="0"/>
              <a:t>در پاسخ باید گفت گزاره ها و تعالیم وحیانی سه دسته اند:</a:t>
            </a:r>
          </a:p>
          <a:p>
            <a:pPr algn="r" rtl="1" eaLnBrk="1" hangingPunct="1">
              <a:buFontTx/>
              <a:buNone/>
              <a:defRPr/>
            </a:pPr>
            <a:r>
              <a:rPr lang="fa-IR" sz="2800" dirty="0" smtClean="0"/>
              <a:t>1- گزاره های موافق عقل بشری 2- گزاره های مخالف عقل و عقل </a:t>
            </a:r>
          </a:p>
          <a:p>
            <a:pPr algn="r" rtl="1" eaLnBrk="1" hangingPunct="1">
              <a:buFontTx/>
              <a:buNone/>
              <a:defRPr/>
            </a:pPr>
            <a:r>
              <a:rPr lang="fa-IR" sz="2800" dirty="0" smtClean="0"/>
              <a:t>ستیز 3- گزاره های فرا حسی و فرا عقلی</a:t>
            </a:r>
            <a:endParaRPr lang="en-US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428604"/>
            <a:ext cx="7851648" cy="1857388"/>
          </a:xfrm>
        </p:spPr>
        <p:txBody>
          <a:bodyPr>
            <a:normAutofit/>
          </a:bodyPr>
          <a:lstStyle/>
          <a:p>
            <a:r>
              <a:rPr lang="fa-IR" sz="4800" dirty="0" smtClean="0">
                <a:cs typeface="B Esfehan" pitchFamily="2" charset="-78"/>
              </a:rPr>
              <a:t>معنای لغوی و اصطلاحی وحی :</a:t>
            </a:r>
            <a:r>
              <a:rPr lang="fa-IR" sz="6000" dirty="0" smtClean="0"/>
              <a:t/>
            </a:r>
            <a:br>
              <a:rPr lang="fa-IR" sz="6000" dirty="0" smtClean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2500306"/>
            <a:ext cx="7854696" cy="4071966"/>
          </a:xfrm>
        </p:spPr>
        <p:txBody>
          <a:bodyPr>
            <a:normAutofit fontScale="92500"/>
          </a:bodyPr>
          <a:lstStyle/>
          <a:p>
            <a:r>
              <a:rPr lang="fa-IR" sz="3200" dirty="0" smtClean="0"/>
              <a:t>وحی در لغت ، به معنای اشاره، اعلام در خفا و تفهیم و القای سریع و پنهانی  یک پیام و یا معنا می باشد و در اصطلاح وحی عبارت است از:</a:t>
            </a:r>
          </a:p>
          <a:p>
            <a:r>
              <a:rPr lang="fa-IR" sz="3200" dirty="0" smtClean="0"/>
              <a:t> </a:t>
            </a:r>
            <a:r>
              <a:rPr lang="fa-IR" sz="3200" b="1" dirty="0" smtClean="0"/>
              <a:t>القای پیام از سوی خداوند به انســـــان برگزیده جهت ابلاغ به انسانها در راستای هدایت بـــــه سمت سعادت</a:t>
            </a:r>
            <a:r>
              <a:rPr lang="fa-IR" sz="3200" dirty="0" smtClean="0"/>
              <a:t> </a:t>
            </a:r>
          </a:p>
          <a:p>
            <a:r>
              <a:rPr lang="fa-IR" sz="3200" dirty="0" smtClean="0"/>
              <a:t>این پدیده که رابطه ای خارق العاده میان خداوند و برخی انسان های برگزیده است کاملا ناشناخته  بوده و غیر از رابطه حسی، عقلی ، تجربی ، کشف و شهود و امثال آن می باشد.</a:t>
            </a:r>
            <a:endParaRPr lang="en-US" sz="3200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928670"/>
            <a:ext cx="7851648" cy="1071570"/>
          </a:xfrm>
        </p:spPr>
        <p:txBody>
          <a:bodyPr>
            <a:normAutofit/>
          </a:bodyPr>
          <a:lstStyle/>
          <a:p>
            <a:r>
              <a:rPr lang="fa-IR" sz="4800" dirty="0" smtClean="0">
                <a:cs typeface="B Esfehan" pitchFamily="2" charset="-78"/>
              </a:rPr>
              <a:t>انواع وحی</a:t>
            </a:r>
            <a:endParaRPr lang="en-US" sz="4800" dirty="0">
              <a:cs typeface="B Esfehan" pitchFamily="2" charset="-78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2643182"/>
            <a:ext cx="7854696" cy="3857652"/>
          </a:xfrm>
        </p:spPr>
        <p:txBody>
          <a:bodyPr>
            <a:normAutofit/>
          </a:bodyPr>
          <a:lstStyle/>
          <a:p>
            <a:r>
              <a:rPr lang="fa-IR" dirty="0" smtClean="0"/>
              <a:t>در یک تقسیم می توان وحی را به چهار نوع تقسیم کرد: </a:t>
            </a:r>
          </a:p>
          <a:p>
            <a:r>
              <a:rPr lang="fa-IR" dirty="0" smtClean="0"/>
              <a:t>   1- وحی خداوند بر انبیاء ( وحی رسالی یا تشریعی )</a:t>
            </a:r>
          </a:p>
          <a:p>
            <a:r>
              <a:rPr lang="fa-IR" dirty="0" smtClean="0"/>
              <a:t>   2- وحی خداوند بر انسان غیر نبی ( الهام )</a:t>
            </a:r>
          </a:p>
          <a:p>
            <a:r>
              <a:rPr lang="fa-IR" dirty="0" smtClean="0"/>
              <a:t>   3- وحی خداوند بر غیر انسان اعم ازحیوانات و جمادات ( هدایت غریزی ) </a:t>
            </a:r>
          </a:p>
          <a:p>
            <a:r>
              <a:rPr lang="fa-IR" dirty="0" smtClean="0"/>
              <a:t>   4- القای پیام سریع توسط دیگران ( اشاره پنهانی )</a:t>
            </a:r>
            <a:endParaRPr lang="en-US" dirty="0" smtClean="0"/>
          </a:p>
          <a:p>
            <a:r>
              <a:rPr lang="fa-IR" dirty="0" smtClean="0"/>
              <a:t>و در یک تقسیم دیگر وحی رسالی را می توان به سه نوع وحی مستقیم،</a:t>
            </a:r>
          </a:p>
          <a:p>
            <a:r>
              <a:rPr lang="fa-IR" dirty="0" smtClean="0"/>
              <a:t>وحی از ورای حجاب و وحی به وسیله ی فرشته تقسیم کرد.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Rectangle 2"/>
          <p:cNvSpPr>
            <a:spLocks noGrp="1" noChangeArrowheads="1"/>
          </p:cNvSpPr>
          <p:nvPr>
            <p:ph type="title"/>
          </p:nvPr>
        </p:nvSpPr>
        <p:spPr>
          <a:xfrm>
            <a:off x="428596" y="714356"/>
            <a:ext cx="8229600" cy="785818"/>
          </a:xfrm>
        </p:spPr>
        <p:txBody>
          <a:bodyPr>
            <a:normAutofit/>
          </a:bodyPr>
          <a:lstStyle/>
          <a:p>
            <a:pPr algn="r" eaLnBrk="1" hangingPunct="1">
              <a:defRPr/>
            </a:pPr>
            <a:r>
              <a:rPr lang="fa-IR" sz="4800" b="1" dirty="0" smtClean="0">
                <a:cs typeface="B Esfehan" pitchFamily="2" charset="-78"/>
              </a:rPr>
              <a:t>2- دین و علم</a:t>
            </a:r>
            <a:endParaRPr lang="en-US" sz="4800" b="1" dirty="0" smtClean="0">
              <a:cs typeface="B Esfehan" pitchFamily="2" charset="-78"/>
            </a:endParaRPr>
          </a:p>
        </p:txBody>
      </p:sp>
      <p:sp>
        <p:nvSpPr>
          <p:cNvPr id="1054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752600"/>
            <a:ext cx="8229600" cy="4800600"/>
          </a:xfrm>
        </p:spPr>
        <p:txBody>
          <a:bodyPr>
            <a:normAutofit/>
          </a:bodyPr>
          <a:lstStyle/>
          <a:p>
            <a:pPr algn="r" rtl="1" eaLnBrk="1" hangingPunct="1">
              <a:lnSpc>
                <a:spcPct val="90000"/>
              </a:lnSpc>
              <a:buFontTx/>
              <a:buNone/>
              <a:defRPr/>
            </a:pPr>
            <a:r>
              <a:rPr lang="fa-IR" sz="2800" dirty="0" smtClean="0"/>
              <a:t>  - هیچ پیامبری از سوی خداوند مبعوث نشده است که انسانها را به</a:t>
            </a:r>
          </a:p>
          <a:p>
            <a:pPr algn="r" rtl="1" eaLnBrk="1" hangingPunct="1">
              <a:lnSpc>
                <a:spcPct val="90000"/>
              </a:lnSpc>
              <a:buFontTx/>
              <a:buNone/>
              <a:defRPr/>
            </a:pPr>
            <a:r>
              <a:rPr lang="fa-IR" sz="2800" dirty="0" smtClean="0"/>
              <a:t>جهل و نادانی دعوت کند.</a:t>
            </a:r>
          </a:p>
          <a:p>
            <a:pPr algn="r" rtl="1" eaLnBrk="1" hangingPunct="1">
              <a:lnSpc>
                <a:spcPct val="90000"/>
              </a:lnSpc>
              <a:buFontTx/>
              <a:buNone/>
              <a:defRPr/>
            </a:pPr>
            <a:r>
              <a:rPr lang="fa-IR" sz="2800" dirty="0" smtClean="0"/>
              <a:t>  - کتب آسمانی خصوصا قرآن انسانها را به  فکر  و اندیشه  دعوت</a:t>
            </a:r>
          </a:p>
          <a:p>
            <a:pPr algn="r" rtl="1" eaLnBrk="1" hangingPunct="1">
              <a:lnSpc>
                <a:spcPct val="90000"/>
              </a:lnSpc>
              <a:buFontTx/>
              <a:buNone/>
              <a:defRPr/>
            </a:pPr>
            <a:r>
              <a:rPr lang="fa-IR" sz="2800" dirty="0" smtClean="0"/>
              <a:t>نموده است.</a:t>
            </a:r>
          </a:p>
          <a:p>
            <a:pPr algn="r" rtl="1" eaLnBrk="1" hangingPunct="1">
              <a:lnSpc>
                <a:spcPct val="90000"/>
              </a:lnSpc>
              <a:buFontTx/>
              <a:buNone/>
              <a:defRPr/>
            </a:pPr>
            <a:r>
              <a:rPr lang="fa-IR" sz="2800" dirty="0" smtClean="0"/>
              <a:t>  - قرآن  با طرح سؤال جهت  اثبات حقایق  سعی در احیای فرهنگ</a:t>
            </a:r>
          </a:p>
          <a:p>
            <a:pPr algn="r" rtl="1" eaLnBrk="1" hangingPunct="1">
              <a:lnSpc>
                <a:spcPct val="90000"/>
              </a:lnSpc>
              <a:buFontTx/>
              <a:buNone/>
              <a:defRPr/>
            </a:pPr>
            <a:r>
              <a:rPr lang="fa-IR" sz="2800" dirty="0" smtClean="0"/>
              <a:t>تفکر دارد.</a:t>
            </a:r>
          </a:p>
          <a:p>
            <a:pPr algn="r" rtl="1" eaLnBrk="1" hangingPunct="1">
              <a:lnSpc>
                <a:spcPct val="90000"/>
              </a:lnSpc>
              <a:buFontTx/>
              <a:buNone/>
              <a:defRPr/>
            </a:pPr>
            <a:r>
              <a:rPr lang="fa-IR" sz="2800" dirty="0" smtClean="0"/>
              <a:t>  - وجود بسیار زیاد کلماتی مانند علم ،تدبر ،تفکر و تفقه  در  قرآن</a:t>
            </a:r>
          </a:p>
          <a:p>
            <a:pPr algn="r" rtl="1" eaLnBrk="1" hangingPunct="1">
              <a:lnSpc>
                <a:spcPct val="90000"/>
              </a:lnSpc>
              <a:buFontTx/>
              <a:buNone/>
              <a:defRPr/>
            </a:pPr>
            <a:r>
              <a:rPr lang="fa-IR" sz="2800" dirty="0" smtClean="0"/>
              <a:t>نشان از اهتمام دین اسلام بر این موضوع دارد.</a:t>
            </a:r>
          </a:p>
          <a:p>
            <a:pPr algn="r" rtl="1" eaLnBrk="1" hangingPunct="1">
              <a:lnSpc>
                <a:spcPct val="90000"/>
              </a:lnSpc>
              <a:buFontTx/>
              <a:buNone/>
              <a:defRPr/>
            </a:pPr>
            <a:r>
              <a:rPr lang="fa-IR" sz="2800" dirty="0" smtClean="0"/>
              <a:t>  - پیامبر اسلام (ص) مرکب علم و دانایی را در مسیر رسیدن به </a:t>
            </a:r>
          </a:p>
          <a:p>
            <a:pPr algn="r" rtl="1" eaLnBrk="1" hangingPunct="1">
              <a:lnSpc>
                <a:spcPct val="90000"/>
              </a:lnSpc>
              <a:buFontTx/>
              <a:buNone/>
              <a:defRPr/>
            </a:pPr>
            <a:r>
              <a:rPr lang="fa-IR" sz="2800" dirty="0" smtClean="0"/>
              <a:t>قرب الهی رهوارتر از عبادت می داند. </a:t>
            </a:r>
            <a:endParaRPr lang="en-US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28604"/>
            <a:ext cx="8229600" cy="928694"/>
          </a:xfrm>
        </p:spPr>
        <p:txBody>
          <a:bodyPr>
            <a:normAutofit/>
          </a:bodyPr>
          <a:lstStyle/>
          <a:p>
            <a:pPr algn="r" eaLnBrk="1" hangingPunct="1">
              <a:defRPr/>
            </a:pPr>
            <a:r>
              <a:rPr lang="fa-IR" sz="4000" b="1" dirty="0" smtClean="0">
                <a:cs typeface="B Esfehan" pitchFamily="2" charset="-78"/>
              </a:rPr>
              <a:t>رابطه و نسبت علم و دین </a:t>
            </a:r>
            <a:endParaRPr lang="en-US" sz="4000" b="1" dirty="0" smtClean="0">
              <a:cs typeface="B Esfehan" pitchFamily="2" charset="-78"/>
            </a:endParaRPr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2357430"/>
            <a:ext cx="8229600" cy="4119570"/>
          </a:xfrm>
        </p:spPr>
        <p:txBody>
          <a:bodyPr>
            <a:normAutofit/>
          </a:bodyPr>
          <a:lstStyle/>
          <a:p>
            <a:pPr algn="r" rtl="1" eaLnBrk="1" hangingPunct="1">
              <a:lnSpc>
                <a:spcPct val="90000"/>
              </a:lnSpc>
              <a:buFontTx/>
              <a:buNone/>
              <a:defRPr/>
            </a:pPr>
            <a:r>
              <a:rPr lang="fa-IR" sz="3200" dirty="0" smtClean="0"/>
              <a:t>رابطه و نسبت علم با دین در این معنا خارج از این سه حالت نیست:</a:t>
            </a:r>
          </a:p>
          <a:p>
            <a:pPr algn="r" rtl="1" eaLnBrk="1" hangingPunct="1">
              <a:lnSpc>
                <a:spcPct val="90000"/>
              </a:lnSpc>
              <a:buFontTx/>
              <a:buNone/>
              <a:defRPr/>
            </a:pPr>
            <a:r>
              <a:rPr lang="fa-IR" sz="3200" dirty="0" smtClean="0"/>
              <a:t>1- علم و دین دو نهاد متمایز از هم می باشند </a:t>
            </a:r>
          </a:p>
          <a:p>
            <a:pPr algn="r" rtl="1" eaLnBrk="1" hangingPunct="1">
              <a:lnSpc>
                <a:spcPct val="90000"/>
              </a:lnSpc>
              <a:buFontTx/>
              <a:buNone/>
              <a:defRPr/>
            </a:pPr>
            <a:r>
              <a:rPr lang="fa-IR" sz="3200" dirty="0" smtClean="0"/>
              <a:t>2- علم و دین دو نهاد متعارض با هم می باشند </a:t>
            </a:r>
          </a:p>
          <a:p>
            <a:pPr algn="r" rtl="1" eaLnBrk="1" hangingPunct="1">
              <a:lnSpc>
                <a:spcPct val="90000"/>
              </a:lnSpc>
              <a:buFontTx/>
              <a:buNone/>
              <a:defRPr/>
            </a:pPr>
            <a:r>
              <a:rPr lang="fa-IR" sz="3200" dirty="0" smtClean="0"/>
              <a:t>3- علم و دین دو نهاد مکمل هم می باشند  </a:t>
            </a:r>
            <a:endParaRPr lang="en-US" sz="32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938962"/>
          </a:xfrm>
        </p:spPr>
        <p:txBody>
          <a:bodyPr>
            <a:normAutofit fontScale="90000"/>
          </a:bodyPr>
          <a:lstStyle/>
          <a:p>
            <a:pPr algn="r" rtl="1"/>
            <a:r>
              <a:rPr lang="fa-IR" sz="4400" b="1" dirty="0" smtClean="0">
                <a:cs typeface="B Esfehan" pitchFamily="2" charset="-78"/>
              </a:rPr>
              <a:t>1- علم و دین دو نهاد متمایز از هم می باشند</a:t>
            </a:r>
            <a:endParaRPr lang="en-US" sz="4400" b="1" dirty="0">
              <a:cs typeface="B Esfehan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r" rtl="1">
              <a:lnSpc>
                <a:spcPct val="90000"/>
              </a:lnSpc>
              <a:buNone/>
              <a:defRPr/>
            </a:pPr>
            <a:r>
              <a:rPr lang="fa-IR" sz="2800" dirty="0" smtClean="0"/>
              <a:t>در این دیدگاه به تفاوت  موضوع، زبان وغایت و روش در دو نهادعلم</a:t>
            </a:r>
          </a:p>
          <a:p>
            <a:pPr algn="r" rtl="1">
              <a:lnSpc>
                <a:spcPct val="90000"/>
              </a:lnSpc>
              <a:buNone/>
              <a:defRPr/>
            </a:pPr>
            <a:r>
              <a:rPr lang="fa-IR" sz="2800" dirty="0" smtClean="0"/>
              <a:t>ودین  استدلال می شود و لذا معتقدند  هیچ  تعارضی بین این  دو وجود </a:t>
            </a:r>
          </a:p>
          <a:p>
            <a:pPr algn="r" rtl="1">
              <a:lnSpc>
                <a:spcPct val="90000"/>
              </a:lnSpc>
              <a:buNone/>
              <a:defRPr/>
            </a:pPr>
            <a:r>
              <a:rPr lang="fa-IR" sz="2800" dirty="0" smtClean="0"/>
              <a:t>ندارد ، تعارض، حاصل وحدت موضوع  و تفاوت در احکام می باشد.</a:t>
            </a:r>
          </a:p>
          <a:p>
            <a:pPr algn="r" rtl="1">
              <a:lnSpc>
                <a:spcPct val="90000"/>
              </a:lnSpc>
              <a:buNone/>
              <a:defRPr/>
            </a:pPr>
            <a:r>
              <a:rPr lang="fa-IR" sz="2800" dirty="0" smtClean="0"/>
              <a:t>در اعتقاد اینها متون مقدس هیچ مطلب معتبری راجع به مسائل علمی</a:t>
            </a:r>
          </a:p>
          <a:p>
            <a:pPr algn="r" rtl="1">
              <a:lnSpc>
                <a:spcPct val="90000"/>
              </a:lnSpc>
              <a:buNone/>
              <a:defRPr/>
            </a:pPr>
            <a:r>
              <a:rPr lang="fa-IR" sz="2800" dirty="0" smtClean="0"/>
              <a:t>به ما نمی گویند .</a:t>
            </a:r>
          </a:p>
          <a:p>
            <a:pPr algn="r" rtl="1">
              <a:lnSpc>
                <a:spcPct val="90000"/>
              </a:lnSpc>
              <a:buNone/>
              <a:defRPr/>
            </a:pPr>
            <a:r>
              <a:rPr lang="fa-IR" sz="2800" dirty="0" smtClean="0"/>
              <a:t>برای مثال اگزیستانسیالیستها معتقدند </a:t>
            </a:r>
            <a:r>
              <a:rPr lang="fa-IR" sz="2800" i="1" dirty="0" smtClean="0"/>
              <a:t>موضوع</a:t>
            </a:r>
            <a:r>
              <a:rPr lang="fa-IR" sz="2800" dirty="0" smtClean="0"/>
              <a:t> علم، اشیای مادی و نقش </a:t>
            </a:r>
          </a:p>
          <a:p>
            <a:pPr algn="r" rtl="1">
              <a:lnSpc>
                <a:spcPct val="90000"/>
              </a:lnSpc>
              <a:buNone/>
              <a:defRPr/>
            </a:pPr>
            <a:r>
              <a:rPr lang="fa-IR" sz="2800" dirty="0" smtClean="0"/>
              <a:t>و کارکرد آنهاست و معرفت نسبت به  آنها غیر  شخصی  است   ولی</a:t>
            </a:r>
          </a:p>
          <a:p>
            <a:pPr algn="r" rtl="1">
              <a:lnSpc>
                <a:spcPct val="90000"/>
              </a:lnSpc>
              <a:buNone/>
              <a:defRPr/>
            </a:pPr>
            <a:r>
              <a:rPr lang="fa-IR" sz="2800" dirty="0" smtClean="0"/>
              <a:t>موضوع دین واقعیتهای  شخصی و اخلاقی است  و معرفت  دینی  هم</a:t>
            </a:r>
          </a:p>
          <a:p>
            <a:pPr algn="r" rtl="1">
              <a:lnSpc>
                <a:spcPct val="90000"/>
              </a:lnSpc>
              <a:buNone/>
              <a:defRPr/>
            </a:pPr>
            <a:r>
              <a:rPr lang="fa-IR" sz="2800" dirty="0" smtClean="0"/>
              <a:t>عمیقا شخصی و ذهنی است.  </a:t>
            </a:r>
            <a:endParaRPr lang="en-US" sz="2800" dirty="0" smtClean="0"/>
          </a:p>
          <a:p>
            <a:pPr algn="r" rtl="1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28596" y="1571612"/>
            <a:ext cx="7786742" cy="4929222"/>
          </a:xfrm>
        </p:spPr>
        <p:txBody>
          <a:bodyPr>
            <a:noAutofit/>
          </a:bodyPr>
          <a:lstStyle/>
          <a:p>
            <a:pPr algn="r" rtl="1" eaLnBrk="1" hangingPunct="1">
              <a:buFontTx/>
              <a:buNone/>
              <a:defRPr/>
            </a:pPr>
            <a:r>
              <a:rPr lang="fa-IR" sz="2800" dirty="0" smtClean="0"/>
              <a:t>فیلسوفان تحلیل زبان معتقدند:غایت علم نوعاً پیش بینی و کنترل</a:t>
            </a:r>
          </a:p>
          <a:p>
            <a:pPr algn="r" rtl="1" eaLnBrk="1" hangingPunct="1">
              <a:buFontTx/>
              <a:buNone/>
              <a:defRPr/>
            </a:pPr>
            <a:r>
              <a:rPr lang="fa-IR" sz="2800" dirty="0" smtClean="0"/>
              <a:t>است اما زبان دین برای مقاصدی نظیر نیایش و کسب آرامش بکار</a:t>
            </a:r>
          </a:p>
          <a:p>
            <a:pPr algn="r" rtl="1" eaLnBrk="1" hangingPunct="1">
              <a:buFontTx/>
              <a:buNone/>
              <a:defRPr/>
            </a:pPr>
            <a:r>
              <a:rPr lang="fa-IR" sz="2800" dirty="0" smtClean="0"/>
              <a:t>می رود .</a:t>
            </a:r>
          </a:p>
          <a:p>
            <a:pPr algn="r" rtl="1" eaLnBrk="1" hangingPunct="1">
              <a:buFontTx/>
              <a:buNone/>
              <a:defRPr/>
            </a:pPr>
            <a:r>
              <a:rPr lang="fa-IR" sz="2800" dirty="0" smtClean="0"/>
              <a:t>   کارل بارت که یکی از تأثیرگذارترین متکلمان مسیحی است</a:t>
            </a:r>
          </a:p>
          <a:p>
            <a:pPr algn="r" rtl="1" eaLnBrk="1" hangingPunct="1">
              <a:buFontTx/>
              <a:buNone/>
              <a:defRPr/>
            </a:pPr>
            <a:r>
              <a:rPr lang="fa-IR" sz="2800" dirty="0" smtClean="0"/>
              <a:t>معتقد بود که الهیات و علم با موضوع های از بن متفاوتی سر و</a:t>
            </a:r>
          </a:p>
          <a:p>
            <a:pPr algn="r" rtl="1" eaLnBrk="1" hangingPunct="1">
              <a:buFontTx/>
              <a:buNone/>
              <a:defRPr/>
            </a:pPr>
            <a:r>
              <a:rPr lang="fa-IR" sz="2800" dirty="0" smtClean="0"/>
              <a:t>کار دارند. موضوع الهیات تجلی خداوند در مسیح است و موضوع</a:t>
            </a:r>
          </a:p>
          <a:p>
            <a:pPr algn="r" rtl="1" eaLnBrk="1" hangingPunct="1">
              <a:buFontTx/>
              <a:buNone/>
              <a:defRPr/>
            </a:pPr>
            <a:r>
              <a:rPr lang="fa-IR" sz="2800" dirty="0" smtClean="0"/>
              <a:t>علم جهان طبیعت. خدای متعال را فقط از طریق تجلی اش بر ما</a:t>
            </a:r>
          </a:p>
          <a:p>
            <a:pPr algn="r" rtl="1" eaLnBrk="1" hangingPunct="1">
              <a:buFontTx/>
              <a:buNone/>
              <a:defRPr/>
            </a:pPr>
            <a:r>
              <a:rPr lang="fa-IR" sz="2800" dirty="0" smtClean="0"/>
              <a:t>می توان شناخت اما شناخت طبیعت به مدد عقل بشری است .</a:t>
            </a:r>
            <a:endParaRPr lang="en-US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28596" y="857232"/>
            <a:ext cx="8305800" cy="5662610"/>
          </a:xfrm>
        </p:spPr>
        <p:txBody>
          <a:bodyPr>
            <a:normAutofit/>
          </a:bodyPr>
          <a:lstStyle/>
          <a:p>
            <a:pPr algn="r" rtl="1" eaLnBrk="1" hangingPunct="1">
              <a:buFontTx/>
              <a:buNone/>
              <a:defRPr/>
            </a:pPr>
            <a:endParaRPr lang="fa-IR" sz="2800" b="1" dirty="0" smtClean="0"/>
          </a:p>
          <a:p>
            <a:pPr algn="r" rtl="1" eaLnBrk="1" hangingPunct="1">
              <a:buFontTx/>
              <a:buNone/>
              <a:defRPr/>
            </a:pPr>
            <a:r>
              <a:rPr lang="fa-IR" sz="2800" dirty="0" smtClean="0"/>
              <a:t>فرق بین روشهای الهیات و علم ناشی از تفاوت بین موضوع معرفت </a:t>
            </a:r>
          </a:p>
          <a:p>
            <a:pPr algn="r" rtl="1" eaLnBrk="1" hangingPunct="1">
              <a:buFontTx/>
              <a:buNone/>
              <a:defRPr/>
            </a:pPr>
            <a:r>
              <a:rPr lang="fa-IR" sz="2800" dirty="0" smtClean="0"/>
              <a:t>آنهاست .الهیات با خداوند متعال و مرموز سر و کار دارد و خداوند آن</a:t>
            </a:r>
          </a:p>
          <a:p>
            <a:pPr algn="r" rtl="1" eaLnBrk="1" hangingPunct="1">
              <a:buFontTx/>
              <a:buNone/>
              <a:defRPr/>
            </a:pPr>
            <a:r>
              <a:rPr lang="fa-IR" sz="2800" dirty="0" smtClean="0"/>
              <a:t>چنان بی  شباهت به جهان یعنی عرصه ی تحقیق علم است که روشهای </a:t>
            </a:r>
          </a:p>
          <a:p>
            <a:pPr algn="r" rtl="1" eaLnBrk="1" hangingPunct="1">
              <a:buFontTx/>
              <a:buNone/>
              <a:defRPr/>
            </a:pPr>
            <a:r>
              <a:rPr lang="fa-IR" sz="2800" dirty="0" smtClean="0"/>
              <a:t>یکسانی را نمی توان در هر دو حوزه به کار برد.(ایان باریور/علم و</a:t>
            </a:r>
          </a:p>
          <a:p>
            <a:pPr algn="r" rtl="1" eaLnBrk="1" hangingPunct="1">
              <a:buFontTx/>
              <a:buNone/>
              <a:defRPr/>
            </a:pPr>
            <a:r>
              <a:rPr lang="fa-IR" sz="2800" dirty="0" smtClean="0"/>
              <a:t>دین/ص 199)</a:t>
            </a:r>
          </a:p>
          <a:p>
            <a:pPr algn="r" rtl="1" eaLnBrk="1" hangingPunct="1">
              <a:buFontTx/>
              <a:buNone/>
              <a:defRPr/>
            </a:pPr>
            <a:r>
              <a:rPr lang="fa-IR" sz="2800" dirty="0" smtClean="0"/>
              <a:t>نکته:</a:t>
            </a:r>
          </a:p>
          <a:p>
            <a:pPr algn="r" rtl="1" eaLnBrk="1" hangingPunct="1">
              <a:buFontTx/>
              <a:buNone/>
              <a:defRPr/>
            </a:pPr>
            <a:r>
              <a:rPr lang="fa-IR" sz="2800" dirty="0" smtClean="0"/>
              <a:t>به رغم نکات مثبتی که در این دیدگاه وجود دارد ، اشکال اساسی آن ،</a:t>
            </a:r>
          </a:p>
          <a:p>
            <a:pPr algn="r" rtl="1" eaLnBrk="1" hangingPunct="1">
              <a:buFontTx/>
              <a:buNone/>
              <a:defRPr/>
            </a:pPr>
            <a:r>
              <a:rPr lang="fa-IR" sz="2800" dirty="0" smtClean="0"/>
              <a:t>نادیده گرفتن بخشی از زبان دین است ، که بیان حقایق طبیعی است.</a:t>
            </a:r>
          </a:p>
          <a:p>
            <a:pPr algn="r" rtl="1" eaLnBrk="1" hangingPunct="1">
              <a:buFontTx/>
              <a:buNone/>
              <a:defRPr/>
            </a:pPr>
            <a:endParaRPr lang="fa-IR" sz="2800" dirty="0" smtClean="0"/>
          </a:p>
          <a:p>
            <a:pPr algn="r" rtl="1" eaLnBrk="1" hangingPunct="1">
              <a:buFontTx/>
              <a:buNone/>
              <a:defRPr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92100"/>
            <a:ext cx="8229600" cy="1003300"/>
          </a:xfrm>
        </p:spPr>
        <p:txBody>
          <a:bodyPr/>
          <a:lstStyle/>
          <a:p>
            <a:pPr algn="r" eaLnBrk="1" hangingPunct="1">
              <a:defRPr/>
            </a:pPr>
            <a:r>
              <a:rPr lang="fa-IR" sz="3600" b="1" dirty="0" smtClean="0">
                <a:cs typeface="B Esfehan" pitchFamily="2" charset="-78"/>
              </a:rPr>
              <a:t>2- علم و دین دو نهاد مکمل هم می باشند</a:t>
            </a:r>
            <a:endParaRPr lang="en-US" sz="3600" b="1" dirty="0" smtClean="0">
              <a:cs typeface="B Esfehan" pitchFamily="2" charset="-78"/>
            </a:endParaRPr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76400"/>
            <a:ext cx="8229600" cy="4953000"/>
          </a:xfrm>
        </p:spPr>
        <p:txBody>
          <a:bodyPr/>
          <a:lstStyle/>
          <a:p>
            <a:pPr algn="r" rtl="1" eaLnBrk="1" hangingPunct="1">
              <a:lnSpc>
                <a:spcPct val="90000"/>
              </a:lnSpc>
              <a:buFontTx/>
              <a:buNone/>
              <a:defRPr/>
            </a:pPr>
            <a:r>
              <a:rPr lang="fa-IR" sz="2400" dirty="0" smtClean="0"/>
              <a:t>در این نگرش اعتقاد بر این است که ممکن است بین علم و دین موضوع واحدی </a:t>
            </a:r>
          </a:p>
          <a:p>
            <a:pPr algn="r" rtl="1" eaLnBrk="1" hangingPunct="1">
              <a:lnSpc>
                <a:spcPct val="90000"/>
              </a:lnSpc>
              <a:buFontTx/>
              <a:buNone/>
              <a:defRPr/>
            </a:pPr>
            <a:r>
              <a:rPr lang="fa-IR" sz="2400" dirty="0" smtClean="0"/>
              <a:t>وجود داشته باشد مثلا هردو در موضوع  واحدی مثل طبیعت سخن بگویند  ولی </a:t>
            </a:r>
          </a:p>
          <a:p>
            <a:pPr algn="r" rtl="1" eaLnBrk="1" hangingPunct="1">
              <a:lnSpc>
                <a:spcPct val="90000"/>
              </a:lnSpc>
              <a:buFontTx/>
              <a:buNone/>
              <a:defRPr/>
            </a:pPr>
            <a:r>
              <a:rPr lang="fa-IR" sz="2400" dirty="0" smtClean="0"/>
              <a:t>هدف از طرح این مباحث در هر کدام فرق کند ،مثلا علم به علل حوادث طبیعت</a:t>
            </a:r>
          </a:p>
          <a:p>
            <a:pPr algn="r" rtl="1" eaLnBrk="1" hangingPunct="1">
              <a:lnSpc>
                <a:spcPct val="90000"/>
              </a:lnSpc>
              <a:buFontTx/>
              <a:buNone/>
              <a:defRPr/>
            </a:pPr>
            <a:r>
              <a:rPr lang="fa-IR" sz="2400" dirty="0" smtClean="0"/>
              <a:t>بپردازد و دین به معانی حوادث طبیعی.</a:t>
            </a:r>
          </a:p>
          <a:p>
            <a:pPr algn="r" rtl="1" eaLnBrk="1" hangingPunct="1">
              <a:lnSpc>
                <a:spcPct val="90000"/>
              </a:lnSpc>
              <a:buFontTx/>
              <a:buNone/>
              <a:defRPr/>
            </a:pPr>
            <a:r>
              <a:rPr lang="fa-IR" sz="2400" dirty="0" smtClean="0"/>
              <a:t>نکته:</a:t>
            </a:r>
          </a:p>
          <a:p>
            <a:pPr algn="r" rtl="1" eaLnBrk="1" hangingPunct="1">
              <a:lnSpc>
                <a:spcPct val="90000"/>
              </a:lnSpc>
              <a:buFontTx/>
              <a:buNone/>
              <a:defRPr/>
            </a:pPr>
            <a:r>
              <a:rPr lang="fa-IR" sz="2400" dirty="0" smtClean="0"/>
              <a:t>این مطلب بهره ای از حقیقت دارد و واقعا دین در نقل بسیاری از حوادث طبیعی</a:t>
            </a:r>
          </a:p>
          <a:p>
            <a:pPr algn="r" rtl="1" eaLnBrk="1" hangingPunct="1">
              <a:lnSpc>
                <a:spcPct val="90000"/>
              </a:lnSpc>
              <a:buFontTx/>
              <a:buNone/>
              <a:defRPr/>
            </a:pPr>
            <a:r>
              <a:rPr lang="fa-IR" sz="2400" dirty="0" smtClean="0"/>
              <a:t>هدفش طرح معانی آن حوادث است  و اکثرا همه ی حوادث  طبیعی  را  آیات   و </a:t>
            </a:r>
          </a:p>
          <a:p>
            <a:pPr algn="r" rtl="1" eaLnBrk="1" hangingPunct="1">
              <a:lnSpc>
                <a:spcPct val="90000"/>
              </a:lnSpc>
              <a:buFontTx/>
              <a:buNone/>
              <a:defRPr/>
            </a:pPr>
            <a:r>
              <a:rPr lang="fa-IR" sz="2400" dirty="0" smtClean="0"/>
              <a:t>نشانه هایی از صفات الهی می داند .</a:t>
            </a:r>
          </a:p>
          <a:p>
            <a:pPr algn="r" rtl="1" eaLnBrk="1" hangingPunct="1">
              <a:lnSpc>
                <a:spcPct val="90000"/>
              </a:lnSpc>
              <a:buFontTx/>
              <a:buNone/>
              <a:defRPr/>
            </a:pPr>
            <a:r>
              <a:rPr lang="fa-IR" sz="2400" dirty="0" smtClean="0"/>
              <a:t>ولی حقیقت دیگری را نباید فراموش کرد  و آن این که  دین بعضا از علل حوادث</a:t>
            </a:r>
          </a:p>
          <a:p>
            <a:pPr algn="r" rtl="1" eaLnBrk="1" hangingPunct="1">
              <a:lnSpc>
                <a:spcPct val="90000"/>
              </a:lnSpc>
              <a:buFontTx/>
              <a:buNone/>
              <a:defRPr/>
            </a:pPr>
            <a:r>
              <a:rPr lang="fa-IR" sz="2400" dirty="0" smtClean="0"/>
              <a:t>طبیعی سخن می گوید و مفاهیمی را از دل  واقعیات و علل طبیعی آنها  استخراج </a:t>
            </a:r>
          </a:p>
          <a:p>
            <a:pPr algn="r" rtl="1" eaLnBrk="1" hangingPunct="1">
              <a:lnSpc>
                <a:spcPct val="90000"/>
              </a:lnSpc>
              <a:buFontTx/>
              <a:buNone/>
              <a:defRPr/>
            </a:pPr>
            <a:r>
              <a:rPr lang="fa-IR" sz="2400" dirty="0" smtClean="0"/>
              <a:t>می کند و واقعیات وعلل بیان شده در دین با یافته های علمی تعارض پیدا می کنند.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endParaRPr lang="en-US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04088"/>
            <a:ext cx="8229600" cy="867524"/>
          </a:xfrm>
        </p:spPr>
        <p:txBody>
          <a:bodyPr/>
          <a:lstStyle/>
          <a:p>
            <a:pPr algn="r" eaLnBrk="1" hangingPunct="1">
              <a:defRPr/>
            </a:pPr>
            <a:r>
              <a:rPr lang="fa-IR" sz="3600" b="1" dirty="0" smtClean="0">
                <a:cs typeface="B Esfehan" pitchFamily="2" charset="-78"/>
              </a:rPr>
              <a:t>3- علم و دین دو نهاد متعارض با هم می باشند</a:t>
            </a:r>
            <a:endParaRPr lang="en-US" sz="3600" b="1" dirty="0" smtClean="0">
              <a:cs typeface="B Esfehan" pitchFamily="2" charset="-78"/>
            </a:endParaRPr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905000"/>
            <a:ext cx="8229600" cy="4648200"/>
          </a:xfrm>
        </p:spPr>
        <p:txBody>
          <a:bodyPr/>
          <a:lstStyle/>
          <a:p>
            <a:pPr algn="r" rtl="1" eaLnBrk="1" hangingPunct="1">
              <a:buFontTx/>
              <a:buNone/>
              <a:defRPr/>
            </a:pPr>
            <a:r>
              <a:rPr lang="fa-IR" sz="2800" dirty="0" smtClean="0"/>
              <a:t>طبق این نظر حد اقل بین برخی از آموزه های اساسی دین با داده های </a:t>
            </a:r>
          </a:p>
          <a:p>
            <a:pPr algn="r" rtl="1" eaLnBrk="1" hangingPunct="1">
              <a:buFontTx/>
              <a:buNone/>
              <a:defRPr/>
            </a:pPr>
            <a:r>
              <a:rPr lang="fa-IR" sz="2800" dirty="0" smtClean="0"/>
              <a:t>علم تجربی تعارض وجود دارد .پیش فرض اصلی این دیدگاه آن است</a:t>
            </a:r>
          </a:p>
          <a:p>
            <a:pPr algn="r" rtl="1" eaLnBrk="1" hangingPunct="1">
              <a:buFontTx/>
              <a:buNone/>
              <a:defRPr/>
            </a:pPr>
            <a:r>
              <a:rPr lang="fa-IR" sz="2800" dirty="0" smtClean="0"/>
              <a:t>که،هم متون وحیانی در باره طبیعت سخن گفته اند و هم علم ، مدعی </a:t>
            </a:r>
          </a:p>
          <a:p>
            <a:pPr algn="r" rtl="1" eaLnBrk="1" hangingPunct="1">
              <a:buFontTx/>
              <a:buNone/>
              <a:defRPr/>
            </a:pPr>
            <a:r>
              <a:rPr lang="fa-IR" sz="2800" dirty="0" smtClean="0"/>
              <a:t>حقیقت نمایی در این عرصه است  ؛  لکن گفته های آن  دو در برخی </a:t>
            </a:r>
          </a:p>
          <a:p>
            <a:pPr algn="r" rtl="1" eaLnBrk="1" hangingPunct="1">
              <a:buFontTx/>
              <a:buNone/>
              <a:defRPr/>
            </a:pPr>
            <a:r>
              <a:rPr lang="fa-IR" sz="2800" dirty="0" smtClean="0"/>
              <a:t>موارد متعارض است.</a:t>
            </a:r>
          </a:p>
          <a:p>
            <a:pPr algn="r" rtl="1" eaLnBrk="1" hangingPunct="1">
              <a:buFontTx/>
              <a:buNone/>
              <a:defRPr/>
            </a:pPr>
            <a:r>
              <a:rPr lang="fa-IR" sz="2800" dirty="0" smtClean="0"/>
              <a:t>دلیل اثبات تعارض مواردی از کتاب مقدس خصوصا عهدین می باشد </a:t>
            </a:r>
          </a:p>
          <a:p>
            <a:pPr algn="r" rtl="1" eaLnBrk="1" hangingPunct="1">
              <a:buFontTx/>
              <a:buNone/>
              <a:defRPr/>
            </a:pPr>
            <a:r>
              <a:rPr lang="fa-IR" sz="2800" dirty="0" smtClean="0"/>
              <a:t>که باعلوم روز در تعارض است مثل زمین-مرکزی و خورشید مرکزی </a:t>
            </a:r>
          </a:p>
          <a:p>
            <a:pPr algn="r" rtl="1" eaLnBrk="1" hangingPunct="1">
              <a:buFontTx/>
              <a:buNone/>
              <a:defRPr/>
            </a:pPr>
            <a:r>
              <a:rPr lang="fa-IR" sz="2800" dirty="0" smtClean="0"/>
              <a:t>یا خلقت ثابت انواع (</a:t>
            </a:r>
            <a:r>
              <a:rPr lang="en-US" sz="2800" dirty="0" err="1" smtClean="0"/>
              <a:t>fixism</a:t>
            </a:r>
            <a:r>
              <a:rPr lang="fa-IR" sz="2800" dirty="0" smtClean="0"/>
              <a:t>) و تحول انواع (</a:t>
            </a:r>
            <a:r>
              <a:rPr lang="en-US" sz="2800" dirty="0" err="1" smtClean="0"/>
              <a:t>transformism</a:t>
            </a:r>
            <a:r>
              <a:rPr lang="fa-IR" sz="2800" dirty="0" smtClean="0"/>
              <a:t>). </a:t>
            </a:r>
          </a:p>
          <a:p>
            <a:pPr eaLnBrk="1" hangingPunct="1">
              <a:buFontTx/>
              <a:buNone/>
              <a:defRPr/>
            </a:pPr>
            <a:endParaRPr lang="en-US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fa-IR" sz="8000" b="1" dirty="0" smtClean="0">
                <a:latin typeface="Arial" pitchFamily="34" charset="0"/>
                <a:cs typeface="Arial" pitchFamily="34" charset="0"/>
              </a:rPr>
              <a:t>بسم الله الرحمن الرحیم</a:t>
            </a:r>
            <a:endParaRPr lang="en-US" sz="8000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92100"/>
            <a:ext cx="8229600" cy="927100"/>
          </a:xfrm>
        </p:spPr>
        <p:txBody>
          <a:bodyPr>
            <a:normAutofit fontScale="90000"/>
          </a:bodyPr>
          <a:lstStyle/>
          <a:p>
            <a:pPr algn="r" eaLnBrk="1" hangingPunct="1">
              <a:defRPr/>
            </a:pPr>
            <a:r>
              <a:rPr lang="fa-IR" sz="3600" b="1" dirty="0" smtClean="0">
                <a:cs typeface="B Esfehan" pitchFamily="2" charset="-78"/>
              </a:rPr>
              <a:t>نظریه تعامل علم و دین </a:t>
            </a:r>
            <a:br>
              <a:rPr lang="fa-IR" sz="3600" b="1" dirty="0" smtClean="0">
                <a:cs typeface="B Esfehan" pitchFamily="2" charset="-78"/>
              </a:rPr>
            </a:br>
            <a:r>
              <a:rPr lang="fa-IR" sz="3200" b="1" dirty="0" smtClean="0">
                <a:cs typeface="B Esfehan" pitchFamily="2" charset="-78"/>
              </a:rPr>
              <a:t>و راه های برون رفت از تعارض متصور بین علم و دین</a:t>
            </a:r>
            <a:endParaRPr lang="en-US" sz="3200" b="1" dirty="0" smtClean="0">
              <a:cs typeface="B Esfehan" pitchFamily="2" charset="-78"/>
            </a:endParaRPr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371600"/>
            <a:ext cx="8229600" cy="5029200"/>
          </a:xfrm>
        </p:spPr>
        <p:txBody>
          <a:bodyPr/>
          <a:lstStyle/>
          <a:p>
            <a:pPr algn="r" rtl="1" eaLnBrk="1" hangingPunct="1">
              <a:buFontTx/>
              <a:buNone/>
              <a:defRPr/>
            </a:pPr>
            <a:r>
              <a:rPr lang="fa-IR" sz="2800" dirty="0" smtClean="0"/>
              <a:t>1- تفسیر و تأویل آموزه های دینی </a:t>
            </a:r>
          </a:p>
          <a:p>
            <a:pPr algn="r" rtl="1" eaLnBrk="1" hangingPunct="1">
              <a:buFontTx/>
              <a:buNone/>
              <a:defRPr/>
            </a:pPr>
            <a:endParaRPr lang="fa-IR" sz="2800" dirty="0" smtClean="0"/>
          </a:p>
          <a:p>
            <a:pPr algn="r" rtl="1" eaLnBrk="1" hangingPunct="1">
              <a:buFontTx/>
              <a:buNone/>
              <a:defRPr/>
            </a:pPr>
            <a:r>
              <a:rPr lang="fa-IR" sz="2800" dirty="0" smtClean="0"/>
              <a:t>2- فهم این واقعیت که علم هیچگاه انعکاس واقعیت خارجی نمی باشد </a:t>
            </a:r>
          </a:p>
          <a:p>
            <a:pPr algn="r" rtl="1" eaLnBrk="1" hangingPunct="1">
              <a:buFontTx/>
              <a:buNone/>
              <a:defRPr/>
            </a:pPr>
            <a:r>
              <a:rPr lang="fa-IR" sz="2800" dirty="0" smtClean="0"/>
              <a:t>بلکه علم دیدگاه بشر در خصوص واقعیت خارجی است و خطا پذیر . </a:t>
            </a:r>
          </a:p>
          <a:p>
            <a:pPr algn="r" rtl="1" eaLnBrk="1" hangingPunct="1">
              <a:buFontTx/>
              <a:buNone/>
              <a:defRPr/>
            </a:pPr>
            <a:r>
              <a:rPr lang="fa-IR" sz="2800" dirty="0" smtClean="0"/>
              <a:t>بر طبق این نوع نگرش به علم که ابزار انگاری علم نام دارد یافته -</a:t>
            </a:r>
          </a:p>
          <a:p>
            <a:pPr algn="r" rtl="1" eaLnBrk="1" hangingPunct="1">
              <a:buFontTx/>
              <a:buNone/>
              <a:defRPr/>
            </a:pPr>
            <a:r>
              <a:rPr lang="fa-IR" sz="2800" dirty="0" smtClean="0"/>
              <a:t>های علمی اختراع نظریه است نه اکتشاف نظر .</a:t>
            </a:r>
          </a:p>
          <a:p>
            <a:pPr algn="r" rtl="1" eaLnBrk="1" hangingPunct="1">
              <a:buFontTx/>
              <a:buNone/>
              <a:defRPr/>
            </a:pPr>
            <a:endParaRPr lang="fa-IR" sz="2800" dirty="0" smtClean="0"/>
          </a:p>
          <a:p>
            <a:pPr algn="r" rtl="1" eaLnBrk="1" hangingPunct="1">
              <a:buFontTx/>
              <a:buNone/>
              <a:defRPr/>
            </a:pPr>
            <a:r>
              <a:rPr lang="fa-IR" sz="2800" dirty="0" smtClean="0"/>
              <a:t>3- احتمال خطا در بعضی از کتب  دینی  به  دلیل  تحریف وجود دارد مثل انجیل و تورات .</a:t>
            </a:r>
          </a:p>
          <a:p>
            <a:pPr algn="r" rtl="1" eaLnBrk="1" hangingPunct="1">
              <a:buFontTx/>
              <a:buNone/>
              <a:defRPr/>
            </a:pPr>
            <a:endParaRPr lang="en-US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571480"/>
            <a:ext cx="8229600" cy="2357454"/>
          </a:xfrm>
        </p:spPr>
        <p:txBody>
          <a:bodyPr>
            <a:normAutofit/>
          </a:bodyPr>
          <a:lstStyle/>
          <a:p>
            <a:pPr algn="r" eaLnBrk="1" hangingPunct="1">
              <a:defRPr/>
            </a:pPr>
            <a:r>
              <a:rPr lang="fa-IR" sz="4400" b="1" dirty="0" smtClean="0">
                <a:cs typeface="B Esfehan" pitchFamily="2" charset="-78"/>
              </a:rPr>
              <a:t>3- قرآن،اعجاز و مصونیت آن از تحریف </a:t>
            </a:r>
            <a:br>
              <a:rPr lang="fa-IR" sz="4400" b="1" dirty="0" smtClean="0">
                <a:cs typeface="B Esfehan" pitchFamily="2" charset="-78"/>
              </a:rPr>
            </a:br>
            <a:r>
              <a:rPr lang="fa-IR" dirty="0" smtClean="0"/>
              <a:t/>
            </a:r>
            <a:br>
              <a:rPr lang="fa-IR" dirty="0" smtClean="0"/>
            </a:br>
            <a:r>
              <a:rPr lang="fa-IR" sz="3600" b="1" dirty="0" smtClean="0">
                <a:cs typeface="B Esfehan" pitchFamily="2" charset="-78"/>
              </a:rPr>
              <a:t>معجزه چیست؟</a:t>
            </a:r>
            <a:endParaRPr lang="en-US" sz="3600" b="1" dirty="0" smtClean="0">
              <a:cs typeface="B Esfehan" pitchFamily="2" charset="-78"/>
            </a:endParaRPr>
          </a:p>
        </p:txBody>
      </p:sp>
      <p:sp>
        <p:nvSpPr>
          <p:cNvPr id="501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3071810"/>
            <a:ext cx="8229600" cy="3481390"/>
          </a:xfrm>
        </p:spPr>
        <p:txBody>
          <a:bodyPr>
            <a:normAutofit lnSpcReduction="10000"/>
          </a:bodyPr>
          <a:lstStyle/>
          <a:p>
            <a:pPr algn="r" rtl="1" eaLnBrk="1" hangingPunct="1">
              <a:lnSpc>
                <a:spcPct val="90000"/>
              </a:lnSpc>
              <a:buFontTx/>
              <a:buNone/>
              <a:defRPr/>
            </a:pPr>
            <a:r>
              <a:rPr lang="fa-IR" sz="2800" dirty="0" smtClean="0"/>
              <a:t>معجزه پدیده ای خارق العاده و خارج از نظامات علت و معلولِ شناخته شده مادی است که به منظور اثبات دعوی نبوت ، همراه با تحدی و با اذن خاص الهی صادر می شود.</a:t>
            </a:r>
          </a:p>
          <a:p>
            <a:pPr algn="r" rtl="1" eaLnBrk="1" hangingPunct="1">
              <a:lnSpc>
                <a:spcPct val="90000"/>
              </a:lnSpc>
              <a:buFontTx/>
              <a:buNone/>
              <a:defRPr/>
            </a:pPr>
            <a:endParaRPr lang="fa-IR" sz="2800" dirty="0" smtClean="0"/>
          </a:p>
          <a:p>
            <a:pPr algn="r" rtl="1" eaLnBrk="1" hangingPunct="1">
              <a:lnSpc>
                <a:spcPct val="90000"/>
              </a:lnSpc>
              <a:buFontTx/>
              <a:buNone/>
              <a:defRPr/>
            </a:pPr>
            <a:r>
              <a:rPr lang="fa-IR" sz="2800" dirty="0" smtClean="0">
                <a:cs typeface="B Esfehan" pitchFamily="2" charset="-78"/>
              </a:rPr>
              <a:t>ویژگی های معجزه:</a:t>
            </a:r>
          </a:p>
          <a:p>
            <a:pPr algn="r" rtl="1" eaLnBrk="1" hangingPunct="1">
              <a:lnSpc>
                <a:spcPct val="90000"/>
              </a:lnSpc>
              <a:buFontTx/>
              <a:buNone/>
              <a:defRPr/>
            </a:pPr>
            <a:r>
              <a:rPr lang="fa-IR" sz="2800" dirty="0" smtClean="0"/>
              <a:t>- قابل تعلیم و تعلم نیست</a:t>
            </a:r>
          </a:p>
          <a:p>
            <a:pPr algn="r" rtl="1" eaLnBrk="1" hangingPunct="1">
              <a:lnSpc>
                <a:spcPct val="90000"/>
              </a:lnSpc>
              <a:buFontTx/>
              <a:buNone/>
              <a:defRPr/>
            </a:pPr>
            <a:r>
              <a:rPr lang="fa-IR" sz="2800" dirty="0" smtClean="0"/>
              <a:t>- مغلوب و تحت تأثیر نیروی قوی تر قرار نمی گیرد</a:t>
            </a:r>
          </a:p>
          <a:p>
            <a:pPr algn="r" rtl="1" eaLnBrk="1" hangingPunct="1">
              <a:lnSpc>
                <a:spcPct val="90000"/>
              </a:lnSpc>
              <a:buFontTx/>
              <a:buNone/>
              <a:defRPr/>
            </a:pPr>
            <a:r>
              <a:rPr lang="fa-IR" sz="2800" dirty="0" smtClean="0"/>
              <a:t>- همراه با تحدی است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57166"/>
            <a:ext cx="8229600" cy="857256"/>
          </a:xfrm>
        </p:spPr>
        <p:txBody>
          <a:bodyPr>
            <a:normAutofit/>
          </a:bodyPr>
          <a:lstStyle/>
          <a:p>
            <a:pPr algn="r" eaLnBrk="1" hangingPunct="1">
              <a:defRPr/>
            </a:pPr>
            <a:r>
              <a:rPr lang="fa-IR" sz="4000" b="1" dirty="0" smtClean="0">
                <a:cs typeface="B Esfehan" pitchFamily="2" charset="-78"/>
              </a:rPr>
              <a:t>راه های شناخت قرآن</a:t>
            </a:r>
            <a:endParaRPr lang="en-US" sz="4000" b="1" dirty="0" smtClean="0">
              <a:cs typeface="B Esfehan" pitchFamily="2" charset="-78"/>
            </a:endParaRPr>
          </a:p>
        </p:txBody>
      </p:sp>
      <p:sp>
        <p:nvSpPr>
          <p:cNvPr id="1146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43050"/>
            <a:ext cx="8229600" cy="4910150"/>
          </a:xfrm>
        </p:spPr>
        <p:txBody>
          <a:bodyPr/>
          <a:lstStyle/>
          <a:p>
            <a:pPr algn="r" rtl="1" eaLnBrk="1" hangingPunct="1">
              <a:buFontTx/>
              <a:buChar char="-"/>
              <a:defRPr/>
            </a:pPr>
            <a:r>
              <a:rPr lang="fa-IR" sz="2400" dirty="0" smtClean="0"/>
              <a:t>مطالعه محتوایی در پرتو اصول پذیرفته شده علمی و عقلی</a:t>
            </a:r>
          </a:p>
          <a:p>
            <a:pPr algn="r" rtl="1" eaLnBrk="1" hangingPunct="1">
              <a:buFontTx/>
              <a:buChar char="-"/>
              <a:defRPr/>
            </a:pPr>
            <a:r>
              <a:rPr lang="fa-IR" sz="2400" dirty="0" smtClean="0"/>
              <a:t>مطالعه تاریخی و سند شناختی قرآن</a:t>
            </a:r>
          </a:p>
          <a:p>
            <a:pPr algn="r" rtl="1" eaLnBrk="1" hangingPunct="1">
              <a:buFontTx/>
              <a:buChar char="-"/>
              <a:defRPr/>
            </a:pPr>
            <a:r>
              <a:rPr lang="fa-IR" sz="2400" dirty="0" smtClean="0"/>
              <a:t>مطالعه آثار فردی، اجتماعی و علمی قرآن در زندگی بشر </a:t>
            </a:r>
          </a:p>
          <a:p>
            <a:pPr algn="r" rtl="1" eaLnBrk="1" hangingPunct="1">
              <a:buFontTx/>
              <a:buChar char="-"/>
              <a:defRPr/>
            </a:pPr>
            <a:r>
              <a:rPr lang="fa-IR" sz="2400" dirty="0" smtClean="0"/>
              <a:t>مطالعه در باره فعالیت های انجام گرفته برای حفظ، قرائت، نگهداری، تقدیس و...قرآن </a:t>
            </a:r>
          </a:p>
          <a:p>
            <a:pPr algn="r" rtl="1" eaLnBrk="1" hangingPunct="1">
              <a:buFontTx/>
              <a:buChar char="-"/>
              <a:defRPr/>
            </a:pPr>
            <a:r>
              <a:rPr lang="fa-IR" sz="2400" dirty="0" smtClean="0"/>
              <a:t> مطالعه قرآن از نگاه صاحب نظران و قرآن شناسان</a:t>
            </a:r>
          </a:p>
          <a:p>
            <a:pPr algn="r" rtl="1" eaLnBrk="1" hangingPunct="1">
              <a:buFontTx/>
              <a:buChar char="-"/>
              <a:defRPr/>
            </a:pPr>
            <a:r>
              <a:rPr lang="fa-IR" sz="2400" dirty="0" smtClean="0"/>
              <a:t> مطالعه قرآن از نگاه قرآن</a:t>
            </a:r>
          </a:p>
          <a:p>
            <a:pPr algn="r" rtl="1" eaLnBrk="1" hangingPunct="1">
              <a:buFontTx/>
              <a:buChar char="-"/>
              <a:defRPr/>
            </a:pPr>
            <a:r>
              <a:rPr lang="fa-IR" sz="2400" dirty="0" smtClean="0"/>
              <a:t> مطالعه قرآن از نظر رعایت نکات ادبی (فصاحت و بلاغت)</a:t>
            </a:r>
          </a:p>
          <a:p>
            <a:pPr algn="r" rtl="1" eaLnBrk="1" hangingPunct="1">
              <a:buFontTx/>
              <a:buChar char="-"/>
              <a:defRPr/>
            </a:pPr>
            <a:r>
              <a:rPr lang="fa-IR" sz="2400" dirty="0" smtClean="0"/>
              <a:t> مطالعه قرآن به لحاظ سازگاری و ناسازگاری آیات با یکدیگر</a:t>
            </a:r>
          </a:p>
          <a:p>
            <a:pPr algn="r" rtl="1" eaLnBrk="1" hangingPunct="1">
              <a:buFontTx/>
              <a:buChar char="-"/>
              <a:defRPr/>
            </a:pPr>
            <a:r>
              <a:rPr lang="fa-IR" sz="2400" dirty="0" smtClean="0"/>
              <a:t>و مباحثی دیگر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0034" y="642918"/>
            <a:ext cx="8229600" cy="928694"/>
          </a:xfrm>
        </p:spPr>
        <p:txBody>
          <a:bodyPr>
            <a:normAutofit fontScale="90000"/>
          </a:bodyPr>
          <a:lstStyle/>
          <a:p>
            <a:pPr algn="r" rtl="1"/>
            <a:r>
              <a:rPr lang="fa-IR" dirty="0" smtClean="0">
                <a:cs typeface="B Esfehan" pitchFamily="2" charset="-78"/>
              </a:rPr>
              <a:t/>
            </a:r>
            <a:br>
              <a:rPr lang="fa-IR" dirty="0" smtClean="0">
                <a:cs typeface="B Esfehan" pitchFamily="2" charset="-78"/>
              </a:rPr>
            </a:br>
            <a:r>
              <a:rPr lang="fa-IR" dirty="0" smtClean="0">
                <a:cs typeface="B Esfehan" pitchFamily="2" charset="-78"/>
              </a:rPr>
              <a:t/>
            </a:r>
            <a:br>
              <a:rPr lang="fa-IR" dirty="0" smtClean="0">
                <a:cs typeface="B Esfehan" pitchFamily="2" charset="-78"/>
              </a:rPr>
            </a:br>
            <a:r>
              <a:rPr lang="fa-IR" dirty="0" smtClean="0">
                <a:cs typeface="B Esfehan" pitchFamily="2" charset="-78"/>
              </a:rPr>
              <a:t/>
            </a:r>
            <a:br>
              <a:rPr lang="fa-IR" dirty="0" smtClean="0">
                <a:cs typeface="B Esfehan" pitchFamily="2" charset="-78"/>
              </a:rPr>
            </a:br>
            <a:r>
              <a:rPr lang="fa-IR" dirty="0" smtClean="0">
                <a:cs typeface="B Esfehan" pitchFamily="2" charset="-78"/>
              </a:rPr>
              <a:t/>
            </a:r>
            <a:br>
              <a:rPr lang="fa-IR" dirty="0" smtClean="0">
                <a:cs typeface="B Esfehan" pitchFamily="2" charset="-78"/>
              </a:rPr>
            </a:br>
            <a:r>
              <a:rPr lang="fa-IR" dirty="0" smtClean="0">
                <a:cs typeface="B Esfehan" pitchFamily="2" charset="-78"/>
              </a:rPr>
              <a:t/>
            </a:r>
            <a:br>
              <a:rPr lang="fa-IR" dirty="0" smtClean="0">
                <a:cs typeface="B Esfehan" pitchFamily="2" charset="-78"/>
              </a:rPr>
            </a:br>
            <a:r>
              <a:rPr lang="fa-IR" dirty="0" smtClean="0">
                <a:cs typeface="B Esfehan" pitchFamily="2" charset="-78"/>
              </a:rPr>
              <a:t/>
            </a:r>
            <a:br>
              <a:rPr lang="fa-IR" dirty="0" smtClean="0">
                <a:cs typeface="B Esfehan" pitchFamily="2" charset="-78"/>
              </a:rPr>
            </a:br>
            <a:r>
              <a:rPr lang="fa-IR" dirty="0" smtClean="0">
                <a:cs typeface="B Esfehan" pitchFamily="2" charset="-78"/>
              </a:rPr>
              <a:t/>
            </a:r>
            <a:br>
              <a:rPr lang="fa-IR" dirty="0" smtClean="0">
                <a:cs typeface="B Esfehan" pitchFamily="2" charset="-78"/>
              </a:rPr>
            </a:br>
            <a:r>
              <a:rPr lang="fa-IR" dirty="0" smtClean="0">
                <a:cs typeface="B Esfehan" pitchFamily="2" charset="-78"/>
              </a:rPr>
              <a:t/>
            </a:r>
            <a:br>
              <a:rPr lang="fa-IR" dirty="0" smtClean="0">
                <a:cs typeface="B Esfehan" pitchFamily="2" charset="-78"/>
              </a:rPr>
            </a:br>
            <a:r>
              <a:rPr lang="fa-IR" dirty="0" smtClean="0">
                <a:cs typeface="B Esfehan" pitchFamily="2" charset="-78"/>
              </a:rPr>
              <a:t/>
            </a:r>
            <a:br>
              <a:rPr lang="fa-IR" dirty="0" smtClean="0">
                <a:cs typeface="B Esfehan" pitchFamily="2" charset="-78"/>
              </a:rPr>
            </a:br>
            <a:r>
              <a:rPr lang="fa-IR" dirty="0" smtClean="0">
                <a:cs typeface="B Esfehan" pitchFamily="2" charset="-78"/>
              </a:rPr>
              <a:t/>
            </a:r>
            <a:br>
              <a:rPr lang="fa-IR" dirty="0" smtClean="0">
                <a:cs typeface="B Esfehan" pitchFamily="2" charset="-78"/>
              </a:rPr>
            </a:br>
            <a:r>
              <a:rPr lang="fa-IR" dirty="0" smtClean="0">
                <a:cs typeface="B Esfehan" pitchFamily="2" charset="-78"/>
              </a:rPr>
              <a:t/>
            </a:r>
            <a:br>
              <a:rPr lang="fa-IR" dirty="0" smtClean="0">
                <a:cs typeface="B Esfehan" pitchFamily="2" charset="-78"/>
              </a:rPr>
            </a:br>
            <a:r>
              <a:rPr lang="fa-IR" dirty="0" smtClean="0">
                <a:cs typeface="B Esfehan" pitchFamily="2" charset="-78"/>
              </a:rPr>
              <a:t/>
            </a:r>
            <a:br>
              <a:rPr lang="fa-IR" dirty="0" smtClean="0">
                <a:cs typeface="B Esfehan" pitchFamily="2" charset="-78"/>
              </a:rPr>
            </a:br>
            <a:r>
              <a:rPr lang="fa-IR" dirty="0" smtClean="0">
                <a:cs typeface="B Esfehan" pitchFamily="2" charset="-78"/>
              </a:rPr>
              <a:t/>
            </a:r>
            <a:br>
              <a:rPr lang="fa-IR" dirty="0" smtClean="0">
                <a:cs typeface="B Esfehan" pitchFamily="2" charset="-78"/>
              </a:rPr>
            </a:br>
            <a:r>
              <a:rPr lang="fa-IR" dirty="0" smtClean="0">
                <a:cs typeface="B Esfehan" pitchFamily="2" charset="-78"/>
              </a:rPr>
              <a:t/>
            </a:r>
            <a:br>
              <a:rPr lang="fa-IR" dirty="0" smtClean="0">
                <a:cs typeface="B Esfehan" pitchFamily="2" charset="-78"/>
              </a:rPr>
            </a:br>
            <a:r>
              <a:rPr lang="fa-IR" dirty="0" smtClean="0">
                <a:cs typeface="B Esfehan" pitchFamily="2" charset="-78"/>
              </a:rPr>
              <a:t/>
            </a:r>
            <a:br>
              <a:rPr lang="fa-IR" dirty="0" smtClean="0">
                <a:cs typeface="B Esfehan" pitchFamily="2" charset="-78"/>
              </a:rPr>
            </a:br>
            <a:r>
              <a:rPr lang="fa-IR" dirty="0" smtClean="0">
                <a:cs typeface="B Esfehan" pitchFamily="2" charset="-78"/>
              </a:rPr>
              <a:t/>
            </a:r>
            <a:br>
              <a:rPr lang="fa-IR" dirty="0" smtClean="0">
                <a:cs typeface="B Esfehan" pitchFamily="2" charset="-78"/>
              </a:rPr>
            </a:br>
            <a:r>
              <a:rPr lang="fa-IR" dirty="0" smtClean="0">
                <a:cs typeface="B Esfehan" pitchFamily="2" charset="-78"/>
              </a:rPr>
              <a:t> دلایل اعجاز قرآن</a:t>
            </a:r>
            <a:endParaRPr lang="en-US" dirty="0">
              <a:cs typeface="B Esfehan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>
              <a:buNone/>
              <a:defRPr/>
            </a:pPr>
            <a:r>
              <a:rPr lang="fa-IR" sz="3200" dirty="0" smtClean="0"/>
              <a:t>الف) تحدی به متن قرآن(فصاحت و بلاغت)</a:t>
            </a:r>
          </a:p>
          <a:p>
            <a:pPr algn="r" rtl="1">
              <a:buNone/>
              <a:defRPr/>
            </a:pPr>
            <a:r>
              <a:rPr lang="fa-IR" sz="3200" dirty="0" smtClean="0"/>
              <a:t>ب ) تحدی به امی بودن پیامبر</a:t>
            </a:r>
          </a:p>
          <a:p>
            <a:pPr algn="r" rtl="1">
              <a:buNone/>
              <a:defRPr/>
            </a:pPr>
            <a:r>
              <a:rPr lang="fa-IR" sz="3200" dirty="0" smtClean="0"/>
              <a:t>ج ) تحدی به عدم اختلاف در آیات:</a:t>
            </a:r>
          </a:p>
          <a:p>
            <a:pPr algn="r" rtl="1">
              <a:buNone/>
              <a:defRPr/>
            </a:pPr>
            <a:r>
              <a:rPr lang="fa-IR" sz="2800" dirty="0" smtClean="0"/>
              <a:t>     1- ویژگی های انسان(تکامل تدریجی، خطاپذیری، تفاوت استعدادها و محدودیت)</a:t>
            </a:r>
          </a:p>
          <a:p>
            <a:pPr algn="r" rtl="1">
              <a:buNone/>
              <a:defRPr/>
            </a:pPr>
            <a:r>
              <a:rPr lang="fa-IR" sz="2800" dirty="0" smtClean="0"/>
              <a:t>     2- ویژگی های قرآن(جامعیت،نزول تدریجی و در اوضاع و احوال مختلف)</a:t>
            </a:r>
            <a:endParaRPr lang="en-US" sz="3600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04088"/>
            <a:ext cx="8229600" cy="653210"/>
          </a:xfrm>
        </p:spPr>
        <p:txBody>
          <a:bodyPr/>
          <a:lstStyle/>
          <a:p>
            <a:pPr algn="r" eaLnBrk="1" hangingPunct="1">
              <a:defRPr/>
            </a:pPr>
            <a:r>
              <a:rPr lang="fa-IR" sz="3600" b="1" dirty="0" smtClean="0">
                <a:cs typeface="B Esfehan" pitchFamily="2" charset="-78"/>
              </a:rPr>
              <a:t>دلایل خارق العاده بودن قرآن</a:t>
            </a:r>
            <a:endParaRPr lang="en-US" sz="3600" b="1" dirty="0" smtClean="0">
              <a:cs typeface="B Esfehan" pitchFamily="2" charset="-78"/>
            </a:endParaRPr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</p:spPr>
        <p:txBody>
          <a:bodyPr/>
          <a:lstStyle/>
          <a:p>
            <a:pPr algn="r" rtl="1" eaLnBrk="1" hangingPunct="1">
              <a:buFontTx/>
              <a:buNone/>
              <a:defRPr/>
            </a:pPr>
            <a:r>
              <a:rPr lang="fa-IR" sz="2800" dirty="0" smtClean="0"/>
              <a:t>1- اعجاز طریقی: پیامبر اسلام امی بوده است (اعراف/158)</a:t>
            </a:r>
          </a:p>
          <a:p>
            <a:pPr algn="r" rtl="1" eaLnBrk="1" hangingPunct="1">
              <a:buFontTx/>
              <a:buNone/>
              <a:defRPr/>
            </a:pPr>
            <a:r>
              <a:rPr lang="fa-IR" sz="2800" dirty="0" smtClean="0"/>
              <a:t>2- اعجاز لفظی : فصاحت ، بلاغت ، اسلوب بیانی خاص </a:t>
            </a:r>
            <a:r>
              <a:rPr lang="en-US" sz="2800" dirty="0" smtClean="0"/>
              <a:t> </a:t>
            </a:r>
            <a:r>
              <a:rPr lang="en-US" sz="2400" dirty="0" smtClean="0"/>
              <a:t>)</a:t>
            </a:r>
            <a:r>
              <a:rPr lang="fa-IR" sz="2400" dirty="0" smtClean="0"/>
              <a:t>دوری  از</a:t>
            </a:r>
          </a:p>
          <a:p>
            <a:pPr algn="r" rtl="1" eaLnBrk="1" hangingPunct="1">
              <a:buFontTx/>
              <a:buNone/>
              <a:defRPr/>
            </a:pPr>
            <a:r>
              <a:rPr lang="fa-IR" sz="2400" dirty="0" smtClean="0"/>
              <a:t>خیال پردازی ، استفاده از تشبیه و زیبایی های کلامی به شکلی بی نظیر</a:t>
            </a:r>
            <a:r>
              <a:rPr lang="fa-IR" sz="2800" dirty="0" smtClean="0"/>
              <a:t>) صوت</a:t>
            </a:r>
          </a:p>
          <a:p>
            <a:pPr algn="r" rtl="1" eaLnBrk="1" hangingPunct="1">
              <a:buFontTx/>
              <a:buNone/>
              <a:defRPr/>
            </a:pPr>
            <a:r>
              <a:rPr lang="fa-IR" sz="2800" dirty="0" smtClean="0"/>
              <a:t>و آهنگی که علاوه بر زیبــایی احساس معنوی  و حس قدسی انسان را </a:t>
            </a:r>
          </a:p>
          <a:p>
            <a:pPr algn="r" rtl="1" eaLnBrk="1" hangingPunct="1">
              <a:buFontTx/>
              <a:buNone/>
              <a:defRPr/>
            </a:pPr>
            <a:r>
              <a:rPr lang="fa-IR" sz="2800" dirty="0" smtClean="0"/>
              <a:t>بیدار می کند.</a:t>
            </a:r>
          </a:p>
          <a:p>
            <a:pPr algn="r" rtl="1" eaLnBrk="1" hangingPunct="1">
              <a:buFontTx/>
              <a:buNone/>
              <a:defRPr/>
            </a:pPr>
            <a:r>
              <a:rPr lang="fa-IR" sz="2800" dirty="0" smtClean="0"/>
              <a:t>3- اعجاز معنایی: مفاهیم قرآن برای رسیدن انسان به سعــادت دنیــا و </a:t>
            </a:r>
          </a:p>
          <a:p>
            <a:pPr algn="r" rtl="1" eaLnBrk="1" hangingPunct="1">
              <a:buFontTx/>
              <a:buNone/>
              <a:defRPr/>
            </a:pPr>
            <a:r>
              <a:rPr lang="fa-IR" sz="2800" dirty="0" smtClean="0"/>
              <a:t>آخرت کافی است و در این راستــا توانسته است واقعیت های عــالم را </a:t>
            </a:r>
          </a:p>
          <a:p>
            <a:pPr algn="r" rtl="1" eaLnBrk="1" hangingPunct="1">
              <a:buFontTx/>
              <a:buNone/>
              <a:defRPr/>
            </a:pPr>
            <a:r>
              <a:rPr lang="fa-IR" sz="2800" dirty="0" smtClean="0"/>
              <a:t>بطور جامع برای انسان بشناساند . ( مفاهیمی چون : خداوند ، فرشته ،</a:t>
            </a:r>
          </a:p>
          <a:p>
            <a:pPr algn="r" rtl="1" eaLnBrk="1" hangingPunct="1">
              <a:buFontTx/>
              <a:buNone/>
              <a:defRPr/>
            </a:pPr>
            <a:r>
              <a:rPr lang="fa-IR" sz="2800" dirty="0" smtClean="0"/>
              <a:t>انسان، جهان آخرت و طبیعت و...)</a:t>
            </a:r>
            <a:endParaRPr lang="en-US" sz="2800" dirty="0" smtClean="0"/>
          </a:p>
          <a:p>
            <a:pPr eaLnBrk="1" hangingPunct="1">
              <a:buFontTx/>
              <a:buNone/>
              <a:defRPr/>
            </a:pPr>
            <a:endParaRPr lang="fa-IR" sz="2400" dirty="0" smtClean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04088"/>
            <a:ext cx="8229600" cy="653210"/>
          </a:xfrm>
        </p:spPr>
        <p:txBody>
          <a:bodyPr/>
          <a:lstStyle/>
          <a:p>
            <a:pPr algn="r" eaLnBrk="1" hangingPunct="1">
              <a:defRPr/>
            </a:pPr>
            <a:r>
              <a:rPr lang="fa-IR" sz="3200" b="1" dirty="0" smtClean="0">
                <a:cs typeface="B Esfehan" pitchFamily="2" charset="-78"/>
              </a:rPr>
              <a:t>مصونیت قرآن از تحریف</a:t>
            </a:r>
            <a:endParaRPr lang="en-US" sz="3200" b="1" dirty="0" smtClean="0">
              <a:cs typeface="B Esfehan" pitchFamily="2" charset="-78"/>
            </a:endParaRPr>
          </a:p>
        </p:txBody>
      </p:sp>
      <p:sp>
        <p:nvSpPr>
          <p:cNvPr id="1157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905000"/>
            <a:ext cx="8229600" cy="4953000"/>
          </a:xfrm>
        </p:spPr>
        <p:txBody>
          <a:bodyPr>
            <a:normAutofit/>
          </a:bodyPr>
          <a:lstStyle/>
          <a:p>
            <a:pPr algn="r" rtl="1" eaLnBrk="1" hangingPunct="1">
              <a:buFontTx/>
              <a:buNone/>
              <a:defRPr/>
            </a:pPr>
            <a:r>
              <a:rPr lang="fa-IR" sz="2000" dirty="0" smtClean="0"/>
              <a:t>تحریف از ریشه حرف به معنای لبه، کناره و مرز یک چیزگرفته شده است و در لغت به معنای</a:t>
            </a:r>
          </a:p>
          <a:p>
            <a:pPr algn="r" rtl="1" eaLnBrk="1" hangingPunct="1">
              <a:buFontTx/>
              <a:buNone/>
              <a:defRPr/>
            </a:pPr>
            <a:r>
              <a:rPr lang="fa-IR" sz="2000" dirty="0" smtClean="0"/>
              <a:t>مایل کردن، منحرف ساختن و دگرگون نمودن آمده است و تحریف سخن به معنای ایجاد دگرگونی</a:t>
            </a:r>
          </a:p>
          <a:p>
            <a:pPr algn="r" rtl="1" eaLnBrk="1" hangingPunct="1">
              <a:buFontTx/>
              <a:buNone/>
              <a:defRPr/>
            </a:pPr>
            <a:r>
              <a:rPr lang="fa-IR" sz="2000" dirty="0" smtClean="0"/>
              <a:t>در آن است.مقصود از مصونیت قرآن از تحریف مصونیت از تغییر لفظی است؛ یعنی مصونیت از</a:t>
            </a:r>
          </a:p>
          <a:p>
            <a:pPr algn="r" rtl="1" eaLnBrk="1" hangingPunct="1">
              <a:buFontTx/>
              <a:buNone/>
              <a:defRPr/>
            </a:pPr>
            <a:r>
              <a:rPr lang="fa-IR" sz="2000" dirty="0" smtClean="0"/>
              <a:t>تغییر در اعراب و کلمات و افزایش و کاستی در برخی آیات کلمات و حروف قرآن مجید که سبب</a:t>
            </a:r>
          </a:p>
          <a:p>
            <a:pPr algn="r" rtl="1" eaLnBrk="1" hangingPunct="1">
              <a:buFontTx/>
              <a:buNone/>
              <a:defRPr/>
            </a:pPr>
            <a:r>
              <a:rPr lang="fa-IR" sz="2000" dirty="0" smtClean="0"/>
              <a:t>دگرگونی در معنا و مفهوم آیات گردد.</a:t>
            </a:r>
          </a:p>
          <a:p>
            <a:pPr algn="r" rtl="1" eaLnBrk="1" hangingPunct="1">
              <a:buFontTx/>
              <a:buChar char="-"/>
              <a:defRPr/>
            </a:pPr>
            <a:r>
              <a:rPr lang="fa-IR" sz="2800" dirty="0" smtClean="0"/>
              <a:t>شواهد تاریخی مصونیت قرآن از تحریف</a:t>
            </a:r>
          </a:p>
          <a:p>
            <a:pPr algn="r" rtl="1" eaLnBrk="1" hangingPunct="1">
              <a:buFontTx/>
              <a:buChar char="-"/>
              <a:defRPr/>
            </a:pPr>
            <a:r>
              <a:rPr lang="fa-IR" sz="2800" dirty="0" smtClean="0"/>
              <a:t>دلایل روایی مصونیت قرآن از تحریف</a:t>
            </a:r>
          </a:p>
          <a:p>
            <a:pPr algn="r" rtl="1" eaLnBrk="1" hangingPunct="1">
              <a:buFontTx/>
              <a:buChar char="-"/>
              <a:defRPr/>
            </a:pPr>
            <a:r>
              <a:rPr lang="fa-IR" sz="2800" dirty="0" smtClean="0"/>
              <a:t>دلایل عقلی عدم تحریف</a:t>
            </a:r>
          </a:p>
          <a:p>
            <a:pPr algn="r" rtl="1" eaLnBrk="1" hangingPunct="1">
              <a:buFontTx/>
              <a:buNone/>
              <a:defRPr/>
            </a:pPr>
            <a:r>
              <a:rPr lang="fa-IR" sz="2800" dirty="0" smtClean="0"/>
              <a:t>             </a:t>
            </a:r>
            <a:r>
              <a:rPr lang="fa-IR" sz="2400" dirty="0" smtClean="0"/>
              <a:t>الف ) آیات تحدی</a:t>
            </a:r>
          </a:p>
          <a:p>
            <a:pPr algn="r" rtl="1" eaLnBrk="1" hangingPunct="1">
              <a:buFontTx/>
              <a:buNone/>
              <a:defRPr/>
            </a:pPr>
            <a:r>
              <a:rPr lang="fa-IR" sz="2400" dirty="0" smtClean="0"/>
              <a:t>             ب  ) اوصاف قرآن</a:t>
            </a:r>
          </a:p>
          <a:p>
            <a:pPr algn="r" rtl="1" eaLnBrk="1" hangingPunct="1">
              <a:buFontTx/>
              <a:buChar char="-"/>
              <a:defRPr/>
            </a:pPr>
            <a:r>
              <a:rPr lang="fa-IR" sz="2800" dirty="0" smtClean="0"/>
              <a:t>دلایل قرآنی عدم تحریف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title"/>
          </p:nvPr>
        </p:nvSpPr>
        <p:spPr>
          <a:xfrm>
            <a:off x="428596" y="500042"/>
            <a:ext cx="8229600" cy="867524"/>
          </a:xfrm>
        </p:spPr>
        <p:txBody>
          <a:bodyPr>
            <a:normAutofit/>
          </a:bodyPr>
          <a:lstStyle/>
          <a:p>
            <a:pPr algn="r" eaLnBrk="1" hangingPunct="1">
              <a:defRPr/>
            </a:pPr>
            <a:r>
              <a:rPr lang="fa-IR" sz="3600" b="1" dirty="0" smtClean="0">
                <a:cs typeface="B Esfehan" pitchFamily="2" charset="-78"/>
              </a:rPr>
              <a:t>ویژگیهای قرآن</a:t>
            </a:r>
            <a:endParaRPr lang="en-US" sz="3600" b="1" dirty="0" smtClean="0">
              <a:cs typeface="B Esfehan" pitchFamily="2" charset="-78"/>
            </a:endParaRP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r" rtl="1" eaLnBrk="1" hangingPunct="1">
              <a:buFontTx/>
              <a:buNone/>
              <a:defRPr/>
            </a:pPr>
            <a:r>
              <a:rPr lang="fa-IR" sz="2800" dirty="0" smtClean="0"/>
              <a:t>1- کلمه به کلمه ی قرآن سخن خداوند است .</a:t>
            </a:r>
          </a:p>
          <a:p>
            <a:pPr algn="r" rtl="1" eaLnBrk="1" hangingPunct="1">
              <a:buFontTx/>
              <a:buNone/>
              <a:defRPr/>
            </a:pPr>
            <a:endParaRPr lang="fa-IR" sz="2800" dirty="0" smtClean="0"/>
          </a:p>
          <a:p>
            <a:pPr algn="r" rtl="1" eaLnBrk="1" hangingPunct="1">
              <a:buFontTx/>
              <a:buNone/>
              <a:defRPr/>
            </a:pPr>
            <a:r>
              <a:rPr lang="fa-IR" sz="2800" dirty="0" smtClean="0"/>
              <a:t>2- ریشه ی تمام علوم اسلامی در قرآن است .</a:t>
            </a:r>
          </a:p>
          <a:p>
            <a:pPr algn="r" rtl="1" eaLnBrk="1" hangingPunct="1">
              <a:buFontTx/>
              <a:buNone/>
              <a:defRPr/>
            </a:pPr>
            <a:endParaRPr lang="fa-IR" sz="2800" dirty="0" smtClean="0"/>
          </a:p>
          <a:p>
            <a:pPr algn="r" rtl="1" eaLnBrk="1" hangingPunct="1">
              <a:buFontTx/>
              <a:buNone/>
              <a:defRPr/>
            </a:pPr>
            <a:r>
              <a:rPr lang="fa-IR" sz="2800" dirty="0" smtClean="0"/>
              <a:t>3- تحریف در قرآن راه نیافته است .</a:t>
            </a:r>
          </a:p>
          <a:p>
            <a:pPr algn="r" rtl="1" eaLnBrk="1" hangingPunct="1">
              <a:buFontTx/>
              <a:buNone/>
              <a:defRPr/>
            </a:pPr>
            <a:endParaRPr lang="fa-IR" sz="2800" dirty="0" smtClean="0"/>
          </a:p>
          <a:p>
            <a:pPr algn="r" rtl="1" eaLnBrk="1" hangingPunct="1">
              <a:buFontTx/>
              <a:buNone/>
              <a:defRPr/>
            </a:pPr>
            <a:r>
              <a:rPr lang="fa-IR" sz="2800" dirty="0" smtClean="0"/>
              <a:t>4- قرآن معجزه ی جاوید است . </a:t>
            </a:r>
            <a:endParaRPr lang="en-US" sz="2800" dirty="0" smtClean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642918"/>
            <a:ext cx="8229600" cy="5681682"/>
          </a:xfrm>
        </p:spPr>
        <p:txBody>
          <a:bodyPr>
            <a:normAutofit/>
          </a:bodyPr>
          <a:lstStyle/>
          <a:p>
            <a:pPr algn="r" rtl="1">
              <a:buNone/>
              <a:defRPr/>
            </a:pPr>
            <a:r>
              <a:rPr lang="fa-IR" sz="4800" dirty="0" smtClean="0">
                <a:cs typeface="B Esfehan" pitchFamily="2" charset="-78"/>
              </a:rPr>
              <a:t>4-  جاودانگی اسلام ( خاتمیت )</a:t>
            </a:r>
          </a:p>
          <a:p>
            <a:pPr algn="r" rtl="1">
              <a:buNone/>
              <a:defRPr/>
            </a:pPr>
            <a:endParaRPr lang="fa-IR" sz="4800" dirty="0" smtClean="0">
              <a:cs typeface="B Esfehan" pitchFamily="2" charset="-78"/>
            </a:endParaRPr>
          </a:p>
          <a:p>
            <a:pPr algn="r" rtl="1">
              <a:buNone/>
              <a:defRPr/>
            </a:pPr>
            <a:r>
              <a:rPr lang="fa-IR" sz="4800" dirty="0" smtClean="0"/>
              <a:t>ما کان محمَّدٌ ابا احدٍ من رجالکم و لکن</a:t>
            </a:r>
          </a:p>
          <a:p>
            <a:pPr algn="r" rtl="1" eaLnBrk="1" hangingPunct="1">
              <a:buFontTx/>
              <a:buNone/>
              <a:defRPr/>
            </a:pPr>
            <a:r>
              <a:rPr lang="fa-IR" sz="4800" dirty="0" smtClean="0"/>
              <a:t>رسول الله و خاتمَ النبیِّین و کان اللهُ بکل</a:t>
            </a:r>
          </a:p>
          <a:p>
            <a:pPr algn="ctr" rtl="1" eaLnBrk="1" hangingPunct="1">
              <a:buFontTx/>
              <a:buNone/>
              <a:defRPr/>
            </a:pPr>
            <a:r>
              <a:rPr lang="fa-IR" sz="4800" dirty="0" smtClean="0"/>
              <a:t>شیئ ٍعلیما (احزاب/40)</a:t>
            </a:r>
            <a:endParaRPr lang="en-US" sz="4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04088"/>
            <a:ext cx="8229600" cy="867524"/>
          </a:xfrm>
        </p:spPr>
        <p:txBody>
          <a:bodyPr>
            <a:normAutofit/>
          </a:bodyPr>
          <a:lstStyle/>
          <a:p>
            <a:pPr algn="r" eaLnBrk="1" hangingPunct="1">
              <a:defRPr/>
            </a:pPr>
            <a:r>
              <a:rPr lang="fa-IR" sz="4400" dirty="0" smtClean="0">
                <a:cs typeface="B Esfehan" pitchFamily="2" charset="-78"/>
              </a:rPr>
              <a:t>انواع پیامبران</a:t>
            </a:r>
            <a:endParaRPr lang="en-US" sz="4400" dirty="0" smtClean="0">
              <a:cs typeface="B Esfehan" pitchFamily="2" charset="-78"/>
            </a:endParaRPr>
          </a:p>
        </p:txBody>
      </p:sp>
      <p:sp>
        <p:nvSpPr>
          <p:cNvPr id="1177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905000"/>
            <a:ext cx="8229600" cy="4738710"/>
          </a:xfrm>
        </p:spPr>
        <p:txBody>
          <a:bodyPr/>
          <a:lstStyle/>
          <a:p>
            <a:pPr algn="r" rtl="1" eaLnBrk="1" hangingPunct="1">
              <a:buFontTx/>
              <a:buNone/>
              <a:defRPr/>
            </a:pPr>
            <a:r>
              <a:rPr lang="fa-IR" sz="2800" dirty="0" smtClean="0"/>
              <a:t>اولین انسانی که پا به عرصه وجود نهاده و در زمین زندگی را آغاز </a:t>
            </a:r>
          </a:p>
          <a:p>
            <a:pPr algn="r" rtl="1" eaLnBrk="1" hangingPunct="1">
              <a:buFontTx/>
              <a:buNone/>
              <a:defRPr/>
            </a:pPr>
            <a:r>
              <a:rPr lang="fa-IR" sz="2800" dirty="0" smtClean="0"/>
              <a:t>نموده پیامبری از پیامبران خدا بوده است .انبیا الهی چند دسته بوده اند:</a:t>
            </a:r>
          </a:p>
          <a:p>
            <a:pPr algn="r" rtl="1" eaLnBrk="1" hangingPunct="1">
              <a:buFontTx/>
              <a:buNone/>
              <a:defRPr/>
            </a:pPr>
            <a:endParaRPr lang="fa-IR" sz="2800" dirty="0" smtClean="0"/>
          </a:p>
          <a:p>
            <a:pPr algn="r" rtl="1" eaLnBrk="1" hangingPunct="1">
              <a:buFontTx/>
              <a:buNone/>
              <a:defRPr/>
            </a:pPr>
            <a:r>
              <a:rPr lang="fa-IR" sz="2400" dirty="0" smtClean="0"/>
              <a:t>    -پیامبرانی که رسالت آنها به مکان و زمان خاصی محدود می شد .</a:t>
            </a:r>
          </a:p>
          <a:p>
            <a:pPr algn="r" rtl="1" eaLnBrk="1" hangingPunct="1">
              <a:buFontTx/>
              <a:buNone/>
              <a:defRPr/>
            </a:pPr>
            <a:r>
              <a:rPr lang="fa-IR" sz="2400" dirty="0" smtClean="0"/>
              <a:t>    - پیامبرانی که تبلیغ و استقرار شریعت پیامبران بزرگی مانند نوح و موسی را</a:t>
            </a:r>
          </a:p>
          <a:p>
            <a:pPr algn="r" rtl="1" eaLnBrk="1" hangingPunct="1">
              <a:buFontTx/>
              <a:buNone/>
              <a:defRPr/>
            </a:pPr>
            <a:r>
              <a:rPr lang="fa-IR" sz="2400" dirty="0" smtClean="0"/>
              <a:t>      بر عهده داشتند .</a:t>
            </a:r>
          </a:p>
          <a:p>
            <a:pPr algn="r" rtl="1" eaLnBrk="1" hangingPunct="1">
              <a:buFontTx/>
              <a:buNone/>
              <a:defRPr/>
            </a:pPr>
            <a:r>
              <a:rPr lang="fa-IR" sz="2400" dirty="0" smtClean="0"/>
              <a:t>    - پیامبرانی که فقط برای یک قوم یا ملت خاصی پیام الهی را می آوردند .</a:t>
            </a:r>
          </a:p>
          <a:p>
            <a:pPr algn="r" rtl="1" eaLnBrk="1" hangingPunct="1">
              <a:buFontTx/>
              <a:buNone/>
              <a:defRPr/>
            </a:pPr>
            <a:r>
              <a:rPr lang="fa-IR" sz="2400" dirty="0" smtClean="0"/>
              <a:t>    - پیامبرانی که رسالتی جهانی داشتند و همگان مخاطب پیام الهی آنان بودند.</a:t>
            </a:r>
          </a:p>
          <a:p>
            <a:pPr algn="r" rtl="1" eaLnBrk="1" hangingPunct="1">
              <a:buFontTx/>
              <a:buNone/>
              <a:defRPr/>
            </a:pPr>
            <a:r>
              <a:rPr lang="fa-IR" sz="2400" dirty="0" smtClean="0"/>
              <a:t>    - پیامبر اسلام علاوه بر رسالت جهانی ، رسالتی جاودان نیز داشت.</a:t>
            </a:r>
            <a:endParaRPr lang="en-US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92100"/>
            <a:ext cx="8229600" cy="1003300"/>
          </a:xfrm>
        </p:spPr>
        <p:txBody>
          <a:bodyPr>
            <a:normAutofit/>
          </a:bodyPr>
          <a:lstStyle/>
          <a:p>
            <a:pPr algn="r" eaLnBrk="1" hangingPunct="1">
              <a:defRPr/>
            </a:pPr>
            <a:r>
              <a:rPr lang="fa-IR" sz="4400" dirty="0" smtClean="0">
                <a:cs typeface="B Esfehan" pitchFamily="2" charset="-78"/>
              </a:rPr>
              <a:t>دلایل اثبات خاتمیت </a:t>
            </a:r>
            <a:endParaRPr lang="en-US" sz="4400" dirty="0" smtClean="0">
              <a:cs typeface="B Esfehan" pitchFamily="2" charset="-78"/>
            </a:endParaRPr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524000"/>
            <a:ext cx="8229600" cy="4953000"/>
          </a:xfrm>
        </p:spPr>
        <p:txBody>
          <a:bodyPr>
            <a:normAutofit/>
          </a:bodyPr>
          <a:lstStyle/>
          <a:p>
            <a:pPr algn="r" rtl="1" eaLnBrk="1" hangingPunct="1">
              <a:buFontTx/>
              <a:buNone/>
              <a:defRPr/>
            </a:pPr>
            <a:r>
              <a:rPr lang="fa-IR" sz="2400" dirty="0" smtClean="0"/>
              <a:t>1- در بین پیامبران آسمانی هیچ  پیامبری غیر از پیـامبر اسـلام ادعـای خاتمـیـت</a:t>
            </a:r>
          </a:p>
          <a:p>
            <a:pPr algn="r" rtl="1" eaLnBrk="1" hangingPunct="1">
              <a:buFontTx/>
              <a:buNone/>
              <a:defRPr/>
            </a:pPr>
            <a:r>
              <a:rPr lang="fa-IR" sz="2400" dirty="0" smtClean="0"/>
              <a:t>نکرده است.</a:t>
            </a:r>
          </a:p>
          <a:p>
            <a:pPr algn="r" rtl="1" eaLnBrk="1" hangingPunct="1">
              <a:buFontTx/>
              <a:buNone/>
              <a:defRPr/>
            </a:pPr>
            <a:r>
              <a:rPr lang="fa-IR" sz="2400" dirty="0" smtClean="0"/>
              <a:t>2- آیه ی 158 سوره ی اعراف صراحت دارد که :محمد پدر هیـچ یک ازمـردان </a:t>
            </a:r>
          </a:p>
          <a:p>
            <a:pPr algn="r" rtl="1" eaLnBrk="1" hangingPunct="1">
              <a:buFontTx/>
              <a:buNone/>
              <a:defRPr/>
            </a:pPr>
            <a:r>
              <a:rPr lang="fa-IR" sz="2400" dirty="0" smtClean="0"/>
              <a:t>شما نیست ولی فرستاده ی خدا و خاتم پیامبران است و خدا همواره بر هر چیـزی </a:t>
            </a:r>
          </a:p>
          <a:p>
            <a:pPr algn="r" rtl="1" eaLnBrk="1" hangingPunct="1">
              <a:buFontTx/>
              <a:buNone/>
              <a:defRPr/>
            </a:pPr>
            <a:r>
              <a:rPr lang="fa-IR" sz="2400" dirty="0" smtClean="0"/>
              <a:t>دانا است .</a:t>
            </a:r>
          </a:p>
          <a:p>
            <a:pPr algn="r" rtl="1" eaLnBrk="1" hangingPunct="1">
              <a:buFontTx/>
              <a:buNone/>
              <a:defRPr/>
            </a:pPr>
            <a:r>
              <a:rPr lang="fa-IR" sz="2400" dirty="0" smtClean="0"/>
              <a:t>3- احادیث پیامبر اکرم (ص) دراثبات خاتمیت خودش از جمله حدیث آن حضــرت</a:t>
            </a:r>
          </a:p>
          <a:p>
            <a:pPr algn="r" rtl="1" eaLnBrk="1" hangingPunct="1">
              <a:buFontTx/>
              <a:buNone/>
              <a:defRPr/>
            </a:pPr>
            <a:r>
              <a:rPr lang="fa-IR" sz="2400" dirty="0" smtClean="0"/>
              <a:t>در ماجرای غزوه ی تبوک: ای علی تو برای من مانند هارون برای موسی هستی</a:t>
            </a:r>
          </a:p>
          <a:p>
            <a:pPr algn="r" rtl="1" eaLnBrk="1" hangingPunct="1">
              <a:buFontTx/>
              <a:buNone/>
              <a:defRPr/>
            </a:pPr>
            <a:r>
              <a:rPr lang="fa-IR" sz="2400" dirty="0" smtClean="0"/>
              <a:t>با این تفاوت که بعد از من پیامبر دیگری نخواهد آمد</a:t>
            </a:r>
            <a:r>
              <a:rPr lang="en-US" sz="2400" dirty="0" smtClean="0"/>
              <a:t>. </a:t>
            </a:r>
            <a:endParaRPr lang="fa-IR" sz="2400" dirty="0" smtClean="0"/>
          </a:p>
          <a:p>
            <a:pPr algn="r" rtl="1" eaLnBrk="1" hangingPunct="1">
              <a:buFontTx/>
              <a:buNone/>
              <a:defRPr/>
            </a:pPr>
            <a:r>
              <a:rPr lang="fa-IR" sz="2400" dirty="0" smtClean="0"/>
              <a:t>4- آیاتی از قرآن که تمام انسانها را در تمام اعصارمخاطب خود می داند</a:t>
            </a:r>
          </a:p>
          <a:p>
            <a:pPr algn="r" rtl="1" eaLnBrk="1" hangingPunct="1">
              <a:buFontTx/>
              <a:buNone/>
              <a:defRPr/>
            </a:pPr>
            <a:r>
              <a:rPr lang="fa-IR" sz="2400" dirty="0" smtClean="0"/>
              <a:t>5- آیاتی که دین اسلام را شکل کامل و تام دین الهی معرفی می کنند.</a:t>
            </a:r>
          </a:p>
          <a:p>
            <a:pPr eaLnBrk="1" hangingPunct="1">
              <a:buFontTx/>
              <a:buNone/>
              <a:defRPr/>
            </a:pPr>
            <a:r>
              <a:rPr lang="fa-IR" sz="2400" dirty="0" smtClean="0"/>
              <a:t> </a:t>
            </a:r>
            <a:endParaRPr lang="en-US" sz="2400" dirty="0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71612"/>
            <a:ext cx="7772400" cy="2000264"/>
          </a:xfrm>
        </p:spPr>
        <p:txBody>
          <a:bodyPr>
            <a:noAutofit/>
          </a:bodyPr>
          <a:lstStyle/>
          <a:p>
            <a:r>
              <a:rPr lang="fa-IR" sz="9600" dirty="0" smtClean="0">
                <a:latin typeface="Arial" pitchFamily="34" charset="0"/>
                <a:cs typeface="Arial" pitchFamily="34" charset="0"/>
              </a:rPr>
              <a:t>اندیشه اسلامی 2</a:t>
            </a:r>
            <a:endParaRPr lang="en-US" sz="96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 rtl="1"/>
            <a:r>
              <a:rPr lang="fa-IR" sz="4400" dirty="0" smtClean="0">
                <a:cs typeface="B Esfehan" pitchFamily="2" charset="-78"/>
              </a:rPr>
              <a:t>فلسفه ی ختم نبوت</a:t>
            </a:r>
            <a:endParaRPr lang="en-US" sz="4400" dirty="0">
              <a:cs typeface="B Esfehan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571744"/>
            <a:ext cx="8229600" cy="3752856"/>
          </a:xfrm>
        </p:spPr>
        <p:txBody>
          <a:bodyPr>
            <a:normAutofit lnSpcReduction="10000"/>
          </a:bodyPr>
          <a:lstStyle/>
          <a:p>
            <a:pPr algn="r" rtl="1">
              <a:buFontTx/>
              <a:buChar char="-"/>
              <a:defRPr/>
            </a:pPr>
            <a:r>
              <a:rPr lang="fa-IR" sz="3200" dirty="0" smtClean="0"/>
              <a:t>بلوغ بشر و توانمندی آن در حفظ، اجرا و تطبیق قوانین کلی الهی</a:t>
            </a:r>
          </a:p>
          <a:p>
            <a:pPr algn="r" rtl="1">
              <a:buNone/>
              <a:defRPr/>
            </a:pPr>
            <a:r>
              <a:rPr lang="fa-IR" sz="3200" dirty="0" smtClean="0"/>
              <a:t> </a:t>
            </a:r>
          </a:p>
          <a:p>
            <a:pPr algn="r" rtl="1">
              <a:buFontTx/>
              <a:buChar char="-"/>
              <a:defRPr/>
            </a:pPr>
            <a:r>
              <a:rPr lang="fa-IR" sz="3200" dirty="0" smtClean="0"/>
              <a:t>وجود قوانین الهی کلی، کامل، کافی و مصون از تحریف</a:t>
            </a:r>
          </a:p>
          <a:p>
            <a:pPr algn="r" rtl="1">
              <a:buNone/>
              <a:defRPr/>
            </a:pPr>
            <a:endParaRPr lang="fa-IR" sz="3200" dirty="0" smtClean="0"/>
          </a:p>
          <a:p>
            <a:pPr algn="r" rtl="1">
              <a:buFontTx/>
              <a:buChar char="-"/>
              <a:defRPr/>
            </a:pPr>
            <a:r>
              <a:rPr lang="fa-IR" sz="3200" dirty="0" smtClean="0"/>
              <a:t>عدم وجوددلیل برای ادامه بعثت انبیا با وجود ولی زنده در هر عصری </a:t>
            </a:r>
          </a:p>
          <a:p>
            <a:endParaRPr lang="en-US" sz="3200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 eaLnBrk="1" hangingPunct="1">
              <a:defRPr/>
            </a:pPr>
            <a:r>
              <a:rPr lang="fa-IR" sz="4400" dirty="0" smtClean="0">
                <a:cs typeface="B Esfehan" pitchFamily="2" charset="-78"/>
              </a:rPr>
              <a:t>دلایل بعثت انبیا</a:t>
            </a:r>
            <a:endParaRPr lang="en-US" sz="4400" dirty="0" smtClean="0">
              <a:cs typeface="B Esfehan" pitchFamily="2" charset="-78"/>
            </a:endParaRPr>
          </a:p>
        </p:txBody>
      </p:sp>
      <p:sp>
        <p:nvSpPr>
          <p:cNvPr id="563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r" rtl="1" eaLnBrk="1" hangingPunct="1">
              <a:buFontTx/>
              <a:buNone/>
              <a:defRPr/>
            </a:pPr>
            <a:r>
              <a:rPr lang="fa-IR" sz="2800" dirty="0" smtClean="0"/>
              <a:t>1-از بین بردن تحریف هایی که در شرایع سابق ایجاد می شد</a:t>
            </a:r>
            <a:r>
              <a:rPr lang="fa-IR" dirty="0" smtClean="0"/>
              <a:t> .</a:t>
            </a:r>
          </a:p>
          <a:p>
            <a:pPr algn="r" rtl="1" eaLnBrk="1" hangingPunct="1">
              <a:buFontTx/>
              <a:buNone/>
              <a:defRPr/>
            </a:pPr>
            <a:endParaRPr lang="fa-IR" dirty="0" smtClean="0"/>
          </a:p>
          <a:p>
            <a:pPr algn="r" rtl="1" eaLnBrk="1" hangingPunct="1">
              <a:buFontTx/>
              <a:buNone/>
              <a:defRPr/>
            </a:pPr>
            <a:r>
              <a:rPr lang="fa-IR" sz="2800" dirty="0" smtClean="0"/>
              <a:t>2- تشریع قوانین جدید</a:t>
            </a:r>
          </a:p>
          <a:p>
            <a:pPr algn="r" rtl="1" eaLnBrk="1" hangingPunct="1">
              <a:buFontTx/>
              <a:buNone/>
              <a:defRPr/>
            </a:pPr>
            <a:endParaRPr lang="fa-IR" sz="2800" dirty="0" smtClean="0"/>
          </a:p>
          <a:p>
            <a:pPr algn="r" rtl="1" eaLnBrk="1" hangingPunct="1">
              <a:buFontTx/>
              <a:buNone/>
              <a:defRPr/>
            </a:pPr>
            <a:r>
              <a:rPr lang="fa-IR" sz="2800" dirty="0" smtClean="0"/>
              <a:t>3- ترویج و تبیین شریعت الهی</a:t>
            </a:r>
          </a:p>
          <a:p>
            <a:pPr algn="r" rtl="1" eaLnBrk="1" hangingPunct="1">
              <a:buFontTx/>
              <a:buNone/>
              <a:defRPr/>
            </a:pPr>
            <a:endParaRPr lang="fa-IR" sz="2800" dirty="0" smtClean="0"/>
          </a:p>
          <a:p>
            <a:pPr algn="r" rtl="1" eaLnBrk="1" hangingPunct="1">
              <a:buFontTx/>
              <a:buNone/>
              <a:defRPr/>
            </a:pPr>
            <a:r>
              <a:rPr lang="fa-IR" sz="2800" dirty="0" smtClean="0"/>
              <a:t>4- تطبیق اصول کلی شریعت بر مصادیق جزئی آنها</a:t>
            </a:r>
            <a:endParaRPr lang="fa-IR" dirty="0" smtClean="0"/>
          </a:p>
          <a:p>
            <a:pPr algn="r" rtl="1" eaLnBrk="1" hangingPunct="1">
              <a:buFontTx/>
              <a:buNone/>
              <a:defRPr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500042"/>
            <a:ext cx="8229600" cy="857256"/>
          </a:xfrm>
        </p:spPr>
        <p:txBody>
          <a:bodyPr>
            <a:normAutofit/>
          </a:bodyPr>
          <a:lstStyle/>
          <a:p>
            <a:pPr algn="r" eaLnBrk="1" hangingPunct="1">
              <a:defRPr/>
            </a:pPr>
            <a:r>
              <a:rPr lang="fa-IR" sz="4400" dirty="0" smtClean="0">
                <a:cs typeface="B Esfehan" pitchFamily="2" charset="-78"/>
              </a:rPr>
              <a:t>حکمت ختم نبوت</a:t>
            </a:r>
            <a:endParaRPr lang="en-US" sz="4400" dirty="0" smtClean="0">
              <a:cs typeface="B Esfehan" pitchFamily="2" charset="-78"/>
            </a:endParaRPr>
          </a:p>
        </p:txBody>
      </p:sp>
      <p:sp>
        <p:nvSpPr>
          <p:cNvPr id="1208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500174"/>
            <a:ext cx="8229600" cy="5357826"/>
          </a:xfrm>
        </p:spPr>
        <p:txBody>
          <a:bodyPr>
            <a:normAutofit lnSpcReduction="10000"/>
          </a:bodyPr>
          <a:lstStyle/>
          <a:p>
            <a:pPr algn="r" rtl="1" eaLnBrk="1" hangingPunct="1">
              <a:buFontTx/>
              <a:buNone/>
              <a:defRPr/>
            </a:pPr>
            <a:r>
              <a:rPr lang="fa-IR" sz="2800" dirty="0" smtClean="0"/>
              <a:t>الف) اسلام و مقتضیات زمان</a:t>
            </a:r>
          </a:p>
          <a:p>
            <a:pPr algn="r" rtl="1" eaLnBrk="1" hangingPunct="1">
              <a:buFontTx/>
              <a:buChar char="-"/>
              <a:defRPr/>
            </a:pPr>
            <a:r>
              <a:rPr lang="fa-IR" sz="2800" dirty="0" smtClean="0"/>
              <a:t>سنت و تجدد</a:t>
            </a:r>
          </a:p>
          <a:p>
            <a:pPr algn="r" rtl="1" eaLnBrk="1" hangingPunct="1">
              <a:buFontTx/>
              <a:buChar char="-"/>
              <a:defRPr/>
            </a:pPr>
            <a:r>
              <a:rPr lang="fa-IR" sz="2800" dirty="0" smtClean="0"/>
              <a:t>دین و نیازهای بشر</a:t>
            </a:r>
          </a:p>
          <a:p>
            <a:pPr algn="r" rtl="1" eaLnBrk="1" hangingPunct="1">
              <a:buFontTx/>
              <a:buNone/>
              <a:defRPr/>
            </a:pPr>
            <a:r>
              <a:rPr lang="fa-IR" sz="2800" dirty="0" smtClean="0"/>
              <a:t>ب) ویژگی های سیستم قانون گذاری در اسلام و عناصر پویایی آن</a:t>
            </a:r>
          </a:p>
          <a:p>
            <a:pPr algn="r" rtl="1" eaLnBrk="1" hangingPunct="1">
              <a:buFontTx/>
              <a:buNone/>
              <a:defRPr/>
            </a:pPr>
            <a:r>
              <a:rPr lang="fa-IR" sz="2800" dirty="0" smtClean="0"/>
              <a:t>1- ورود عقل در حریم قانون گذاری</a:t>
            </a:r>
          </a:p>
          <a:p>
            <a:pPr algn="r" rtl="1" eaLnBrk="1" hangingPunct="1">
              <a:buFontTx/>
              <a:buNone/>
              <a:defRPr/>
            </a:pPr>
            <a:r>
              <a:rPr lang="fa-IR" sz="2800" dirty="0" smtClean="0"/>
              <a:t>2- اجتهاد، قوه محرکه اسلام</a:t>
            </a:r>
          </a:p>
          <a:p>
            <a:pPr algn="r" rtl="1" eaLnBrk="1" hangingPunct="1">
              <a:buFontTx/>
              <a:buNone/>
              <a:defRPr/>
            </a:pPr>
            <a:r>
              <a:rPr lang="fa-IR" sz="2800" dirty="0" smtClean="0"/>
              <a:t>3- مبتنی بودن احکام اسلامی بر مصالح و مفاسد واقعی</a:t>
            </a:r>
          </a:p>
          <a:p>
            <a:pPr algn="r" rtl="1" eaLnBrk="1" hangingPunct="1">
              <a:buFontTx/>
              <a:buNone/>
              <a:defRPr/>
            </a:pPr>
            <a:r>
              <a:rPr lang="fa-IR" sz="2800" dirty="0" smtClean="0"/>
              <a:t>4- توجه به احکام اولی و ثانوی</a:t>
            </a:r>
          </a:p>
          <a:p>
            <a:pPr algn="r" rtl="1" eaLnBrk="1" hangingPunct="1">
              <a:buFontTx/>
              <a:buNone/>
              <a:defRPr/>
            </a:pPr>
            <a:r>
              <a:rPr lang="fa-IR" sz="2800" dirty="0" smtClean="0"/>
              <a:t>5- عدم توجه به شکل و صورت ظاهری زندگی</a:t>
            </a:r>
          </a:p>
          <a:p>
            <a:pPr algn="r" rtl="1" eaLnBrk="1" hangingPunct="1">
              <a:buFontTx/>
              <a:buNone/>
              <a:defRPr/>
            </a:pPr>
            <a:r>
              <a:rPr lang="fa-IR" sz="2800" dirty="0" smtClean="0"/>
              <a:t>6- قوانین کنترل کننده</a:t>
            </a:r>
          </a:p>
          <a:p>
            <a:pPr algn="r" rtl="1" eaLnBrk="1" hangingPunct="1">
              <a:buFontTx/>
              <a:buNone/>
              <a:defRPr/>
            </a:pPr>
            <a:r>
              <a:rPr lang="fa-IR" sz="2800" dirty="0" smtClean="0"/>
              <a:t>7- اختیارات حکومت اسلامی</a:t>
            </a:r>
            <a:endParaRPr lang="en-US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642918"/>
            <a:ext cx="8229600" cy="867524"/>
          </a:xfrm>
        </p:spPr>
        <p:txBody>
          <a:bodyPr>
            <a:normAutofit/>
          </a:bodyPr>
          <a:lstStyle/>
          <a:p>
            <a:pPr algn="r" eaLnBrk="1" hangingPunct="1">
              <a:defRPr/>
            </a:pPr>
            <a:r>
              <a:rPr lang="fa-IR" sz="4400" dirty="0" smtClean="0">
                <a:cs typeface="B Esfehan" pitchFamily="2" charset="-78"/>
              </a:rPr>
              <a:t>5- یگانگی راه اسلام</a:t>
            </a:r>
            <a:endParaRPr lang="en-US" sz="4400" dirty="0" smtClean="0">
              <a:cs typeface="B Esfehan" pitchFamily="2" charset="-78"/>
            </a:endParaRPr>
          </a:p>
        </p:txBody>
      </p:sp>
      <p:sp>
        <p:nvSpPr>
          <p:cNvPr id="583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428868"/>
            <a:ext cx="8229600" cy="3895732"/>
          </a:xfrm>
        </p:spPr>
        <p:txBody>
          <a:bodyPr/>
          <a:lstStyle/>
          <a:p>
            <a:pPr algn="r" rtl="1" eaLnBrk="1" hangingPunct="1">
              <a:buFontTx/>
              <a:buNone/>
              <a:defRPr/>
            </a:pPr>
            <a:r>
              <a:rPr lang="fa-IR" sz="2800" dirty="0" smtClean="0"/>
              <a:t>ما اکنون با واقعیتی به نام تکثر ادیان مواجهیم و این موضوع مسأله ی </a:t>
            </a:r>
          </a:p>
          <a:p>
            <a:pPr algn="r" rtl="1" eaLnBrk="1" hangingPunct="1">
              <a:buFontTx/>
              <a:buNone/>
              <a:defRPr/>
            </a:pPr>
            <a:r>
              <a:rPr lang="fa-IR" sz="2800" dirty="0" smtClean="0"/>
              <a:t>مهمی است که باید به آن پرداخت . با توجه به این که هر یک از ادیان </a:t>
            </a:r>
          </a:p>
          <a:p>
            <a:pPr algn="r" rtl="1" eaLnBrk="1" hangingPunct="1">
              <a:buFontTx/>
              <a:buNone/>
              <a:defRPr/>
            </a:pPr>
            <a:r>
              <a:rPr lang="fa-IR" sz="2800" dirty="0" smtClean="0"/>
              <a:t>موجود خود را بر حق می داند و نیل به سعادت را فقط از رهگذر خود </a:t>
            </a:r>
          </a:p>
          <a:p>
            <a:pPr algn="r" rtl="1" eaLnBrk="1" hangingPunct="1">
              <a:buFontTx/>
              <a:buNone/>
              <a:defRPr/>
            </a:pPr>
            <a:r>
              <a:rPr lang="fa-IR" sz="2800" dirty="0" smtClean="0"/>
              <a:t>ممکن می شمارد این پرسش برمی انگیزد که:</a:t>
            </a:r>
            <a:r>
              <a:rPr lang="fa-IR" sz="2800" b="1" dirty="0" smtClean="0"/>
              <a:t>آیا ما انسانها درمواجهه</a:t>
            </a:r>
          </a:p>
          <a:p>
            <a:pPr algn="r" rtl="1" eaLnBrk="1" hangingPunct="1">
              <a:buFontTx/>
              <a:buNone/>
              <a:defRPr/>
            </a:pPr>
            <a:r>
              <a:rPr lang="fa-IR" sz="2800" b="1" dirty="0" smtClean="0"/>
              <a:t>با پدیده ی تکثــرادیان می توانیــم به دلخـواه هر دین آسمــانی را کــه</a:t>
            </a:r>
          </a:p>
          <a:p>
            <a:pPr algn="r" rtl="1" eaLnBrk="1" hangingPunct="1">
              <a:buFontTx/>
              <a:buNone/>
              <a:defRPr/>
            </a:pPr>
            <a:r>
              <a:rPr lang="fa-IR" sz="2800" b="1" dirty="0" smtClean="0"/>
              <a:t>خواستیم بپذیریم و از آن به خداوند تقرب جوییم؟ </a:t>
            </a:r>
            <a:endParaRPr lang="en-US" sz="2800" b="1" dirty="0" smtClean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04088"/>
            <a:ext cx="8229600" cy="867524"/>
          </a:xfrm>
        </p:spPr>
        <p:txBody>
          <a:bodyPr>
            <a:normAutofit/>
          </a:bodyPr>
          <a:lstStyle/>
          <a:p>
            <a:pPr algn="r" eaLnBrk="1" hangingPunct="1">
              <a:defRPr/>
            </a:pPr>
            <a:r>
              <a:rPr lang="fa-IR" sz="4400" dirty="0" smtClean="0">
                <a:cs typeface="B Esfehan" pitchFamily="2" charset="-78"/>
              </a:rPr>
              <a:t>پاسخ انسانها در مواجهه با تکثر ادیان:</a:t>
            </a:r>
            <a:endParaRPr lang="en-US" sz="4400" dirty="0" smtClean="0">
              <a:cs typeface="B Esfehan" pitchFamily="2" charset="-78"/>
            </a:endParaRPr>
          </a:p>
        </p:txBody>
      </p:sp>
      <p:sp>
        <p:nvSpPr>
          <p:cNvPr id="593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r" rtl="1" eaLnBrk="1" hangingPunct="1">
              <a:buFontTx/>
              <a:buNone/>
              <a:defRPr/>
            </a:pPr>
            <a:r>
              <a:rPr lang="fa-IR" dirty="0" smtClean="0"/>
              <a:t>1- تکثرگرایی(</a:t>
            </a:r>
            <a:r>
              <a:rPr lang="en-US" sz="2400" dirty="0" smtClean="0"/>
              <a:t>pluralism</a:t>
            </a:r>
            <a:r>
              <a:rPr lang="fa-IR" dirty="0" smtClean="0"/>
              <a:t> ): </a:t>
            </a:r>
            <a:r>
              <a:rPr lang="fa-IR" sz="2400" dirty="0" smtClean="0"/>
              <a:t>تکثر ادیان نشانگر وجود راههای مختلف به</a:t>
            </a:r>
          </a:p>
          <a:p>
            <a:pPr algn="r" rtl="1" eaLnBrk="1" hangingPunct="1">
              <a:buFontTx/>
              <a:buNone/>
              <a:defRPr/>
            </a:pPr>
            <a:r>
              <a:rPr lang="fa-IR" sz="2400" dirty="0" smtClean="0"/>
              <a:t>سوی خداوند است و در واقع به جای یک راه مستقیم صراطهای مستقیم وجود دارد</a:t>
            </a:r>
          </a:p>
          <a:p>
            <a:pPr algn="r" rtl="1" eaLnBrk="1" hangingPunct="1">
              <a:buFontTx/>
              <a:buNone/>
              <a:defRPr/>
            </a:pPr>
            <a:r>
              <a:rPr lang="fa-IR" sz="2400" dirty="0" smtClean="0"/>
              <a:t>(دردیدگاه بعضی ازمعتقدین به تکثرگرایی این راه ها محدود در ادیان آسمانی نیست)</a:t>
            </a:r>
          </a:p>
          <a:p>
            <a:pPr algn="r" rtl="1" eaLnBrk="1" hangingPunct="1">
              <a:buFontTx/>
              <a:buNone/>
              <a:defRPr/>
            </a:pPr>
            <a:endParaRPr lang="fa-IR" sz="2400" dirty="0" smtClean="0"/>
          </a:p>
          <a:p>
            <a:pPr algn="r" rtl="1" eaLnBrk="1" hangingPunct="1">
              <a:buFontTx/>
              <a:buNone/>
              <a:defRPr/>
            </a:pPr>
            <a:r>
              <a:rPr lang="fa-IR" dirty="0" smtClean="0"/>
              <a:t>2- حصرگرایی</a:t>
            </a:r>
            <a:r>
              <a:rPr lang="en-US" sz="2400" dirty="0" err="1" smtClean="0"/>
              <a:t>exclusivism</a:t>
            </a:r>
            <a:r>
              <a:rPr lang="en-US" sz="2400" dirty="0" smtClean="0"/>
              <a:t>)</a:t>
            </a:r>
            <a:r>
              <a:rPr lang="fa-IR" sz="2400" dirty="0" smtClean="0"/>
              <a:t>)</a:t>
            </a:r>
            <a:r>
              <a:rPr lang="fa-IR" dirty="0" smtClean="0"/>
              <a:t> : </a:t>
            </a:r>
            <a:r>
              <a:rPr lang="fa-IR" sz="2400" dirty="0" smtClean="0"/>
              <a:t>برای هدایت انسان فقط یک راه مستقیم </a:t>
            </a:r>
          </a:p>
          <a:p>
            <a:pPr algn="r" rtl="1" eaLnBrk="1" hangingPunct="1">
              <a:buFontTx/>
              <a:buNone/>
              <a:defRPr/>
            </a:pPr>
            <a:r>
              <a:rPr lang="fa-IR" sz="2400" dirty="0" smtClean="0"/>
              <a:t>وجود دارد و هر راه دیگری ، بیش و کم از حالت اعتدال و استوا خارج است .</a:t>
            </a:r>
          </a:p>
          <a:p>
            <a:pPr algn="r" rtl="1" eaLnBrk="1" hangingPunct="1">
              <a:buFontTx/>
              <a:buNone/>
              <a:defRPr/>
            </a:pPr>
            <a:r>
              <a:rPr lang="fa-IR" sz="2400" dirty="0" smtClean="0"/>
              <a:t>( حصرگرایی نگرش غالب در میان پیروان هر دینی است )</a:t>
            </a:r>
            <a:endParaRPr lang="en-US" dirty="0" smtClean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>
              <a:defRPr/>
            </a:pPr>
            <a:r>
              <a:rPr lang="fa-IR" sz="3600" dirty="0" smtClean="0">
                <a:cs typeface="B Esfehan" pitchFamily="2" charset="-78"/>
              </a:rPr>
              <a:t>عوامل پیدایش و پذیرش پلورالیزم در اروپا</a:t>
            </a:r>
            <a:br>
              <a:rPr lang="fa-IR" sz="3600" dirty="0" smtClean="0">
                <a:cs typeface="B Esfehan" pitchFamily="2" charset="-78"/>
              </a:rPr>
            </a:br>
            <a:r>
              <a:rPr lang="fa-IR" sz="3600" dirty="0" smtClean="0">
                <a:cs typeface="B Esfehan" pitchFamily="2" charset="-78"/>
              </a:rPr>
              <a:t>از دیدگاه فلیپ کویین</a:t>
            </a:r>
            <a:endParaRPr lang="en-US" sz="3600" dirty="0" smtClean="0">
              <a:cs typeface="B Esfehan" pitchFamily="2" charset="-78"/>
            </a:endParaRPr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r" rtl="1" eaLnBrk="1" hangingPunct="1">
              <a:buFontTx/>
              <a:buNone/>
              <a:defRPr/>
            </a:pPr>
            <a:r>
              <a:rPr lang="fa-IR" sz="2800" dirty="0" smtClean="0"/>
              <a:t>1- خستگی از جنگهای مذهبی و سوق به سمت نوعی تساهل و تسامح</a:t>
            </a:r>
          </a:p>
          <a:p>
            <a:pPr algn="r" rtl="1" eaLnBrk="1" hangingPunct="1">
              <a:buFontTx/>
              <a:buNone/>
              <a:defRPr/>
            </a:pPr>
            <a:endParaRPr lang="fa-IR" sz="2800" dirty="0" smtClean="0"/>
          </a:p>
          <a:p>
            <a:pPr algn="r" rtl="1" eaLnBrk="1" hangingPunct="1">
              <a:buFontTx/>
              <a:buNone/>
              <a:defRPr/>
            </a:pPr>
            <a:r>
              <a:rPr lang="fa-IR" sz="2800" dirty="0" smtClean="0"/>
              <a:t>2- گسترش مطالعات ادیان در جامعه ی مسیحی قرن بیستم</a:t>
            </a:r>
          </a:p>
          <a:p>
            <a:pPr algn="r" rtl="1" eaLnBrk="1" hangingPunct="1">
              <a:buFontTx/>
              <a:buNone/>
              <a:defRPr/>
            </a:pPr>
            <a:endParaRPr lang="fa-IR" sz="2800" dirty="0" smtClean="0"/>
          </a:p>
          <a:p>
            <a:pPr algn="r" rtl="1" eaLnBrk="1" hangingPunct="1">
              <a:buFontTx/>
              <a:buNone/>
              <a:defRPr/>
            </a:pPr>
            <a:r>
              <a:rPr lang="fa-IR" sz="2800" dirty="0" smtClean="0"/>
              <a:t>3- همزیستی پیروان ادیان مختلف در کشورهای غربی و از بین رفتن </a:t>
            </a:r>
          </a:p>
          <a:p>
            <a:pPr algn="r" rtl="1" eaLnBrk="1" hangingPunct="1">
              <a:buFontTx/>
              <a:buNone/>
              <a:defRPr/>
            </a:pPr>
            <a:r>
              <a:rPr lang="fa-IR" sz="2800" dirty="0" smtClean="0"/>
              <a:t>فاصله های ذهنی بین ادیان</a:t>
            </a:r>
            <a:endParaRPr lang="en-US" sz="2800" dirty="0" smtClean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04088"/>
            <a:ext cx="8229600" cy="867524"/>
          </a:xfrm>
        </p:spPr>
        <p:txBody>
          <a:bodyPr>
            <a:normAutofit/>
          </a:bodyPr>
          <a:lstStyle/>
          <a:p>
            <a:pPr algn="r" eaLnBrk="1" hangingPunct="1">
              <a:defRPr/>
            </a:pPr>
            <a:r>
              <a:rPr lang="fa-IR" sz="4400" dirty="0" smtClean="0">
                <a:cs typeface="B Esfehan" pitchFamily="2" charset="-78"/>
              </a:rPr>
              <a:t>مدعای کثرت گرایان:</a:t>
            </a:r>
            <a:endParaRPr lang="en-US" sz="4400" dirty="0" smtClean="0">
              <a:cs typeface="B Esfehan" pitchFamily="2" charset="-78"/>
            </a:endParaRPr>
          </a:p>
        </p:txBody>
      </p:sp>
      <p:sp>
        <p:nvSpPr>
          <p:cNvPr id="614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14282" y="1905000"/>
            <a:ext cx="8472518" cy="4648200"/>
          </a:xfrm>
        </p:spPr>
        <p:txBody>
          <a:bodyPr/>
          <a:lstStyle/>
          <a:p>
            <a:pPr algn="r" rtl="1" eaLnBrk="1" hangingPunct="1">
              <a:lnSpc>
                <a:spcPct val="90000"/>
              </a:lnSpc>
              <a:buFontTx/>
              <a:buNone/>
              <a:defRPr/>
            </a:pPr>
            <a:r>
              <a:rPr lang="fa-IR" sz="2400" dirty="0" smtClean="0"/>
              <a:t>همه ی ادیان آسمانی راه رستگاری اند، زیرا روح رستگاری</a:t>
            </a:r>
            <a:r>
              <a:rPr lang="en-US" sz="2400" dirty="0" smtClean="0"/>
              <a:t> </a:t>
            </a:r>
            <a:r>
              <a:rPr lang="fa-IR" sz="2400" dirty="0" smtClean="0"/>
              <a:t>انسان ( گوهر دین )</a:t>
            </a:r>
          </a:p>
          <a:p>
            <a:pPr algn="r" rtl="1" eaLnBrk="1" hangingPunct="1">
              <a:lnSpc>
                <a:spcPct val="90000"/>
              </a:lnSpc>
              <a:buFontTx/>
              <a:buNone/>
              <a:defRPr/>
            </a:pPr>
            <a:r>
              <a:rPr lang="fa-IR" sz="2400" dirty="0" smtClean="0"/>
              <a:t>رهایی از خود محوری و سروسامان دادن به زندگـی بر اســاس واقعـیـت مــداری</a:t>
            </a:r>
          </a:p>
          <a:p>
            <a:pPr algn="r" rtl="1" eaLnBrk="1" hangingPunct="1">
              <a:lnSpc>
                <a:spcPct val="90000"/>
              </a:lnSpc>
              <a:buFontTx/>
              <a:buNone/>
              <a:defRPr/>
            </a:pPr>
            <a:r>
              <a:rPr lang="fa-IR" sz="2400" dirty="0" smtClean="0"/>
              <a:t>اسـت کـه همـــان محوریت خداوند می باشد و این در تمام ادیان اصیل وجود دارد؛</a:t>
            </a:r>
          </a:p>
          <a:p>
            <a:pPr algn="r" rtl="1" eaLnBrk="1" hangingPunct="1">
              <a:lnSpc>
                <a:spcPct val="90000"/>
              </a:lnSpc>
              <a:buFontTx/>
              <a:buNone/>
              <a:defRPr/>
            </a:pPr>
            <a:r>
              <a:rPr lang="fa-IR" sz="2400" dirty="0" smtClean="0"/>
              <a:t>اگر چه اختلاف هایی در ادیان هست ولی چون گوهر دین در همه آنها وجود دارد</a:t>
            </a:r>
          </a:p>
          <a:p>
            <a:pPr algn="r" rtl="1" eaLnBrk="1" hangingPunct="1">
              <a:lnSpc>
                <a:spcPct val="90000"/>
              </a:lnSpc>
              <a:buFontTx/>
              <a:buNone/>
              <a:defRPr/>
            </a:pPr>
            <a:r>
              <a:rPr lang="fa-IR" sz="2400" dirty="0" smtClean="0"/>
              <a:t>هیچ تأثیری در سعادتمنــدی بشر و حتی پیروان آن ادیان ندارد.</a:t>
            </a:r>
          </a:p>
          <a:p>
            <a:pPr algn="r" rtl="1" eaLnBrk="1" hangingPunct="1">
              <a:lnSpc>
                <a:spcPct val="90000"/>
              </a:lnSpc>
              <a:buFontTx/>
              <a:buNone/>
              <a:defRPr/>
            </a:pPr>
            <a:r>
              <a:rPr lang="fa-IR" sz="2400" dirty="0" smtClean="0"/>
              <a:t> </a:t>
            </a:r>
            <a:r>
              <a:rPr lang="fa-IR" sz="3600" dirty="0" smtClean="0"/>
              <a:t>نقد یا اشکال :</a:t>
            </a:r>
            <a:r>
              <a:rPr lang="en-US" sz="2400" dirty="0" smtClean="0"/>
              <a:t> </a:t>
            </a:r>
            <a:endParaRPr lang="fa-IR" sz="2400" dirty="0" smtClean="0"/>
          </a:p>
          <a:p>
            <a:pPr algn="r" rtl="1" eaLnBrk="1" hangingPunct="1">
              <a:lnSpc>
                <a:spcPct val="90000"/>
              </a:lnSpc>
              <a:buFontTx/>
              <a:buNone/>
              <a:defRPr/>
            </a:pPr>
            <a:r>
              <a:rPr lang="fa-IR" sz="2400" dirty="0" smtClean="0"/>
              <a:t>ادیان اختلاف های فاحش مناسکی و  حتی اعتقادی با هم دارند . یکی تجسد را بر</a:t>
            </a:r>
          </a:p>
          <a:p>
            <a:pPr algn="r" rtl="1" eaLnBrk="1" hangingPunct="1">
              <a:lnSpc>
                <a:spcPct val="90000"/>
              </a:lnSpc>
              <a:buFontTx/>
              <a:buNone/>
              <a:defRPr/>
            </a:pPr>
            <a:r>
              <a:rPr lang="fa-IR" sz="2400" dirty="0" smtClean="0"/>
              <a:t>ساحت خداوند جایز و دیگری از آن منزه می داند ، یکی معاد را قبول و دیگری</a:t>
            </a:r>
          </a:p>
          <a:p>
            <a:pPr algn="r" rtl="1" eaLnBrk="1" hangingPunct="1">
              <a:lnSpc>
                <a:spcPct val="90000"/>
              </a:lnSpc>
              <a:buFontTx/>
              <a:buNone/>
              <a:defRPr/>
            </a:pPr>
            <a:r>
              <a:rPr lang="fa-IR" sz="2400" dirty="0" smtClean="0"/>
              <a:t>رد می کند و... تصور روشن از یک اعتفاد و آموزه های یک دین، حق یک پیرو</a:t>
            </a:r>
          </a:p>
          <a:p>
            <a:pPr algn="r" rtl="1" eaLnBrk="1" hangingPunct="1">
              <a:lnSpc>
                <a:spcPct val="90000"/>
              </a:lnSpc>
              <a:buFontTx/>
              <a:buNone/>
              <a:defRPr/>
            </a:pPr>
            <a:r>
              <a:rPr lang="fa-IR" sz="2400" dirty="0" smtClean="0"/>
              <a:t>است و در غیر این صورت سر از خود محوری در می آورد . </a:t>
            </a:r>
            <a:endParaRPr lang="en-US" sz="2400" dirty="0" smtClean="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04088"/>
            <a:ext cx="8229600" cy="796086"/>
          </a:xfrm>
        </p:spPr>
        <p:txBody>
          <a:bodyPr>
            <a:normAutofit/>
          </a:bodyPr>
          <a:lstStyle/>
          <a:p>
            <a:pPr algn="r" eaLnBrk="1" hangingPunct="1">
              <a:defRPr/>
            </a:pPr>
            <a:r>
              <a:rPr lang="fa-IR" sz="3600" dirty="0" smtClean="0">
                <a:cs typeface="B Esfehan" pitchFamily="2" charset="-78"/>
              </a:rPr>
              <a:t>پاسخ کثرت گرایان (جان هیک)</a:t>
            </a:r>
            <a:endParaRPr lang="en-US" sz="3600" dirty="0" smtClean="0">
              <a:cs typeface="B Esfehan" pitchFamily="2" charset="-78"/>
            </a:endParaRPr>
          </a:p>
        </p:txBody>
      </p:sp>
      <p:sp>
        <p:nvSpPr>
          <p:cNvPr id="624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r" rtl="1" eaLnBrk="1" hangingPunct="1">
              <a:lnSpc>
                <a:spcPct val="90000"/>
              </a:lnSpc>
              <a:buFontTx/>
              <a:buNone/>
              <a:defRPr/>
            </a:pPr>
            <a:r>
              <a:rPr lang="fa-IR" sz="2400" dirty="0" smtClean="0"/>
              <a:t>آنچه به عنوان اعتقاد در ادیان ، ظاهری حقیقت نما یافته است و گاه شاهد اختلاف </a:t>
            </a:r>
          </a:p>
          <a:p>
            <a:pPr algn="r" rtl="1" eaLnBrk="1" hangingPunct="1">
              <a:lnSpc>
                <a:spcPct val="90000"/>
              </a:lnSpc>
              <a:buFontTx/>
              <a:buNone/>
              <a:defRPr/>
            </a:pPr>
            <a:r>
              <a:rPr lang="fa-IR" sz="2400" dirty="0" smtClean="0"/>
              <a:t>در آنها هستیم در حقیقت آیینه ی تمام نمای واقعیت نیستند ، بلـکه اینــها محصـــول </a:t>
            </a:r>
          </a:p>
          <a:p>
            <a:pPr algn="r" rtl="1" eaLnBrk="1" hangingPunct="1">
              <a:lnSpc>
                <a:spcPct val="90000"/>
              </a:lnSpc>
              <a:buFontTx/>
              <a:buNone/>
              <a:defRPr/>
            </a:pPr>
            <a:r>
              <a:rPr lang="fa-IR" sz="2400" dirty="0" smtClean="0"/>
              <a:t>پنداشت های ما است که گمان کرده ایم آن بیان ها حکایت از واقعیت دارند .</a:t>
            </a:r>
          </a:p>
          <a:p>
            <a:pPr algn="r" rtl="1" eaLnBrk="1" hangingPunct="1">
              <a:lnSpc>
                <a:spcPct val="90000"/>
              </a:lnSpc>
              <a:buFontTx/>
              <a:buNone/>
              <a:defRPr/>
            </a:pPr>
            <a:r>
              <a:rPr lang="fa-IR" sz="2400" dirty="0" smtClean="0"/>
              <a:t> آ نچه ما به آن اعتقاد داریم آفریده ی ذهن و خیال ما در توصیف حقیقت است البته</a:t>
            </a:r>
          </a:p>
          <a:p>
            <a:pPr algn="r" rtl="1" eaLnBrk="1" hangingPunct="1">
              <a:lnSpc>
                <a:spcPct val="90000"/>
              </a:lnSpc>
              <a:buFontTx/>
              <a:buNone/>
              <a:defRPr/>
            </a:pPr>
            <a:r>
              <a:rPr lang="fa-IR" sz="2400" dirty="0" smtClean="0"/>
              <a:t>بهره ای از حقیقت دارد ولی تمام حقیقت نیست . مانند همــان مثـلی که مولــوی در</a:t>
            </a:r>
          </a:p>
          <a:p>
            <a:pPr algn="r" rtl="1" eaLnBrk="1" hangingPunct="1">
              <a:lnSpc>
                <a:spcPct val="90000"/>
              </a:lnSpc>
              <a:buFontTx/>
              <a:buNone/>
              <a:defRPr/>
            </a:pPr>
            <a:r>
              <a:rPr lang="fa-IR" sz="2400" dirty="0" smtClean="0"/>
              <a:t>باره ی چند کـوری که می خواستنـد فیـلی را شنـاسـایی کنـنـد وهر کــدام از آنـهـــا</a:t>
            </a:r>
          </a:p>
          <a:p>
            <a:pPr algn="r" rtl="1" eaLnBrk="1" hangingPunct="1">
              <a:lnSpc>
                <a:spcPct val="90000"/>
              </a:lnSpc>
              <a:buFontTx/>
              <a:buNone/>
              <a:defRPr/>
            </a:pPr>
            <a:r>
              <a:rPr lang="fa-IR" sz="2400" dirty="0" smtClean="0"/>
              <a:t>دسـتـشـان به عضوی از اعضای فیل بر می خورد و قضاوتی از آن را مطرح می</a:t>
            </a:r>
          </a:p>
          <a:p>
            <a:pPr algn="r" rtl="1" eaLnBrk="1" hangingPunct="1">
              <a:lnSpc>
                <a:spcPct val="90000"/>
              </a:lnSpc>
              <a:buFontTx/>
              <a:buNone/>
              <a:defRPr/>
            </a:pPr>
            <a:r>
              <a:rPr lang="fa-IR" sz="2400" dirty="0" smtClean="0"/>
              <a:t>کرد . البته هیچ جای نگرانی نیست زیرا </a:t>
            </a:r>
            <a:r>
              <a:rPr lang="fa-IR" sz="2400" b="1" dirty="0" smtClean="0"/>
              <a:t>نقش این آموزه های اعتقادی در صدق یا</a:t>
            </a:r>
          </a:p>
          <a:p>
            <a:pPr algn="r" rtl="1" eaLnBrk="1" hangingPunct="1">
              <a:lnSpc>
                <a:spcPct val="90000"/>
              </a:lnSpc>
              <a:buFontTx/>
              <a:buNone/>
              <a:defRPr/>
            </a:pPr>
            <a:r>
              <a:rPr lang="fa-IR" sz="2400" b="1" dirty="0" smtClean="0"/>
              <a:t>کذب آنها نیست بلکه در تأثیری است که بر انسانها می گذارد . </a:t>
            </a:r>
            <a:endParaRPr lang="en-US" sz="2400" b="1" dirty="0" smtClean="0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04088"/>
            <a:ext cx="8229600" cy="796086"/>
          </a:xfrm>
        </p:spPr>
        <p:txBody>
          <a:bodyPr/>
          <a:lstStyle/>
          <a:p>
            <a:pPr algn="r" eaLnBrk="1" hangingPunct="1">
              <a:defRPr/>
            </a:pPr>
            <a:r>
              <a:rPr lang="fa-IR" sz="3600" dirty="0" smtClean="0">
                <a:cs typeface="B Esfehan" pitchFamily="2" charset="-78"/>
              </a:rPr>
              <a:t>نقد پاسخ جان هیک (کثرت گرایان)</a:t>
            </a:r>
            <a:endParaRPr lang="en-US" sz="3600" dirty="0" smtClean="0">
              <a:cs typeface="B Esfehan" pitchFamily="2" charset="-78"/>
            </a:endParaRPr>
          </a:p>
        </p:txBody>
      </p:sp>
      <p:sp>
        <p:nvSpPr>
          <p:cNvPr id="634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905000"/>
            <a:ext cx="8229600" cy="4724400"/>
          </a:xfrm>
        </p:spPr>
        <p:txBody>
          <a:bodyPr/>
          <a:lstStyle/>
          <a:p>
            <a:pPr algn="r" rtl="1" eaLnBrk="1" hangingPunct="1">
              <a:lnSpc>
                <a:spcPct val="90000"/>
              </a:lnSpc>
              <a:buFontTx/>
              <a:buNone/>
              <a:defRPr/>
            </a:pPr>
            <a:r>
              <a:rPr lang="fa-IR" sz="2400" dirty="0" smtClean="0"/>
              <a:t>1- گفته ی ایشان بر خلاف فهم عرف مؤمنان است و همه ی مؤمنان ادیان اصیــل </a:t>
            </a:r>
          </a:p>
          <a:p>
            <a:pPr algn="r" rtl="1" eaLnBrk="1" hangingPunct="1">
              <a:lnSpc>
                <a:spcPct val="90000"/>
              </a:lnSpc>
              <a:buFontTx/>
              <a:buNone/>
              <a:defRPr/>
            </a:pPr>
            <a:r>
              <a:rPr lang="fa-IR" sz="2400" dirty="0" smtClean="0"/>
              <a:t>معتقد هستند که آموزه های اعتقادی آنها مطابق با واقع است .</a:t>
            </a:r>
          </a:p>
          <a:p>
            <a:pPr algn="r" rtl="1" eaLnBrk="1" hangingPunct="1">
              <a:lnSpc>
                <a:spcPct val="90000"/>
              </a:lnSpc>
              <a:buFontTx/>
              <a:buNone/>
              <a:defRPr/>
            </a:pPr>
            <a:r>
              <a:rPr lang="fa-IR" sz="2400" dirty="0" smtClean="0"/>
              <a:t>2- تمثیل جان هیک برای مؤمنان نسبت به شناخت حقیقتی چون خداوند به نابینایان</a:t>
            </a:r>
          </a:p>
          <a:p>
            <a:pPr algn="r" rtl="1" eaLnBrk="1" hangingPunct="1">
              <a:lnSpc>
                <a:spcPct val="90000"/>
              </a:lnSpc>
              <a:buFontTx/>
              <a:buNone/>
              <a:defRPr/>
            </a:pPr>
            <a:r>
              <a:rPr lang="fa-IR" sz="2400" dirty="0" smtClean="0"/>
              <a:t>و فیل تمثیل درستی نیست و نمی تواند واقعیت را منعکس سازد ، تمثیــل منــاســب </a:t>
            </a:r>
          </a:p>
          <a:p>
            <a:pPr algn="r" rtl="1" eaLnBrk="1" hangingPunct="1">
              <a:lnSpc>
                <a:spcPct val="90000"/>
              </a:lnSpc>
              <a:buFontTx/>
              <a:buNone/>
              <a:defRPr/>
            </a:pPr>
            <a:r>
              <a:rPr lang="fa-IR" sz="2400" dirty="0" smtClean="0"/>
              <a:t>مَثَل انسان های بینا وفیل در تاریکی است که شمع وحی می تواند آنها را درشناخت</a:t>
            </a:r>
          </a:p>
          <a:p>
            <a:pPr algn="r" rtl="1" eaLnBrk="1" hangingPunct="1">
              <a:lnSpc>
                <a:spcPct val="90000"/>
              </a:lnSpc>
              <a:buFontTx/>
              <a:buNone/>
              <a:defRPr/>
            </a:pPr>
            <a:r>
              <a:rPr lang="fa-IR" sz="2400" dirty="0" smtClean="0"/>
              <a:t>خداوند یاری دهد .</a:t>
            </a:r>
          </a:p>
          <a:p>
            <a:pPr algn="r" rtl="1" eaLnBrk="1" hangingPunct="1">
              <a:lnSpc>
                <a:spcPct val="90000"/>
              </a:lnSpc>
              <a:buFontTx/>
              <a:buNone/>
              <a:defRPr/>
            </a:pPr>
            <a:r>
              <a:rPr lang="fa-IR" sz="2400" dirty="0" smtClean="0"/>
              <a:t>3- در حقیقت جان هیک راه معرفت انسان ها رانسبت به خداوند مسدود می داند و</a:t>
            </a:r>
          </a:p>
          <a:p>
            <a:pPr algn="r" rtl="1" eaLnBrk="1" hangingPunct="1">
              <a:lnSpc>
                <a:spcPct val="90000"/>
              </a:lnSpc>
              <a:buFontTx/>
              <a:buNone/>
              <a:defRPr/>
            </a:pPr>
            <a:r>
              <a:rPr lang="fa-IR" sz="2400" dirty="0" smtClean="0"/>
              <a:t>معتقد است بشر هیچگاه نخواهد توانست به خداوند شناخت یابد . </a:t>
            </a:r>
          </a:p>
          <a:p>
            <a:pPr algn="r" rtl="1" eaLnBrk="1" hangingPunct="1">
              <a:lnSpc>
                <a:spcPct val="90000"/>
              </a:lnSpc>
              <a:buFontTx/>
              <a:buNone/>
              <a:defRPr/>
            </a:pPr>
            <a:r>
              <a:rPr lang="fa-IR" sz="2400" dirty="0" smtClean="0"/>
              <a:t>4- این سخن  که اعتقادات نقش مقدمی دارند به این معنا نیست که نقشی در سعادت </a:t>
            </a:r>
          </a:p>
          <a:p>
            <a:pPr algn="r" rtl="1" eaLnBrk="1" hangingPunct="1">
              <a:lnSpc>
                <a:spcPct val="90000"/>
              </a:lnSpc>
              <a:buFontTx/>
              <a:buNone/>
              <a:defRPr/>
            </a:pPr>
            <a:r>
              <a:rPr lang="fa-IR" sz="2400" dirty="0" smtClean="0"/>
              <a:t>انسان ندارند و بین انسان موحد و مشرک هیچ فرقی نیست . بدون نگرش توحیدی، </a:t>
            </a:r>
          </a:p>
          <a:p>
            <a:pPr algn="r" rtl="1" eaLnBrk="1" hangingPunct="1">
              <a:lnSpc>
                <a:spcPct val="90000"/>
              </a:lnSpc>
              <a:buFontTx/>
              <a:buNone/>
              <a:defRPr/>
            </a:pPr>
            <a:r>
              <a:rPr lang="fa-IR" sz="2400" dirty="0" smtClean="0"/>
              <a:t>انسان هیچ گاه به تحول سعادت بخش دست نخواهد یافت</a:t>
            </a:r>
            <a:endParaRPr lang="en-US" sz="2400" dirty="0" smtClean="0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04088"/>
            <a:ext cx="8229600" cy="938962"/>
          </a:xfrm>
        </p:spPr>
        <p:txBody>
          <a:bodyPr>
            <a:normAutofit/>
          </a:bodyPr>
          <a:lstStyle/>
          <a:p>
            <a:pPr algn="r" eaLnBrk="1" hangingPunct="1">
              <a:defRPr/>
            </a:pPr>
            <a:r>
              <a:rPr lang="fa-IR" sz="4400" dirty="0" smtClean="0">
                <a:cs typeface="B Esfehan" pitchFamily="2" charset="-78"/>
              </a:rPr>
              <a:t>حصرگرایی</a:t>
            </a:r>
            <a:endParaRPr lang="en-US" sz="4400" dirty="0" smtClean="0">
              <a:cs typeface="B Esfehan" pitchFamily="2" charset="-78"/>
            </a:endParaRPr>
          </a:p>
        </p:txBody>
      </p:sp>
      <p:sp>
        <p:nvSpPr>
          <p:cNvPr id="645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905000"/>
            <a:ext cx="8458200" cy="4114800"/>
          </a:xfrm>
        </p:spPr>
        <p:txBody>
          <a:bodyPr/>
          <a:lstStyle/>
          <a:p>
            <a:pPr algn="r" rtl="1" eaLnBrk="1" hangingPunct="1">
              <a:buFontTx/>
              <a:buNone/>
              <a:defRPr/>
            </a:pPr>
            <a:r>
              <a:rPr lang="fa-IR" b="1" dirty="0" smtClean="0"/>
              <a:t>مدعا:</a:t>
            </a:r>
            <a:r>
              <a:rPr lang="fa-IR" sz="2800" dirty="0" smtClean="0"/>
              <a:t>اگر روح همه ی ادیان همان پیروی از خداوند است هیچ انسانی</a:t>
            </a:r>
          </a:p>
          <a:p>
            <a:pPr algn="r" rtl="1" eaLnBrk="1" hangingPunct="1">
              <a:buFontTx/>
              <a:buNone/>
              <a:defRPr/>
            </a:pPr>
            <a:r>
              <a:rPr lang="fa-IR" sz="2800" dirty="0" smtClean="0"/>
              <a:t>حق ندارد به بهانه ی اینکه در آیینی می باشد ( معتقد به دین پیــامبـری</a:t>
            </a:r>
          </a:p>
          <a:p>
            <a:pPr algn="r" rtl="1" eaLnBrk="1" hangingPunct="1">
              <a:buFontTx/>
              <a:buNone/>
              <a:defRPr/>
            </a:pPr>
            <a:r>
              <a:rPr lang="fa-IR" sz="2800" dirty="0" smtClean="0"/>
              <a:t>الهی است) نسبت به پیامبر جدیدی که خداوند فرستاده تا پیام جدید خود</a:t>
            </a:r>
          </a:p>
          <a:p>
            <a:pPr algn="r" rtl="1" eaLnBrk="1" hangingPunct="1">
              <a:buFontTx/>
              <a:buNone/>
              <a:defRPr/>
            </a:pPr>
            <a:r>
              <a:rPr lang="fa-IR" sz="2800" dirty="0" smtClean="0"/>
              <a:t>را مناسب زمان و مکان ابلاغ نماید بی تفاوت باشد و بی اعتنا.</a:t>
            </a:r>
          </a:p>
          <a:p>
            <a:pPr algn="r" rtl="1" eaLnBrk="1" hangingPunct="1">
              <a:buFontTx/>
              <a:buNone/>
              <a:defRPr/>
            </a:pPr>
            <a:r>
              <a:rPr lang="fa-IR" sz="2800" dirty="0" smtClean="0"/>
              <a:t>اصولا رسالت یک فرایند تکاملی می باشد وخدا به اقتضای رشدآگـاهی</a:t>
            </a:r>
          </a:p>
          <a:p>
            <a:pPr algn="r" rtl="1" eaLnBrk="1" hangingPunct="1">
              <a:buFontTx/>
              <a:buNone/>
              <a:defRPr/>
            </a:pPr>
            <a:r>
              <a:rPr lang="fa-IR" sz="2800" dirty="0" smtClean="0"/>
              <a:t>وارتقای سطح مسئولیت پذیری آدمیان هدایت مناسب را در اختیـارآنـان</a:t>
            </a:r>
          </a:p>
          <a:p>
            <a:pPr algn="r" rtl="1" eaLnBrk="1" hangingPunct="1">
              <a:buFontTx/>
              <a:buNone/>
              <a:defRPr/>
            </a:pPr>
            <a:r>
              <a:rPr lang="fa-IR" sz="2800" dirty="0" smtClean="0"/>
              <a:t>قرار می داده است. آیا عدم قبول پیام جدید الهی با عبودیت و تسلیم که</a:t>
            </a:r>
          </a:p>
          <a:p>
            <a:pPr algn="r" rtl="1" eaLnBrk="1" hangingPunct="1">
              <a:buFontTx/>
              <a:buNone/>
              <a:defRPr/>
            </a:pPr>
            <a:r>
              <a:rPr lang="fa-IR" sz="2800" dirty="0" smtClean="0"/>
              <a:t>روح رستگاری و گوهر دین می باشد سازگاری دارد.</a:t>
            </a:r>
            <a:endParaRPr lang="en-US" sz="2800" dirty="0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"/>
            <a:ext cx="7772400" cy="785793"/>
          </a:xfrm>
        </p:spPr>
        <p:txBody>
          <a:bodyPr>
            <a:normAutofit fontScale="90000"/>
          </a:bodyPr>
          <a:lstStyle/>
          <a:p>
            <a:pPr algn="r"/>
            <a:r>
              <a:rPr lang="fa-IR" b="1" dirty="0" smtClean="0">
                <a:solidFill>
                  <a:schemeClr val="tx1">
                    <a:lumMod val="95000"/>
                  </a:schemeClr>
                </a:solidFill>
              </a:rPr>
              <a:t>سرفصل مطالب</a:t>
            </a:r>
            <a:endParaRPr lang="en-US" b="1" dirty="0">
              <a:solidFill>
                <a:schemeClr val="tx1">
                  <a:lumMod val="95000"/>
                </a:schemeClr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928670"/>
            <a:ext cx="6400800" cy="5643602"/>
          </a:xfrm>
        </p:spPr>
        <p:txBody>
          <a:bodyPr>
            <a:normAutofit lnSpcReduction="10000"/>
          </a:bodyPr>
          <a:lstStyle/>
          <a:p>
            <a:pPr algn="r"/>
            <a:r>
              <a:rPr lang="fa-IR" dirty="0" smtClean="0"/>
              <a:t>بخش یکم: وحی، پیامبری و دین</a:t>
            </a:r>
          </a:p>
          <a:p>
            <a:pPr algn="r"/>
            <a:r>
              <a:rPr lang="fa-IR" sz="2600" dirty="0" smtClean="0"/>
              <a:t>1- نبوت و وحی</a:t>
            </a:r>
          </a:p>
          <a:p>
            <a:pPr algn="r"/>
            <a:r>
              <a:rPr lang="fa-IR" sz="2600" dirty="0" smtClean="0"/>
              <a:t>2- قرآن</a:t>
            </a:r>
          </a:p>
          <a:p>
            <a:pPr algn="r"/>
            <a:r>
              <a:rPr lang="fa-IR" sz="2600" dirty="0" smtClean="0"/>
              <a:t>3- رابطه علم و دین</a:t>
            </a:r>
          </a:p>
          <a:p>
            <a:pPr algn="r"/>
            <a:r>
              <a:rPr lang="fa-IR" sz="2600" dirty="0" smtClean="0"/>
              <a:t>4- خاتمیت</a:t>
            </a:r>
          </a:p>
          <a:p>
            <a:pPr algn="r"/>
            <a:r>
              <a:rPr lang="fa-IR" sz="2600" dirty="0" smtClean="0">
                <a:solidFill>
                  <a:schemeClr val="bg2">
                    <a:lumMod val="50000"/>
                  </a:schemeClr>
                </a:solidFill>
              </a:rPr>
              <a:t>5- قلمرو دین</a:t>
            </a:r>
          </a:p>
          <a:p>
            <a:pPr algn="r"/>
            <a:r>
              <a:rPr lang="fa-IR" sz="2600" dirty="0" smtClean="0"/>
              <a:t>6- اسلام و ادیان آسمانی دیگر</a:t>
            </a:r>
          </a:p>
          <a:p>
            <a:pPr algn="r"/>
            <a:r>
              <a:rPr lang="fa-IR" dirty="0" smtClean="0"/>
              <a:t>بخش دوم: امامت و مهدویت</a:t>
            </a:r>
          </a:p>
          <a:p>
            <a:pPr algn="r"/>
            <a:r>
              <a:rPr lang="fa-IR" dirty="0" smtClean="0"/>
              <a:t>7</a:t>
            </a:r>
            <a:r>
              <a:rPr lang="fa-IR" sz="2600" dirty="0" smtClean="0"/>
              <a:t>- امامت</a:t>
            </a:r>
          </a:p>
          <a:p>
            <a:pPr algn="r"/>
            <a:r>
              <a:rPr lang="fa-IR" sz="2600" dirty="0" smtClean="0"/>
              <a:t>8- مهدویت</a:t>
            </a:r>
          </a:p>
          <a:p>
            <a:pPr algn="r"/>
            <a:r>
              <a:rPr lang="fa-IR" dirty="0" smtClean="0"/>
              <a:t>بخش سوم: مرجعیت و ولایت در عصر غیبت</a:t>
            </a:r>
          </a:p>
          <a:p>
            <a:pPr algn="r"/>
            <a:r>
              <a:rPr lang="fa-IR" sz="2600" dirty="0" smtClean="0"/>
              <a:t>9- ولایت فقیه</a:t>
            </a:r>
            <a:endParaRPr lang="en-US" sz="2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500042"/>
            <a:ext cx="8229600" cy="5976958"/>
          </a:xfrm>
        </p:spPr>
        <p:txBody>
          <a:bodyPr>
            <a:normAutofit/>
          </a:bodyPr>
          <a:lstStyle/>
          <a:p>
            <a:pPr algn="r" rtl="1" eaLnBrk="1" hangingPunct="1">
              <a:lnSpc>
                <a:spcPct val="90000"/>
              </a:lnSpc>
              <a:buFontTx/>
              <a:buNone/>
              <a:defRPr/>
            </a:pPr>
            <a:r>
              <a:rPr lang="fa-IR" sz="3600" dirty="0" smtClean="0"/>
              <a:t>نقد:</a:t>
            </a:r>
          </a:p>
          <a:p>
            <a:pPr algn="r" rtl="1" eaLnBrk="1" hangingPunct="1">
              <a:lnSpc>
                <a:spcPct val="90000"/>
              </a:lnSpc>
              <a:buFontTx/>
              <a:buNone/>
              <a:defRPr/>
            </a:pPr>
            <a:r>
              <a:rPr lang="fa-IR" sz="2400" dirty="0" smtClean="0"/>
              <a:t>پذیرش حصرگرایی در دین موجب دست کشیدن از مدارا با سایر ادیان می باشد و</a:t>
            </a:r>
          </a:p>
          <a:p>
            <a:pPr algn="r" rtl="1" eaLnBrk="1" hangingPunct="1">
              <a:lnSpc>
                <a:spcPct val="90000"/>
              </a:lnSpc>
              <a:buFontTx/>
              <a:buNone/>
              <a:defRPr/>
            </a:pPr>
            <a:r>
              <a:rPr lang="fa-IR" sz="2400" dirty="0" smtClean="0"/>
              <a:t>انحصار طلبی و تعصب ، حاصل چنین اعتقادی است. </a:t>
            </a:r>
          </a:p>
          <a:p>
            <a:pPr algn="r" rtl="1" eaLnBrk="1" hangingPunct="1">
              <a:lnSpc>
                <a:spcPct val="90000"/>
              </a:lnSpc>
              <a:buFontTx/>
              <a:buNone/>
              <a:defRPr/>
            </a:pPr>
            <a:r>
              <a:rPr lang="fa-IR" sz="3600" dirty="0" smtClean="0"/>
              <a:t>پاسخ:</a:t>
            </a:r>
          </a:p>
          <a:p>
            <a:pPr algn="r" rtl="1" eaLnBrk="1" hangingPunct="1">
              <a:lnSpc>
                <a:spcPct val="90000"/>
              </a:lnSpc>
              <a:buFontTx/>
              <a:buNone/>
              <a:defRPr/>
            </a:pPr>
            <a:r>
              <a:rPr lang="fa-IR" sz="2400" dirty="0" smtClean="0"/>
              <a:t>پذیرش یک دین به عنوان تنها راه سعادت ، به معنای وادار کردن دیگران به تسلیم</a:t>
            </a:r>
          </a:p>
          <a:p>
            <a:pPr algn="r" rtl="1" eaLnBrk="1" hangingPunct="1">
              <a:lnSpc>
                <a:spcPct val="90000"/>
              </a:lnSpc>
              <a:buFontTx/>
              <a:buNone/>
              <a:defRPr/>
            </a:pPr>
            <a:r>
              <a:rPr lang="fa-IR" sz="2400" dirty="0" smtClean="0"/>
              <a:t>شدن در برابر این حقیقت نیست زیرا تسلیم شدن قهری سعادتی  به  ارمغان نمی-</a:t>
            </a:r>
          </a:p>
          <a:p>
            <a:pPr algn="r" rtl="1" eaLnBrk="1" hangingPunct="1">
              <a:lnSpc>
                <a:spcPct val="90000"/>
              </a:lnSpc>
              <a:buFontTx/>
              <a:buNone/>
              <a:defRPr/>
            </a:pPr>
            <a:r>
              <a:rPr lang="fa-IR" sz="2400" dirty="0" smtClean="0"/>
              <a:t>آورد یا به تعبیری دیگر بنا به آموزه های آخرین دین آسمانی  باید بین نجات یافتن</a:t>
            </a:r>
          </a:p>
          <a:p>
            <a:pPr algn="r" rtl="1" eaLnBrk="1" hangingPunct="1">
              <a:lnSpc>
                <a:spcPct val="90000"/>
              </a:lnSpc>
              <a:buFontTx/>
              <a:buNone/>
              <a:defRPr/>
            </a:pPr>
            <a:r>
              <a:rPr lang="fa-IR" sz="2400" dirty="0" smtClean="0"/>
              <a:t>و حق بودن تفاوت قایل شد .دین اسلام مسلمانان را به مدارا و رفتار منصفانه با </a:t>
            </a:r>
          </a:p>
          <a:p>
            <a:pPr algn="r" rtl="1" eaLnBrk="1" hangingPunct="1">
              <a:lnSpc>
                <a:spcPct val="90000"/>
              </a:lnSpc>
              <a:buFontTx/>
              <a:buNone/>
              <a:defRPr/>
            </a:pPr>
            <a:r>
              <a:rPr lang="fa-IR" sz="2400" dirty="0" smtClean="0"/>
              <a:t>همه دعوت می کند .</a:t>
            </a:r>
          </a:p>
          <a:p>
            <a:pPr algn="r" rtl="1" eaLnBrk="1" hangingPunct="1">
              <a:lnSpc>
                <a:spcPct val="90000"/>
              </a:lnSpc>
              <a:buFontTx/>
              <a:buNone/>
              <a:defRPr/>
            </a:pPr>
            <a:r>
              <a:rPr lang="fa-IR" sz="3600" dirty="0" smtClean="0"/>
              <a:t>نکته1:</a:t>
            </a:r>
          </a:p>
          <a:p>
            <a:pPr algn="r" rtl="1" eaLnBrk="1" hangingPunct="1">
              <a:lnSpc>
                <a:spcPct val="90000"/>
              </a:lnSpc>
              <a:buFontTx/>
              <a:buNone/>
              <a:defRPr/>
            </a:pPr>
            <a:r>
              <a:rPr lang="fa-IR" sz="2400" dirty="0" smtClean="0"/>
              <a:t>آیات ( سوره ی شوری/42و توبه/107و نساء/98 ) حکم اسلام را نسبت به انسان-</a:t>
            </a:r>
          </a:p>
          <a:p>
            <a:pPr algn="r" rtl="1" eaLnBrk="1" hangingPunct="1">
              <a:lnSpc>
                <a:spcPct val="90000"/>
              </a:lnSpc>
              <a:buFontTx/>
              <a:buNone/>
              <a:defRPr/>
            </a:pPr>
            <a:r>
              <a:rPr lang="fa-IR" sz="2400" dirty="0" smtClean="0"/>
              <a:t>های متدین به دین های مختلف بیان می کند .( برای مطالعه ی بیشتر می توانید به</a:t>
            </a:r>
          </a:p>
          <a:p>
            <a:pPr algn="r" rtl="1" eaLnBrk="1" hangingPunct="1">
              <a:lnSpc>
                <a:spcPct val="90000"/>
              </a:lnSpc>
              <a:buFontTx/>
              <a:buNone/>
              <a:defRPr/>
            </a:pPr>
            <a:r>
              <a:rPr lang="fa-IR" sz="2400" dirty="0" smtClean="0"/>
              <a:t>تفسیر المیزان ذیل آیه ی 40 سوره ی توبه مراجعه کنید .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143000"/>
            <a:ext cx="8229600" cy="4876800"/>
          </a:xfrm>
        </p:spPr>
        <p:txBody>
          <a:bodyPr/>
          <a:lstStyle/>
          <a:p>
            <a:pPr algn="r" rtl="1" eaLnBrk="1" hangingPunct="1">
              <a:buFontTx/>
              <a:buNone/>
              <a:defRPr/>
            </a:pPr>
            <a:r>
              <a:rPr lang="fa-IR" sz="3600" dirty="0" smtClean="0"/>
              <a:t>نکته 2</a:t>
            </a:r>
          </a:p>
          <a:p>
            <a:pPr algn="r" rtl="1" eaLnBrk="1" hangingPunct="1">
              <a:buFontTx/>
              <a:buNone/>
              <a:defRPr/>
            </a:pPr>
            <a:r>
              <a:rPr lang="fa-IR" sz="3200" dirty="0" smtClean="0"/>
              <a:t>مدارا جزو فضایل اخلاقی در اسلام می باشد ولی دارای حد و</a:t>
            </a:r>
          </a:p>
          <a:p>
            <a:pPr algn="r" rtl="1" eaLnBrk="1" hangingPunct="1">
              <a:buFontTx/>
              <a:buNone/>
              <a:defRPr/>
            </a:pPr>
            <a:r>
              <a:rPr lang="fa-IR" sz="3200" dirty="0" smtClean="0"/>
              <a:t>مرزی است و نباید به حدی گسترده شود که شامل اعتقادات </a:t>
            </a:r>
          </a:p>
          <a:p>
            <a:pPr algn="r" rtl="1" eaLnBrk="1" hangingPunct="1">
              <a:buFontTx/>
              <a:buNone/>
              <a:defRPr/>
            </a:pPr>
            <a:r>
              <a:rPr lang="fa-IR" sz="3200" dirty="0" smtClean="0"/>
              <a:t>شده موجب تردید در حقایق هم بشود.</a:t>
            </a:r>
          </a:p>
          <a:p>
            <a:pPr algn="r" rtl="1" eaLnBrk="1" hangingPunct="1">
              <a:buFontTx/>
              <a:buNone/>
              <a:defRPr/>
            </a:pPr>
            <a:r>
              <a:rPr lang="fa-IR" sz="3200" dirty="0" smtClean="0"/>
              <a:t>وَ لن ترضی عنک الیهودُ و لاالنصاری حتی تتبع ملتهم قل إنّ</a:t>
            </a:r>
          </a:p>
          <a:p>
            <a:pPr algn="r" rtl="1" eaLnBrk="1" hangingPunct="1">
              <a:buFontTx/>
              <a:buNone/>
              <a:defRPr/>
            </a:pPr>
            <a:r>
              <a:rPr lang="fa-IR" sz="3200" dirty="0" smtClean="0"/>
              <a:t>هدی الله هو الهدی و لإن اتبَعتَ أهوائهم بعد الذی جائک مِن </a:t>
            </a:r>
          </a:p>
          <a:p>
            <a:pPr algn="r" rtl="1" eaLnBrk="1" hangingPunct="1">
              <a:buFontTx/>
              <a:buNone/>
              <a:defRPr/>
            </a:pPr>
            <a:r>
              <a:rPr lang="fa-IR" sz="3200" dirty="0" smtClean="0"/>
              <a:t>العلم ما لک مِِن الله مِن ولیّ و لا نصیر (بقره/120)</a:t>
            </a:r>
            <a:endParaRPr lang="en-US" sz="3200" dirty="0" smtClean="0"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 eaLnBrk="1" hangingPunct="1">
              <a:defRPr/>
            </a:pPr>
            <a:r>
              <a:rPr lang="fa-IR" sz="4000" dirty="0" smtClean="0"/>
              <a:t>بخش سوم</a:t>
            </a:r>
            <a:br>
              <a:rPr lang="fa-IR" sz="4000" dirty="0" smtClean="0"/>
            </a:br>
            <a:r>
              <a:rPr lang="fa-IR" sz="6600" dirty="0" smtClean="0"/>
              <a:t> </a:t>
            </a:r>
            <a:r>
              <a:rPr lang="fa-IR" sz="9600" dirty="0" smtClean="0">
                <a:cs typeface="B Esfehan" pitchFamily="2" charset="-78"/>
              </a:rPr>
              <a:t>امامت</a:t>
            </a:r>
            <a:r>
              <a:rPr lang="fa-IR" sz="6600" dirty="0" smtClean="0"/>
              <a:t> </a:t>
            </a:r>
            <a:endParaRPr lang="en-US" sz="6600" dirty="0" smtClean="0"/>
          </a:p>
        </p:txBody>
      </p:sp>
      <p:sp>
        <p:nvSpPr>
          <p:cNvPr id="686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285992"/>
            <a:ext cx="8229600" cy="3733808"/>
          </a:xfrm>
        </p:spPr>
        <p:txBody>
          <a:bodyPr>
            <a:noAutofit/>
          </a:bodyPr>
          <a:lstStyle/>
          <a:p>
            <a:pPr algn="r" rtl="1" eaLnBrk="1" hangingPunct="1">
              <a:lnSpc>
                <a:spcPct val="90000"/>
              </a:lnSpc>
              <a:buFontTx/>
              <a:buNone/>
              <a:defRPr/>
            </a:pPr>
            <a:r>
              <a:rPr lang="fa-IR" sz="3200" dirty="0" smtClean="0"/>
              <a:t>گفتار اول: ولایت پیامبر اکرم (ص)</a:t>
            </a:r>
          </a:p>
          <a:p>
            <a:pPr algn="r" rtl="1" eaLnBrk="1" hangingPunct="1">
              <a:lnSpc>
                <a:spcPct val="90000"/>
              </a:lnSpc>
              <a:buFontTx/>
              <a:buNone/>
              <a:defRPr/>
            </a:pPr>
            <a:r>
              <a:rPr lang="fa-IR" sz="3200" dirty="0" smtClean="0"/>
              <a:t>گفتاردوم: مرجعیت و خلافت از دیدگاه اهل سنت </a:t>
            </a:r>
          </a:p>
          <a:p>
            <a:pPr algn="r" rtl="1" eaLnBrk="1" hangingPunct="1">
              <a:lnSpc>
                <a:spcPct val="90000"/>
              </a:lnSpc>
              <a:buFontTx/>
              <a:buNone/>
              <a:defRPr/>
            </a:pPr>
            <a:r>
              <a:rPr lang="fa-IR" sz="3200" dirty="0" smtClean="0"/>
              <a:t>گفتارسوم: مرجعیت دینی امامان از دیدگاه شیعه</a:t>
            </a:r>
          </a:p>
          <a:p>
            <a:pPr algn="r" rtl="1" eaLnBrk="1" hangingPunct="1">
              <a:lnSpc>
                <a:spcPct val="90000"/>
              </a:lnSpc>
              <a:buFontTx/>
              <a:buNone/>
              <a:defRPr/>
            </a:pPr>
            <a:r>
              <a:rPr lang="fa-IR" sz="3200" dirty="0" smtClean="0"/>
              <a:t>گفتارچهارم: رهبری و ولایت امامان </a:t>
            </a:r>
          </a:p>
          <a:p>
            <a:pPr algn="r" rtl="1" eaLnBrk="1" hangingPunct="1">
              <a:lnSpc>
                <a:spcPct val="90000"/>
              </a:lnSpc>
              <a:buFontTx/>
              <a:buNone/>
              <a:defRPr/>
            </a:pPr>
            <a:r>
              <a:rPr lang="fa-IR" sz="3200" dirty="0" smtClean="0"/>
              <a:t>گفتارپنجم: ولایت معنوی امامان</a:t>
            </a:r>
          </a:p>
          <a:p>
            <a:pPr algn="r" rtl="1" eaLnBrk="1" hangingPunct="1">
              <a:lnSpc>
                <a:spcPct val="90000"/>
              </a:lnSpc>
              <a:buFontTx/>
              <a:buNone/>
              <a:defRPr/>
            </a:pPr>
            <a:r>
              <a:rPr lang="fa-IR" sz="3200" dirty="0" smtClean="0"/>
              <a:t>گفتارششم: نکاتی در باره ی نظریه ی امامت شیعه</a:t>
            </a:r>
          </a:p>
          <a:p>
            <a:pPr algn="r" rtl="1" eaLnBrk="1" hangingPunct="1">
              <a:lnSpc>
                <a:spcPct val="90000"/>
              </a:lnSpc>
              <a:buFontTx/>
              <a:buNone/>
              <a:defRPr/>
            </a:pPr>
            <a:r>
              <a:rPr lang="fa-IR" sz="3200" dirty="0" smtClean="0"/>
              <a:t>گفتارهفتم: امام غایب 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>
              <a:defRPr/>
            </a:pPr>
            <a:r>
              <a:rPr lang="fa-IR" sz="3200" dirty="0" smtClean="0"/>
              <a:t>مقدمه </a:t>
            </a:r>
            <a:r>
              <a:rPr lang="fa-IR" dirty="0" smtClean="0"/>
              <a:t/>
            </a:r>
            <a:br>
              <a:rPr lang="fa-IR" dirty="0" smtClean="0"/>
            </a:br>
            <a:r>
              <a:rPr lang="fa-IR" sz="4000" dirty="0" smtClean="0">
                <a:cs typeface="B Esfehan" pitchFamily="2" charset="-78"/>
              </a:rPr>
              <a:t>ولایت و نکاتی چند در آن</a:t>
            </a:r>
            <a:endParaRPr lang="en-US" sz="4000" dirty="0" smtClean="0">
              <a:cs typeface="B Esfehan" pitchFamily="2" charset="-78"/>
            </a:endParaRPr>
          </a:p>
        </p:txBody>
      </p:sp>
      <p:sp>
        <p:nvSpPr>
          <p:cNvPr id="696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905000"/>
            <a:ext cx="8229600" cy="4800600"/>
          </a:xfrm>
        </p:spPr>
        <p:txBody>
          <a:bodyPr/>
          <a:lstStyle/>
          <a:p>
            <a:pPr algn="r" rtl="1" eaLnBrk="1" hangingPunct="1">
              <a:buFontTx/>
              <a:buNone/>
              <a:defRPr/>
            </a:pPr>
            <a:r>
              <a:rPr lang="fa-IR" sz="2400" dirty="0" smtClean="0"/>
              <a:t>1- الف : بر مبنای جهان بینی توحیدی از آنجایی که خداوند مالک تمام هستی است</a:t>
            </a:r>
          </a:p>
          <a:p>
            <a:pPr algn="r" rtl="1" eaLnBrk="1" hangingPunct="1">
              <a:buFontTx/>
              <a:buNone/>
              <a:defRPr/>
            </a:pPr>
            <a:r>
              <a:rPr lang="fa-IR" sz="2400" dirty="0" smtClean="0"/>
              <a:t>سررشته و اختیار هستی نیز به دست او است .</a:t>
            </a:r>
          </a:p>
          <a:p>
            <a:pPr algn="r" rtl="1" eaLnBrk="1" hangingPunct="1">
              <a:buFontTx/>
              <a:buNone/>
              <a:defRPr/>
            </a:pPr>
            <a:r>
              <a:rPr lang="fa-IR" sz="2400" dirty="0" smtClean="0"/>
              <a:t>ب: شخص مؤمن همواره خداوند را ولی و اختیاردار خود می داند .</a:t>
            </a:r>
          </a:p>
          <a:p>
            <a:pPr algn="r" rtl="1" eaLnBrk="1" hangingPunct="1">
              <a:buFontTx/>
              <a:buNone/>
              <a:defRPr/>
            </a:pPr>
            <a:r>
              <a:rPr lang="fa-IR" sz="2400" dirty="0" smtClean="0"/>
              <a:t>ج: شخص مؤمن خداوند را بهترین مولا می داند و از هر مولای دیگری بی نیاز </a:t>
            </a:r>
          </a:p>
          <a:p>
            <a:pPr algn="r" rtl="1" eaLnBrk="1" hangingPunct="1">
              <a:buFontTx/>
              <a:buNone/>
              <a:defRPr/>
            </a:pPr>
            <a:r>
              <a:rPr lang="fa-IR" sz="2400" dirty="0" smtClean="0"/>
              <a:t>است .(کفی بالله ولیا)</a:t>
            </a:r>
          </a:p>
          <a:p>
            <a:pPr algn="r" rtl="1" eaLnBrk="1" hangingPunct="1">
              <a:buFontTx/>
              <a:buNone/>
              <a:defRPr/>
            </a:pPr>
            <a:r>
              <a:rPr lang="fa-IR" sz="2400" dirty="0" smtClean="0"/>
              <a:t>د:کسی که ولایت خداوند را نپذیرفته است بی پناه خواهد ماند .(والظالمون ما لهم</a:t>
            </a:r>
          </a:p>
          <a:p>
            <a:pPr algn="r" rtl="1" eaLnBrk="1" hangingPunct="1">
              <a:buFontTx/>
              <a:buNone/>
              <a:defRPr/>
            </a:pPr>
            <a:r>
              <a:rPr lang="fa-IR" sz="2400" dirty="0" smtClean="0"/>
              <a:t>من ولی و لا نصیر) و ولایت شیطان که بدترین ولایت هاست را خواهد پذیرفت.</a:t>
            </a:r>
          </a:p>
          <a:p>
            <a:pPr algn="r" rtl="1" eaLnBrk="1" hangingPunct="1">
              <a:buFontTx/>
              <a:buNone/>
              <a:defRPr/>
            </a:pPr>
            <a:r>
              <a:rPr lang="fa-IR" sz="2400" dirty="0" smtClean="0"/>
              <a:t>انا جعلنا الشیاطین اولیاء للذین لا یؤمنون(اعراف/27)</a:t>
            </a:r>
          </a:p>
          <a:p>
            <a:pPr algn="r" rtl="1" eaLnBrk="1" hangingPunct="1">
              <a:buFontTx/>
              <a:buNone/>
              <a:defRPr/>
            </a:pPr>
            <a:r>
              <a:rPr lang="fa-IR" sz="2400" dirty="0" smtClean="0"/>
              <a:t>ه:مؤمن و جامعه ی ایمانی نباید ولایت کفار را که از ایمان به خدا رو گردانده اند</a:t>
            </a:r>
          </a:p>
          <a:p>
            <a:pPr algn="r" rtl="1" eaLnBrk="1" hangingPunct="1">
              <a:buFontTx/>
              <a:buNone/>
              <a:defRPr/>
            </a:pPr>
            <a:r>
              <a:rPr lang="fa-IR" sz="2400" dirty="0" smtClean="0"/>
              <a:t>پذیرا باشد .زیرا اطاعت از طاغوت ، با ایمان سر سازگاری ندارد.(نساء/60)  </a:t>
            </a:r>
            <a:endParaRPr lang="en-US" sz="2400" dirty="0" smtClean="0"/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143000"/>
            <a:ext cx="8229600" cy="5257800"/>
          </a:xfrm>
        </p:spPr>
        <p:txBody>
          <a:bodyPr/>
          <a:lstStyle/>
          <a:p>
            <a:pPr algn="r" rtl="1" eaLnBrk="1" hangingPunct="1">
              <a:buFontTx/>
              <a:buNone/>
              <a:defRPr/>
            </a:pPr>
            <a:r>
              <a:rPr lang="fa-IR" sz="2400" dirty="0" smtClean="0"/>
              <a:t>2-الف: نشانه ی پذیرش ولایت خدا ، در عرصه ی عمل فردی تن دادن به احکام </a:t>
            </a:r>
          </a:p>
          <a:p>
            <a:pPr algn="r" rtl="1" eaLnBrk="1" hangingPunct="1">
              <a:buFontTx/>
              <a:buNone/>
              <a:defRPr/>
            </a:pPr>
            <a:r>
              <a:rPr lang="fa-IR" sz="2400" dirty="0" smtClean="0"/>
              <a:t>اوست و در عرصه ی اجتماع ،دل نبستن به غیر قانون الهی است.</a:t>
            </a:r>
          </a:p>
          <a:p>
            <a:pPr algn="r" rtl="1" eaLnBrk="1" hangingPunct="1">
              <a:buFontTx/>
              <a:buNone/>
              <a:defRPr/>
            </a:pPr>
            <a:r>
              <a:rPr lang="fa-IR" sz="2400" dirty="0" smtClean="0"/>
              <a:t>ب: پذیرش قانونی غیر از قانون خداوند کفر ورزیدن به ربوبیت تشریعی اوست  </a:t>
            </a:r>
          </a:p>
          <a:p>
            <a:pPr algn="r" rtl="1" eaLnBrk="1" hangingPunct="1">
              <a:buFontTx/>
              <a:buNone/>
              <a:defRPr/>
            </a:pPr>
            <a:r>
              <a:rPr lang="fa-IR" sz="2400" dirty="0" smtClean="0"/>
              <a:t>و من لم یحکم بما انزل الله فاولئک هم الکافرون (مائده/44)</a:t>
            </a:r>
          </a:p>
          <a:p>
            <a:pPr algn="r" rtl="1" eaLnBrk="1" hangingPunct="1">
              <a:buFontTx/>
              <a:buNone/>
              <a:defRPr/>
            </a:pPr>
            <a:r>
              <a:rPr lang="fa-IR" sz="2400" dirty="0" smtClean="0"/>
              <a:t>ج:عدم تبعیت از قانون الهی ظلم به خداوند محسوب می شود                        </a:t>
            </a:r>
          </a:p>
          <a:p>
            <a:pPr algn="r" rtl="1" eaLnBrk="1" hangingPunct="1">
              <a:buFontTx/>
              <a:buNone/>
              <a:defRPr/>
            </a:pPr>
            <a:r>
              <a:rPr lang="fa-IR" sz="2400" dirty="0" smtClean="0"/>
              <a:t>و من لم یحکم بما انزل الله فاولئک هم الظالمون</a:t>
            </a:r>
            <a:r>
              <a:rPr lang="en-US" sz="2400" dirty="0" smtClean="0"/>
              <a:t> </a:t>
            </a:r>
            <a:r>
              <a:rPr lang="fa-IR" sz="2400" dirty="0" smtClean="0"/>
              <a:t>(مائده/45)</a:t>
            </a:r>
            <a:endParaRPr lang="en-US" sz="2400" dirty="0" smtClean="0"/>
          </a:p>
          <a:p>
            <a:pPr algn="r" rtl="1" eaLnBrk="1" hangingPunct="1">
              <a:buFontTx/>
              <a:buNone/>
              <a:defRPr/>
            </a:pPr>
            <a:r>
              <a:rPr lang="fa-IR" sz="2400" dirty="0" smtClean="0"/>
              <a:t>د: ظالم در حق پروردگار از عدالت و تقوی خارج است                             </a:t>
            </a:r>
          </a:p>
          <a:p>
            <a:pPr algn="r" rtl="1" eaLnBrk="1" hangingPunct="1">
              <a:buFontTx/>
              <a:buNone/>
              <a:defRPr/>
            </a:pPr>
            <a:r>
              <a:rPr lang="fa-IR" sz="2400" dirty="0" smtClean="0"/>
              <a:t>و من لم یحکم بما انزل الله فاولئک هم الفاسقون (مائده/47)</a:t>
            </a:r>
          </a:p>
          <a:p>
            <a:pPr algn="r" rtl="1" eaLnBrk="1" hangingPunct="1">
              <a:buFontTx/>
              <a:buNone/>
              <a:defRPr/>
            </a:pPr>
            <a:r>
              <a:rPr lang="fa-IR" sz="2400" dirty="0" smtClean="0"/>
              <a:t>ه: فرد و جامعه ای که ولایت و حاکمیت را تنها از آن خدا می داند به غیر قانون </a:t>
            </a:r>
          </a:p>
          <a:p>
            <a:pPr algn="r" rtl="1" eaLnBrk="1" hangingPunct="1">
              <a:buFontTx/>
              <a:buNone/>
              <a:defRPr/>
            </a:pPr>
            <a:r>
              <a:rPr lang="fa-IR" sz="2400" dirty="0" smtClean="0"/>
              <a:t>و حکم خداوند تن نمی دهد .</a:t>
            </a:r>
            <a:endParaRPr lang="en-US" sz="2400" dirty="0" smtClean="0"/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000108"/>
            <a:ext cx="8229600" cy="5643602"/>
          </a:xfrm>
        </p:spPr>
        <p:txBody>
          <a:bodyPr/>
          <a:lstStyle/>
          <a:p>
            <a:pPr algn="r" rtl="1" eaLnBrk="1" hangingPunct="1">
              <a:buFontTx/>
              <a:buNone/>
              <a:defRPr/>
            </a:pPr>
            <a:r>
              <a:rPr lang="fa-IR" sz="2400" dirty="0" smtClean="0"/>
              <a:t>3- الف: اجرای قانون در مورد دیگران ، نوعی دخالت در حیطه ی اختیارات آنان</a:t>
            </a:r>
          </a:p>
          <a:p>
            <a:pPr algn="r" rtl="1" eaLnBrk="1" hangingPunct="1">
              <a:buFontTx/>
              <a:buNone/>
              <a:defRPr/>
            </a:pPr>
            <a:r>
              <a:rPr lang="fa-IR" sz="2400" dirty="0" smtClean="0"/>
              <a:t>است</a:t>
            </a:r>
            <a:r>
              <a:rPr lang="en-US" sz="2400" dirty="0" smtClean="0"/>
              <a:t> </a:t>
            </a:r>
            <a:r>
              <a:rPr lang="fa-IR" sz="2400" dirty="0" smtClean="0"/>
              <a:t>. از این رو به صرف این که قانون بر گرفته از دستورات دینی است کافی</a:t>
            </a:r>
          </a:p>
          <a:p>
            <a:pPr algn="r" rtl="1" eaLnBrk="1" hangingPunct="1">
              <a:buFontTx/>
              <a:buNone/>
              <a:defRPr/>
            </a:pPr>
            <a:r>
              <a:rPr lang="fa-IR" sz="2400" dirty="0" smtClean="0"/>
              <a:t>نیست تا هر کسی بتواند آن را در مورد دیگران به اجرا در آورد . </a:t>
            </a:r>
          </a:p>
          <a:p>
            <a:pPr algn="r" rtl="1" eaLnBrk="1" hangingPunct="1">
              <a:buFontTx/>
              <a:buNone/>
              <a:defRPr/>
            </a:pPr>
            <a:r>
              <a:rPr lang="fa-IR" sz="2400" dirty="0" smtClean="0"/>
              <a:t>ب: فرد و یا دستگاهی واجد حق اجرای قانون خداوند برروی زمین است که اجازه</a:t>
            </a:r>
          </a:p>
          <a:p>
            <a:pPr algn="r" rtl="1" eaLnBrk="1" hangingPunct="1">
              <a:buFontTx/>
              <a:buNone/>
              <a:defRPr/>
            </a:pPr>
            <a:r>
              <a:rPr lang="fa-IR" sz="2400" dirty="0" smtClean="0"/>
              <a:t>یا مشروعیت داشته باشد.</a:t>
            </a:r>
          </a:p>
          <a:p>
            <a:pPr algn="r" rtl="1" eaLnBrk="1" hangingPunct="1">
              <a:buFontTx/>
              <a:buNone/>
              <a:defRPr/>
            </a:pPr>
            <a:r>
              <a:rPr lang="fa-IR" sz="2400" dirty="0" smtClean="0"/>
              <a:t>ج: مجوز تصرف و ولایت جز از سوی خداوند صادر نمی شود.</a:t>
            </a:r>
          </a:p>
          <a:p>
            <a:pPr algn="r" rtl="1" eaLnBrk="1" hangingPunct="1">
              <a:buFontTx/>
              <a:buNone/>
              <a:defRPr/>
            </a:pPr>
            <a:r>
              <a:rPr lang="fa-IR" sz="2400" dirty="0" smtClean="0"/>
              <a:t>د : برای نمونه در قرآن از جعل حکومت برای حضرت داود یاد شده است و وی</a:t>
            </a:r>
          </a:p>
          <a:p>
            <a:pPr algn="r" rtl="1" eaLnBrk="1" hangingPunct="1">
              <a:buFontTx/>
              <a:buNone/>
              <a:defRPr/>
            </a:pPr>
            <a:r>
              <a:rPr lang="fa-IR" sz="2400" dirty="0" smtClean="0"/>
              <a:t>از سوی خداوند اجازه می یابد که میان مردم حکم براند. </a:t>
            </a:r>
          </a:p>
          <a:p>
            <a:pPr algn="r" rtl="1" eaLnBrk="1" hangingPunct="1">
              <a:buFontTx/>
              <a:buNone/>
              <a:defRPr/>
            </a:pPr>
            <a:r>
              <a:rPr lang="fa-IR" sz="2400" dirty="0" smtClean="0"/>
              <a:t>یا داود انا جعلناک خلیفه فی الارض فاحکم بین الناس بالحق (ص/26)</a:t>
            </a:r>
          </a:p>
          <a:p>
            <a:pPr algn="r" rtl="1" eaLnBrk="1" hangingPunct="1">
              <a:buFontTx/>
              <a:buNone/>
              <a:defRPr/>
            </a:pPr>
            <a:r>
              <a:rPr lang="fa-IR" sz="2400" dirty="0" smtClean="0"/>
              <a:t>در نگرش توحیدی انسان ها دارای حق ذاتی برای حکومت نیستند و اگر حقی </a:t>
            </a:r>
          </a:p>
          <a:p>
            <a:pPr algn="r" rtl="1" eaLnBrk="1" hangingPunct="1">
              <a:buFontTx/>
              <a:buNone/>
              <a:defRPr/>
            </a:pPr>
            <a:r>
              <a:rPr lang="fa-IR" sz="2400" dirty="0" smtClean="0"/>
              <a:t>داشته باشند ، حقی است که خداوند به آنها عطا کرده است . </a:t>
            </a:r>
          </a:p>
          <a:p>
            <a:pPr algn="r" rtl="1" eaLnBrk="1" hangingPunct="1">
              <a:buFontTx/>
              <a:buNone/>
              <a:defRPr/>
            </a:pPr>
            <a:endParaRPr lang="en-US" sz="2400" dirty="0" smtClean="0"/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229600" cy="4724400"/>
          </a:xfrm>
        </p:spPr>
        <p:txBody>
          <a:bodyPr/>
          <a:lstStyle/>
          <a:p>
            <a:pPr algn="r" rtl="1" eaLnBrk="1" hangingPunct="1">
              <a:buFontTx/>
              <a:buNone/>
              <a:defRPr/>
            </a:pPr>
            <a:r>
              <a:rPr lang="fa-IR" sz="2400" dirty="0" smtClean="0"/>
              <a:t>4- الف: انسان ها مجبور به پذیرش ولایت خداوند نیستند و حق حاکمیت خداوند با</a:t>
            </a:r>
          </a:p>
          <a:p>
            <a:pPr algn="r" rtl="1" eaLnBrk="1" hangingPunct="1">
              <a:buFontTx/>
              <a:buNone/>
              <a:defRPr/>
            </a:pPr>
            <a:r>
              <a:rPr lang="fa-IR" sz="2400" dirty="0" smtClean="0"/>
              <a:t>آزادی انسان منافات ندارد.</a:t>
            </a:r>
          </a:p>
          <a:p>
            <a:pPr algn="r" rtl="1" eaLnBrk="1" hangingPunct="1">
              <a:buFontTx/>
              <a:buNone/>
              <a:defRPr/>
            </a:pPr>
            <a:r>
              <a:rPr lang="fa-IR" sz="2400" dirty="0" smtClean="0"/>
              <a:t>ب: حاکم اصلی خداوند است ولی می تواند این حاکمیت و ولایت را برای دیگری</a:t>
            </a:r>
          </a:p>
          <a:p>
            <a:pPr algn="r" rtl="1" eaLnBrk="1" hangingPunct="1">
              <a:buFontTx/>
              <a:buNone/>
              <a:defRPr/>
            </a:pPr>
            <a:r>
              <a:rPr lang="fa-IR" sz="2400" dirty="0" smtClean="0"/>
              <a:t>اعتبار کند. در این صورت ولایت الهی اصلی و ذاتی است و ولایت دیگران تبعی.</a:t>
            </a:r>
          </a:p>
          <a:p>
            <a:pPr algn="r" rtl="1" eaLnBrk="1" hangingPunct="1">
              <a:buFontTx/>
              <a:buNone/>
              <a:defRPr/>
            </a:pPr>
            <a:endParaRPr lang="fa-IR" sz="2400" dirty="0" smtClean="0"/>
          </a:p>
          <a:p>
            <a:pPr algn="r" rtl="1" eaLnBrk="1" hangingPunct="1">
              <a:buFontTx/>
              <a:buNone/>
              <a:defRPr/>
            </a:pPr>
            <a:r>
              <a:rPr lang="fa-IR" sz="2400" b="1" dirty="0" smtClean="0"/>
              <a:t>سؤال:</a:t>
            </a:r>
          </a:p>
          <a:p>
            <a:pPr algn="r" rtl="1" eaLnBrk="1" hangingPunct="1">
              <a:buFontTx/>
              <a:buNone/>
              <a:defRPr/>
            </a:pPr>
            <a:r>
              <a:rPr lang="fa-IR" sz="2800" b="1" dirty="0" smtClean="0"/>
              <a:t>خـداونـد بـه چـه کسـانی ولایت داده است و اطـاعت از چه کســانی را</a:t>
            </a:r>
          </a:p>
          <a:p>
            <a:pPr algn="r" rtl="1" eaLnBrk="1" hangingPunct="1">
              <a:buFontTx/>
              <a:buNone/>
              <a:defRPr/>
            </a:pPr>
            <a:r>
              <a:rPr lang="fa-IR" sz="2800" b="1" dirty="0" smtClean="0"/>
              <a:t>واجب کرده است؟</a:t>
            </a:r>
            <a:endParaRPr lang="en-US" sz="2800" b="1" dirty="0" smtClean="0"/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>
              <a:defRPr/>
            </a:pPr>
            <a:r>
              <a:rPr lang="fa-IR" sz="2800" dirty="0" smtClean="0">
                <a:cs typeface="B Esfehan" pitchFamily="2" charset="-78"/>
              </a:rPr>
              <a:t>گفتار اول :</a:t>
            </a:r>
            <a:r>
              <a:rPr lang="fa-IR" sz="3600" dirty="0" smtClean="0">
                <a:cs typeface="B Esfehan" pitchFamily="2" charset="-78"/>
              </a:rPr>
              <a:t> ولایت پیامبر اکرم (ص)</a:t>
            </a:r>
            <a:br>
              <a:rPr lang="fa-IR" sz="3600" dirty="0" smtClean="0">
                <a:cs typeface="B Esfehan" pitchFamily="2" charset="-78"/>
              </a:rPr>
            </a:br>
            <a:r>
              <a:rPr lang="fa-IR" sz="3600" dirty="0" smtClean="0">
                <a:cs typeface="B Esfehan" pitchFamily="2" charset="-78"/>
              </a:rPr>
              <a:t>الف - مناصب پیامبر(ص)</a:t>
            </a:r>
            <a:r>
              <a:rPr lang="fa-IR" sz="3600" dirty="0" smtClean="0"/>
              <a:t>			</a:t>
            </a:r>
            <a:endParaRPr lang="en-US" sz="3600" dirty="0" smtClean="0"/>
          </a:p>
        </p:txBody>
      </p:sp>
      <p:sp>
        <p:nvSpPr>
          <p:cNvPr id="737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905000"/>
            <a:ext cx="8458200" cy="4648200"/>
          </a:xfrm>
        </p:spPr>
        <p:txBody>
          <a:bodyPr/>
          <a:lstStyle/>
          <a:p>
            <a:pPr algn="r" rtl="1" eaLnBrk="1" hangingPunct="1">
              <a:lnSpc>
                <a:spcPct val="90000"/>
              </a:lnSpc>
              <a:buFontTx/>
              <a:buNone/>
              <a:defRPr/>
            </a:pPr>
            <a:r>
              <a:rPr lang="fa-IR" dirty="0" smtClean="0"/>
              <a:t>1- رسالت </a:t>
            </a:r>
            <a:r>
              <a:rPr lang="fa-IR" sz="2400" dirty="0" smtClean="0"/>
              <a:t>( تلقی وابلاغ وحی )</a:t>
            </a:r>
          </a:p>
          <a:p>
            <a:pPr algn="r" rtl="1" eaLnBrk="1" hangingPunct="1">
              <a:lnSpc>
                <a:spcPct val="90000"/>
              </a:lnSpc>
              <a:buFontTx/>
              <a:buNone/>
              <a:defRPr/>
            </a:pPr>
            <a:endParaRPr lang="fa-IR" dirty="0" smtClean="0"/>
          </a:p>
          <a:p>
            <a:pPr algn="r" rtl="1" eaLnBrk="1" hangingPunct="1">
              <a:lnSpc>
                <a:spcPct val="90000"/>
              </a:lnSpc>
              <a:buFontTx/>
              <a:buNone/>
              <a:defRPr/>
            </a:pPr>
            <a:r>
              <a:rPr lang="fa-IR" dirty="0" smtClean="0"/>
              <a:t>2- مرجعیت دینی </a:t>
            </a:r>
            <a:r>
              <a:rPr lang="fa-IR" sz="2400" dirty="0" smtClean="0"/>
              <a:t>( تبیین وتفسیر خطاناپذیر ازوحی،بیان فروعاتی از دین که</a:t>
            </a:r>
          </a:p>
          <a:p>
            <a:pPr algn="r" rtl="1" eaLnBrk="1" hangingPunct="1">
              <a:lnSpc>
                <a:spcPct val="90000"/>
              </a:lnSpc>
              <a:buFontTx/>
              <a:buNone/>
              <a:defRPr/>
            </a:pPr>
            <a:r>
              <a:rPr lang="fa-IR" sz="2400" dirty="0" smtClean="0"/>
              <a:t>در قرآن نیامده است ،تطبیق مصادیق با کلیات و اسوه بودن )</a:t>
            </a:r>
          </a:p>
          <a:p>
            <a:pPr algn="r" rtl="1" eaLnBrk="1" hangingPunct="1">
              <a:lnSpc>
                <a:spcPct val="90000"/>
              </a:lnSpc>
              <a:buFontTx/>
              <a:buNone/>
              <a:defRPr/>
            </a:pPr>
            <a:r>
              <a:rPr lang="fa-IR" sz="2400" dirty="0" smtClean="0"/>
              <a:t>( نحل/44و64ومائده/19وحشر/7ونجم/3و4واحزاب/21 )</a:t>
            </a:r>
          </a:p>
          <a:p>
            <a:pPr algn="r" rtl="1" eaLnBrk="1" hangingPunct="1">
              <a:lnSpc>
                <a:spcPct val="90000"/>
              </a:lnSpc>
              <a:buFontTx/>
              <a:buNone/>
              <a:defRPr/>
            </a:pPr>
            <a:endParaRPr lang="fa-IR" sz="2400" dirty="0" smtClean="0"/>
          </a:p>
          <a:p>
            <a:pPr algn="r" rtl="1" eaLnBrk="1" hangingPunct="1">
              <a:lnSpc>
                <a:spcPct val="90000"/>
              </a:lnSpc>
              <a:buFontTx/>
              <a:buNone/>
              <a:defRPr/>
            </a:pPr>
            <a:r>
              <a:rPr lang="fa-IR" dirty="0" smtClean="0"/>
              <a:t>3- ولایت </a:t>
            </a:r>
            <a:r>
              <a:rPr lang="fa-IR" sz="2400" dirty="0" smtClean="0"/>
              <a:t>( رهبری مردم ،قضاوت ،ریاست عام بر مردم ،نصب حاکمان مناطق</a:t>
            </a:r>
          </a:p>
          <a:p>
            <a:pPr algn="r" rtl="1" eaLnBrk="1" hangingPunct="1">
              <a:lnSpc>
                <a:spcPct val="90000"/>
              </a:lnSpc>
              <a:buFontTx/>
              <a:buNone/>
              <a:defRPr/>
            </a:pPr>
            <a:r>
              <a:rPr lang="fa-IR" sz="2400" dirty="0" smtClean="0"/>
              <a:t>تحت امر ،صدور دستور العمل اجرایی ،نصب قضات ،اجرای حد ، انعقاد قرارداد</a:t>
            </a:r>
          </a:p>
          <a:p>
            <a:pPr algn="r" rtl="1" eaLnBrk="1" hangingPunct="1">
              <a:lnSpc>
                <a:spcPct val="90000"/>
              </a:lnSpc>
              <a:buFontTx/>
              <a:buNone/>
              <a:defRPr/>
            </a:pPr>
            <a:r>
              <a:rPr lang="fa-IR" sz="2400" dirty="0" smtClean="0"/>
              <a:t>و عهدنامه دریافت مالیات ،تشکیل و فرماندهی نیروی نظامی برای دفاع و... )</a:t>
            </a:r>
          </a:p>
          <a:p>
            <a:pPr algn="r" rtl="1" eaLnBrk="1" hangingPunct="1">
              <a:lnSpc>
                <a:spcPct val="90000"/>
              </a:lnSpc>
              <a:buFontTx/>
              <a:buNone/>
              <a:defRPr/>
            </a:pPr>
            <a:r>
              <a:rPr lang="fa-IR" sz="2400" dirty="0" smtClean="0"/>
              <a:t>( احزاب/6ومائده/55واحزاب/36ونساء65ومائده/55ونساء59وتغابن/12)</a:t>
            </a:r>
            <a:endParaRPr lang="en-US" dirty="0" smtClean="0"/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304800"/>
            <a:ext cx="8839200" cy="1384300"/>
          </a:xfrm>
        </p:spPr>
        <p:txBody>
          <a:bodyPr>
            <a:normAutofit fontScale="90000"/>
          </a:bodyPr>
          <a:lstStyle/>
          <a:p>
            <a:pPr algn="r" eaLnBrk="1" hangingPunct="1">
              <a:defRPr/>
            </a:pPr>
            <a:r>
              <a:rPr lang="fa-IR" sz="3600" dirty="0" smtClean="0">
                <a:cs typeface="B Esfehan" pitchFamily="2" charset="-78"/>
              </a:rPr>
              <a:t>ب - دینی بودن ولایت پیامبر (ص)</a:t>
            </a:r>
            <a:br>
              <a:rPr lang="fa-IR" sz="3600" dirty="0" smtClean="0">
                <a:cs typeface="B Esfehan" pitchFamily="2" charset="-78"/>
              </a:rPr>
            </a:br>
            <a:r>
              <a:rPr lang="fa-IR" sz="3200" dirty="0" smtClean="0">
                <a:cs typeface="B Esfehan" pitchFamily="2" charset="-78"/>
              </a:rPr>
              <a:t>آیا ولایت پیامبر اسلام یک ضرورت اجتماعی بود یا امری دینی؟</a:t>
            </a:r>
            <a:endParaRPr lang="en-US" sz="3200" dirty="0" smtClean="0">
              <a:cs typeface="B Esfehan" pitchFamily="2" charset="-78"/>
            </a:endParaRPr>
          </a:p>
        </p:txBody>
      </p:sp>
      <p:sp>
        <p:nvSpPr>
          <p:cNvPr id="747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r" rtl="1" eaLnBrk="1" hangingPunct="1">
              <a:buFontTx/>
              <a:buNone/>
              <a:defRPr/>
            </a:pPr>
            <a:r>
              <a:rPr lang="fa-IR" sz="2400" dirty="0" smtClean="0"/>
              <a:t>از آیات قرآن و دستوراتی که برای نبی اکرم وظیفه از سوی خداوند مشخص می-</a:t>
            </a:r>
          </a:p>
          <a:p>
            <a:pPr algn="r" rtl="1" eaLnBrk="1" hangingPunct="1">
              <a:buFontTx/>
              <a:buNone/>
              <a:defRPr/>
            </a:pPr>
            <a:r>
              <a:rPr lang="fa-IR" sz="2400" dirty="0" smtClean="0"/>
              <a:t>سازد فهمیده می شود که ولایت منصبی است که خداوند از پیامبرش می خواسته</a:t>
            </a:r>
          </a:p>
          <a:p>
            <a:pPr algn="r" rtl="1" eaLnBrk="1" hangingPunct="1">
              <a:buFontTx/>
              <a:buNone/>
              <a:defRPr/>
            </a:pPr>
            <a:r>
              <a:rPr lang="fa-IR" sz="2400" dirty="0" smtClean="0"/>
              <a:t>است :</a:t>
            </a:r>
          </a:p>
          <a:p>
            <a:pPr algn="r" rtl="1" eaLnBrk="1" hangingPunct="1">
              <a:buFontTx/>
              <a:buChar char="-"/>
              <a:defRPr/>
            </a:pPr>
            <a:r>
              <a:rPr lang="fa-IR" sz="2400" dirty="0" smtClean="0"/>
              <a:t>یا ایها النبی جاهد الکفار و المنافقین(توبه/73)</a:t>
            </a:r>
          </a:p>
          <a:p>
            <a:pPr algn="r" rtl="1" eaLnBrk="1" hangingPunct="1">
              <a:buFontTx/>
              <a:buChar char="-"/>
              <a:defRPr/>
            </a:pPr>
            <a:r>
              <a:rPr lang="fa-IR" sz="2400" dirty="0" smtClean="0"/>
              <a:t>حرض المؤمنین علی القتال(انفال/65)</a:t>
            </a:r>
          </a:p>
          <a:p>
            <a:pPr algn="r" rtl="1" eaLnBrk="1" hangingPunct="1">
              <a:buFontTx/>
              <a:buChar char="-"/>
              <a:defRPr/>
            </a:pPr>
            <a:r>
              <a:rPr lang="fa-IR" sz="2400" dirty="0" smtClean="0"/>
              <a:t>لتحکم بین الناس بما ارَاکَ الله(نساء/105)</a:t>
            </a:r>
          </a:p>
          <a:p>
            <a:pPr algn="r" rtl="1" eaLnBrk="1" hangingPunct="1">
              <a:buFontTx/>
              <a:buChar char="-"/>
              <a:defRPr/>
            </a:pPr>
            <a:r>
              <a:rPr lang="fa-IR" sz="2400" dirty="0" smtClean="0"/>
              <a:t>و ان احکم بینهم بما انزل الله(مائده/49)</a:t>
            </a:r>
          </a:p>
          <a:p>
            <a:pPr algn="r" rtl="1" eaLnBrk="1" hangingPunct="1">
              <a:buFontTx/>
              <a:buChar char="-"/>
              <a:defRPr/>
            </a:pPr>
            <a:r>
              <a:rPr lang="fa-IR" sz="2400" dirty="0" smtClean="0"/>
              <a:t>خذ من اموالهم صدقه(توبه/103)</a:t>
            </a:r>
          </a:p>
          <a:p>
            <a:pPr algn="r" rtl="1" eaLnBrk="1" hangingPunct="1">
              <a:buFontTx/>
              <a:buChar char="-"/>
              <a:defRPr/>
            </a:pPr>
            <a:endParaRPr lang="en-US" sz="2400" dirty="0" smtClean="0"/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>
              <a:defRPr/>
            </a:pPr>
            <a:r>
              <a:rPr lang="fa-IR" sz="3600" dirty="0" smtClean="0">
                <a:cs typeface="B Esfehan" pitchFamily="2" charset="-78"/>
              </a:rPr>
              <a:t>ج - دیدگاه اصحاب درباره ی جانشینی پیامبر(ص) پس ازرحلت آن حضرت</a:t>
            </a:r>
            <a:endParaRPr lang="en-US" sz="3600" dirty="0" smtClean="0">
              <a:cs typeface="B Esfehan" pitchFamily="2" charset="-78"/>
            </a:endParaRPr>
          </a:p>
        </p:txBody>
      </p:sp>
      <p:sp>
        <p:nvSpPr>
          <p:cNvPr id="757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1905000"/>
            <a:ext cx="8534400" cy="4114800"/>
          </a:xfrm>
        </p:spPr>
        <p:txBody>
          <a:bodyPr/>
          <a:lstStyle/>
          <a:p>
            <a:pPr algn="r" rtl="1" eaLnBrk="1" hangingPunct="1">
              <a:lnSpc>
                <a:spcPct val="90000"/>
              </a:lnSpc>
              <a:buFontTx/>
              <a:buNone/>
              <a:defRPr/>
            </a:pPr>
            <a:r>
              <a:rPr lang="fa-IR" dirty="0" smtClean="0"/>
              <a:t>1- اکثریت اصحاب</a:t>
            </a:r>
          </a:p>
          <a:p>
            <a:pPr algn="r" rtl="1" eaLnBrk="1" hangingPunct="1">
              <a:lnSpc>
                <a:spcPct val="90000"/>
              </a:lnSpc>
              <a:buFontTx/>
              <a:buNone/>
              <a:defRPr/>
            </a:pPr>
            <a:r>
              <a:rPr lang="fa-IR" sz="2400" dirty="0" smtClean="0"/>
              <a:t>- نبوت، خاتمه یافته است وبعد از حضرت محمد (ص) پیامبری مبعوث نخواهد شد.</a:t>
            </a:r>
          </a:p>
          <a:p>
            <a:pPr algn="r" rtl="1" eaLnBrk="1" hangingPunct="1">
              <a:lnSpc>
                <a:spcPct val="90000"/>
              </a:lnSpc>
              <a:buFontTx/>
              <a:buNone/>
              <a:defRPr/>
            </a:pPr>
            <a:r>
              <a:rPr lang="fa-IR" sz="2400" dirty="0" smtClean="0"/>
              <a:t>- مرجعیت دینی وظیفه پیامبر خدا می باشد وازعهده ی انسان های عادی خارج است.</a:t>
            </a:r>
          </a:p>
          <a:p>
            <a:pPr algn="r" rtl="1" eaLnBrk="1" hangingPunct="1">
              <a:lnSpc>
                <a:spcPct val="90000"/>
              </a:lnSpc>
              <a:buFontTx/>
              <a:buNone/>
              <a:defRPr/>
            </a:pPr>
            <a:r>
              <a:rPr lang="fa-IR" sz="2400" dirty="0" smtClean="0"/>
              <a:t>- ریاست عامه تنها وظیفه ای است که پیامبراکرم باید بعد از خود جانشین داشته باشد.</a:t>
            </a:r>
          </a:p>
          <a:p>
            <a:pPr algn="r" rtl="1" eaLnBrk="1" hangingPunct="1">
              <a:lnSpc>
                <a:spcPct val="90000"/>
              </a:lnSpc>
              <a:buFontTx/>
              <a:buNone/>
              <a:defRPr/>
            </a:pPr>
            <a:r>
              <a:rPr lang="fa-IR" sz="2400" dirty="0" smtClean="0"/>
              <a:t> </a:t>
            </a:r>
            <a:endParaRPr lang="en-US" sz="2400" dirty="0" smtClean="0"/>
          </a:p>
          <a:p>
            <a:pPr algn="r" rtl="1" eaLnBrk="1" hangingPunct="1">
              <a:lnSpc>
                <a:spcPct val="90000"/>
              </a:lnSpc>
              <a:buFontTx/>
              <a:buNone/>
              <a:defRPr/>
            </a:pPr>
            <a:r>
              <a:rPr lang="fa-IR" dirty="0" smtClean="0"/>
              <a:t>2- اقلیت اصحاب</a:t>
            </a:r>
          </a:p>
          <a:p>
            <a:pPr algn="r" rtl="1" eaLnBrk="1" hangingPunct="1">
              <a:lnSpc>
                <a:spcPct val="90000"/>
              </a:lnSpc>
              <a:buFontTx/>
              <a:buNone/>
              <a:defRPr/>
            </a:pPr>
            <a:r>
              <a:rPr lang="fa-IR" sz="2400" dirty="0" smtClean="0"/>
              <a:t>- نبوت، خاتمه یافته است وبعد از حضرت محمد (ص) پیامبری مبعوث نخواهد شد. </a:t>
            </a:r>
          </a:p>
          <a:p>
            <a:pPr algn="r" rtl="1" eaLnBrk="1" hangingPunct="1">
              <a:lnSpc>
                <a:spcPct val="90000"/>
              </a:lnSpc>
              <a:buFontTx/>
              <a:buNone/>
              <a:defRPr/>
            </a:pPr>
            <a:r>
              <a:rPr lang="fa-IR" sz="2400" dirty="0" smtClean="0"/>
              <a:t>- مرجعیت دینی تنها وظیفه ای است که پیامبراکرم بعد ازخود بایدجانشین داشته باشد.</a:t>
            </a:r>
          </a:p>
          <a:p>
            <a:pPr algn="r" rtl="1" eaLnBrk="1" hangingPunct="1">
              <a:lnSpc>
                <a:spcPct val="90000"/>
              </a:lnSpc>
              <a:buFontTx/>
              <a:buNone/>
              <a:defRPr/>
            </a:pPr>
            <a:r>
              <a:rPr lang="fa-IR" sz="2400" dirty="0" smtClean="0"/>
              <a:t>- ولایت و ریاست عامه از آن کسی است که شایستگی مرجعیت دینی را دارد.</a:t>
            </a:r>
          </a:p>
          <a:p>
            <a:pPr algn="r" rtl="1" eaLnBrk="1" hangingPunct="1">
              <a:lnSpc>
                <a:spcPct val="90000"/>
              </a:lnSpc>
              <a:buFontTx/>
              <a:buNone/>
              <a:defRPr/>
            </a:pPr>
            <a:endParaRPr lang="fa-IR" sz="2400" dirty="0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343020"/>
          </a:xfrm>
        </p:spPr>
        <p:txBody>
          <a:bodyPr/>
          <a:lstStyle/>
          <a:p>
            <a:r>
              <a:rPr lang="fa-IR" dirty="0" smtClean="0">
                <a:cs typeface="B Esfehan" pitchFamily="2" charset="-78"/>
              </a:rPr>
              <a:t> 1- </a:t>
            </a:r>
            <a:r>
              <a:rPr lang="fa-IR" sz="6600" dirty="0" smtClean="0">
                <a:cs typeface="B Esfehan" pitchFamily="2" charset="-78"/>
              </a:rPr>
              <a:t>نبوت و وحی</a:t>
            </a:r>
            <a:endParaRPr lang="en-US" sz="6600" dirty="0">
              <a:cs typeface="B Esfehan" pitchFamily="2" charset="-78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95400" y="3714752"/>
            <a:ext cx="6400800" cy="2571768"/>
          </a:xfrm>
        </p:spPr>
        <p:txBody>
          <a:bodyPr>
            <a:normAutofit/>
          </a:bodyPr>
          <a:lstStyle/>
          <a:p>
            <a:pPr algn="r"/>
            <a:r>
              <a:rPr lang="fa-IR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1</a:t>
            </a:r>
            <a:r>
              <a:rPr lang="fa-IR" sz="3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- هدف از خلقت چیست؟ </a:t>
            </a:r>
          </a:p>
          <a:p>
            <a:pPr algn="r" rtl="1"/>
            <a:r>
              <a:rPr lang="fa-IR" sz="3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2-آیا بشر بدون نیاز به نبی می تواند به هدف خلقت دست یابد؟</a:t>
            </a:r>
          </a:p>
          <a:p>
            <a:pPr algn="r" rtl="1"/>
            <a:r>
              <a:rPr lang="fa-IR" sz="3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3- وحی چیست؟</a:t>
            </a:r>
          </a:p>
          <a:p>
            <a:pPr algn="r" rtl="1"/>
            <a:endParaRPr lang="fa-IR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>
              <a:defRPr/>
            </a:pPr>
            <a:r>
              <a:rPr lang="fa-IR" sz="2800" dirty="0" smtClean="0">
                <a:cs typeface="B Esfehan" pitchFamily="2" charset="-78"/>
              </a:rPr>
              <a:t>گفتار دوم :</a:t>
            </a:r>
            <a:r>
              <a:rPr lang="fa-IR" sz="3600" dirty="0" smtClean="0">
                <a:cs typeface="B Esfehan" pitchFamily="2" charset="-78"/>
              </a:rPr>
              <a:t> مرجعیت دینی و خلافت (ریاست عامه) ، از دیدگاه اکثریت اصحاب ( اهل سنت )</a:t>
            </a:r>
            <a:endParaRPr lang="en-US" sz="3600" dirty="0" smtClean="0">
              <a:cs typeface="B Esfehan" pitchFamily="2" charset="-78"/>
            </a:endParaRPr>
          </a:p>
        </p:txBody>
      </p:sp>
      <p:sp>
        <p:nvSpPr>
          <p:cNvPr id="768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905000"/>
            <a:ext cx="8686800" cy="4953000"/>
          </a:xfrm>
        </p:spPr>
        <p:txBody>
          <a:bodyPr/>
          <a:lstStyle/>
          <a:p>
            <a:pPr algn="r" rtl="1" eaLnBrk="1" hangingPunct="1">
              <a:lnSpc>
                <a:spcPct val="80000"/>
              </a:lnSpc>
              <a:buFontTx/>
              <a:buNone/>
              <a:defRPr/>
            </a:pPr>
            <a:r>
              <a:rPr lang="fa-IR" dirty="0" smtClean="0"/>
              <a:t>1- جانشینی از مرجعیت دینی پیامبر اکرم (ص)</a:t>
            </a:r>
          </a:p>
          <a:p>
            <a:pPr algn="r" rtl="1" eaLnBrk="1" hangingPunct="1">
              <a:lnSpc>
                <a:spcPct val="80000"/>
              </a:lnSpc>
              <a:buFontTx/>
              <a:buNone/>
              <a:defRPr/>
            </a:pPr>
            <a:r>
              <a:rPr lang="fa-IR" sz="2400" dirty="0" smtClean="0"/>
              <a:t>پیامبر اکرم در مرجعیت دینی خود نیازی به جانشین ندارد زیرا:</a:t>
            </a:r>
          </a:p>
          <a:p>
            <a:pPr algn="r" rtl="1" eaLnBrk="1" hangingPunct="1">
              <a:lnSpc>
                <a:spcPct val="80000"/>
              </a:lnSpc>
              <a:buFontTx/>
              <a:buNone/>
              <a:defRPr/>
            </a:pPr>
            <a:r>
              <a:rPr lang="fa-IR" sz="2400" dirty="0" smtClean="0"/>
              <a:t>- آنچه نیاز امت اسلام است در کتاب و سنت آمده است و الا کلام خداونـد درقرآن</a:t>
            </a:r>
          </a:p>
          <a:p>
            <a:pPr algn="r" rtl="1" eaLnBrk="1" hangingPunct="1">
              <a:lnSpc>
                <a:spcPct val="80000"/>
              </a:lnSpc>
              <a:buFontTx/>
              <a:buNone/>
              <a:defRPr/>
            </a:pPr>
            <a:r>
              <a:rPr lang="fa-IR" sz="2400" dirty="0" smtClean="0"/>
              <a:t>صادق نخواهد بود که :الیوم اکملت لکم دینکم و اتممت علیکم نعمتی</a:t>
            </a:r>
          </a:p>
          <a:p>
            <a:pPr algn="r" rtl="1" eaLnBrk="1" hangingPunct="1">
              <a:lnSpc>
                <a:spcPct val="80000"/>
              </a:lnSpc>
              <a:buFontTx/>
              <a:buNone/>
              <a:defRPr/>
            </a:pPr>
            <a:r>
              <a:rPr lang="fa-IR" sz="2400" dirty="0" smtClean="0"/>
              <a:t>- بعضی از وظایف جزئی دینی مانند تطبیق مصادیق با دستـورات قرآن را همه ی</a:t>
            </a:r>
          </a:p>
          <a:p>
            <a:pPr algn="r" rtl="1" eaLnBrk="1" hangingPunct="1">
              <a:lnSpc>
                <a:spcPct val="80000"/>
              </a:lnSpc>
              <a:buFontTx/>
              <a:buNone/>
              <a:defRPr/>
            </a:pPr>
            <a:r>
              <a:rPr lang="fa-IR" sz="2400" dirty="0" smtClean="0"/>
              <a:t>اصحاب پیامبر اکرم (ص) که در لسان نبی به ستارگان آسمان از آنها یاد شده است </a:t>
            </a:r>
          </a:p>
          <a:p>
            <a:pPr algn="r" rtl="1" eaLnBrk="1" hangingPunct="1">
              <a:lnSpc>
                <a:spcPct val="80000"/>
              </a:lnSpc>
              <a:buFontTx/>
              <a:buNone/>
              <a:defRPr/>
            </a:pPr>
            <a:r>
              <a:rPr lang="fa-IR" sz="2400" dirty="0" smtClean="0"/>
              <a:t>به عهده دارند و لذا جانشین خاص ندارد.</a:t>
            </a:r>
          </a:p>
          <a:p>
            <a:pPr algn="r" rtl="1" eaLnBrk="1" hangingPunct="1">
              <a:lnSpc>
                <a:spcPct val="80000"/>
              </a:lnSpc>
              <a:buFontTx/>
              <a:buNone/>
              <a:defRPr/>
            </a:pPr>
            <a:r>
              <a:rPr lang="fa-IR" sz="2400" b="1" dirty="0" smtClean="0"/>
              <a:t>نکته:</a:t>
            </a:r>
          </a:p>
          <a:p>
            <a:pPr algn="r" rtl="1" eaLnBrk="1" hangingPunct="1">
              <a:lnSpc>
                <a:spcPct val="80000"/>
              </a:lnSpc>
              <a:buFontTx/>
              <a:buNone/>
              <a:defRPr/>
            </a:pPr>
            <a:r>
              <a:rPr lang="fa-IR" sz="2400" dirty="0" smtClean="0"/>
              <a:t>1- صحابه به کسی گفته می شد که زمان پیامبر را درک کرده باشد .تعداد صحابه </a:t>
            </a:r>
          </a:p>
          <a:p>
            <a:pPr algn="r" rtl="1" eaLnBrk="1" hangingPunct="1">
              <a:lnSpc>
                <a:spcPct val="80000"/>
              </a:lnSpc>
              <a:buFontTx/>
              <a:buNone/>
              <a:defRPr/>
            </a:pPr>
            <a:r>
              <a:rPr lang="fa-IR" sz="2400" dirty="0" smtClean="0"/>
              <a:t>را تا 12000 نفر گفته اند.</a:t>
            </a:r>
          </a:p>
          <a:p>
            <a:pPr algn="r" rtl="1" eaLnBrk="1" hangingPunct="1">
              <a:lnSpc>
                <a:spcPct val="80000"/>
              </a:lnSpc>
              <a:buFontTx/>
              <a:buNone/>
              <a:defRPr/>
            </a:pPr>
            <a:r>
              <a:rPr lang="fa-IR" sz="2400" dirty="0" smtClean="0"/>
              <a:t>2- بعد ها یکی از وظایف مهم اصحاب تشخیص صحت و سقم حدیث و سنت رسول </a:t>
            </a:r>
          </a:p>
          <a:p>
            <a:pPr algn="r" rtl="1" eaLnBrk="1" hangingPunct="1">
              <a:lnSpc>
                <a:spcPct val="80000"/>
              </a:lnSpc>
              <a:buFontTx/>
              <a:buNone/>
              <a:defRPr/>
            </a:pPr>
            <a:r>
              <a:rPr lang="fa-IR" sz="2400" dirty="0" smtClean="0"/>
              <a:t>اکرم (ص) شد .</a:t>
            </a:r>
          </a:p>
          <a:p>
            <a:pPr algn="r" rtl="1" eaLnBrk="1" hangingPunct="1">
              <a:lnSpc>
                <a:spcPct val="80000"/>
              </a:lnSpc>
              <a:buFontTx/>
              <a:buNone/>
              <a:defRPr/>
            </a:pPr>
            <a:r>
              <a:rPr lang="fa-IR" sz="2400" dirty="0" smtClean="0"/>
              <a:t> </a:t>
            </a:r>
            <a:endParaRPr lang="en-US" sz="2400" dirty="0" smtClean="0"/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785794"/>
            <a:ext cx="8534400" cy="5767406"/>
          </a:xfrm>
        </p:spPr>
        <p:txBody>
          <a:bodyPr>
            <a:normAutofit/>
          </a:bodyPr>
          <a:lstStyle/>
          <a:p>
            <a:pPr algn="r" rtl="1" eaLnBrk="1" hangingPunct="1">
              <a:lnSpc>
                <a:spcPct val="80000"/>
              </a:lnSpc>
              <a:buFontTx/>
              <a:buNone/>
              <a:defRPr/>
            </a:pPr>
            <a:r>
              <a:rPr lang="fa-IR" dirty="0" smtClean="0"/>
              <a:t>2- ریاست عامه (ولایت یا رهبری اجتماعی)</a:t>
            </a:r>
          </a:p>
          <a:p>
            <a:pPr algn="r" rtl="1" eaLnBrk="1" hangingPunct="1">
              <a:lnSpc>
                <a:spcPct val="80000"/>
              </a:lnSpc>
              <a:buFontTx/>
              <a:buNone/>
              <a:defRPr/>
            </a:pPr>
            <a:endParaRPr lang="fa-IR" dirty="0" smtClean="0"/>
          </a:p>
          <a:p>
            <a:pPr algn="r" rtl="1" eaLnBrk="1" hangingPunct="1">
              <a:lnSpc>
                <a:spcPct val="80000"/>
              </a:lnSpc>
              <a:buFontTx/>
              <a:buNone/>
              <a:defRPr/>
            </a:pPr>
            <a:r>
              <a:rPr lang="fa-IR" sz="2400" dirty="0" smtClean="0"/>
              <a:t>ریاست عامه رسول اکرم (ص)تنها وظیفه ای است که باید برای آن جانشین داشته</a:t>
            </a:r>
          </a:p>
          <a:p>
            <a:pPr algn="r" rtl="1" eaLnBrk="1" hangingPunct="1">
              <a:lnSpc>
                <a:spcPct val="80000"/>
              </a:lnSpc>
              <a:buFontTx/>
              <a:buNone/>
              <a:defRPr/>
            </a:pPr>
            <a:r>
              <a:rPr lang="fa-IR" sz="2400" dirty="0" smtClean="0"/>
              <a:t>باشد و قطعا مشروعیت اِعمال ولایت مبتنی بر اذن الهی است ولی:</a:t>
            </a:r>
          </a:p>
          <a:p>
            <a:pPr algn="r" rtl="1" eaLnBrk="1" hangingPunct="1">
              <a:lnSpc>
                <a:spcPct val="80000"/>
              </a:lnSpc>
              <a:buFontTx/>
              <a:buNone/>
              <a:defRPr/>
            </a:pPr>
            <a:r>
              <a:rPr lang="fa-IR" sz="2400" dirty="0" smtClean="0"/>
              <a:t>1- قال رسول الله: انتم اعلم بشؤون دنیاکم </a:t>
            </a:r>
          </a:p>
          <a:p>
            <a:pPr algn="r" rtl="1" eaLnBrk="1" hangingPunct="1">
              <a:lnSpc>
                <a:spcPct val="80000"/>
              </a:lnSpc>
              <a:buFontTx/>
              <a:buNone/>
              <a:defRPr/>
            </a:pPr>
            <a:r>
              <a:rPr lang="fa-IR" sz="2400" dirty="0" smtClean="0"/>
              <a:t>2- عدم نصب جانشین از سوی خود پیامبر از روی اهمال نبوده بلکه آن را به </a:t>
            </a:r>
          </a:p>
          <a:p>
            <a:pPr algn="r" rtl="1" eaLnBrk="1" hangingPunct="1">
              <a:lnSpc>
                <a:spcPct val="80000"/>
              </a:lnSpc>
              <a:buFontTx/>
              <a:buNone/>
              <a:defRPr/>
            </a:pPr>
            <a:r>
              <a:rPr lang="fa-IR" sz="2400" dirty="0" smtClean="0"/>
              <a:t>صاحب نظران واگذار نموده است.( تفتازانی ، شرح مقاصد ،ج5، ص263)</a:t>
            </a:r>
          </a:p>
          <a:p>
            <a:pPr algn="r" rtl="1" eaLnBrk="1" hangingPunct="1">
              <a:lnSpc>
                <a:spcPct val="80000"/>
              </a:lnSpc>
              <a:buFontTx/>
              <a:buNone/>
              <a:defRPr/>
            </a:pPr>
            <a:r>
              <a:rPr lang="fa-IR" sz="2400" dirty="0" smtClean="0"/>
              <a:t>3- با توجه به تغییر شرایط و لزوم تغییر در شکل حکومت متناسب با مقتضیات </a:t>
            </a:r>
          </a:p>
          <a:p>
            <a:pPr algn="r" rtl="1" eaLnBrk="1" hangingPunct="1">
              <a:lnSpc>
                <a:spcPct val="80000"/>
              </a:lnSpc>
              <a:buFontTx/>
              <a:buNone/>
              <a:defRPr/>
            </a:pPr>
            <a:r>
              <a:rPr lang="fa-IR" sz="2400" dirty="0" smtClean="0"/>
              <a:t>زمان، پیامبر اکرم(ص) امر حکومت را به خود مردم واگذار فرمود .</a:t>
            </a:r>
          </a:p>
          <a:p>
            <a:pPr algn="r" rtl="1" eaLnBrk="1" hangingPunct="1">
              <a:lnSpc>
                <a:spcPct val="80000"/>
              </a:lnSpc>
              <a:buFontTx/>
              <a:buNone/>
              <a:defRPr/>
            </a:pPr>
            <a:r>
              <a:rPr lang="fa-IR" sz="2400" b="1" dirty="0" smtClean="0"/>
              <a:t>نکته:</a:t>
            </a:r>
          </a:p>
          <a:p>
            <a:pPr algn="r" rtl="1" eaLnBrk="1" hangingPunct="1">
              <a:lnSpc>
                <a:spcPct val="80000"/>
              </a:lnSpc>
              <a:buFontTx/>
              <a:buNone/>
              <a:defRPr/>
            </a:pPr>
            <a:r>
              <a:rPr lang="fa-IR" sz="2400" dirty="0" smtClean="0"/>
              <a:t>1-شرایط زمان بعد از پیامبر(ص) به دلیل وجود اختلافات قومی ، عدم تجربه در</a:t>
            </a:r>
          </a:p>
          <a:p>
            <a:pPr algn="r" rtl="1" eaLnBrk="1" hangingPunct="1">
              <a:lnSpc>
                <a:spcPct val="80000"/>
              </a:lnSpc>
              <a:buFontTx/>
              <a:buNone/>
              <a:defRPr/>
            </a:pPr>
            <a:r>
              <a:rPr lang="fa-IR" sz="2400" dirty="0" smtClean="0"/>
              <a:t>حکومت ، تهدیدات خارجی و وجود مدعیان دروغین نبوت ، حساس بوده است. </a:t>
            </a:r>
          </a:p>
          <a:p>
            <a:pPr algn="r" rtl="1" eaLnBrk="1" hangingPunct="1">
              <a:lnSpc>
                <a:spcPct val="80000"/>
              </a:lnSpc>
              <a:buFontTx/>
              <a:buNone/>
              <a:defRPr/>
            </a:pPr>
            <a:r>
              <a:rPr lang="fa-IR" sz="2400" dirty="0" smtClean="0"/>
              <a:t>2- روش انتخاب روش مرسوم نبوده است و نوع به حکومت رسیدن چهار خلیفه</a:t>
            </a:r>
          </a:p>
          <a:p>
            <a:pPr algn="r" rtl="1" eaLnBrk="1" hangingPunct="1">
              <a:lnSpc>
                <a:spcPct val="80000"/>
              </a:lnSpc>
              <a:buFontTx/>
              <a:buNone/>
              <a:defRPr/>
            </a:pPr>
            <a:r>
              <a:rPr lang="fa-IR" sz="2400" dirty="0" smtClean="0"/>
              <a:t>بعد از پیامبر(ص) نیزصحت این سخن را آشکار می کند </a:t>
            </a:r>
            <a:endParaRPr lang="en-US" sz="2400" dirty="0" smtClean="0"/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r" rtl="1" eaLnBrk="1" hangingPunct="1">
              <a:buFontTx/>
              <a:buNone/>
              <a:defRPr/>
            </a:pPr>
            <a:r>
              <a:rPr lang="fa-IR" sz="3200" dirty="0" smtClean="0"/>
              <a:t>امام علی (ع) تحولات سالهای پیش از خلافت خود را مثبت </a:t>
            </a:r>
          </a:p>
          <a:p>
            <a:pPr algn="r" rtl="1" eaLnBrk="1" hangingPunct="1">
              <a:buFontTx/>
              <a:buNone/>
              <a:defRPr/>
            </a:pPr>
            <a:r>
              <a:rPr lang="fa-IR" sz="3200" dirty="0" smtClean="0"/>
              <a:t>ارزیابی نمی کند و منشأ همه ی این نابسامانی ها را دوری </a:t>
            </a:r>
          </a:p>
          <a:p>
            <a:pPr algn="r" rtl="1" eaLnBrk="1" hangingPunct="1">
              <a:buFontTx/>
              <a:buNone/>
              <a:defRPr/>
            </a:pPr>
            <a:r>
              <a:rPr lang="fa-IR" sz="3200" dirty="0" smtClean="0"/>
              <a:t>از مرکز حقیقی فضایل یعنی اهل بیت پیامبر (ص) می بیند.</a:t>
            </a:r>
          </a:p>
          <a:p>
            <a:pPr algn="r" rtl="1" eaLnBrk="1" hangingPunct="1">
              <a:buFontTx/>
              <a:buNone/>
              <a:defRPr/>
            </a:pPr>
            <a:r>
              <a:rPr lang="fa-IR" sz="3200" dirty="0" smtClean="0"/>
              <a:t>و می فرماید : چگونه است که صحابه بودن فضیلت شمرده</a:t>
            </a:r>
          </a:p>
          <a:p>
            <a:pPr algn="r" rtl="1" eaLnBrk="1" hangingPunct="1">
              <a:buFontTx/>
              <a:buNone/>
              <a:defRPr/>
            </a:pPr>
            <a:r>
              <a:rPr lang="fa-IR" sz="3200" dirty="0" smtClean="0"/>
              <a:t>می شود ولی صحابه ای که از اهل بیت است فضیلت شمرده</a:t>
            </a:r>
          </a:p>
          <a:p>
            <a:pPr algn="r" rtl="1" eaLnBrk="1" hangingPunct="1">
              <a:buFontTx/>
              <a:buNone/>
              <a:defRPr/>
            </a:pPr>
            <a:r>
              <a:rPr lang="fa-IR" sz="3200" dirty="0" smtClean="0"/>
              <a:t>نمی شود .</a:t>
            </a:r>
            <a:endParaRPr lang="en-US" sz="3200" dirty="0" smtClean="0"/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r" eaLnBrk="1" hangingPunct="1">
              <a:defRPr/>
            </a:pPr>
            <a:r>
              <a:rPr lang="fa-IR" sz="2800" dirty="0" smtClean="0">
                <a:cs typeface="B Esfehan" pitchFamily="2" charset="-78"/>
              </a:rPr>
              <a:t>گفتار سوم :</a:t>
            </a:r>
            <a:br>
              <a:rPr lang="fa-IR" sz="2800" dirty="0" smtClean="0">
                <a:cs typeface="B Esfehan" pitchFamily="2" charset="-78"/>
              </a:rPr>
            </a:br>
            <a:r>
              <a:rPr lang="fa-IR" sz="3600" dirty="0" smtClean="0">
                <a:cs typeface="B Esfehan" pitchFamily="2" charset="-78"/>
              </a:rPr>
              <a:t>مرجعیت دینی و امامت و رهبری اجتماعی از دیدگاه اقلیت اصحاب (شیعه)</a:t>
            </a:r>
            <a:r>
              <a:rPr lang="fa-IR" sz="4000" dirty="0" smtClean="0">
                <a:cs typeface="B Esfehan" pitchFamily="2" charset="-78"/>
              </a:rPr>
              <a:t> </a:t>
            </a:r>
            <a:endParaRPr lang="en-US" sz="4000" dirty="0" smtClean="0">
              <a:cs typeface="B Esfehan" pitchFamily="2" charset="-78"/>
            </a:endParaRPr>
          </a:p>
        </p:txBody>
      </p:sp>
      <p:sp>
        <p:nvSpPr>
          <p:cNvPr id="798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1905000"/>
            <a:ext cx="8534400" cy="4800600"/>
          </a:xfrm>
        </p:spPr>
        <p:txBody>
          <a:bodyPr/>
          <a:lstStyle/>
          <a:p>
            <a:pPr algn="r" rtl="1" eaLnBrk="1" hangingPunct="1">
              <a:buFontTx/>
              <a:buNone/>
              <a:defRPr/>
            </a:pPr>
            <a:r>
              <a:rPr lang="fa-IR" dirty="0" smtClean="0"/>
              <a:t>1- مرجعیت دینی امامان از دیدگاه شیعه</a:t>
            </a:r>
          </a:p>
          <a:p>
            <a:pPr algn="r" rtl="1" eaLnBrk="1" hangingPunct="1">
              <a:buFontTx/>
              <a:buNone/>
              <a:defRPr/>
            </a:pPr>
            <a:endParaRPr lang="fa-IR" dirty="0" smtClean="0"/>
          </a:p>
          <a:p>
            <a:pPr algn="r" rtl="1" eaLnBrk="1" hangingPunct="1">
              <a:buFontTx/>
              <a:buNone/>
              <a:defRPr/>
            </a:pPr>
            <a:r>
              <a:rPr lang="fa-IR" sz="2400" dirty="0" smtClean="0"/>
              <a:t>پیامبر اکرم (ص) در امر دین باید جانشین تعیین می کرد زیرا:</a:t>
            </a:r>
          </a:p>
          <a:p>
            <a:pPr algn="r" rtl="1" eaLnBrk="1" hangingPunct="1">
              <a:buFontTx/>
              <a:buNone/>
              <a:defRPr/>
            </a:pPr>
            <a:r>
              <a:rPr lang="fa-IR" sz="2400" dirty="0" smtClean="0"/>
              <a:t>الف - نه قرآن ناقص نازل شده و نه پیامبـر(ص) در بیان دین ، بیانی ناقص داشتــه</a:t>
            </a:r>
          </a:p>
          <a:p>
            <a:pPr algn="r" rtl="1" eaLnBrk="1" hangingPunct="1">
              <a:buFontTx/>
              <a:buNone/>
              <a:defRPr/>
            </a:pPr>
            <a:r>
              <a:rPr lang="fa-IR" sz="2400" dirty="0" smtClean="0"/>
              <a:t>است ؛ ولی امکان ابلاغ  معصومانه ی بیان پیامبـر به شکلی اطمینان آور در زمان</a:t>
            </a:r>
          </a:p>
          <a:p>
            <a:pPr algn="r" rtl="1" eaLnBrk="1" hangingPunct="1">
              <a:buFontTx/>
              <a:buNone/>
              <a:defRPr/>
            </a:pPr>
            <a:r>
              <a:rPr lang="fa-IR" sz="2400" dirty="0" smtClean="0"/>
              <a:t>خـود پیامبر وجود نداشته است .(مطهری، امامت و رهبری، ص52)</a:t>
            </a:r>
          </a:p>
          <a:p>
            <a:pPr algn="r" rtl="1" eaLnBrk="1" hangingPunct="1">
              <a:buFontTx/>
              <a:buNone/>
              <a:defRPr/>
            </a:pPr>
            <a:r>
              <a:rPr lang="fa-IR" sz="2400" dirty="0" smtClean="0"/>
              <a:t>ب - حفظ و صیانت دین از تغییر و تبدیل نیازمند فردی است که نظارت و پاسداری</a:t>
            </a:r>
          </a:p>
          <a:p>
            <a:pPr algn="r" rtl="1" eaLnBrk="1" hangingPunct="1">
              <a:buFontTx/>
              <a:buNone/>
              <a:defRPr/>
            </a:pPr>
            <a:r>
              <a:rPr lang="fa-IR" sz="2400" dirty="0" smtClean="0"/>
              <a:t>از شریعت را به عهده داشته باشد .(سید مرتضی، الشافی،ج1،ص276)</a:t>
            </a:r>
          </a:p>
          <a:p>
            <a:pPr algn="r" rtl="1" eaLnBrk="1" hangingPunct="1">
              <a:buFontTx/>
              <a:buNone/>
              <a:defRPr/>
            </a:pPr>
            <a:endParaRPr lang="en-US" sz="2400" dirty="0" smtClean="0"/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1384300"/>
          </a:xfrm>
        </p:spPr>
        <p:txBody>
          <a:bodyPr>
            <a:normAutofit fontScale="90000"/>
          </a:bodyPr>
          <a:lstStyle/>
          <a:p>
            <a:pPr algn="r" eaLnBrk="1" hangingPunct="1">
              <a:defRPr/>
            </a:pPr>
            <a:r>
              <a:rPr lang="fa-IR" sz="2800" dirty="0" smtClean="0">
                <a:cs typeface="B Esfehan" pitchFamily="2" charset="-78"/>
              </a:rPr>
              <a:t>گفتار چهارم :</a:t>
            </a:r>
            <a:r>
              <a:rPr lang="fa-IR" sz="3600" dirty="0" smtClean="0">
                <a:cs typeface="B Esfehan" pitchFamily="2" charset="-78"/>
              </a:rPr>
              <a:t> </a:t>
            </a:r>
            <a:br>
              <a:rPr lang="fa-IR" sz="3600" dirty="0" smtClean="0">
                <a:cs typeface="B Esfehan" pitchFamily="2" charset="-78"/>
              </a:rPr>
            </a:br>
            <a:r>
              <a:rPr lang="fa-IR" sz="3600" dirty="0" smtClean="0">
                <a:cs typeface="B Esfehan" pitchFamily="2" charset="-78"/>
              </a:rPr>
              <a:t>2- امامت و رهبری از دیدگاه اقلیت اصحاب ( شیعه</a:t>
            </a:r>
            <a:r>
              <a:rPr lang="en-US" sz="3600" dirty="0" smtClean="0">
                <a:cs typeface="B Esfehan" pitchFamily="2" charset="-78"/>
              </a:rPr>
              <a:t>( </a:t>
            </a:r>
          </a:p>
        </p:txBody>
      </p:sp>
      <p:sp>
        <p:nvSpPr>
          <p:cNvPr id="808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953000"/>
          </a:xfrm>
        </p:spPr>
        <p:txBody>
          <a:bodyPr>
            <a:noAutofit/>
          </a:bodyPr>
          <a:lstStyle/>
          <a:p>
            <a:pPr algn="r" rtl="1" eaLnBrk="1" hangingPunct="1">
              <a:buFontTx/>
              <a:buNone/>
              <a:defRPr/>
            </a:pPr>
            <a:r>
              <a:rPr lang="fa-IR" dirty="0" smtClean="0"/>
              <a:t>از دیدگاه تشیع امامان دارای منصب مرجعیت دینی اند و آنان با دریافت های</a:t>
            </a:r>
          </a:p>
          <a:p>
            <a:pPr algn="r" rtl="1" eaLnBrk="1" hangingPunct="1">
              <a:buFontTx/>
              <a:buNone/>
              <a:defRPr/>
            </a:pPr>
            <a:r>
              <a:rPr lang="fa-IR" dirty="0" smtClean="0"/>
              <a:t>خطاناپذیر و معصومانه ی مضامین دین ، می توانند مردم را به صراط حـق</a:t>
            </a:r>
          </a:p>
          <a:p>
            <a:pPr algn="r" rtl="1" eaLnBrk="1" hangingPunct="1">
              <a:buFontTx/>
              <a:buNone/>
              <a:defRPr/>
            </a:pPr>
            <a:r>
              <a:rPr lang="fa-IR" dirty="0" smtClean="0"/>
              <a:t>رهنمون باشند .( کسی که مرجع دینی است حق امامت امت را دارد )زیرا:</a:t>
            </a:r>
            <a:endParaRPr lang="en-US" dirty="0" smtClean="0"/>
          </a:p>
          <a:p>
            <a:pPr algn="r" rtl="1" eaLnBrk="1" hangingPunct="1">
              <a:buFontTx/>
              <a:buNone/>
              <a:defRPr/>
            </a:pPr>
            <a:r>
              <a:rPr lang="fa-IR" dirty="0" smtClean="0"/>
              <a:t>1- از جهت علم و ایمان افضل از همه است . آیا خداوند با بودن افضل با آن</a:t>
            </a:r>
          </a:p>
          <a:p>
            <a:pPr algn="r" rtl="1" eaLnBrk="1" hangingPunct="1">
              <a:buFontTx/>
              <a:buNone/>
              <a:defRPr/>
            </a:pPr>
            <a:r>
              <a:rPr lang="fa-IR" dirty="0" smtClean="0"/>
              <a:t>کمالات ، مفضول را با تمام نواقصی که دارد به امامت منصوب می کند؟</a:t>
            </a:r>
          </a:p>
          <a:p>
            <a:pPr algn="r" rtl="1" eaLnBrk="1" hangingPunct="1">
              <a:buFontTx/>
              <a:buNone/>
              <a:defRPr/>
            </a:pPr>
            <a:r>
              <a:rPr lang="fa-IR" dirty="0" smtClean="0"/>
              <a:t>2 - حدیث ثقلین دلالت بر این دارد که اکمال دین تنها به قرآن نبوده ودرپرتو</a:t>
            </a:r>
          </a:p>
          <a:p>
            <a:pPr algn="r" rtl="1" eaLnBrk="1" hangingPunct="1">
              <a:buFontTx/>
              <a:buNone/>
              <a:defRPr/>
            </a:pPr>
            <a:r>
              <a:rPr lang="fa-IR" dirty="0" smtClean="0"/>
              <a:t>عترت می باشد .</a:t>
            </a:r>
          </a:p>
          <a:p>
            <a:pPr algn="r" rtl="1" eaLnBrk="1" hangingPunct="1">
              <a:buFontTx/>
              <a:buNone/>
              <a:defRPr/>
            </a:pPr>
            <a:r>
              <a:rPr lang="fa-IR" dirty="0" smtClean="0"/>
              <a:t>3 - آیه ی اولی الامر دلالت براین دارد که بعد ازپیامبر صاحب امربه همان</a:t>
            </a:r>
          </a:p>
          <a:p>
            <a:pPr algn="r" rtl="1" eaLnBrk="1" hangingPunct="1">
              <a:buFontTx/>
              <a:buNone/>
              <a:defRPr/>
            </a:pPr>
            <a:r>
              <a:rPr lang="fa-IR" dirty="0" smtClean="0"/>
              <a:t>ملاکی پیروی خواهد شد که خدا و پیامبرش تبعیت شده است.</a:t>
            </a:r>
          </a:p>
          <a:p>
            <a:pPr algn="r" rtl="1" eaLnBrk="1" hangingPunct="1">
              <a:buFontTx/>
              <a:buNone/>
              <a:defRPr/>
            </a:pPr>
            <a:r>
              <a:rPr lang="fa-IR" dirty="0" smtClean="0"/>
              <a:t>4- از آیات ولایت و احادیثی چون حدیث غدیر انتصابی بودن ولایت فهمیده</a:t>
            </a:r>
          </a:p>
          <a:p>
            <a:pPr algn="r" rtl="1" eaLnBrk="1" hangingPunct="1">
              <a:buFontTx/>
              <a:buNone/>
              <a:defRPr/>
            </a:pPr>
            <a:r>
              <a:rPr lang="fa-IR" dirty="0" smtClean="0"/>
              <a:t>می شود.</a:t>
            </a:r>
          </a:p>
          <a:p>
            <a:pPr algn="r" rtl="1" eaLnBrk="1" hangingPunct="1">
              <a:buFontTx/>
              <a:buNone/>
              <a:defRPr/>
            </a:pPr>
            <a:endParaRPr lang="en-US" dirty="0" smtClean="0"/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>
              <a:defRPr/>
            </a:pPr>
            <a:r>
              <a:rPr lang="fa-IR" sz="2800" dirty="0" smtClean="0">
                <a:cs typeface="B Esfehan" pitchFamily="2" charset="-78"/>
              </a:rPr>
              <a:t>گفتار پنجم :</a:t>
            </a:r>
            <a:r>
              <a:rPr lang="fa-IR" sz="3600" dirty="0" smtClean="0">
                <a:cs typeface="B Esfehan" pitchFamily="2" charset="-78"/>
              </a:rPr>
              <a:t> </a:t>
            </a:r>
            <a:br>
              <a:rPr lang="fa-IR" sz="3600" dirty="0" smtClean="0">
                <a:cs typeface="B Esfehan" pitchFamily="2" charset="-78"/>
              </a:rPr>
            </a:br>
            <a:r>
              <a:rPr lang="fa-IR" sz="3600" dirty="0" smtClean="0">
                <a:cs typeface="B Esfehan" pitchFamily="2" charset="-78"/>
              </a:rPr>
              <a:t>ولایت معنوی امامان</a:t>
            </a:r>
            <a:endParaRPr lang="en-US" sz="3600" dirty="0" smtClean="0">
              <a:cs typeface="B Esfehan" pitchFamily="2" charset="-78"/>
            </a:endParaRPr>
          </a:p>
        </p:txBody>
      </p:sp>
      <p:sp>
        <p:nvSpPr>
          <p:cNvPr id="819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905000"/>
            <a:ext cx="8458200" cy="4724400"/>
          </a:xfrm>
        </p:spPr>
        <p:txBody>
          <a:bodyPr/>
          <a:lstStyle/>
          <a:p>
            <a:pPr algn="r" rtl="1" eaLnBrk="1" hangingPunct="1">
              <a:lnSpc>
                <a:spcPct val="90000"/>
              </a:lnSpc>
              <a:buFontTx/>
              <a:buNone/>
              <a:defRPr/>
            </a:pPr>
            <a:r>
              <a:rPr lang="fa-IR" sz="2400" dirty="0" smtClean="0"/>
              <a:t>- در دیدگاه تشیع، امامت درجه و مرتبه ی سومی دارد که اوج مفهوم امامــت است</a:t>
            </a:r>
          </a:p>
          <a:p>
            <a:pPr algn="r" rtl="1" eaLnBrk="1" hangingPunct="1">
              <a:lnSpc>
                <a:spcPct val="90000"/>
              </a:lnSpc>
              <a:buFontTx/>
              <a:buNone/>
              <a:defRPr/>
            </a:pPr>
            <a:r>
              <a:rPr lang="fa-IR" sz="2400" dirty="0" smtClean="0"/>
              <a:t>که از آن به عنــوان حجت زمان ، خلافت کبــرا، انسان کامل و ولایت معنـــوی یاد </a:t>
            </a:r>
          </a:p>
          <a:p>
            <a:pPr algn="r" rtl="1" eaLnBrk="1" hangingPunct="1">
              <a:lnSpc>
                <a:spcPct val="90000"/>
              </a:lnSpc>
              <a:buFontTx/>
              <a:buNone/>
              <a:defRPr/>
            </a:pPr>
            <a:r>
              <a:rPr lang="fa-IR" sz="2400" dirty="0" smtClean="0"/>
              <a:t>می شود. در بیان متصوفه نیز با همین تعریف تعبیر قطب به کار می رود .</a:t>
            </a:r>
          </a:p>
          <a:p>
            <a:pPr algn="r" rtl="1" eaLnBrk="1" hangingPunct="1">
              <a:lnSpc>
                <a:spcPct val="90000"/>
              </a:lnSpc>
              <a:buFontTx/>
              <a:buNone/>
              <a:defRPr/>
            </a:pPr>
            <a:r>
              <a:rPr lang="fa-IR" sz="2400" dirty="0" smtClean="0"/>
              <a:t>- در قرآن مقام حضرت ابراهیم و امامت ایشــان با این مفهــوم شیــعی قابل تطبیــق</a:t>
            </a:r>
          </a:p>
          <a:p>
            <a:pPr algn="r" rtl="1" eaLnBrk="1" hangingPunct="1">
              <a:lnSpc>
                <a:spcPct val="90000"/>
              </a:lnSpc>
              <a:buFontTx/>
              <a:buNone/>
              <a:defRPr/>
            </a:pPr>
            <a:r>
              <a:rPr lang="fa-IR" sz="2400" dirty="0" smtClean="0"/>
              <a:t>است.</a:t>
            </a:r>
          </a:p>
          <a:p>
            <a:pPr algn="r" rtl="1" eaLnBrk="1" hangingPunct="1">
              <a:lnSpc>
                <a:spcPct val="90000"/>
              </a:lnSpc>
              <a:buFontTx/>
              <a:buNone/>
              <a:defRPr/>
            </a:pPr>
            <a:r>
              <a:rPr lang="fa-IR" sz="2400" dirty="0" smtClean="0"/>
              <a:t>- این مقام بر خلاف امامت ومرجعیت دینی نیاز به نصب ازسوی خداوند ندارد بلکه</a:t>
            </a:r>
          </a:p>
          <a:p>
            <a:pPr algn="r" rtl="1" eaLnBrk="1" hangingPunct="1">
              <a:lnSpc>
                <a:spcPct val="90000"/>
              </a:lnSpc>
              <a:buFontTx/>
              <a:buNone/>
              <a:defRPr/>
            </a:pPr>
            <a:r>
              <a:rPr lang="fa-IR" sz="2400" dirty="0" smtClean="0"/>
              <a:t>منزلتی است که شخص با دارا بودن شرایطی ازاین موقعیت برخوردارمی شود.</a:t>
            </a:r>
          </a:p>
          <a:p>
            <a:pPr algn="r" rtl="1" eaLnBrk="1" hangingPunct="1">
              <a:lnSpc>
                <a:spcPct val="90000"/>
              </a:lnSpc>
              <a:buFontTx/>
              <a:buNone/>
              <a:defRPr/>
            </a:pPr>
            <a:r>
              <a:rPr lang="fa-IR" sz="2400" dirty="0" smtClean="0"/>
              <a:t>شرط اول :صبر و استقامت بر عبودیت </a:t>
            </a:r>
          </a:p>
          <a:p>
            <a:pPr algn="r" rtl="1" eaLnBrk="1" hangingPunct="1">
              <a:lnSpc>
                <a:spcPct val="90000"/>
              </a:lnSpc>
              <a:buFontTx/>
              <a:buNone/>
              <a:defRPr/>
            </a:pPr>
            <a:r>
              <a:rPr lang="fa-IR" sz="2400" dirty="0" smtClean="0"/>
              <a:t>شرط دوم :یقین و معرفتی بسیار بالا که حاصل اشراف برملکوت آسمان ها وزمیــن</a:t>
            </a:r>
          </a:p>
          <a:p>
            <a:pPr algn="r" rtl="1" eaLnBrk="1" hangingPunct="1">
              <a:lnSpc>
                <a:spcPct val="90000"/>
              </a:lnSpc>
              <a:buFontTx/>
              <a:buNone/>
              <a:defRPr/>
            </a:pPr>
            <a:r>
              <a:rPr lang="fa-IR" sz="2400" dirty="0" smtClean="0"/>
              <a:t>است.</a:t>
            </a:r>
          </a:p>
          <a:p>
            <a:pPr algn="r" rtl="1" eaLnBrk="1" hangingPunct="1">
              <a:lnSpc>
                <a:spcPct val="90000"/>
              </a:lnSpc>
              <a:buFontTx/>
              <a:buNone/>
              <a:defRPr/>
            </a:pPr>
            <a:r>
              <a:rPr lang="fa-IR" sz="2400" dirty="0" smtClean="0"/>
              <a:t>شرط سوم :برخورداری از مقام بلند اخلاقی و فضایل انسانی </a:t>
            </a:r>
          </a:p>
          <a:p>
            <a:pPr algn="r" rtl="1" eaLnBrk="1" hangingPunct="1">
              <a:lnSpc>
                <a:spcPct val="90000"/>
              </a:lnSpc>
              <a:buFontTx/>
              <a:buNone/>
              <a:defRPr/>
            </a:pPr>
            <a:endParaRPr lang="en-US" sz="2400" dirty="0" smtClean="0"/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00034" y="1071546"/>
            <a:ext cx="8229600" cy="6200780"/>
          </a:xfrm>
        </p:spPr>
        <p:txBody>
          <a:bodyPr/>
          <a:lstStyle/>
          <a:p>
            <a:pPr algn="r" rtl="1" eaLnBrk="1" hangingPunct="1">
              <a:buFontTx/>
              <a:buNone/>
              <a:defRPr/>
            </a:pPr>
            <a:r>
              <a:rPr lang="fa-IR" dirty="0" smtClean="0"/>
              <a:t>ویژگی هایی که برای خلافت کبری وجود دارد:</a:t>
            </a:r>
          </a:p>
          <a:p>
            <a:pPr algn="r" rtl="1" eaLnBrk="1" hangingPunct="1">
              <a:buFontTx/>
              <a:buNone/>
              <a:defRPr/>
            </a:pPr>
            <a:endParaRPr lang="fa-IR" dirty="0" smtClean="0"/>
          </a:p>
          <a:p>
            <a:pPr algn="r" rtl="1" eaLnBrk="1" hangingPunct="1">
              <a:buFontTx/>
              <a:buNone/>
              <a:defRPr/>
            </a:pPr>
            <a:r>
              <a:rPr lang="fa-IR" sz="2400" dirty="0" smtClean="0"/>
              <a:t>1- جهل به ساحت وجودی او راه نمی یابد .</a:t>
            </a:r>
          </a:p>
          <a:p>
            <a:pPr algn="r" rtl="1" eaLnBrk="1" hangingPunct="1">
              <a:buFontTx/>
              <a:buNone/>
              <a:defRPr/>
            </a:pPr>
            <a:r>
              <a:rPr lang="fa-IR" sz="2400" dirty="0" smtClean="0"/>
              <a:t>2- الهام های غیبی  ، او را نشانه می گیرند .</a:t>
            </a:r>
          </a:p>
          <a:p>
            <a:pPr algn="r" rtl="1" eaLnBrk="1" hangingPunct="1">
              <a:buFontTx/>
              <a:buNone/>
              <a:defRPr/>
            </a:pPr>
            <a:r>
              <a:rPr lang="fa-IR" sz="2400" dirty="0" smtClean="0"/>
              <a:t>3- از عصمت و طهارت روح و جسم برخوردارند.</a:t>
            </a:r>
          </a:p>
          <a:p>
            <a:pPr algn="r" rtl="1" eaLnBrk="1" hangingPunct="1">
              <a:buFontTx/>
              <a:buNone/>
              <a:defRPr/>
            </a:pPr>
            <a:r>
              <a:rPr lang="fa-IR" sz="2400" dirty="0" smtClean="0"/>
              <a:t>4- حق تصرف و تسلط بر عالم را دارند.</a:t>
            </a:r>
          </a:p>
          <a:p>
            <a:pPr algn="r" rtl="1" eaLnBrk="1" hangingPunct="1">
              <a:buFontTx/>
              <a:buNone/>
              <a:defRPr/>
            </a:pPr>
            <a:r>
              <a:rPr lang="fa-IR" sz="2400" dirty="0" smtClean="0"/>
              <a:t>5- در نتیجه ی قدرت روحی و معنوی بالا می توانند کرامات و افعال خارق عادت</a:t>
            </a:r>
          </a:p>
          <a:p>
            <a:pPr algn="r" rtl="1" eaLnBrk="1" hangingPunct="1">
              <a:buFontTx/>
              <a:buNone/>
              <a:defRPr/>
            </a:pPr>
            <a:r>
              <a:rPr lang="fa-IR" sz="2400" dirty="0" smtClean="0"/>
              <a:t>انجام دهند.مانند :حرکت درخت ،اژدها شدن و یا به سخن در آمدن عصا ، شفای</a:t>
            </a:r>
          </a:p>
          <a:p>
            <a:pPr algn="r" rtl="1" eaLnBrk="1" hangingPunct="1">
              <a:buFontTx/>
              <a:buNone/>
              <a:defRPr/>
            </a:pPr>
            <a:r>
              <a:rPr lang="fa-IR" sz="2400" dirty="0" smtClean="0"/>
              <a:t>بیمار ، به طلا تبدیل شدن ماده ای دیگر و ...</a:t>
            </a:r>
          </a:p>
          <a:p>
            <a:pPr algn="r" rtl="1" eaLnBrk="1" hangingPunct="1">
              <a:buFontTx/>
              <a:buNone/>
              <a:defRPr/>
            </a:pPr>
            <a:r>
              <a:rPr lang="fa-IR" sz="2400" dirty="0" smtClean="0"/>
              <a:t>6- ولایت باطنی یعنی بطور خاص هدایت مؤمنان را بر عهده دارند، عقده های </a:t>
            </a:r>
          </a:p>
          <a:p>
            <a:pPr algn="r" rtl="1" eaLnBrk="1" hangingPunct="1">
              <a:buFontTx/>
              <a:buNone/>
              <a:defRPr/>
            </a:pPr>
            <a:r>
              <a:rPr lang="fa-IR" sz="2400" dirty="0" smtClean="0"/>
              <a:t>آنان را می گشایند و آنها را از تنگنا بیرون می آورند.</a:t>
            </a:r>
          </a:p>
          <a:p>
            <a:pPr algn="r" rtl="1" eaLnBrk="1" hangingPunct="1">
              <a:buFontTx/>
              <a:buNone/>
              <a:defRPr/>
            </a:pPr>
            <a:endParaRPr lang="en-US" sz="2400" dirty="0" smtClean="0"/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>
              <a:defRPr/>
            </a:pPr>
            <a:r>
              <a:rPr lang="fa-IR" sz="2800" dirty="0" smtClean="0">
                <a:cs typeface="B Esfehan" pitchFamily="2" charset="-78"/>
              </a:rPr>
              <a:t>گفتار ششم :</a:t>
            </a:r>
            <a:r>
              <a:rPr lang="fa-IR" sz="3600" dirty="0" smtClean="0">
                <a:cs typeface="B Esfehan" pitchFamily="2" charset="-78"/>
              </a:rPr>
              <a:t> </a:t>
            </a:r>
            <a:br>
              <a:rPr lang="fa-IR" sz="3600" dirty="0" smtClean="0">
                <a:cs typeface="B Esfehan" pitchFamily="2" charset="-78"/>
              </a:rPr>
            </a:br>
            <a:r>
              <a:rPr lang="fa-IR" sz="3600" dirty="0" smtClean="0">
                <a:cs typeface="B Esfehan" pitchFamily="2" charset="-78"/>
              </a:rPr>
              <a:t>نکاتی در باره ی نظریه ی امامت شیعه</a:t>
            </a:r>
            <a:endParaRPr lang="en-US" sz="3600" dirty="0" smtClean="0">
              <a:cs typeface="B Esfehan" pitchFamily="2" charset="-78"/>
            </a:endParaRPr>
          </a:p>
        </p:txBody>
      </p:sp>
      <p:sp>
        <p:nvSpPr>
          <p:cNvPr id="839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905000"/>
            <a:ext cx="8686800" cy="4648200"/>
          </a:xfrm>
        </p:spPr>
        <p:txBody>
          <a:bodyPr/>
          <a:lstStyle/>
          <a:p>
            <a:pPr algn="r" rtl="1" eaLnBrk="1" hangingPunct="1">
              <a:buFontTx/>
              <a:buNone/>
              <a:defRPr/>
            </a:pPr>
            <a:r>
              <a:rPr lang="fa-IR" sz="2400" dirty="0" smtClean="0"/>
              <a:t>1- تمامی امامان با بیان پیامبر (ص) و یا بیان امام پیشین شناسایی می شوند .</a:t>
            </a:r>
          </a:p>
          <a:p>
            <a:pPr algn="r" rtl="1" eaLnBrk="1" hangingPunct="1">
              <a:buFontTx/>
              <a:buNone/>
              <a:defRPr/>
            </a:pPr>
            <a:r>
              <a:rPr lang="fa-IR" sz="2400" dirty="0" smtClean="0"/>
              <a:t>2- علت دوازده عدد بودن امامان بر ما آشکار نمی باشد و با توجه به مفهوم امامت</a:t>
            </a:r>
          </a:p>
          <a:p>
            <a:pPr algn="r" rtl="1" eaLnBrk="1" hangingPunct="1">
              <a:buFontTx/>
              <a:buNone/>
              <a:defRPr/>
            </a:pPr>
            <a:r>
              <a:rPr lang="fa-IR" sz="2400" dirty="0" smtClean="0"/>
              <a:t>در تشیع فقط می توان گفت در نزد خداوند برای حفظ دین چنین تعدادی کافی بوده </a:t>
            </a:r>
          </a:p>
          <a:p>
            <a:pPr algn="r" rtl="1" eaLnBrk="1" hangingPunct="1">
              <a:buFontTx/>
              <a:buNone/>
              <a:defRPr/>
            </a:pPr>
            <a:r>
              <a:rPr lang="fa-IR" sz="2400" dirty="0" smtClean="0"/>
              <a:t>است.  </a:t>
            </a:r>
          </a:p>
          <a:p>
            <a:pPr algn="r" rtl="1" eaLnBrk="1" hangingPunct="1">
              <a:buFontTx/>
              <a:buNone/>
              <a:defRPr/>
            </a:pPr>
            <a:r>
              <a:rPr lang="fa-IR" sz="2400" dirty="0" smtClean="0"/>
              <a:t>3- از آنجا که امامان ، نه از راه  کسب و اجتهاد بلکه از راه الهام و تربیت الهی</a:t>
            </a:r>
          </a:p>
          <a:p>
            <a:pPr algn="r" rtl="1" eaLnBrk="1" hangingPunct="1">
              <a:buFontTx/>
              <a:buNone/>
              <a:defRPr/>
            </a:pPr>
            <a:r>
              <a:rPr lang="fa-IR" sz="2400" dirty="0" smtClean="0"/>
              <a:t>به مقام امامت میرسند ، سن اثری در تعیین امام ندارد. </a:t>
            </a:r>
          </a:p>
          <a:p>
            <a:pPr algn="r" rtl="1" eaLnBrk="1" hangingPunct="1">
              <a:buFontTx/>
              <a:buNone/>
              <a:defRPr/>
            </a:pPr>
            <a:r>
              <a:rPr lang="fa-IR" sz="2400" dirty="0" smtClean="0"/>
              <a:t>4- هر چند انحراف مسیر تاریخ اسلام و عدم پذیرش همگانی ولایت امامان معصوم</a:t>
            </a:r>
          </a:p>
          <a:p>
            <a:pPr algn="r" rtl="1" eaLnBrk="1" hangingPunct="1">
              <a:buFontTx/>
              <a:buNone/>
              <a:defRPr/>
            </a:pPr>
            <a:r>
              <a:rPr lang="fa-IR" sz="2400" dirty="0" smtClean="0"/>
              <a:t>باعث کمرنگ شدن تأثیر وجود پر برکت امامان شد ولی نقش امامان در توسعه ی </a:t>
            </a:r>
          </a:p>
          <a:p>
            <a:pPr algn="r" rtl="1" eaLnBrk="1" hangingPunct="1">
              <a:buFontTx/>
              <a:buNone/>
              <a:defRPr/>
            </a:pPr>
            <a:r>
              <a:rPr lang="fa-IR" sz="2400" dirty="0" smtClean="0"/>
              <a:t>اندیشه و معارف دینی و تبیین شریعت اسلامی و اعتلای معنویت و فضایل اخلاقی در</a:t>
            </a:r>
          </a:p>
          <a:p>
            <a:pPr algn="r" rtl="1" eaLnBrk="1" hangingPunct="1">
              <a:buFontTx/>
              <a:buNone/>
              <a:defRPr/>
            </a:pPr>
            <a:r>
              <a:rPr lang="fa-IR" sz="2400" dirty="0" smtClean="0"/>
              <a:t>جامعه ی اسلامی بسیار قابل توجه است . </a:t>
            </a:r>
            <a:endParaRPr lang="en-US" sz="2400" dirty="0" smtClean="0"/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04088"/>
            <a:ext cx="8229600" cy="938962"/>
          </a:xfrm>
        </p:spPr>
        <p:txBody>
          <a:bodyPr/>
          <a:lstStyle/>
          <a:p>
            <a:pPr algn="r" eaLnBrk="1" hangingPunct="1">
              <a:defRPr/>
            </a:pPr>
            <a:r>
              <a:rPr lang="fa-IR" sz="3600" dirty="0" smtClean="0">
                <a:cs typeface="B Esfehan" pitchFamily="2" charset="-78"/>
              </a:rPr>
              <a:t>پاره ای از فواید حضور امامان در جامعه</a:t>
            </a:r>
            <a:r>
              <a:rPr lang="fa-IR" dirty="0" smtClean="0">
                <a:cs typeface="B Esfehan" pitchFamily="2" charset="-78"/>
              </a:rPr>
              <a:t> </a:t>
            </a:r>
            <a:endParaRPr lang="en-US" dirty="0" smtClean="0">
              <a:cs typeface="B Esfehan" pitchFamily="2" charset="-78"/>
            </a:endParaRPr>
          </a:p>
        </p:txBody>
      </p:sp>
      <p:sp>
        <p:nvSpPr>
          <p:cNvPr id="849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857364"/>
            <a:ext cx="8229600" cy="4772036"/>
          </a:xfrm>
        </p:spPr>
        <p:txBody>
          <a:bodyPr/>
          <a:lstStyle/>
          <a:p>
            <a:pPr algn="r" rtl="1" eaLnBrk="1" hangingPunct="1">
              <a:buFontTx/>
              <a:buNone/>
              <a:defRPr/>
            </a:pPr>
            <a:r>
              <a:rPr lang="fa-IR" sz="2400" dirty="0" smtClean="0"/>
              <a:t>1- انتقال معارف نبوی و تفسیر معصومانه از کتاب و سنت در ضمن احادیث و </a:t>
            </a:r>
          </a:p>
          <a:p>
            <a:pPr algn="r" rtl="1" eaLnBrk="1" hangingPunct="1">
              <a:buFontTx/>
              <a:buNone/>
              <a:defRPr/>
            </a:pPr>
            <a:r>
              <a:rPr lang="fa-IR" sz="2400" dirty="0" smtClean="0"/>
              <a:t>روایات زیادی که امروز در اختیار شیفتگان آن بزرگواران قرار دارد.</a:t>
            </a:r>
          </a:p>
          <a:p>
            <a:pPr algn="r" rtl="1" eaLnBrk="1" hangingPunct="1">
              <a:buFontTx/>
              <a:buNone/>
              <a:defRPr/>
            </a:pPr>
            <a:r>
              <a:rPr lang="fa-IR" sz="2400" dirty="0" smtClean="0"/>
              <a:t>2- تربیت علما و دانشمندان بسیاری که همه از سرچشمــه اصـلی وناب اســلام</a:t>
            </a:r>
          </a:p>
          <a:p>
            <a:pPr algn="r" rtl="1" eaLnBrk="1" hangingPunct="1">
              <a:buFontTx/>
              <a:buNone/>
              <a:defRPr/>
            </a:pPr>
            <a:r>
              <a:rPr lang="fa-IR" sz="2400" dirty="0" smtClean="0"/>
              <a:t>سیراب شده بودند.</a:t>
            </a:r>
          </a:p>
          <a:p>
            <a:pPr algn="r" rtl="1" eaLnBrk="1" hangingPunct="1">
              <a:buFontTx/>
              <a:buNone/>
              <a:defRPr/>
            </a:pPr>
            <a:r>
              <a:rPr lang="fa-IR" sz="2400" dirty="0" smtClean="0"/>
              <a:t>3- ارائه الگویی بی نظیر از اخلاق و معنویت برای جامعه ی اسـلامی و بیــان </a:t>
            </a:r>
          </a:p>
          <a:p>
            <a:pPr algn="r" rtl="1" eaLnBrk="1" hangingPunct="1">
              <a:buFontTx/>
              <a:buNone/>
              <a:defRPr/>
            </a:pPr>
            <a:r>
              <a:rPr lang="fa-IR" sz="2400" dirty="0" smtClean="0"/>
              <a:t>مواعظ ارزشمند در قالب گفتارها و نامه ها و ادعیه و مناجات و تربیت اخلاقی</a:t>
            </a:r>
          </a:p>
          <a:p>
            <a:pPr algn="r" rtl="1" eaLnBrk="1" hangingPunct="1">
              <a:buFontTx/>
              <a:buNone/>
              <a:defRPr/>
            </a:pPr>
            <a:r>
              <a:rPr lang="fa-IR" sz="2400" dirty="0" smtClean="0"/>
              <a:t>مؤمنان و اعتلای معنوی آنها.</a:t>
            </a:r>
          </a:p>
          <a:p>
            <a:pPr algn="r" rtl="1" eaLnBrk="1" hangingPunct="1">
              <a:buFontTx/>
              <a:buNone/>
              <a:defRPr/>
            </a:pPr>
            <a:r>
              <a:rPr lang="fa-IR" sz="2400" dirty="0" smtClean="0"/>
              <a:t>4- شکل گیری یک مکتب فکری و سیاسی بسیار متــرقی بنام تشیـــع که گاه در</a:t>
            </a:r>
          </a:p>
          <a:p>
            <a:pPr algn="r" rtl="1" eaLnBrk="1" hangingPunct="1">
              <a:buFontTx/>
              <a:buNone/>
              <a:defRPr/>
            </a:pPr>
            <a:r>
              <a:rPr lang="fa-IR" sz="2400" dirty="0" smtClean="0"/>
              <a:t>عصر حاضرنیز انقلاب ها و حرکت های بزرگ سیــاسی- فکری در جهــان به</a:t>
            </a:r>
          </a:p>
          <a:p>
            <a:pPr algn="r" rtl="1" eaLnBrk="1" hangingPunct="1">
              <a:buFontTx/>
              <a:buNone/>
              <a:defRPr/>
            </a:pPr>
            <a:r>
              <a:rPr lang="fa-IR" sz="2400" dirty="0" smtClean="0"/>
              <a:t> این مکتب و اندیشه نسبت داده می شود . </a:t>
            </a:r>
            <a:endParaRPr lang="en-US" sz="2400" dirty="0" smtClean="0"/>
          </a:p>
          <a:p>
            <a:pPr algn="r" rtl="1" eaLnBrk="1" hangingPunct="1">
              <a:buFontTx/>
              <a:buNone/>
              <a:defRPr/>
            </a:pPr>
            <a:endParaRPr lang="en-US" sz="2400" dirty="0" smtClean="0"/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>
              <a:defRPr/>
            </a:pPr>
            <a:r>
              <a:rPr lang="fa-IR" sz="2800" dirty="0" smtClean="0">
                <a:cs typeface="B Esfehan" pitchFamily="2" charset="-78"/>
              </a:rPr>
              <a:t>گفتار هفتم :</a:t>
            </a:r>
            <a:r>
              <a:rPr lang="fa-IR" dirty="0" smtClean="0">
                <a:cs typeface="B Esfehan" pitchFamily="2" charset="-78"/>
              </a:rPr>
              <a:t/>
            </a:r>
            <a:br>
              <a:rPr lang="fa-IR" dirty="0" smtClean="0">
                <a:cs typeface="B Esfehan" pitchFamily="2" charset="-78"/>
              </a:rPr>
            </a:br>
            <a:r>
              <a:rPr lang="fa-IR" sz="3600" dirty="0" smtClean="0">
                <a:cs typeface="B Esfehan" pitchFamily="2" charset="-78"/>
              </a:rPr>
              <a:t>امام غایب</a:t>
            </a:r>
            <a:endParaRPr lang="en-US" sz="3600" dirty="0" smtClean="0">
              <a:cs typeface="B Esfehan" pitchFamily="2" charset="-78"/>
            </a:endParaRPr>
          </a:p>
        </p:txBody>
      </p:sp>
      <p:sp>
        <p:nvSpPr>
          <p:cNvPr id="860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905000"/>
            <a:ext cx="8458200" cy="4114800"/>
          </a:xfrm>
        </p:spPr>
        <p:txBody>
          <a:bodyPr/>
          <a:lstStyle/>
          <a:p>
            <a:pPr algn="r" rtl="1" eaLnBrk="1" hangingPunct="1">
              <a:buFontTx/>
              <a:buNone/>
              <a:defRPr/>
            </a:pPr>
            <a:r>
              <a:rPr lang="fa-IR" sz="2800" dirty="0" smtClean="0"/>
              <a:t>آنچه در این مقال ضروری به نظر می رسد که به آنها پرداخته شود</a:t>
            </a:r>
          </a:p>
          <a:p>
            <a:pPr algn="r" rtl="1" eaLnBrk="1" hangingPunct="1">
              <a:buFontTx/>
              <a:buNone/>
              <a:defRPr/>
            </a:pPr>
            <a:r>
              <a:rPr lang="fa-IR" sz="2800" dirty="0" smtClean="0"/>
              <a:t>عبارت است از:</a:t>
            </a:r>
          </a:p>
          <a:p>
            <a:pPr algn="r" rtl="1" eaLnBrk="1" hangingPunct="1">
              <a:buFontTx/>
              <a:buNone/>
              <a:defRPr/>
            </a:pPr>
            <a:r>
              <a:rPr lang="fa-IR" sz="2800" dirty="0" smtClean="0"/>
              <a:t>1- منظورشیعه از امام غایب کیست ؟</a:t>
            </a:r>
          </a:p>
          <a:p>
            <a:pPr algn="r" rtl="1" eaLnBrk="1" hangingPunct="1">
              <a:buFontTx/>
              <a:buNone/>
              <a:defRPr/>
            </a:pPr>
            <a:r>
              <a:rPr lang="fa-IR" sz="2800" dirty="0" smtClean="0"/>
              <a:t>2- آیا نظریه ی امام غایب بعد از غیبت امام دوازدهم مطرح شد یا</a:t>
            </a:r>
          </a:p>
          <a:p>
            <a:pPr algn="r" rtl="1" eaLnBrk="1" hangingPunct="1">
              <a:buFontTx/>
              <a:buNone/>
              <a:defRPr/>
            </a:pPr>
            <a:r>
              <a:rPr lang="fa-IR" sz="2800" dirty="0" smtClean="0"/>
              <a:t>دارای پیشینه ای بیش از این می باشد؟</a:t>
            </a:r>
          </a:p>
          <a:p>
            <a:pPr algn="r" rtl="1" eaLnBrk="1" hangingPunct="1">
              <a:buFontTx/>
              <a:buNone/>
              <a:defRPr/>
            </a:pPr>
            <a:r>
              <a:rPr lang="fa-IR" sz="2800" dirty="0" smtClean="0"/>
              <a:t>3- دلایل پذیرش امام غایب در بین شیعیان چیست آیا چنین اعتقادی به</a:t>
            </a:r>
          </a:p>
          <a:p>
            <a:pPr algn="r" rtl="1" eaLnBrk="1" hangingPunct="1">
              <a:buFontTx/>
              <a:buNone/>
              <a:defRPr/>
            </a:pPr>
            <a:r>
              <a:rPr lang="fa-IR" sz="2800" dirty="0" smtClean="0"/>
              <a:t>وهم بیشتر شباهت ندارد؟</a:t>
            </a:r>
          </a:p>
          <a:p>
            <a:pPr algn="r" rtl="1" eaLnBrk="1" hangingPunct="1">
              <a:buFontTx/>
              <a:buNone/>
              <a:defRPr/>
            </a:pPr>
            <a:r>
              <a:rPr lang="fa-IR" sz="2800" dirty="0" smtClean="0"/>
              <a:t>4- مفهوم ولایت یک امام غایب بر انسان چیست؟</a:t>
            </a:r>
            <a:endParaRPr lang="en-US" sz="2800" dirty="0" smtClean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785794"/>
            <a:ext cx="7851648" cy="1000132"/>
          </a:xfrm>
        </p:spPr>
        <p:txBody>
          <a:bodyPr>
            <a:normAutofit/>
          </a:bodyPr>
          <a:lstStyle/>
          <a:p>
            <a:r>
              <a:rPr lang="fa-IR" dirty="0" smtClean="0">
                <a:cs typeface="B Esfehan" pitchFamily="2" charset="-78"/>
              </a:rPr>
              <a:t>هدف خلقت در قرآن</a:t>
            </a:r>
            <a:endParaRPr lang="en-US" dirty="0">
              <a:cs typeface="B Esfehan" pitchFamily="2" charset="-78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4282" y="2357430"/>
            <a:ext cx="8501122" cy="4429156"/>
          </a:xfrm>
        </p:spPr>
        <p:txBody>
          <a:bodyPr>
            <a:normAutofit/>
          </a:bodyPr>
          <a:lstStyle/>
          <a:p>
            <a:pPr algn="r" rtl="1">
              <a:buFontTx/>
              <a:buChar char="-"/>
            </a:pPr>
            <a:r>
              <a:rPr lang="fa-IR" dirty="0" smtClean="0">
                <a:solidFill>
                  <a:srgbClr val="FF0000"/>
                </a:solidFill>
              </a:rPr>
              <a:t>بندگی:</a:t>
            </a:r>
            <a:r>
              <a:rPr lang="fa-IR" dirty="0" smtClean="0"/>
              <a:t>قل ان صلاتی و نسکی و محیای و مماتی لله رب العالمین (انعام/162)</a:t>
            </a:r>
          </a:p>
          <a:p>
            <a:pPr algn="r" rtl="1"/>
            <a:r>
              <a:rPr lang="fa-IR" dirty="0" smtClean="0"/>
              <a:t>         وما خلقتُ الجن و الانس الا لیعبدون (ذاریات/56)</a:t>
            </a:r>
          </a:p>
          <a:p>
            <a:pPr algn="r" rtl="1"/>
            <a:r>
              <a:rPr lang="fa-IR" dirty="0" smtClean="0"/>
              <a:t>         انا لله و انا الیه راجعون (بقره/156)</a:t>
            </a:r>
          </a:p>
          <a:p>
            <a:pPr algn="r" rtl="1"/>
            <a:r>
              <a:rPr lang="fa-IR" dirty="0" smtClean="0"/>
              <a:t>         یا ایها الانسان انک کادح الی ربک کدحا فملاقیه (انشقاق/6)</a:t>
            </a:r>
          </a:p>
          <a:p>
            <a:pPr algn="r" rtl="1">
              <a:buFontTx/>
              <a:buChar char="-"/>
            </a:pPr>
            <a:r>
              <a:rPr lang="fa-IR" dirty="0" smtClean="0">
                <a:solidFill>
                  <a:srgbClr val="FF0000"/>
                </a:solidFill>
              </a:rPr>
              <a:t>یقین:  </a:t>
            </a:r>
            <a:r>
              <a:rPr lang="fa-IR" dirty="0" smtClean="0"/>
              <a:t>واعبد ربک حتی یاتیک الیقین(حجر/99)</a:t>
            </a:r>
          </a:p>
          <a:p>
            <a:pPr algn="r" rtl="1">
              <a:buFontTx/>
              <a:buChar char="-"/>
            </a:pPr>
            <a:r>
              <a:rPr lang="fa-IR" dirty="0" smtClean="0">
                <a:solidFill>
                  <a:srgbClr val="FF0000"/>
                </a:solidFill>
              </a:rPr>
              <a:t>آرامش:</a:t>
            </a:r>
            <a:r>
              <a:rPr lang="fa-IR" dirty="0" smtClean="0"/>
              <a:t>واذ قال ابراهیم رب ارنی کیف تحی الموتی قال اولم تومن قال بلی و لکن لیطمئن قلبی ... (بقره/160)</a:t>
            </a:r>
          </a:p>
          <a:p>
            <a:pPr algn="r" rtl="1">
              <a:buFontTx/>
              <a:buChar char="-"/>
            </a:pPr>
            <a:r>
              <a:rPr lang="fa-IR" dirty="0" smtClean="0">
                <a:solidFill>
                  <a:srgbClr val="FF0000"/>
                </a:solidFill>
              </a:rPr>
              <a:t>حیات طیبه (سعادت دنیا و آخرت):</a:t>
            </a:r>
            <a:r>
              <a:rPr lang="fa-IR" dirty="0" smtClean="0"/>
              <a:t>من عمل صالحا من ذکر او انثی و هو مؤمن فلنحیینه حیاتا طیبا و لنجزینهم اجرهم باحسن ما کانوا یعملون (نحل/97)</a:t>
            </a:r>
          </a:p>
          <a:p>
            <a:pPr algn="r" rtl="1">
              <a:buFontTx/>
              <a:buChar char="-"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571480"/>
            <a:ext cx="8229600" cy="1071570"/>
          </a:xfrm>
        </p:spPr>
        <p:txBody>
          <a:bodyPr/>
          <a:lstStyle/>
          <a:p>
            <a:pPr algn="r" eaLnBrk="1" hangingPunct="1">
              <a:defRPr/>
            </a:pPr>
            <a:r>
              <a:rPr lang="fa-IR" sz="3200" dirty="0" smtClean="0">
                <a:cs typeface="B Esfehan" pitchFamily="2" charset="-78"/>
              </a:rPr>
              <a:t>1- منظور شیعه از امام غایب کیست؟</a:t>
            </a:r>
            <a:endParaRPr lang="en-US" sz="3200" dirty="0" smtClean="0">
              <a:cs typeface="B Esfehan" pitchFamily="2" charset="-78"/>
            </a:endParaRPr>
          </a:p>
        </p:txBody>
      </p:sp>
      <p:sp>
        <p:nvSpPr>
          <p:cNvPr id="870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143116"/>
            <a:ext cx="8229600" cy="4429156"/>
          </a:xfrm>
        </p:spPr>
        <p:txBody>
          <a:bodyPr/>
          <a:lstStyle/>
          <a:p>
            <a:pPr algn="r" rtl="1" eaLnBrk="1" hangingPunct="1">
              <a:buFontTx/>
              <a:buNone/>
              <a:defRPr/>
            </a:pPr>
            <a:r>
              <a:rPr lang="fa-IR" sz="2400" dirty="0" smtClean="0"/>
              <a:t>-امام یازدهم شیعه حضرت امام حسن عسکری (ع) فرزند خود مهدی(عج)را به </a:t>
            </a:r>
          </a:p>
          <a:p>
            <a:pPr algn="r" rtl="1" eaLnBrk="1" hangingPunct="1">
              <a:buFontTx/>
              <a:buNone/>
              <a:defRPr/>
            </a:pPr>
            <a:r>
              <a:rPr lang="fa-IR" sz="2400" dirty="0" smtClean="0"/>
              <a:t>رؤیت اصحاب خاص خود رساند و اعلام فرمـود: بعد از من او امام خواهد بـود </a:t>
            </a:r>
          </a:p>
          <a:p>
            <a:pPr algn="r" rtl="1" eaLnBrk="1" hangingPunct="1">
              <a:buFontTx/>
              <a:buNone/>
              <a:defRPr/>
            </a:pPr>
            <a:r>
              <a:rPr lang="fa-IR" sz="2400" dirty="0" smtClean="0"/>
              <a:t>اما امامت او در غیبت است.</a:t>
            </a:r>
          </a:p>
          <a:p>
            <a:pPr algn="r" rtl="1" eaLnBrk="1" hangingPunct="1">
              <a:buFontTx/>
              <a:buNone/>
              <a:defRPr/>
            </a:pPr>
            <a:r>
              <a:rPr lang="fa-IR" sz="2400" dirty="0" smtClean="0"/>
              <a:t>- پیام امام برای اصحاب ابتدا توسط نماینده ی امام یازدهـم(ع) عثمان بن سعیــد</a:t>
            </a:r>
          </a:p>
          <a:p>
            <a:pPr algn="r" rtl="1" eaLnBrk="1" hangingPunct="1">
              <a:buFontTx/>
              <a:buNone/>
              <a:defRPr/>
            </a:pPr>
            <a:r>
              <a:rPr lang="fa-IR" sz="2400" dirty="0" smtClean="0"/>
              <a:t>عمروی می رسید و سپس محمد بن عثمان بن سعید ، حسین بن روح و علی بن</a:t>
            </a:r>
          </a:p>
          <a:p>
            <a:pPr algn="r" rtl="1" eaLnBrk="1" hangingPunct="1">
              <a:buFontTx/>
              <a:buNone/>
              <a:defRPr/>
            </a:pPr>
            <a:r>
              <a:rPr lang="fa-IR" sz="2400" dirty="0" smtClean="0"/>
              <a:t>محمد سمری به ترتیب این مسئولیت را به عهده داشتند.</a:t>
            </a:r>
          </a:p>
          <a:p>
            <a:pPr algn="r" rtl="1" eaLnBrk="1" hangingPunct="1">
              <a:buFontTx/>
              <a:buNone/>
              <a:defRPr/>
            </a:pPr>
            <a:r>
              <a:rPr lang="fa-IR" sz="2400" dirty="0" smtClean="0"/>
              <a:t>- آخرین نایب از </a:t>
            </a:r>
            <a:r>
              <a:rPr lang="fa-IR" sz="2400" b="1" dirty="0" smtClean="0"/>
              <a:t>نواب خاص</a:t>
            </a:r>
            <a:r>
              <a:rPr lang="fa-IR" sz="2400" dirty="0" smtClean="0"/>
              <a:t> در انتهای حیات خـود ، نامـه ای از امام دریافـت </a:t>
            </a:r>
          </a:p>
          <a:p>
            <a:pPr algn="r" rtl="1" eaLnBrk="1" hangingPunct="1">
              <a:buFontTx/>
              <a:buNone/>
              <a:defRPr/>
            </a:pPr>
            <a:r>
              <a:rPr lang="fa-IR" sz="2400" dirty="0" smtClean="0"/>
              <a:t>می کند که در آن از اتمام دوران نیابت خاصه سخن رفتــه بود . بـه این ترتیب </a:t>
            </a:r>
          </a:p>
          <a:p>
            <a:pPr algn="r" rtl="1" eaLnBrk="1" hangingPunct="1">
              <a:buFontTx/>
              <a:buNone/>
              <a:defRPr/>
            </a:pPr>
            <a:r>
              <a:rPr lang="fa-IR" sz="2400" b="1" dirty="0" smtClean="0"/>
              <a:t>غیبت صغرا</a:t>
            </a:r>
            <a:r>
              <a:rPr lang="fa-IR" sz="2400" dirty="0" smtClean="0"/>
              <a:t> پایان گرفت و دوران </a:t>
            </a:r>
            <a:r>
              <a:rPr lang="fa-IR" sz="2400" b="1" dirty="0" smtClean="0"/>
              <a:t>غیبت کبرا</a:t>
            </a:r>
            <a:r>
              <a:rPr lang="fa-IR" sz="2400" dirty="0" smtClean="0"/>
              <a:t> آغاز می شود.</a:t>
            </a:r>
          </a:p>
          <a:p>
            <a:pPr algn="r" rtl="1" eaLnBrk="1" hangingPunct="1">
              <a:buFontTx/>
              <a:buNone/>
              <a:defRPr/>
            </a:pPr>
            <a:endParaRPr lang="en-US" sz="2400" dirty="0" smtClean="0"/>
          </a:p>
          <a:p>
            <a:pPr algn="r" rtl="1" eaLnBrk="1" hangingPunct="1">
              <a:buFontTx/>
              <a:buNone/>
              <a:defRPr/>
            </a:pPr>
            <a:endParaRPr lang="en-US" sz="2400" dirty="0" smtClean="0"/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r" rtl="1" eaLnBrk="1" hangingPunct="1">
              <a:defRPr/>
            </a:pPr>
            <a:r>
              <a:rPr lang="fa-IR" sz="3200" dirty="0" smtClean="0">
                <a:cs typeface="B Esfehan" pitchFamily="2" charset="-78"/>
              </a:rPr>
              <a:t>2- آیا نظریه ی امام غایب بعد از غیبت امام دوازدهم مطرح شد یا دارای پیشینه ای بیش از این می باشد؟</a:t>
            </a:r>
            <a:br>
              <a:rPr lang="fa-IR" sz="3200" dirty="0" smtClean="0">
                <a:cs typeface="B Esfehan" pitchFamily="2" charset="-78"/>
              </a:rPr>
            </a:br>
            <a:endParaRPr lang="en-US" sz="3200" dirty="0" smtClean="0">
              <a:cs typeface="B Esfehan" pitchFamily="2" charset="-78"/>
            </a:endParaRPr>
          </a:p>
        </p:txBody>
      </p:sp>
      <p:sp>
        <p:nvSpPr>
          <p:cNvPr id="880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2071678"/>
            <a:ext cx="8534400" cy="4557722"/>
          </a:xfrm>
        </p:spPr>
        <p:txBody>
          <a:bodyPr/>
          <a:lstStyle/>
          <a:p>
            <a:pPr algn="r" rtl="1" eaLnBrk="1" hangingPunct="1">
              <a:buFontTx/>
              <a:buNone/>
              <a:defRPr/>
            </a:pPr>
            <a:r>
              <a:rPr lang="fa-IR" sz="2400" dirty="0" smtClean="0"/>
              <a:t>- مسئله ی امام غایب از زمان پیامبر اکرم(ص) مطرح بوده و منشأ آن روایاتی است</a:t>
            </a:r>
          </a:p>
          <a:p>
            <a:pPr algn="r" rtl="1" eaLnBrk="1" hangingPunct="1">
              <a:buFontTx/>
              <a:buNone/>
              <a:defRPr/>
            </a:pPr>
            <a:r>
              <a:rPr lang="fa-IR" sz="2400" dirty="0" smtClean="0"/>
              <a:t>که آن حضـرت ، بشـارت تولد فرزندی را از ســلاله ی خود داده بود کـه از دیـده ها </a:t>
            </a:r>
          </a:p>
          <a:p>
            <a:pPr algn="r" rtl="1" eaLnBrk="1" hangingPunct="1">
              <a:buFontTx/>
              <a:buNone/>
              <a:defRPr/>
            </a:pPr>
            <a:r>
              <a:rPr lang="fa-IR" sz="2400" dirty="0" smtClean="0"/>
              <a:t>پنهان خواهد شد .</a:t>
            </a:r>
          </a:p>
          <a:p>
            <a:pPr algn="r" rtl="1" eaLnBrk="1" hangingPunct="1">
              <a:buFontTx/>
              <a:buNone/>
              <a:defRPr/>
            </a:pPr>
            <a:r>
              <a:rPr lang="fa-IR" sz="2400" dirty="0" smtClean="0"/>
              <a:t>- هر یک از امامان نیز در گفتارهای جداگانه به وجود امام غایب اشاره کرده اند .</a:t>
            </a:r>
          </a:p>
          <a:p>
            <a:pPr algn="r" rtl="1" eaLnBrk="1" hangingPunct="1">
              <a:buFontTx/>
              <a:buNone/>
              <a:defRPr/>
            </a:pPr>
            <a:r>
              <a:rPr lang="fa-IR" sz="2400" dirty="0" smtClean="0"/>
              <a:t>- در شعر برخی از شعرا نیز به وقوع غیبت ، اشارات روشنی است.</a:t>
            </a:r>
          </a:p>
          <a:p>
            <a:pPr algn="r" rtl="1" eaLnBrk="1" hangingPunct="1">
              <a:buFontTx/>
              <a:buNone/>
              <a:defRPr/>
            </a:pPr>
            <a:r>
              <a:rPr lang="fa-IR" sz="2400" dirty="0" smtClean="0"/>
              <a:t>- از همه جالب تر نگارش کتاب هایی است که پیش از وقــوع غیبت بطـور خاص به</a:t>
            </a:r>
          </a:p>
          <a:p>
            <a:pPr algn="r" rtl="1" eaLnBrk="1" hangingPunct="1">
              <a:buFontTx/>
              <a:buNone/>
              <a:defRPr/>
            </a:pPr>
            <a:r>
              <a:rPr lang="fa-IR" sz="2400" dirty="0" smtClean="0"/>
              <a:t>مسأله ی غیبت امام پرداخته اند.</a:t>
            </a:r>
          </a:p>
          <a:p>
            <a:pPr algn="r" rtl="1" eaLnBrk="1" hangingPunct="1">
              <a:buFontTx/>
              <a:buNone/>
              <a:defRPr/>
            </a:pPr>
            <a:r>
              <a:rPr lang="fa-IR" sz="2400" dirty="0" smtClean="0"/>
              <a:t>- کتاب ها و آثار مربوط به امام غایب محدود به آثار شیعیــان نبوده به دلیـــل روایات </a:t>
            </a:r>
          </a:p>
          <a:p>
            <a:pPr algn="r" rtl="1" eaLnBrk="1" hangingPunct="1">
              <a:buFontTx/>
              <a:buNone/>
              <a:defRPr/>
            </a:pPr>
            <a:r>
              <a:rPr lang="fa-IR" sz="2400" dirty="0" smtClean="0"/>
              <a:t>بسیاری که از پیامبر اکرم (ص) در این خصوص نقل شــده است کانون توجــه تمــام</a:t>
            </a:r>
          </a:p>
          <a:p>
            <a:pPr algn="r" rtl="1" eaLnBrk="1" hangingPunct="1">
              <a:buFontTx/>
              <a:buNone/>
              <a:defRPr/>
            </a:pPr>
            <a:r>
              <a:rPr lang="fa-IR" sz="2400" dirty="0" smtClean="0"/>
              <a:t>مسلمانان بوده است.</a:t>
            </a:r>
            <a:endParaRPr lang="en-US" sz="2400" dirty="0" smtClean="0"/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r" eaLnBrk="1" hangingPunct="1">
              <a:defRPr/>
            </a:pPr>
            <a:r>
              <a:rPr lang="fa-IR" sz="3200" dirty="0" smtClean="0">
                <a:cs typeface="B Esfehan" pitchFamily="2" charset="-78"/>
              </a:rPr>
              <a:t>3- دلایل پذیرش امام غایب در بین شیعیان چیست آیا چنین اعتقادی به وهم بیشتر شباهت ندارد؟</a:t>
            </a:r>
            <a:br>
              <a:rPr lang="fa-IR" sz="3200" dirty="0" smtClean="0">
                <a:cs typeface="B Esfehan" pitchFamily="2" charset="-78"/>
              </a:rPr>
            </a:br>
            <a:endParaRPr lang="en-US" sz="3200" dirty="0" smtClean="0">
              <a:cs typeface="B Esfehan" pitchFamily="2" charset="-78"/>
            </a:endParaRPr>
          </a:p>
        </p:txBody>
      </p:sp>
      <p:sp>
        <p:nvSpPr>
          <p:cNvPr id="890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214554"/>
            <a:ext cx="8229600" cy="4286280"/>
          </a:xfrm>
        </p:spPr>
        <p:txBody>
          <a:bodyPr/>
          <a:lstStyle/>
          <a:p>
            <a:pPr algn="r" rtl="1" eaLnBrk="1" hangingPunct="1">
              <a:buFontTx/>
              <a:buNone/>
              <a:defRPr/>
            </a:pPr>
            <a:r>
              <a:rPr lang="fa-IR" sz="2400" dirty="0" smtClean="0"/>
              <a:t>1- وجود احادیث بسیار زیاد از پیامبراکرم (ص) و ائمه ی اطهار(ع) در خصوص </a:t>
            </a:r>
          </a:p>
          <a:p>
            <a:pPr algn="r" rtl="1" eaLnBrk="1" hangingPunct="1">
              <a:buFontTx/>
              <a:buNone/>
              <a:defRPr/>
            </a:pPr>
            <a:r>
              <a:rPr lang="fa-IR" sz="2400" dirty="0" smtClean="0"/>
              <a:t>وجود مبارک آن حضرت (عج ) و این که از صلب کدام امام متولد خواهد شد .</a:t>
            </a:r>
          </a:p>
          <a:p>
            <a:pPr algn="r" rtl="1" eaLnBrk="1" hangingPunct="1">
              <a:buFontTx/>
              <a:buNone/>
              <a:defRPr/>
            </a:pPr>
            <a:r>
              <a:rPr lang="fa-IR" sz="2400" dirty="0" smtClean="0"/>
              <a:t>2- سازگاری اعتقاد به امام غایب(عج) با مبانی اعتقادی شیعه .</a:t>
            </a:r>
          </a:p>
          <a:p>
            <a:pPr algn="r" rtl="1" eaLnBrk="1" hangingPunct="1">
              <a:buFontTx/>
              <a:buNone/>
              <a:defRPr/>
            </a:pPr>
            <a:r>
              <a:rPr lang="fa-IR" sz="2400" dirty="0" smtClean="0"/>
              <a:t>3- امام غایب دربیش از شصت سـال از طریـق نایبانی که جلالـت شـأن و منــزلت </a:t>
            </a:r>
          </a:p>
          <a:p>
            <a:pPr algn="r" rtl="1" eaLnBrk="1" hangingPunct="1">
              <a:buFontTx/>
              <a:buNone/>
              <a:defRPr/>
            </a:pPr>
            <a:r>
              <a:rPr lang="fa-IR" sz="2400" dirty="0" smtClean="0"/>
              <a:t>اجتماعی آنان بر خاص و عام پوشیده نیست ، با مردم ارتباط دارد.</a:t>
            </a:r>
            <a:endParaRPr lang="en-US" sz="2400" dirty="0" smtClean="0"/>
          </a:p>
          <a:p>
            <a:pPr algn="r" rtl="1" eaLnBrk="1" hangingPunct="1">
              <a:buFontTx/>
              <a:buNone/>
              <a:defRPr/>
            </a:pPr>
            <a:r>
              <a:rPr lang="fa-IR" sz="2400" dirty="0" smtClean="0"/>
              <a:t>4- مردم مسائل و مشکلات خود را توسط نایبان بطـور کتبی به عـرض امام (عج)</a:t>
            </a:r>
          </a:p>
          <a:p>
            <a:pPr algn="r" rtl="1" eaLnBrk="1" hangingPunct="1">
              <a:buFontTx/>
              <a:buNone/>
              <a:defRPr/>
            </a:pPr>
            <a:r>
              <a:rPr lang="fa-IR" sz="2400" dirty="0" smtClean="0"/>
              <a:t>می رساندند و پاسخ خود را توسط همان نایبان دریافت می کردند.</a:t>
            </a:r>
          </a:p>
          <a:p>
            <a:pPr algn="r" rtl="1" eaLnBrk="1" hangingPunct="1">
              <a:buFontTx/>
              <a:buNone/>
              <a:defRPr/>
            </a:pPr>
            <a:r>
              <a:rPr lang="fa-IR" sz="2400" dirty="0" smtClean="0"/>
              <a:t>5- گاه نامه هایی از سوی امام (عج) در اختیـار شیعیان قرار می گـرفت که به این</a:t>
            </a:r>
          </a:p>
          <a:p>
            <a:pPr algn="r" rtl="1" eaLnBrk="1" hangingPunct="1">
              <a:buFontTx/>
              <a:buNone/>
              <a:defRPr/>
            </a:pPr>
            <a:r>
              <a:rPr lang="fa-IR" sz="2400" dirty="0" smtClean="0"/>
              <a:t>نامه ها توقیعات امام می گفتند.</a:t>
            </a:r>
            <a:endParaRPr lang="en-US" sz="2400" dirty="0" smtClean="0"/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r" eaLnBrk="1" hangingPunct="1">
              <a:defRPr/>
            </a:pPr>
            <a:r>
              <a:rPr lang="fa-IR" sz="3200" dirty="0" smtClean="0">
                <a:cs typeface="B Esfehan" pitchFamily="2" charset="-78"/>
              </a:rPr>
              <a:t>4- مفهوم ولایت یک امام غایب بر انسان چیست؟</a:t>
            </a:r>
            <a:r>
              <a:rPr lang="en-US" dirty="0" smtClean="0">
                <a:cs typeface="B Esfehan" pitchFamily="2" charset="-78"/>
              </a:rPr>
              <a:t/>
            </a:r>
            <a:br>
              <a:rPr lang="en-US" dirty="0" smtClean="0">
                <a:cs typeface="B Esfehan" pitchFamily="2" charset="-78"/>
              </a:rPr>
            </a:br>
            <a:endParaRPr lang="en-US" dirty="0" smtClean="0">
              <a:cs typeface="B Esfehan" pitchFamily="2" charset="-78"/>
            </a:endParaRPr>
          </a:p>
        </p:txBody>
      </p:sp>
      <p:sp>
        <p:nvSpPr>
          <p:cNvPr id="901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r" rtl="1" eaLnBrk="1" hangingPunct="1">
              <a:buFontTx/>
              <a:buNone/>
              <a:defRPr/>
            </a:pPr>
            <a:r>
              <a:rPr lang="fa-IR" sz="2400" dirty="0" smtClean="0"/>
              <a:t>در عقیده ی تشیع امامت منصبی فراتر از خلافت ظاهری است و شامل خلافـت</a:t>
            </a:r>
          </a:p>
          <a:p>
            <a:pPr algn="r" rtl="1" eaLnBrk="1" hangingPunct="1">
              <a:buFontTx/>
              <a:buNone/>
              <a:defRPr/>
            </a:pPr>
            <a:r>
              <a:rPr lang="fa-IR" sz="2400" dirty="0" smtClean="0"/>
              <a:t>و امامت حقیقی نیز می شود . در روایات اهل بیت (ع) امام غایب به خورشیــد </a:t>
            </a:r>
          </a:p>
          <a:p>
            <a:pPr algn="r" rtl="1" eaLnBrk="1" hangingPunct="1">
              <a:buFontTx/>
              <a:buNone/>
              <a:defRPr/>
            </a:pPr>
            <a:r>
              <a:rPr lang="fa-IR" sz="2400" dirty="0" smtClean="0"/>
              <a:t>پشت ابر تشبیه شده است . امام غایب نیز همانند سایـر امامان خلیفه ی خدا است</a:t>
            </a:r>
          </a:p>
          <a:p>
            <a:pPr algn="r" rtl="1" eaLnBrk="1" hangingPunct="1">
              <a:buFontTx/>
              <a:buNone/>
              <a:defRPr/>
            </a:pPr>
            <a:r>
              <a:rPr lang="fa-IR" sz="2400" dirty="0" smtClean="0"/>
              <a:t>و وظایف خود را به عنوان واسطه ی فیض میان خدا و جهان هستی از یک سو </a:t>
            </a:r>
          </a:p>
          <a:p>
            <a:pPr algn="r" rtl="1" eaLnBrk="1" hangingPunct="1">
              <a:buFontTx/>
              <a:buNone/>
              <a:defRPr/>
            </a:pPr>
            <a:r>
              <a:rPr lang="fa-IR" sz="2400" dirty="0" smtClean="0"/>
              <a:t>و خدا و انسان ها از سوی دیگر ادا می کند . در بین سایر امامان نیـز اکثرا به </a:t>
            </a:r>
          </a:p>
          <a:p>
            <a:pPr algn="r" rtl="1" eaLnBrk="1" hangingPunct="1">
              <a:buFontTx/>
              <a:buNone/>
              <a:defRPr/>
            </a:pPr>
            <a:r>
              <a:rPr lang="fa-IR" sz="2400" dirty="0" smtClean="0"/>
              <a:t>دلیل موانع خارجی، برخی از ابعاد امامت تحقق پیدا نمی کرد واین دلیل برنفی </a:t>
            </a:r>
          </a:p>
          <a:p>
            <a:pPr algn="r" rtl="1" eaLnBrk="1" hangingPunct="1">
              <a:buFontTx/>
              <a:buNone/>
              <a:defRPr/>
            </a:pPr>
            <a:r>
              <a:rPr lang="fa-IR" sz="2400" dirty="0" smtClean="0"/>
              <a:t>سایر منافع امام نمی شد.</a:t>
            </a:r>
          </a:p>
          <a:p>
            <a:pPr algn="r" rtl="1" eaLnBrk="1" hangingPunct="1">
              <a:buFontTx/>
              <a:buNone/>
              <a:defRPr/>
            </a:pPr>
            <a:endParaRPr lang="fa-IR" sz="2400" dirty="0" smtClean="0"/>
          </a:p>
          <a:p>
            <a:pPr algn="r" rtl="1" eaLnBrk="1" hangingPunct="1">
              <a:buFontTx/>
              <a:buNone/>
              <a:defRPr/>
            </a:pPr>
            <a:endParaRPr lang="en-US" sz="2400" dirty="0" smtClean="0"/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r" eaLnBrk="1" hangingPunct="1">
              <a:defRPr/>
            </a:pPr>
            <a:r>
              <a:rPr lang="fa-IR" sz="2800" dirty="0" smtClean="0">
                <a:cs typeface="B Esfehan" pitchFamily="2" charset="-78"/>
              </a:rPr>
              <a:t>گفتار هشتم :</a:t>
            </a:r>
            <a:br>
              <a:rPr lang="fa-IR" sz="2800" dirty="0" smtClean="0">
                <a:cs typeface="B Esfehan" pitchFamily="2" charset="-78"/>
              </a:rPr>
            </a:br>
            <a:r>
              <a:rPr lang="fa-IR" dirty="0" smtClean="0">
                <a:cs typeface="B Esfehan" pitchFamily="2" charset="-78"/>
              </a:rPr>
              <a:t> </a:t>
            </a:r>
            <a:r>
              <a:rPr lang="fa-IR" sz="3600" dirty="0" smtClean="0">
                <a:cs typeface="B Esfehan" pitchFamily="2" charset="-78"/>
              </a:rPr>
              <a:t>مهدویت</a:t>
            </a:r>
            <a:r>
              <a:rPr lang="fa-IR" dirty="0" smtClean="0">
                <a:cs typeface="B Esfehan" pitchFamily="2" charset="-78"/>
              </a:rPr>
              <a:t> </a:t>
            </a:r>
            <a:endParaRPr lang="en-US" dirty="0" smtClean="0">
              <a:cs typeface="B Esfehan" pitchFamily="2" charset="-78"/>
            </a:endParaRPr>
          </a:p>
        </p:txBody>
      </p:sp>
      <p:sp>
        <p:nvSpPr>
          <p:cNvPr id="911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r" rtl="1" eaLnBrk="1" hangingPunct="1">
              <a:buFontTx/>
              <a:buNone/>
              <a:defRPr/>
            </a:pPr>
            <a:r>
              <a:rPr lang="fa-IR" sz="2400" b="1" i="1" dirty="0" smtClean="0"/>
              <a:t>-</a:t>
            </a:r>
            <a:r>
              <a:rPr lang="fa-IR" sz="2400" dirty="0" smtClean="0"/>
              <a:t>بعد ازاعتقاد به خدا، نبوت ومعاد آنچه همه ی ادیان بر آن اتفاق نظر دارند اعتقاد</a:t>
            </a:r>
          </a:p>
          <a:p>
            <a:pPr algn="r" rtl="1" eaLnBrk="1" hangingPunct="1">
              <a:buFontTx/>
              <a:buNone/>
              <a:defRPr/>
            </a:pPr>
            <a:r>
              <a:rPr lang="fa-IR" sz="2400" dirty="0" smtClean="0"/>
              <a:t>به ظهور مردی آسمانی است که سعادت عمومی و صلح جهانی و خیروبرکت را</a:t>
            </a:r>
          </a:p>
          <a:p>
            <a:pPr algn="r" rtl="1" eaLnBrk="1" hangingPunct="1">
              <a:buFontTx/>
              <a:buNone/>
              <a:defRPr/>
            </a:pPr>
            <a:r>
              <a:rPr lang="fa-IR" sz="2400" dirty="0" smtClean="0"/>
              <a:t>برای همگان به ارمغان خواهد آورد.</a:t>
            </a:r>
          </a:p>
          <a:p>
            <a:pPr algn="r" rtl="1" eaLnBrk="1" hangingPunct="1">
              <a:buFontTx/>
              <a:buNone/>
              <a:defRPr/>
            </a:pPr>
            <a:r>
              <a:rPr lang="fa-IR" sz="2400" dirty="0" smtClean="0"/>
              <a:t>- قرآن و روایات معتبر اسلامی پر از بشارت فراگیری عدل و حاکمیت دین خاتم</a:t>
            </a:r>
          </a:p>
          <a:p>
            <a:pPr algn="r" rtl="1" eaLnBrk="1" hangingPunct="1">
              <a:buFontTx/>
              <a:buNone/>
              <a:defRPr/>
            </a:pPr>
            <a:r>
              <a:rPr lang="fa-IR" sz="2400" dirty="0" smtClean="0"/>
              <a:t>انبیا (ص) بر جهان می باشد.</a:t>
            </a:r>
            <a:endParaRPr lang="en-US" sz="2400" dirty="0" smtClean="0"/>
          </a:p>
          <a:p>
            <a:pPr algn="r" rtl="1" eaLnBrk="1" hangingPunct="1">
              <a:buFontTx/>
              <a:buNone/>
              <a:defRPr/>
            </a:pPr>
            <a:r>
              <a:rPr lang="fa-IR" sz="2400" dirty="0" smtClean="0"/>
              <a:t>- گرچه در اصل اعتقاد به ظهور مهدی در آخرالزمان تفاوتی میان فِرَق مختلف </a:t>
            </a:r>
          </a:p>
          <a:p>
            <a:pPr algn="r" rtl="1" eaLnBrk="1" hangingPunct="1">
              <a:buFontTx/>
              <a:buNone/>
              <a:defRPr/>
            </a:pPr>
            <a:r>
              <a:rPr lang="fa-IR" sz="2400" dirty="0" smtClean="0"/>
              <a:t>اسلامی وجود ندارد ولی اختلاف عمده ی شیعیان با اهل سنت در این است که </a:t>
            </a:r>
          </a:p>
          <a:p>
            <a:pPr algn="r" rtl="1" eaLnBrk="1" hangingPunct="1">
              <a:buFontTx/>
              <a:buNone/>
              <a:defRPr/>
            </a:pPr>
            <a:r>
              <a:rPr lang="fa-IR" sz="2400" dirty="0" smtClean="0"/>
              <a:t>شیعیان مصلح موعود را همان امام غایب می دانند ولی اهل سنت منتظر ولادت </a:t>
            </a:r>
          </a:p>
          <a:p>
            <a:pPr algn="r" rtl="1" eaLnBrk="1" hangingPunct="1">
              <a:buFontTx/>
              <a:buNone/>
              <a:defRPr/>
            </a:pPr>
            <a:r>
              <a:rPr lang="fa-IR" sz="2400" dirty="0" smtClean="0"/>
              <a:t>مهدی موعود که از خاندان پیامبر (ص) خواهد بود می باشند.</a:t>
            </a:r>
            <a:endParaRPr lang="en-US" sz="2400" dirty="0" smtClean="0"/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92100"/>
            <a:ext cx="8229600" cy="1612900"/>
          </a:xfrm>
        </p:spPr>
        <p:txBody>
          <a:bodyPr>
            <a:normAutofit fontScale="90000"/>
          </a:bodyPr>
          <a:lstStyle/>
          <a:p>
            <a:pPr algn="ctr" eaLnBrk="1" hangingPunct="1">
              <a:defRPr/>
            </a:pPr>
            <a:r>
              <a:rPr lang="fa-IR" sz="3600" dirty="0" smtClean="0">
                <a:cs typeface="B Esfehan" pitchFamily="2" charset="-78"/>
              </a:rPr>
              <a:t>فصل سوم</a:t>
            </a:r>
            <a:br>
              <a:rPr lang="fa-IR" sz="3600" dirty="0" smtClean="0">
                <a:cs typeface="B Esfehan" pitchFamily="2" charset="-78"/>
              </a:rPr>
            </a:br>
            <a:r>
              <a:rPr lang="fa-IR" sz="3600" dirty="0" smtClean="0">
                <a:cs typeface="B Esfehan" pitchFamily="2" charset="-78"/>
              </a:rPr>
              <a:t/>
            </a:r>
            <a:br>
              <a:rPr lang="fa-IR" sz="3600" dirty="0" smtClean="0">
                <a:cs typeface="B Esfehan" pitchFamily="2" charset="-78"/>
              </a:rPr>
            </a:br>
            <a:r>
              <a:rPr lang="fa-IR" sz="6600" dirty="0" smtClean="0">
                <a:cs typeface="B Esfehan" pitchFamily="2" charset="-78"/>
              </a:rPr>
              <a:t>مرجعیت و ولایت عالمان دین</a:t>
            </a:r>
            <a:r>
              <a:rPr lang="fa-IR" sz="4000" dirty="0" smtClean="0">
                <a:cs typeface="B Esfehan" pitchFamily="2" charset="-78"/>
              </a:rPr>
              <a:t> </a:t>
            </a:r>
            <a:endParaRPr lang="en-US" sz="4000" dirty="0" smtClean="0">
              <a:cs typeface="B Esfehan" pitchFamily="2" charset="-78"/>
            </a:endParaRPr>
          </a:p>
        </p:txBody>
      </p:sp>
      <p:sp>
        <p:nvSpPr>
          <p:cNvPr id="921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3352800"/>
            <a:ext cx="8229600" cy="2667000"/>
          </a:xfrm>
        </p:spPr>
        <p:txBody>
          <a:bodyPr/>
          <a:lstStyle/>
          <a:p>
            <a:pPr algn="r" rtl="1" eaLnBrk="1" hangingPunct="1">
              <a:buFontTx/>
              <a:buNone/>
              <a:defRPr/>
            </a:pPr>
            <a:r>
              <a:rPr lang="fa-IR" sz="2800" dirty="0" smtClean="0"/>
              <a:t>گفتار اول : مرجعیت عالمان دینی درعصر غیبت </a:t>
            </a:r>
          </a:p>
          <a:p>
            <a:pPr algn="r" rtl="1" eaLnBrk="1" hangingPunct="1">
              <a:buFontTx/>
              <a:buNone/>
              <a:defRPr/>
            </a:pPr>
            <a:r>
              <a:rPr lang="fa-IR" sz="2800" dirty="0" smtClean="0"/>
              <a:t>گفتاردوم : نگاه تاریخی به ولایت عالمان</a:t>
            </a:r>
          </a:p>
          <a:p>
            <a:pPr algn="r" rtl="1" eaLnBrk="1" hangingPunct="1">
              <a:buFontTx/>
              <a:buNone/>
              <a:defRPr/>
            </a:pPr>
            <a:r>
              <a:rPr lang="fa-IR" sz="2800" dirty="0" smtClean="0"/>
              <a:t>گفتار سوم : ولایت عالمان دینی از منظر عقل و شرع</a:t>
            </a:r>
          </a:p>
          <a:p>
            <a:pPr algn="r" rtl="1" eaLnBrk="1" hangingPunct="1">
              <a:buFontTx/>
              <a:buNone/>
              <a:defRPr/>
            </a:pPr>
            <a:r>
              <a:rPr lang="fa-IR" sz="2800" dirty="0" smtClean="0"/>
              <a:t>گفتار چهارم : ولایت فقیه</a:t>
            </a:r>
          </a:p>
          <a:p>
            <a:pPr algn="r" rtl="1" eaLnBrk="1" hangingPunct="1">
              <a:buFontTx/>
              <a:buNone/>
              <a:defRPr/>
            </a:pPr>
            <a:r>
              <a:rPr lang="fa-IR" sz="2800" dirty="0" smtClean="0"/>
              <a:t>گفتار پنجم : ولایت و جمهوریت</a:t>
            </a:r>
            <a:endParaRPr lang="en-US" sz="2800" dirty="0" smtClean="0"/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r" rtl="1" eaLnBrk="1" hangingPunct="1">
              <a:defRPr/>
            </a:pPr>
            <a:r>
              <a:rPr lang="fa-IR" sz="2800" dirty="0" smtClean="0">
                <a:cs typeface="B Esfehan" pitchFamily="2" charset="-78"/>
              </a:rPr>
              <a:t>گفتار اول :</a:t>
            </a:r>
            <a:r>
              <a:rPr lang="fa-IR" sz="4000" dirty="0" smtClean="0">
                <a:cs typeface="B Esfehan" pitchFamily="2" charset="-78"/>
              </a:rPr>
              <a:t> </a:t>
            </a:r>
            <a:br>
              <a:rPr lang="fa-IR" sz="4000" dirty="0" smtClean="0">
                <a:cs typeface="B Esfehan" pitchFamily="2" charset="-78"/>
              </a:rPr>
            </a:br>
            <a:r>
              <a:rPr lang="fa-IR" sz="4000" dirty="0" smtClean="0">
                <a:cs typeface="B Esfehan" pitchFamily="2" charset="-78"/>
              </a:rPr>
              <a:t> </a:t>
            </a:r>
            <a:r>
              <a:rPr lang="fa-IR" sz="3200" dirty="0" smtClean="0">
                <a:cs typeface="B Esfehan" pitchFamily="2" charset="-78"/>
              </a:rPr>
              <a:t>مرجعیت عالمان دینی درعصر غیبت</a:t>
            </a:r>
            <a:endParaRPr lang="en-US" sz="3200" dirty="0" smtClean="0">
              <a:cs typeface="B Esfehan" pitchFamily="2" charset="-78"/>
            </a:endParaRPr>
          </a:p>
        </p:txBody>
      </p:sp>
      <p:sp>
        <p:nvSpPr>
          <p:cNvPr id="931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905000"/>
            <a:ext cx="8686800" cy="4724400"/>
          </a:xfrm>
        </p:spPr>
        <p:txBody>
          <a:bodyPr/>
          <a:lstStyle/>
          <a:p>
            <a:pPr algn="r" rtl="1" eaLnBrk="1" hangingPunct="1">
              <a:lnSpc>
                <a:spcPct val="90000"/>
              </a:lnSpc>
              <a:buFontTx/>
              <a:buNone/>
              <a:defRPr/>
            </a:pPr>
            <a:r>
              <a:rPr lang="fa-IR" sz="2400" dirty="0" smtClean="0"/>
              <a:t>- به استناد تاریخ عالمان بسیاری به محضرامامان معصوم راه یافته و گفته های آن</a:t>
            </a:r>
          </a:p>
          <a:p>
            <a:pPr algn="r" rtl="1" eaLnBrk="1" hangingPunct="1">
              <a:lnSpc>
                <a:spcPct val="90000"/>
              </a:lnSpc>
              <a:buFontTx/>
              <a:buNone/>
              <a:defRPr/>
            </a:pPr>
            <a:r>
              <a:rPr lang="fa-IR" sz="2400" dirty="0" smtClean="0"/>
              <a:t>بزرگان را ضبط و ثبت می کردند و علاوه بر نقل آن احادیث ، صلاحیت و قـدرت </a:t>
            </a:r>
          </a:p>
          <a:p>
            <a:pPr algn="r" rtl="1" eaLnBrk="1" hangingPunct="1">
              <a:lnSpc>
                <a:spcPct val="90000"/>
              </a:lnSpc>
              <a:buFontTx/>
              <a:buNone/>
              <a:defRPr/>
            </a:pPr>
            <a:r>
              <a:rPr lang="fa-IR" sz="2400" dirty="0" smtClean="0"/>
              <a:t>تفسیر و تجزیه و تحلیل نیز داشتند و امامان نیز مردم را در امر فراگیری معــارف </a:t>
            </a:r>
          </a:p>
          <a:p>
            <a:pPr algn="r" rtl="1" eaLnBrk="1" hangingPunct="1">
              <a:lnSpc>
                <a:spcPct val="90000"/>
              </a:lnSpc>
              <a:buFontTx/>
              <a:buNone/>
              <a:defRPr/>
            </a:pPr>
            <a:r>
              <a:rPr lang="fa-IR" sz="2400" dirty="0" smtClean="0"/>
              <a:t>دینی به آنان حواله می دادند .</a:t>
            </a:r>
          </a:p>
          <a:p>
            <a:pPr algn="r" rtl="1" eaLnBrk="1" hangingPunct="1">
              <a:lnSpc>
                <a:spcPct val="90000"/>
              </a:lnSpc>
              <a:buFontTx/>
              <a:buNone/>
              <a:defRPr/>
            </a:pPr>
            <a:r>
              <a:rPr lang="fa-IR" sz="2400" dirty="0" smtClean="0"/>
              <a:t>در دوران غیبت نیز همین وظیفه توســط علما دنبـال شد ؛ بر اثر تلاش این بزرگان</a:t>
            </a:r>
          </a:p>
          <a:p>
            <a:pPr algn="r" rtl="1" eaLnBrk="1" hangingPunct="1">
              <a:lnSpc>
                <a:spcPct val="90000"/>
              </a:lnSpc>
              <a:buFontTx/>
              <a:buNone/>
              <a:defRPr/>
            </a:pPr>
            <a:r>
              <a:rPr lang="fa-IR" sz="2400" dirty="0" smtClean="0"/>
              <a:t>مجموعه های روایی در موضـوع های مختلف شکل گرفت مثلا  اصــول و فــروع</a:t>
            </a:r>
          </a:p>
          <a:p>
            <a:pPr algn="r" rtl="1" eaLnBrk="1" hangingPunct="1">
              <a:lnSpc>
                <a:spcPct val="90000"/>
              </a:lnSpc>
              <a:buFontTx/>
              <a:buNone/>
              <a:defRPr/>
            </a:pPr>
            <a:r>
              <a:rPr lang="fa-IR" sz="2400" dirty="0" smtClean="0"/>
              <a:t>کافی، من لا یحضره الفقیه ، تهذیب و استبصــار در سال های ابتـدای بعـد از غیبت</a:t>
            </a:r>
          </a:p>
          <a:p>
            <a:pPr algn="r" rtl="1" eaLnBrk="1" hangingPunct="1">
              <a:lnSpc>
                <a:spcPct val="90000"/>
              </a:lnSpc>
              <a:buFontTx/>
              <a:buNone/>
              <a:defRPr/>
            </a:pPr>
            <a:r>
              <a:rPr lang="fa-IR" sz="2400" dirty="0" smtClean="0"/>
              <a:t>و وسائل الشیعه ، بحارالانوار و وافی در دو- سه قرن اخیـرتوسـط علمـای بـزرگـی</a:t>
            </a:r>
          </a:p>
          <a:p>
            <a:pPr algn="r" rtl="1" eaLnBrk="1" hangingPunct="1">
              <a:lnSpc>
                <a:spcPct val="90000"/>
              </a:lnSpc>
              <a:buFontTx/>
              <a:buNone/>
              <a:defRPr/>
            </a:pPr>
            <a:r>
              <a:rPr lang="fa-IR" sz="2400" dirty="0" smtClean="0"/>
              <a:t>چون :محمد بن یعقوب کلینی (م329ق)،شیخ صدوق (م381ق)،شیخ مفید(م413ق)</a:t>
            </a:r>
          </a:p>
          <a:p>
            <a:pPr algn="r" rtl="1" eaLnBrk="1" hangingPunct="1">
              <a:lnSpc>
                <a:spcPct val="90000"/>
              </a:lnSpc>
              <a:buFontTx/>
              <a:buNone/>
              <a:defRPr/>
            </a:pPr>
            <a:r>
              <a:rPr lang="fa-IR" sz="2400" dirty="0" smtClean="0"/>
              <a:t>سیــد مــرتضـی (م436ق) ، شیـخ طــوســی (م460ق) ، عـلامـه حـلــی (م726ق)</a:t>
            </a:r>
          </a:p>
          <a:p>
            <a:pPr algn="r" rtl="1" eaLnBrk="1" hangingPunct="1">
              <a:lnSpc>
                <a:spcPct val="90000"/>
              </a:lnSpc>
              <a:buFontTx/>
              <a:buNone/>
              <a:defRPr/>
            </a:pPr>
            <a:r>
              <a:rPr lang="fa-IR" sz="2400" dirty="0" smtClean="0"/>
              <a:t>حرعاملی(م1104ق) ،علامه مجلسی(م1110ق) و فیض کاشانی (م1091ق)</a:t>
            </a:r>
            <a:endParaRPr lang="en-US" sz="2400" dirty="0" smtClean="0"/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 eaLnBrk="1" hangingPunct="1">
              <a:defRPr/>
            </a:pPr>
            <a:r>
              <a:rPr lang="fa-IR" sz="3600" dirty="0" smtClean="0">
                <a:cs typeface="B Esfehan" pitchFamily="2" charset="-78"/>
              </a:rPr>
              <a:t>تغییر شرایط و مسئولیت علمای دینی در عصر غیبت</a:t>
            </a:r>
            <a:br>
              <a:rPr lang="fa-IR" sz="3600" dirty="0" smtClean="0">
                <a:cs typeface="B Esfehan" pitchFamily="2" charset="-78"/>
              </a:rPr>
            </a:br>
            <a:r>
              <a:rPr lang="fa-IR" sz="3600" dirty="0" smtClean="0">
                <a:cs typeface="B Esfehan" pitchFamily="2" charset="-78"/>
              </a:rPr>
              <a:t>( سنت اجتهـاد )</a:t>
            </a:r>
            <a:endParaRPr lang="en-US" sz="3600" dirty="0" smtClean="0">
              <a:cs typeface="B Esfehan" pitchFamily="2" charset="-78"/>
            </a:endParaRPr>
          </a:p>
        </p:txBody>
      </p:sp>
      <p:sp>
        <p:nvSpPr>
          <p:cNvPr id="993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r" rtl="1" eaLnBrk="1" hangingPunct="1">
              <a:buFontTx/>
              <a:buNone/>
              <a:defRPr/>
            </a:pPr>
            <a:r>
              <a:rPr lang="fa-IR" sz="2400" dirty="0" smtClean="0"/>
              <a:t>تأمل و تدبر و تجزیه و تحلیل در منابع روایی از دوران شیـخ مفیـــد آغاز گردید و </a:t>
            </a:r>
          </a:p>
          <a:p>
            <a:pPr algn="r" rtl="1" eaLnBrk="1" hangingPunct="1">
              <a:buFontTx/>
              <a:buNone/>
              <a:defRPr/>
            </a:pPr>
            <a:r>
              <a:rPr lang="fa-IR" sz="2400" dirty="0" smtClean="0"/>
              <a:t>بعد ها در زمان شیخ طوسی موقعیت بسیار مطلوبی پیدا کرد.به این عمــل اجتهــاد</a:t>
            </a:r>
          </a:p>
          <a:p>
            <a:pPr algn="r" rtl="1" eaLnBrk="1" hangingPunct="1">
              <a:buFontTx/>
              <a:buNone/>
              <a:defRPr/>
            </a:pPr>
            <a:r>
              <a:rPr lang="fa-IR" sz="2400" dirty="0" smtClean="0"/>
              <a:t>گفته می شود . مجتهد کســی است که توانایی استنبــاط احکــام را از آیات قــرآن و </a:t>
            </a:r>
          </a:p>
          <a:p>
            <a:pPr algn="r" rtl="1" eaLnBrk="1" hangingPunct="1">
              <a:buFontTx/>
              <a:buNone/>
              <a:defRPr/>
            </a:pPr>
            <a:r>
              <a:rPr lang="fa-IR" sz="2400" dirty="0" smtClean="0"/>
              <a:t>احادیث و روایات معصومین دارد .از نظر شیعه اجتهاد ویژگی های زیر را دارد:</a:t>
            </a:r>
          </a:p>
          <a:p>
            <a:pPr algn="r" rtl="1" eaLnBrk="1" hangingPunct="1">
              <a:buFontTx/>
              <a:buNone/>
              <a:defRPr/>
            </a:pPr>
            <a:r>
              <a:rPr lang="fa-IR" sz="2400" b="1" dirty="0" smtClean="0"/>
              <a:t>1- غیر انحصاری است</a:t>
            </a:r>
            <a:r>
              <a:rPr lang="fa-IR" sz="2400" dirty="0" smtClean="0"/>
              <a:t> و هر کسی از هر طبقه ی اجتماعی می تواند مجتهد شود.</a:t>
            </a:r>
          </a:p>
          <a:p>
            <a:pPr algn="r" rtl="1" eaLnBrk="1" hangingPunct="1">
              <a:buFontTx/>
              <a:buNone/>
              <a:defRPr/>
            </a:pPr>
            <a:r>
              <a:rPr lang="fa-IR" sz="2400" b="1" dirty="0" smtClean="0"/>
              <a:t>2- باب آن باز می باشد</a:t>
            </a:r>
            <a:r>
              <a:rPr lang="fa-IR" sz="2400" dirty="0" smtClean="0"/>
              <a:t> و هر شخصی مادام که ضوابط حاکم براستنباط را رعایت</a:t>
            </a:r>
          </a:p>
          <a:p>
            <a:pPr algn="r" rtl="1" eaLnBrk="1" hangingPunct="1">
              <a:buFontTx/>
              <a:buNone/>
              <a:defRPr/>
            </a:pPr>
            <a:r>
              <a:rPr lang="fa-IR" sz="2400" dirty="0" smtClean="0"/>
              <a:t>کند می تواند در هر زمانی و بر خلاف هر شخص عالمی دیگر اجتهاد کند.</a:t>
            </a:r>
          </a:p>
          <a:p>
            <a:pPr algn="r" rtl="1" eaLnBrk="1" hangingPunct="1">
              <a:buFontTx/>
              <a:buNone/>
              <a:defRPr/>
            </a:pPr>
            <a:r>
              <a:rPr lang="fa-IR" sz="2400" b="1" dirty="0" smtClean="0"/>
              <a:t>3- ضابطه مند است</a:t>
            </a:r>
            <a:r>
              <a:rPr lang="fa-IR" sz="2400" dirty="0" smtClean="0"/>
              <a:t> و فرایند رسیدن به فهم دین تنها در صورتی که بر خاسته از </a:t>
            </a:r>
          </a:p>
          <a:p>
            <a:pPr algn="r" rtl="1" eaLnBrk="1" hangingPunct="1">
              <a:buFontTx/>
              <a:buNone/>
              <a:defRPr/>
            </a:pPr>
            <a:r>
              <a:rPr lang="fa-IR" sz="2400" dirty="0" smtClean="0"/>
              <a:t>منطق خاص خود باشد اجتهاد تلقی می شود .</a:t>
            </a:r>
          </a:p>
          <a:p>
            <a:pPr algn="r" rtl="1" eaLnBrk="1" hangingPunct="1">
              <a:buFontTx/>
              <a:buNone/>
              <a:defRPr/>
            </a:pPr>
            <a:endParaRPr lang="en-US" sz="2400" dirty="0" smtClean="0"/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r" eaLnBrk="1" hangingPunct="1">
              <a:defRPr/>
            </a:pPr>
            <a:r>
              <a:rPr lang="fa-IR" sz="2800" dirty="0" smtClean="0">
                <a:cs typeface="B Esfehan" pitchFamily="2" charset="-78"/>
              </a:rPr>
              <a:t>گفتاردوم :</a:t>
            </a:r>
            <a:br>
              <a:rPr lang="fa-IR" sz="2800" dirty="0" smtClean="0">
                <a:cs typeface="B Esfehan" pitchFamily="2" charset="-78"/>
              </a:rPr>
            </a:br>
            <a:r>
              <a:rPr lang="fa-IR" dirty="0" smtClean="0">
                <a:cs typeface="B Esfehan" pitchFamily="2" charset="-78"/>
              </a:rPr>
              <a:t> </a:t>
            </a:r>
            <a:r>
              <a:rPr lang="fa-IR" sz="3600" dirty="0" smtClean="0">
                <a:cs typeface="B Esfehan" pitchFamily="2" charset="-78"/>
              </a:rPr>
              <a:t>نگاه تاریخی به ولایت عالمان</a:t>
            </a:r>
            <a:endParaRPr lang="en-US" sz="3600" dirty="0" smtClean="0">
              <a:cs typeface="B Esfehan" pitchFamily="2" charset="-78"/>
            </a:endParaRPr>
          </a:p>
        </p:txBody>
      </p:sp>
      <p:sp>
        <p:nvSpPr>
          <p:cNvPr id="983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905000"/>
            <a:ext cx="8686800" cy="4648200"/>
          </a:xfrm>
        </p:spPr>
        <p:txBody>
          <a:bodyPr/>
          <a:lstStyle/>
          <a:p>
            <a:pPr algn="r" rtl="1" eaLnBrk="1" hangingPunct="1">
              <a:lnSpc>
                <a:spcPct val="90000"/>
              </a:lnSpc>
              <a:buFontTx/>
              <a:buNone/>
              <a:defRPr/>
            </a:pPr>
            <a:r>
              <a:rPr lang="fa-IR" sz="2400" dirty="0" smtClean="0"/>
              <a:t>- در اندیشه ی سیاسی شیعه ، حکومت از آن خدا است و پیامبر (ص)و امامان (ع)</a:t>
            </a:r>
          </a:p>
          <a:p>
            <a:pPr algn="r" rtl="1" eaLnBrk="1" hangingPunct="1">
              <a:lnSpc>
                <a:spcPct val="90000"/>
              </a:lnSpc>
              <a:buFontTx/>
              <a:buNone/>
              <a:defRPr/>
            </a:pPr>
            <a:r>
              <a:rPr lang="fa-IR" sz="2400" dirty="0" smtClean="0"/>
              <a:t>کسانی هستند</a:t>
            </a:r>
            <a:r>
              <a:rPr lang="en-US" sz="2400" dirty="0" smtClean="0"/>
              <a:t> </a:t>
            </a:r>
            <a:r>
              <a:rPr lang="fa-IR" sz="2400" dirty="0" smtClean="0"/>
              <a:t> که حق تصرف در حوزه ی عمومی دارند ومی توانند برمردم فرمان</a:t>
            </a:r>
          </a:p>
          <a:p>
            <a:pPr algn="r" rtl="1" eaLnBrk="1" hangingPunct="1">
              <a:lnSpc>
                <a:spcPct val="90000"/>
              </a:lnSpc>
              <a:buFontTx/>
              <a:buNone/>
              <a:defRPr/>
            </a:pPr>
            <a:r>
              <a:rPr lang="fa-IR" sz="2400" dirty="0" smtClean="0"/>
              <a:t>برانند ودر صورت فقدان امام معصوم این وظیفه بر عهده ی نماینده  ایشان است.</a:t>
            </a:r>
          </a:p>
          <a:p>
            <a:pPr algn="r" rtl="1" eaLnBrk="1" hangingPunct="1">
              <a:lnSpc>
                <a:spcPct val="90000"/>
              </a:lnSpc>
              <a:buFontTx/>
              <a:buNone/>
              <a:defRPr/>
            </a:pPr>
            <a:r>
              <a:rPr lang="fa-IR" sz="2400" dirty="0" smtClean="0"/>
              <a:t>این اندیشه (ولایت فقیه) ابتدائا در انتهای دوران غیبت صغرا توسط حضرت مهدی</a:t>
            </a:r>
          </a:p>
          <a:p>
            <a:pPr algn="r" rtl="1" eaLnBrk="1" hangingPunct="1">
              <a:lnSpc>
                <a:spcPct val="90000"/>
              </a:lnSpc>
              <a:buFontTx/>
              <a:buNone/>
              <a:defRPr/>
            </a:pPr>
            <a:r>
              <a:rPr lang="fa-IR" sz="2400" dirty="0" smtClean="0"/>
              <a:t>(عج) اعــلام و سپس در آثار تقریبا تمام علمای شیعی مطرح و زوایای مختــلف آن </a:t>
            </a:r>
          </a:p>
          <a:p>
            <a:pPr algn="r" rtl="1" eaLnBrk="1" hangingPunct="1">
              <a:lnSpc>
                <a:spcPct val="90000"/>
              </a:lnSpc>
              <a:buFontTx/>
              <a:buNone/>
              <a:defRPr/>
            </a:pPr>
            <a:r>
              <a:rPr lang="fa-IR" sz="2400" dirty="0" smtClean="0"/>
              <a:t>تبیین گردید.</a:t>
            </a:r>
          </a:p>
          <a:p>
            <a:pPr algn="r" rtl="1" eaLnBrk="1" hangingPunct="1">
              <a:lnSpc>
                <a:spcPct val="90000"/>
              </a:lnSpc>
              <a:buFontTx/>
              <a:buNone/>
              <a:defRPr/>
            </a:pPr>
            <a:r>
              <a:rPr lang="fa-IR" sz="2400" dirty="0" smtClean="0"/>
              <a:t>- این تفکر حتی در بین عرف شیعه و حتی حاکمان شیعی نیز رایج بوده است .</a:t>
            </a:r>
            <a:endParaRPr lang="en-US" sz="2400" dirty="0" smtClean="0"/>
          </a:p>
          <a:p>
            <a:pPr algn="r" rtl="1" eaLnBrk="1" hangingPunct="1">
              <a:lnSpc>
                <a:spcPct val="90000"/>
              </a:lnSpc>
              <a:buFontTx/>
              <a:buNone/>
              <a:defRPr/>
            </a:pPr>
            <a:r>
              <a:rPr lang="fa-IR" sz="2400" dirty="0" smtClean="0"/>
              <a:t>- با پذیرش نظریه ی امامت معصـوم و با تأکیـدات فــراوان که از ناحیــه ی امامان </a:t>
            </a:r>
          </a:p>
          <a:p>
            <a:pPr algn="r" rtl="1" eaLnBrk="1" hangingPunct="1">
              <a:lnSpc>
                <a:spcPct val="90000"/>
              </a:lnSpc>
              <a:buFontTx/>
              <a:buNone/>
              <a:defRPr/>
            </a:pPr>
            <a:r>
              <a:rPr lang="fa-IR" sz="2400" dirty="0" smtClean="0"/>
              <a:t>صورت گرفته بود درفرهنگ شیعه جایی برای حکومت وسلطنت نامشروع حاکمان</a:t>
            </a:r>
          </a:p>
          <a:p>
            <a:pPr algn="r" rtl="1" eaLnBrk="1" hangingPunct="1">
              <a:lnSpc>
                <a:spcPct val="90000"/>
              </a:lnSpc>
              <a:buFontTx/>
              <a:buNone/>
              <a:defRPr/>
            </a:pPr>
            <a:r>
              <a:rPr lang="fa-IR" sz="2400" dirty="0" smtClean="0"/>
              <a:t>وقت نبـود. اما این بدان معنا نیست که آنان به حتـم نسبت به برانـدازی حکـومت ها</a:t>
            </a:r>
          </a:p>
          <a:p>
            <a:pPr algn="r" rtl="1" eaLnBrk="1" hangingPunct="1">
              <a:lnSpc>
                <a:spcPct val="90000"/>
              </a:lnSpc>
              <a:buFontTx/>
              <a:buNone/>
              <a:defRPr/>
            </a:pPr>
            <a:r>
              <a:rPr lang="fa-IR" sz="2400" dirty="0" smtClean="0"/>
              <a:t>اقدام نمایند و رهبری انقلاب را بر عهده گیرند.</a:t>
            </a:r>
          </a:p>
        </p:txBody>
      </p:sp>
    </p:spTree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r" eaLnBrk="1" hangingPunct="1">
              <a:defRPr/>
            </a:pPr>
            <a:r>
              <a:rPr lang="fa-IR" sz="2800" dirty="0" smtClean="0">
                <a:cs typeface="B Esfehan" pitchFamily="2" charset="-78"/>
              </a:rPr>
              <a:t>گفتار سوم :</a:t>
            </a:r>
            <a:br>
              <a:rPr lang="fa-IR" sz="2800" dirty="0" smtClean="0">
                <a:cs typeface="B Esfehan" pitchFamily="2" charset="-78"/>
              </a:rPr>
            </a:br>
            <a:r>
              <a:rPr lang="fa-IR" dirty="0" smtClean="0">
                <a:cs typeface="B Esfehan" pitchFamily="2" charset="-78"/>
              </a:rPr>
              <a:t> </a:t>
            </a:r>
            <a:r>
              <a:rPr lang="fa-IR" sz="3600" dirty="0" smtClean="0">
                <a:cs typeface="B Esfehan" pitchFamily="2" charset="-78"/>
              </a:rPr>
              <a:t>ولایت عالمان دینی از منظر عقل و شرع</a:t>
            </a:r>
            <a:endParaRPr lang="en-US" sz="3600" dirty="0" smtClean="0">
              <a:cs typeface="B Esfehan" pitchFamily="2" charset="-78"/>
            </a:endParaRPr>
          </a:p>
        </p:txBody>
      </p:sp>
      <p:sp>
        <p:nvSpPr>
          <p:cNvPr id="952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905000"/>
            <a:ext cx="8686800" cy="4724400"/>
          </a:xfrm>
        </p:spPr>
        <p:txBody>
          <a:bodyPr/>
          <a:lstStyle/>
          <a:p>
            <a:pPr algn="r" rtl="1" eaLnBrk="1" hangingPunct="1">
              <a:buFontTx/>
              <a:buNone/>
              <a:defRPr/>
            </a:pPr>
            <a:r>
              <a:rPr lang="fa-IR" dirty="0" smtClean="0"/>
              <a:t>الف – ولایت فقیه از نگاه عقل:</a:t>
            </a:r>
          </a:p>
          <a:p>
            <a:pPr algn="r" rtl="1" eaLnBrk="1" hangingPunct="1">
              <a:buFontTx/>
              <a:buNone/>
              <a:defRPr/>
            </a:pPr>
            <a:r>
              <a:rPr lang="fa-IR" sz="2400" dirty="0" smtClean="0"/>
              <a:t>1- وجود نهاد ولایت یک نیاز فطری است.لابد للناس من امیر برّ او فاجر</a:t>
            </a:r>
          </a:p>
          <a:p>
            <a:pPr algn="r" rtl="1" eaLnBrk="1" hangingPunct="1">
              <a:buFontTx/>
              <a:buNone/>
              <a:defRPr/>
            </a:pPr>
            <a:r>
              <a:rPr lang="fa-IR" sz="2400" dirty="0" smtClean="0"/>
              <a:t>2- اگر ولایت امری فطری و ضروری است باید دید ولایت چه شخصی مشروعیت</a:t>
            </a:r>
          </a:p>
          <a:p>
            <a:pPr algn="r" rtl="1" eaLnBrk="1" hangingPunct="1">
              <a:buFontTx/>
              <a:buNone/>
              <a:defRPr/>
            </a:pPr>
            <a:r>
              <a:rPr lang="fa-IR" sz="2400" dirty="0" smtClean="0"/>
              <a:t>دارد.از قانون عقلی </a:t>
            </a:r>
            <a:r>
              <a:rPr lang="fa-IR" sz="2400" b="1" dirty="0" smtClean="0"/>
              <a:t>تناسب شغل و شاغل</a:t>
            </a:r>
            <a:r>
              <a:rPr lang="fa-IR" sz="2400" dirty="0" smtClean="0"/>
              <a:t> می شود به دو شرط عمومی و اختصاصی</a:t>
            </a:r>
          </a:p>
          <a:p>
            <a:pPr algn="r" rtl="1" eaLnBrk="1" hangingPunct="1">
              <a:buFontTx/>
              <a:buNone/>
              <a:defRPr/>
            </a:pPr>
            <a:r>
              <a:rPr lang="fa-IR" sz="2400" dirty="0" smtClean="0"/>
              <a:t>رسید که مشروعیت ولایت شخص را ثابت می کند. شرایط عمومی مانند عقل وتدبیر</a:t>
            </a:r>
          </a:p>
          <a:p>
            <a:pPr algn="r" rtl="1" eaLnBrk="1" hangingPunct="1">
              <a:buFontTx/>
              <a:buNone/>
              <a:defRPr/>
            </a:pPr>
            <a:r>
              <a:rPr lang="fa-IR" sz="2400" dirty="0" smtClean="0"/>
              <a:t>و شرایط اختصاصی مانند فقاهت و عدالت.</a:t>
            </a:r>
          </a:p>
          <a:p>
            <a:pPr algn="r" rtl="1" eaLnBrk="1" hangingPunct="1">
              <a:buFontTx/>
              <a:buNone/>
              <a:defRPr/>
            </a:pPr>
            <a:r>
              <a:rPr lang="fa-IR" sz="2400" dirty="0" smtClean="0"/>
              <a:t>3- اصل اولی عدم ولایت برانسانها است و درعین حال ولایت ضرورتی اجتمــاعی </a:t>
            </a:r>
          </a:p>
          <a:p>
            <a:pPr algn="r" rtl="1" eaLnBrk="1" hangingPunct="1">
              <a:buFontTx/>
              <a:buNone/>
              <a:defRPr/>
            </a:pPr>
            <a:r>
              <a:rPr lang="fa-IR" sz="2400" dirty="0" smtClean="0"/>
              <a:t>است که فطرت به آن حکـم می کنـد .در چنیـن شـرایطی وظیفـه </a:t>
            </a:r>
            <a:r>
              <a:rPr lang="fa-IR" sz="2400" b="1" dirty="0" smtClean="0"/>
              <a:t>عمل به قـدر متیقـن</a:t>
            </a:r>
            <a:r>
              <a:rPr lang="fa-IR" sz="2400" dirty="0" smtClean="0"/>
              <a:t> </a:t>
            </a:r>
          </a:p>
          <a:p>
            <a:pPr algn="r" rtl="1" eaLnBrk="1" hangingPunct="1">
              <a:buFontTx/>
              <a:buNone/>
              <a:defRPr/>
            </a:pPr>
            <a:r>
              <a:rPr lang="fa-IR" sz="2400" dirty="0" smtClean="0"/>
              <a:t>می باشد.(مشروعیت حکومت فردی که می خواهد اعمال ولایت کند و حق تصـرف</a:t>
            </a:r>
          </a:p>
          <a:p>
            <a:pPr algn="r" rtl="1" eaLnBrk="1" hangingPunct="1">
              <a:buFontTx/>
              <a:buNone/>
              <a:defRPr/>
            </a:pPr>
            <a:r>
              <a:rPr lang="fa-IR" sz="2400" dirty="0" smtClean="0"/>
              <a:t>داشته باشد باید اطمینان بخش باشد.)</a:t>
            </a:r>
            <a:endParaRPr lang="en-US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785794"/>
            <a:ext cx="7851648" cy="1000132"/>
          </a:xfrm>
        </p:spPr>
        <p:txBody>
          <a:bodyPr>
            <a:normAutofit/>
          </a:bodyPr>
          <a:lstStyle/>
          <a:p>
            <a:pPr rtl="1"/>
            <a:r>
              <a:rPr lang="fa-IR" sz="4800" dirty="0" smtClean="0">
                <a:latin typeface="Arial" pitchFamily="34" charset="0"/>
                <a:cs typeface="Arial" pitchFamily="34" charset="0"/>
              </a:rPr>
              <a:t>محدودیت های عقل بشری</a:t>
            </a:r>
            <a:endParaRPr lang="en-US" sz="4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2643182"/>
            <a:ext cx="7854696" cy="3571900"/>
          </a:xfrm>
        </p:spPr>
        <p:txBody>
          <a:bodyPr>
            <a:normAutofit/>
          </a:bodyPr>
          <a:lstStyle/>
          <a:p>
            <a:pPr lvl="1" algn="r"/>
            <a:r>
              <a:rPr lang="fa-IR" sz="3200" dirty="0" smtClean="0"/>
              <a:t>الف) کلی بودن و اجمالی بودن احکام عقلی</a:t>
            </a:r>
          </a:p>
          <a:p>
            <a:pPr lvl="1" algn="r"/>
            <a:r>
              <a:rPr lang="fa-IR" sz="3200" dirty="0" smtClean="0"/>
              <a:t>ب) ناتوانی عقل در شناخت آثار اخروی اعمال انسان</a:t>
            </a:r>
          </a:p>
          <a:p>
            <a:pPr algn="r"/>
            <a:r>
              <a:rPr lang="fa-IR" sz="3200" dirty="0" smtClean="0"/>
              <a:t>ج) آسیب پذیری عقل در مرحله تشخیص و عمل</a:t>
            </a:r>
          </a:p>
          <a:p>
            <a:pPr>
              <a:defRPr/>
            </a:pPr>
            <a:r>
              <a:rPr lang="fa-IR" sz="2500" dirty="0" smtClean="0"/>
              <a:t>منافع و علایق ، هواهای نفسانی ، دلدادگی های شخصی ، پیشینه های</a:t>
            </a:r>
            <a:r>
              <a:rPr lang="en-US" sz="2500" dirty="0" smtClean="0"/>
              <a:t> </a:t>
            </a:r>
          </a:p>
          <a:p>
            <a:pPr>
              <a:defRPr/>
            </a:pPr>
            <a:r>
              <a:rPr lang="fa-IR" sz="2500" dirty="0" smtClean="0"/>
              <a:t>روحی وعاطفی، احساسـات و کنش و واکــنش های درونی در اندیشــه </a:t>
            </a:r>
          </a:p>
          <a:p>
            <a:pPr>
              <a:defRPr/>
            </a:pPr>
            <a:r>
              <a:rPr lang="fa-IR" sz="2500" dirty="0" smtClean="0"/>
              <a:t>انسان اثر گذارند</a:t>
            </a:r>
            <a:endParaRPr lang="en-US" sz="25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endParaRPr lang="en-US" dirty="0" smtClean="0"/>
          </a:p>
        </p:txBody>
      </p:sp>
      <p:sp>
        <p:nvSpPr>
          <p:cNvPr id="1003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838200"/>
            <a:ext cx="8534400" cy="5181600"/>
          </a:xfrm>
        </p:spPr>
        <p:txBody>
          <a:bodyPr/>
          <a:lstStyle/>
          <a:p>
            <a:pPr algn="r" rtl="1" eaLnBrk="1" hangingPunct="1">
              <a:buFontTx/>
              <a:buNone/>
              <a:defRPr/>
            </a:pPr>
            <a:r>
              <a:rPr lang="fa-IR" dirty="0" smtClean="0"/>
              <a:t>ب – ولایت فقیه از نگاه شرع</a:t>
            </a:r>
          </a:p>
          <a:p>
            <a:pPr algn="r" rtl="1" eaLnBrk="1" hangingPunct="1">
              <a:buFontTx/>
              <a:buNone/>
              <a:defRPr/>
            </a:pPr>
            <a:endParaRPr lang="fa-IR" dirty="0" smtClean="0"/>
          </a:p>
          <a:p>
            <a:pPr algn="r" rtl="1" eaLnBrk="1" hangingPunct="1">
              <a:buFontTx/>
              <a:buNone/>
              <a:defRPr/>
            </a:pPr>
            <a:r>
              <a:rPr lang="fa-IR" sz="2400" dirty="0" smtClean="0"/>
              <a:t>- قال رسول الله (ص) : اللهم ارحم خلفایی . قیل یا رسول الله من خلفاؤک؟ قال الذین</a:t>
            </a:r>
          </a:p>
          <a:p>
            <a:pPr algn="r" rtl="1" eaLnBrk="1" hangingPunct="1">
              <a:buFontTx/>
              <a:buNone/>
              <a:defRPr/>
            </a:pPr>
            <a:r>
              <a:rPr lang="fa-IR" sz="2400" dirty="0" smtClean="0"/>
              <a:t>یأتون من بعدی یروون عنی حدیثی و سنتی .(من لایحضره الفقیه ج4،ص420)</a:t>
            </a:r>
          </a:p>
          <a:p>
            <a:pPr algn="r" rtl="1" eaLnBrk="1" hangingPunct="1">
              <a:buFontTx/>
              <a:buNone/>
              <a:defRPr/>
            </a:pPr>
            <a:r>
              <a:rPr lang="fa-IR" sz="2400" dirty="0" smtClean="0"/>
              <a:t>- قال الصادق(ع): من کان منکم قد روی حدیثنا و نظر فی حلالنا و حرامنا و عرف</a:t>
            </a:r>
          </a:p>
          <a:p>
            <a:pPr algn="r" rtl="1" eaLnBrk="1" hangingPunct="1">
              <a:buFontTx/>
              <a:buNone/>
              <a:defRPr/>
            </a:pPr>
            <a:r>
              <a:rPr lang="fa-IR" sz="2400" dirty="0" smtClean="0"/>
              <a:t>احکامنا ...فانی قد جعلته حاکما.(وسائل الشیعه ،ج18 ،ص98)</a:t>
            </a:r>
          </a:p>
          <a:p>
            <a:pPr algn="r" rtl="1" eaLnBrk="1" hangingPunct="1">
              <a:buFontTx/>
              <a:buNone/>
              <a:defRPr/>
            </a:pPr>
            <a:r>
              <a:rPr lang="fa-IR" sz="2400" dirty="0" smtClean="0"/>
              <a:t>- قال حجه بن الحسن(عج):اما الحوادث الواقعه فارجعوا فیها الی رواه احادیثنا فانهم</a:t>
            </a:r>
          </a:p>
          <a:p>
            <a:pPr algn="r" rtl="1" eaLnBrk="1" hangingPunct="1">
              <a:buFontTx/>
              <a:buNone/>
              <a:defRPr/>
            </a:pPr>
            <a:r>
              <a:rPr lang="fa-IR" sz="2400" dirty="0" smtClean="0"/>
              <a:t>حجتی علیکم و انا حجه الله (اکمال الدین و اتمام النعمه ج2،ص844)</a:t>
            </a:r>
          </a:p>
          <a:p>
            <a:pPr algn="r" rtl="1" eaLnBrk="1" hangingPunct="1">
              <a:buFontTx/>
              <a:buNone/>
              <a:defRPr/>
            </a:pPr>
            <a:r>
              <a:rPr lang="fa-IR" sz="2400" dirty="0" smtClean="0"/>
              <a:t>- آیات ولایت در قرآن نیز با انسان هایی سازگار است که ولایت خداوند را پذیرفته</a:t>
            </a:r>
          </a:p>
          <a:p>
            <a:pPr algn="r" rtl="1" eaLnBrk="1" hangingPunct="1">
              <a:buFontTx/>
              <a:buNone/>
              <a:defRPr/>
            </a:pPr>
            <a:r>
              <a:rPr lang="fa-IR" sz="2400" dirty="0" smtClean="0"/>
              <a:t>و نشانه های ولایت در آنها متجلی است.</a:t>
            </a:r>
            <a:endParaRPr lang="en-US" sz="2400" dirty="0" smtClean="0"/>
          </a:p>
        </p:txBody>
      </p:sp>
    </p:spTree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r" eaLnBrk="1" hangingPunct="1">
              <a:defRPr/>
            </a:pPr>
            <a:r>
              <a:rPr lang="fa-IR" sz="2800" dirty="0" smtClean="0">
                <a:cs typeface="B Esfehan" pitchFamily="2" charset="-78"/>
              </a:rPr>
              <a:t>گفتار چهارم :</a:t>
            </a:r>
            <a:r>
              <a:rPr lang="fa-IR" dirty="0" smtClean="0">
                <a:cs typeface="B Esfehan" pitchFamily="2" charset="-78"/>
              </a:rPr>
              <a:t/>
            </a:r>
            <a:br>
              <a:rPr lang="fa-IR" dirty="0" smtClean="0">
                <a:cs typeface="B Esfehan" pitchFamily="2" charset="-78"/>
              </a:rPr>
            </a:br>
            <a:r>
              <a:rPr lang="fa-IR" dirty="0" smtClean="0">
                <a:cs typeface="B Esfehan" pitchFamily="2" charset="-78"/>
              </a:rPr>
              <a:t> </a:t>
            </a:r>
            <a:r>
              <a:rPr lang="fa-IR" sz="3600" dirty="0" smtClean="0">
                <a:cs typeface="B Esfehan" pitchFamily="2" charset="-78"/>
              </a:rPr>
              <a:t>ولایت مطلقۀ فقیه</a:t>
            </a:r>
            <a:endParaRPr lang="en-US" sz="3600" dirty="0" smtClean="0">
              <a:cs typeface="B Esfehan" pitchFamily="2" charset="-78"/>
            </a:endParaRPr>
          </a:p>
        </p:txBody>
      </p:sp>
      <p:sp>
        <p:nvSpPr>
          <p:cNvPr id="962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r" rtl="1" eaLnBrk="1" hangingPunct="1">
              <a:buFontTx/>
              <a:buNone/>
              <a:defRPr/>
            </a:pPr>
            <a:r>
              <a:rPr lang="fa-IR" dirty="0" smtClean="0"/>
              <a:t>معنای ولایت مطلقه </a:t>
            </a:r>
          </a:p>
          <a:p>
            <a:pPr algn="r" rtl="1" eaLnBrk="1" hangingPunct="1">
              <a:buFontTx/>
              <a:buNone/>
              <a:defRPr/>
            </a:pPr>
            <a:r>
              <a:rPr lang="fa-IR" sz="2400" dirty="0" smtClean="0"/>
              <a:t>همانطوری که قبلا نیز اشاره شد ولایت، مصادیق بسیار زیادی دارد: رهبری مردم</a:t>
            </a:r>
          </a:p>
          <a:p>
            <a:pPr algn="r" rtl="1" eaLnBrk="1" hangingPunct="1">
              <a:buFontTx/>
              <a:buNone/>
              <a:defRPr/>
            </a:pPr>
            <a:r>
              <a:rPr lang="fa-IR" sz="2400" dirty="0" smtClean="0"/>
              <a:t>،قضاوت ،ریاست عام بر مردم ،نصب حاکمان مناطق تحت امـر ،صــدور دستــور</a:t>
            </a:r>
          </a:p>
          <a:p>
            <a:pPr algn="r" rtl="1" eaLnBrk="1" hangingPunct="1">
              <a:buFontTx/>
              <a:buNone/>
              <a:defRPr/>
            </a:pPr>
            <a:r>
              <a:rPr lang="fa-IR" sz="2400" dirty="0" smtClean="0"/>
              <a:t>العمل اجرایی ،نصب قضات ،اجرای حد ، انعقاد قرارداد و عهدنامه دریافت مالیات</a:t>
            </a:r>
          </a:p>
          <a:p>
            <a:pPr algn="r" rtl="1" eaLnBrk="1" hangingPunct="1">
              <a:buFontTx/>
              <a:buNone/>
              <a:defRPr/>
            </a:pPr>
            <a:r>
              <a:rPr lang="fa-IR" sz="2400" dirty="0" smtClean="0"/>
              <a:t>تشکیل و فرماندهی نیروی نظامی برای دفاع و... اگر معتقد باشیم که نیابت عالمان</a:t>
            </a:r>
          </a:p>
          <a:p>
            <a:pPr algn="r" rtl="1" eaLnBrk="1" hangingPunct="1">
              <a:buFontTx/>
              <a:buNone/>
              <a:defRPr/>
            </a:pPr>
            <a:r>
              <a:rPr lang="fa-IR" sz="2400" dirty="0" smtClean="0"/>
              <a:t>دین درحوزه های خاصی، مانند قضاوت یا امثال آن است ویا درمحدوده هایی است</a:t>
            </a:r>
          </a:p>
          <a:p>
            <a:pPr algn="r" rtl="1" eaLnBrk="1" hangingPunct="1">
              <a:buFontTx/>
              <a:buNone/>
              <a:defRPr/>
            </a:pPr>
            <a:r>
              <a:rPr lang="fa-IR" sz="2400" dirty="0" smtClean="0"/>
              <a:t>که ضــرورت اقتضا می کند در آن صــورت قائل به </a:t>
            </a:r>
            <a:r>
              <a:rPr lang="fa-IR" sz="2400" b="1" dirty="0" smtClean="0"/>
              <a:t>نیابت محـدود</a:t>
            </a:r>
            <a:r>
              <a:rPr lang="fa-IR" sz="2400" dirty="0" smtClean="0"/>
              <a:t> یا </a:t>
            </a:r>
            <a:r>
              <a:rPr lang="fa-IR" sz="2400" b="1" dirty="0" smtClean="0"/>
              <a:t>ولایت مقیـده</a:t>
            </a:r>
            <a:endParaRPr lang="fa-IR" sz="2400" dirty="0" smtClean="0"/>
          </a:p>
          <a:p>
            <a:pPr algn="r" rtl="1" eaLnBrk="1" hangingPunct="1">
              <a:buFontTx/>
              <a:buNone/>
              <a:defRPr/>
            </a:pPr>
            <a:r>
              <a:rPr lang="fa-IR" sz="2400" dirty="0" smtClean="0"/>
              <a:t>شـده ایم ولی اگر دایـرۀ اختیار فقیـه را به اندازۀ اختیـارات امام (ع) دانستیــم در آن</a:t>
            </a:r>
          </a:p>
          <a:p>
            <a:pPr algn="r" rtl="1" eaLnBrk="1" hangingPunct="1">
              <a:buFontTx/>
              <a:buNone/>
              <a:defRPr/>
            </a:pPr>
            <a:r>
              <a:rPr lang="fa-IR" sz="2400" dirty="0" smtClean="0"/>
              <a:t>صورت به </a:t>
            </a:r>
            <a:r>
              <a:rPr lang="fa-IR" sz="2400" b="1" dirty="0" smtClean="0"/>
              <a:t>نیابت عام</a:t>
            </a:r>
            <a:r>
              <a:rPr lang="fa-IR" sz="2400" dirty="0" smtClean="0"/>
              <a:t> یا </a:t>
            </a:r>
            <a:r>
              <a:rPr lang="fa-IR" sz="2400" b="1" dirty="0" smtClean="0"/>
              <a:t>ولایت مطلقه</a:t>
            </a:r>
            <a:r>
              <a:rPr lang="fa-IR" sz="2400" dirty="0" smtClean="0"/>
              <a:t> قائل شده ایم .</a:t>
            </a:r>
            <a:endParaRPr lang="en-US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04088"/>
            <a:ext cx="8229600" cy="796086"/>
          </a:xfrm>
        </p:spPr>
        <p:txBody>
          <a:bodyPr/>
          <a:lstStyle/>
          <a:p>
            <a:pPr algn="r" eaLnBrk="1" hangingPunct="1">
              <a:defRPr/>
            </a:pPr>
            <a:r>
              <a:rPr lang="fa-IR" sz="3200" dirty="0" smtClean="0">
                <a:cs typeface="B Esfehan" pitchFamily="2" charset="-78"/>
              </a:rPr>
              <a:t>نکاتی در بارۀ معنای ولایت مطلقۀ فقیه</a:t>
            </a:r>
            <a:endParaRPr lang="en-US" sz="3200" dirty="0" smtClean="0">
              <a:cs typeface="B Esfehan" pitchFamily="2" charset="-78"/>
            </a:endParaRPr>
          </a:p>
        </p:txBody>
      </p:sp>
      <p:sp>
        <p:nvSpPr>
          <p:cNvPr id="1013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785926"/>
            <a:ext cx="8229600" cy="4691074"/>
          </a:xfrm>
        </p:spPr>
        <p:txBody>
          <a:bodyPr/>
          <a:lstStyle/>
          <a:p>
            <a:pPr algn="r" rtl="1" eaLnBrk="1" hangingPunct="1">
              <a:buFontTx/>
              <a:buNone/>
              <a:defRPr/>
            </a:pPr>
            <a:r>
              <a:rPr lang="fa-IR" sz="2400" dirty="0" smtClean="0"/>
              <a:t>1- ولایت فقیه یعنی ولایت فقه و شریعت لذا این ولایت در محدودۀ قانون اســلام و</a:t>
            </a:r>
          </a:p>
          <a:p>
            <a:pPr algn="r" rtl="1" eaLnBrk="1" hangingPunct="1">
              <a:buFontTx/>
              <a:buNone/>
              <a:defRPr/>
            </a:pPr>
            <a:r>
              <a:rPr lang="fa-IR" sz="2400" dirty="0" smtClean="0"/>
              <a:t>اهداف دین است و در نتیجه هیچگاه سر از استبداد در نخواهد آورد.</a:t>
            </a:r>
          </a:p>
          <a:p>
            <a:pPr algn="r" rtl="1" eaLnBrk="1" hangingPunct="1">
              <a:buFontTx/>
              <a:buNone/>
              <a:defRPr/>
            </a:pPr>
            <a:r>
              <a:rPr lang="fa-IR" sz="2400" dirty="0" smtClean="0"/>
              <a:t>2- ولایت فقیه در حقیقت استمرار ولایت معصومین (ع) است و آنچه از اختیـارات </a:t>
            </a:r>
          </a:p>
          <a:p>
            <a:pPr algn="r" rtl="1" eaLnBrk="1" hangingPunct="1">
              <a:buFontTx/>
              <a:buNone/>
              <a:defRPr/>
            </a:pPr>
            <a:r>
              <a:rPr lang="fa-IR" sz="2400" dirty="0" smtClean="0"/>
              <a:t>برای معصـومین قائلیم برای ولی فقیه نیز قائل می باشیم. تفاوت در ولایت، چـه بـه</a:t>
            </a:r>
          </a:p>
          <a:p>
            <a:pPr algn="r" rtl="1" eaLnBrk="1" hangingPunct="1">
              <a:buFontTx/>
              <a:buNone/>
              <a:defRPr/>
            </a:pPr>
            <a:r>
              <a:rPr lang="fa-IR" sz="2400" dirty="0" smtClean="0"/>
              <a:t>معنای تفاوت درکم و کیف  یک حکم شرعی و چه در حیطه احکام ممکن نیست. </a:t>
            </a:r>
          </a:p>
          <a:p>
            <a:pPr algn="r" rtl="1" eaLnBrk="1" hangingPunct="1">
              <a:buFontTx/>
              <a:buNone/>
              <a:defRPr/>
            </a:pPr>
            <a:r>
              <a:rPr lang="fa-IR" sz="2400" dirty="0" smtClean="0"/>
              <a:t>3- معصومین (ع)در اعمال ولایت محدودیت داشتند و بدون مصالح کل جامعــه در </a:t>
            </a:r>
          </a:p>
          <a:p>
            <a:pPr algn="r" rtl="1" eaLnBrk="1" hangingPunct="1">
              <a:buFontTx/>
              <a:buNone/>
              <a:defRPr/>
            </a:pPr>
            <a:r>
              <a:rPr lang="fa-IR" sz="2400" dirty="0" smtClean="0"/>
              <a:t>جان و مال مردم حق تصرف نداشتند فقیه نیز چنین است.</a:t>
            </a:r>
          </a:p>
          <a:p>
            <a:pPr algn="r" rtl="1" eaLnBrk="1" hangingPunct="1">
              <a:buFontTx/>
              <a:buNone/>
              <a:defRPr/>
            </a:pPr>
            <a:r>
              <a:rPr lang="fa-IR" sz="2400" dirty="0" smtClean="0"/>
              <a:t>4- نیابت فقیه از امام معصوم(ع) به معنای آن نیست که فقیه دراوصاف وشخصیت</a:t>
            </a:r>
          </a:p>
          <a:p>
            <a:pPr algn="r" rtl="1" eaLnBrk="1" hangingPunct="1">
              <a:buFontTx/>
              <a:buNone/>
              <a:defRPr/>
            </a:pPr>
            <a:r>
              <a:rPr lang="fa-IR" sz="2400" dirty="0" smtClean="0"/>
              <a:t>عـلمی و اخلاقی، از همـان کمالات برخـوردار می باشـد. ولایت امـری اعتبـاری و</a:t>
            </a:r>
          </a:p>
          <a:p>
            <a:pPr algn="r" rtl="1" eaLnBrk="1" hangingPunct="1">
              <a:buFontTx/>
              <a:buNone/>
              <a:defRPr/>
            </a:pPr>
            <a:r>
              <a:rPr lang="fa-IR" sz="2400" dirty="0" smtClean="0"/>
              <a:t>جعلی می باشد بر خلاف شخصیت علمی و اخلاقی. </a:t>
            </a:r>
            <a:endParaRPr lang="en-US" sz="2400" dirty="0" smtClean="0"/>
          </a:p>
        </p:txBody>
      </p:sp>
    </p:spTree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r" eaLnBrk="1" hangingPunct="1">
              <a:defRPr/>
            </a:pPr>
            <a:r>
              <a:rPr lang="fa-IR" sz="2800" dirty="0" smtClean="0">
                <a:cs typeface="B Esfehan" pitchFamily="2" charset="-78"/>
              </a:rPr>
              <a:t>گفتار پنجم :</a:t>
            </a:r>
            <a:r>
              <a:rPr lang="fa-IR" dirty="0" smtClean="0">
                <a:cs typeface="B Esfehan" pitchFamily="2" charset="-78"/>
              </a:rPr>
              <a:t/>
            </a:r>
            <a:br>
              <a:rPr lang="fa-IR" dirty="0" smtClean="0">
                <a:cs typeface="B Esfehan" pitchFamily="2" charset="-78"/>
              </a:rPr>
            </a:br>
            <a:r>
              <a:rPr lang="fa-IR" dirty="0" smtClean="0">
                <a:cs typeface="B Esfehan" pitchFamily="2" charset="-78"/>
              </a:rPr>
              <a:t> </a:t>
            </a:r>
            <a:r>
              <a:rPr lang="fa-IR" sz="3600" dirty="0" smtClean="0">
                <a:cs typeface="B Esfehan" pitchFamily="2" charset="-78"/>
              </a:rPr>
              <a:t>ولایت و جمهوریت</a:t>
            </a:r>
            <a:endParaRPr lang="en-US" sz="3600" dirty="0" smtClean="0">
              <a:cs typeface="B Esfehan" pitchFamily="2" charset="-78"/>
            </a:endParaRPr>
          </a:p>
        </p:txBody>
      </p:sp>
      <p:sp>
        <p:nvSpPr>
          <p:cNvPr id="972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r" rtl="1" eaLnBrk="1" hangingPunct="1">
              <a:buFontTx/>
              <a:buNone/>
              <a:defRPr/>
            </a:pPr>
            <a:r>
              <a:rPr lang="fa-IR" sz="2400" dirty="0" smtClean="0"/>
              <a:t>- حکومت اسلامی از یک طرف خواست و ارادۀ خداوند است وازسوی دیگر ، این</a:t>
            </a:r>
          </a:p>
          <a:p>
            <a:pPr algn="r" rtl="1" eaLnBrk="1" hangingPunct="1">
              <a:buFontTx/>
              <a:buNone/>
              <a:defRPr/>
            </a:pPr>
            <a:r>
              <a:rPr lang="fa-IR" sz="2400" dirty="0" smtClean="0"/>
              <a:t>خود مردم هستند که به این حاکمیت و ولایت تن داده ، آن را پذیرا می شوند ؛ کمــا</a:t>
            </a:r>
          </a:p>
          <a:p>
            <a:pPr algn="r" rtl="1" eaLnBrk="1" hangingPunct="1">
              <a:buFontTx/>
              <a:buNone/>
              <a:defRPr/>
            </a:pPr>
            <a:r>
              <a:rPr lang="fa-IR" sz="2400" dirty="0" smtClean="0"/>
              <a:t>اینکه می توانند ابا کنند و به چنین حکومتی بر خود رضایت ندهند.</a:t>
            </a:r>
          </a:p>
          <a:p>
            <a:pPr algn="r" rtl="1" eaLnBrk="1" hangingPunct="1">
              <a:buFontTx/>
              <a:buNone/>
              <a:defRPr/>
            </a:pPr>
            <a:r>
              <a:rPr lang="fa-IR" sz="2400" dirty="0" smtClean="0"/>
              <a:t>- شاخصۀ اصلی ومهم جمهوریت، احترام به رأی انسانها وجلوگیری از دیکتاتوری</a:t>
            </a:r>
          </a:p>
          <a:p>
            <a:pPr algn="r" rtl="1" eaLnBrk="1" hangingPunct="1">
              <a:buFontTx/>
              <a:buNone/>
              <a:defRPr/>
            </a:pPr>
            <a:r>
              <a:rPr lang="fa-IR" sz="2400" dirty="0" smtClean="0"/>
              <a:t>است ولزوما وهمیشه انتخابات و دموکراسی به عدم دیکتاتوری نمی انجامد درحالی</a:t>
            </a:r>
          </a:p>
          <a:p>
            <a:pPr algn="r" rtl="1" eaLnBrk="1" hangingPunct="1">
              <a:buFontTx/>
              <a:buNone/>
              <a:defRPr/>
            </a:pPr>
            <a:r>
              <a:rPr lang="fa-IR" sz="2400" dirty="0" smtClean="0"/>
              <a:t>که در نظام اسلامی، ولی فقیه با یک گناه مسلم از ولایت ساقط می شود. </a:t>
            </a:r>
          </a:p>
          <a:p>
            <a:pPr algn="r" rtl="1" eaLnBrk="1" hangingPunct="1">
              <a:buFontTx/>
              <a:buNone/>
              <a:defRPr/>
            </a:pPr>
            <a:r>
              <a:rPr lang="fa-IR" sz="2400" dirty="0" smtClean="0"/>
              <a:t>- دخالت رأی مردم درانتخاب رئیس جمهور،نمایندگان مجلس قانون گذاری ومجلس</a:t>
            </a:r>
          </a:p>
          <a:p>
            <a:pPr algn="r" rtl="1" eaLnBrk="1" hangingPunct="1">
              <a:buFontTx/>
              <a:buNone/>
              <a:defRPr/>
            </a:pPr>
            <a:r>
              <a:rPr lang="fa-IR" sz="2400" dirty="0" smtClean="0"/>
              <a:t>خبرگان قانون اساسی ورهبری و اعضای دولت درنظام جمهوری اسلامی نشان</a:t>
            </a:r>
          </a:p>
          <a:p>
            <a:pPr algn="r" rtl="1" eaLnBrk="1" hangingPunct="1">
              <a:buFontTx/>
              <a:buNone/>
              <a:defRPr/>
            </a:pPr>
            <a:r>
              <a:rPr lang="fa-IR" sz="2400" dirty="0" smtClean="0"/>
              <a:t>ازجمهوریت و مردمی بودن این نظام در کنار اسلامی بودن دارد.</a:t>
            </a:r>
            <a:endParaRPr lang="en-US" sz="2400" dirty="0" smtClean="0"/>
          </a:p>
        </p:txBody>
      </p:sp>
    </p:spTree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re 1"/>
          <p:cNvSpPr>
            <a:spLocks noGrp="1"/>
          </p:cNvSpPr>
          <p:nvPr>
            <p:ph type="title"/>
          </p:nvPr>
        </p:nvSpPr>
        <p:spPr>
          <a:xfrm>
            <a:off x="2143125" y="274638"/>
            <a:ext cx="6543675" cy="1143000"/>
          </a:xfrm>
        </p:spPr>
        <p:txBody>
          <a:bodyPr/>
          <a:lstStyle/>
          <a:p>
            <a:r>
              <a:rPr lang="fr-CA" smtClean="0">
                <a:solidFill>
                  <a:srgbClr val="438BC4"/>
                </a:solidFill>
                <a:cs typeface="Times New Roman" pitchFamily="18" charset="0"/>
              </a:rPr>
              <a:t>Title</a:t>
            </a:r>
          </a:p>
        </p:txBody>
      </p:sp>
      <p:sp>
        <p:nvSpPr>
          <p:cNvPr id="25603" name="Espace réservé du contenu 2"/>
          <p:cNvSpPr>
            <a:spLocks noGrp="1"/>
          </p:cNvSpPr>
          <p:nvPr>
            <p:ph idx="1"/>
          </p:nvPr>
        </p:nvSpPr>
        <p:spPr>
          <a:xfrm>
            <a:off x="2143125" y="1600200"/>
            <a:ext cx="6543675" cy="4525963"/>
          </a:xfrm>
        </p:spPr>
        <p:txBody>
          <a:bodyPr/>
          <a:lstStyle/>
          <a:p>
            <a:pPr marL="365125" indent="-365125"/>
            <a:r>
              <a:rPr lang="fr-CA" smtClean="0">
                <a:solidFill>
                  <a:srgbClr val="438BC4"/>
                </a:solidFill>
                <a:cs typeface="Majalla UI"/>
              </a:rPr>
              <a:t>Lorem ipsum dolor sit amet, consectetuer adipiscing elit. Vivamus et magna. Fusce sed sem sed magna suscipit egestas. </a:t>
            </a:r>
          </a:p>
          <a:p>
            <a:pPr marL="365125" indent="-365125"/>
            <a:r>
              <a:rPr lang="fr-CA" smtClean="0">
                <a:solidFill>
                  <a:srgbClr val="438BC4"/>
                </a:solidFill>
                <a:cs typeface="Majalla UI"/>
              </a:rPr>
              <a:t>Lorem ipsum dolor sit amet, consectetuer adipiscing elit. Vivamus et magna. Fusce sed sem sed magna suscipit egestas. </a:t>
            </a:r>
          </a:p>
        </p:txBody>
      </p:sp>
      <p:pic>
        <p:nvPicPr>
          <p:cNvPr id="25604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Rectangle 2"/>
          <p:cNvSpPr/>
          <p:nvPr/>
        </p:nvSpPr>
        <p:spPr>
          <a:xfrm>
            <a:off x="-47918" y="3632200"/>
            <a:ext cx="7191392" cy="40011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a-IR" sz="2000" b="1" cap="all" dirty="0">
                <a:ln w="9000" cmpd="sng">
                  <a:solidFill>
                    <a:srgbClr val="8064A2">
                      <a:shade val="50000"/>
                      <a:satMod val="120000"/>
                    </a:srgbClr>
                  </a:solidFill>
                  <a:prstDash val="solid"/>
                </a:ln>
                <a:gradFill>
                  <a:gsLst>
                    <a:gs pos="0">
                      <a:srgbClr val="8064A2">
                        <a:shade val="20000"/>
                        <a:satMod val="245000"/>
                      </a:srgbClr>
                    </a:gs>
                    <a:gs pos="43000">
                      <a:srgbClr val="8064A2">
                        <a:satMod val="255000"/>
                      </a:srgbClr>
                    </a:gs>
                    <a:gs pos="48000">
                      <a:srgbClr val="8064A2">
                        <a:shade val="85000"/>
                        <a:satMod val="255000"/>
                      </a:srgbClr>
                    </a:gs>
                    <a:gs pos="100000">
                      <a:srgbClr val="8064A2">
                        <a:shade val="20000"/>
                        <a:satMod val="245000"/>
                      </a:srgb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+mn-lt"/>
                <a:ea typeface="+mn-ea"/>
                <a:cs typeface="B Yekan" pitchFamily="2" charset="-78"/>
              </a:rPr>
              <a:t>برای عضویت در شبکه دانشجویان ایران عدد 1 را به شماره زیر پیامک کنید</a:t>
            </a:r>
            <a:endParaRPr lang="en-US" sz="2000" b="1" cap="all" dirty="0">
              <a:ln w="9000" cmpd="sng">
                <a:solidFill>
                  <a:srgbClr val="8064A2">
                    <a:shade val="50000"/>
                    <a:satMod val="120000"/>
                  </a:srgbClr>
                </a:solidFill>
                <a:prstDash val="solid"/>
              </a:ln>
              <a:gradFill>
                <a:gsLst>
                  <a:gs pos="0">
                    <a:srgbClr val="8064A2">
                      <a:shade val="20000"/>
                      <a:satMod val="245000"/>
                    </a:srgbClr>
                  </a:gs>
                  <a:gs pos="43000">
                    <a:srgbClr val="8064A2">
                      <a:satMod val="255000"/>
                    </a:srgbClr>
                  </a:gs>
                  <a:gs pos="48000">
                    <a:srgbClr val="8064A2">
                      <a:shade val="85000"/>
                      <a:satMod val="255000"/>
                    </a:srgbClr>
                  </a:gs>
                  <a:gs pos="100000">
                    <a:srgbClr val="8064A2">
                      <a:shade val="20000"/>
                      <a:satMod val="245000"/>
                    </a:srgb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+mn-lt"/>
              <a:ea typeface="+mn-ea"/>
              <a:cs typeface="B Yekan" pitchFamily="2" charset="-78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533400" y="4267200"/>
            <a:ext cx="4495799" cy="70788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a-IR" sz="4000" b="1" cap="all" dirty="0">
                <a:ln w="9000" cmpd="sng">
                  <a:solidFill>
                    <a:srgbClr val="8064A2">
                      <a:shade val="50000"/>
                      <a:satMod val="120000"/>
                    </a:srgbClr>
                  </a:solidFill>
                  <a:prstDash val="solid"/>
                </a:ln>
                <a:solidFill>
                  <a:prstClr val="white"/>
                </a:solidFill>
                <a:effectLst>
                  <a:reflection blurRad="12700" stA="28000" endPos="45000" dist="1000" dir="5400000" sy="-100000" algn="bl" rotWithShape="0"/>
                </a:effectLst>
                <a:latin typeface="+mn-lt"/>
                <a:ea typeface="+mn-ea"/>
                <a:cs typeface="B Yekan" pitchFamily="2" charset="-78"/>
              </a:rPr>
              <a:t>1000</a:t>
            </a:r>
            <a:r>
              <a:rPr lang="fa-IR" sz="4000" b="1" cap="all" dirty="0">
                <a:ln w="9000" cmpd="sng">
                  <a:solidFill>
                    <a:srgbClr val="8064A2">
                      <a:shade val="50000"/>
                      <a:satMod val="120000"/>
                    </a:srgbClr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  <a:latin typeface="+mn-lt"/>
                <a:ea typeface="+mn-ea"/>
                <a:cs typeface="B Yekan" pitchFamily="2" charset="-78"/>
              </a:rPr>
              <a:t>80809090</a:t>
            </a:r>
            <a:endParaRPr lang="en-US" sz="4000" b="1" cap="all" dirty="0">
              <a:ln w="9000" cmpd="sng">
                <a:solidFill>
                  <a:srgbClr val="8064A2">
                    <a:shade val="50000"/>
                    <a:satMod val="120000"/>
                  </a:srgbClr>
                </a:solidFill>
                <a:prstDash val="solid"/>
              </a:ln>
              <a:solidFill>
                <a:srgbClr val="FF0000"/>
              </a:solidFill>
              <a:effectLst>
                <a:reflection blurRad="12700" stA="28000" endPos="45000" dist="1000" dir="5400000" sy="-100000" algn="bl" rotWithShape="0"/>
              </a:effectLst>
              <a:latin typeface="+mn-lt"/>
              <a:ea typeface="+mn-ea"/>
              <a:cs typeface="B Yekan" pitchFamily="2" charset="-78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04800" y="609600"/>
            <a:ext cx="4495799" cy="107721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a-IR" sz="3200" b="1" cap="all" dirty="0">
                <a:ln w="9000" cmpd="sng">
                  <a:solidFill>
                    <a:srgbClr val="8064A2">
                      <a:shade val="50000"/>
                      <a:satMod val="120000"/>
                    </a:srgbClr>
                  </a:solidFill>
                  <a:prstDash val="solid"/>
                </a:ln>
                <a:solidFill>
                  <a:prstClr val="white"/>
                </a:solidFill>
                <a:effectLst>
                  <a:reflection blurRad="12700" stA="28000" endPos="45000" dist="1000" dir="5400000" sy="-100000" algn="bl" rotWithShape="0"/>
                </a:effectLst>
                <a:latin typeface="+mn-lt"/>
                <a:ea typeface="+mn-ea"/>
                <a:cs typeface="B Yekan" pitchFamily="2" charset="-78"/>
                <a:hlinkClick r:id="rId3"/>
              </a:rPr>
              <a:t>برای ورود به شبکه آموزشی دانشجویان کلیک کنید</a:t>
            </a:r>
            <a:endParaRPr lang="en-US" sz="3200" b="1" cap="all" dirty="0">
              <a:ln w="9000" cmpd="sng">
                <a:solidFill>
                  <a:srgbClr val="8064A2">
                    <a:shade val="50000"/>
                    <a:satMod val="120000"/>
                  </a:srgbClr>
                </a:solidFill>
                <a:prstDash val="solid"/>
              </a:ln>
              <a:solidFill>
                <a:srgbClr val="FF0000"/>
              </a:solidFill>
              <a:effectLst>
                <a:reflection blurRad="12700" stA="28000" endPos="45000" dist="1000" dir="5400000" sy="-100000" algn="bl" rotWithShape="0"/>
              </a:effectLst>
              <a:latin typeface="+mn-lt"/>
              <a:ea typeface="+mn-ea"/>
              <a:cs typeface="B Yekan" pitchFamily="2" charset="-78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299878" y="5509014"/>
            <a:ext cx="4495799" cy="5847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cap="all" dirty="0">
                <a:ln w="9000" cmpd="sng">
                  <a:solidFill>
                    <a:srgbClr val="8064A2">
                      <a:shade val="50000"/>
                      <a:satMod val="120000"/>
                    </a:srgbClr>
                  </a:solidFill>
                  <a:prstDash val="solid"/>
                </a:ln>
                <a:solidFill>
                  <a:prstClr val="white"/>
                </a:solidFill>
                <a:effectLst>
                  <a:reflection blurRad="12700" stA="28000" endPos="45000" dist="1000" dir="5400000" sy="-100000" algn="bl" rotWithShape="0"/>
                </a:effectLst>
                <a:latin typeface="Cooper Black" pitchFamily="18" charset="0"/>
                <a:ea typeface="+mn-ea"/>
                <a:cs typeface="B Yekan" pitchFamily="2" charset="-78"/>
              </a:rPr>
              <a:t>Mad</a:t>
            </a:r>
            <a:r>
              <a:rPr lang="en-US" sz="3200" b="1" cap="all" dirty="0">
                <a:ln w="9000" cmpd="sng">
                  <a:solidFill>
                    <a:srgbClr val="8064A2">
                      <a:shade val="50000"/>
                      <a:satMod val="120000"/>
                    </a:srgbClr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  <a:latin typeface="Cooper Black" pitchFamily="18" charset="0"/>
                <a:ea typeface="+mn-ea"/>
                <a:cs typeface="B Yekan" pitchFamily="2" charset="-78"/>
              </a:rPr>
              <a:t>sg</a:t>
            </a:r>
            <a:r>
              <a:rPr lang="en-US" sz="3200" b="1" cap="all" dirty="0">
                <a:ln w="9000" cmpd="sng">
                  <a:solidFill>
                    <a:srgbClr val="8064A2">
                      <a:shade val="50000"/>
                      <a:satMod val="120000"/>
                    </a:srgbClr>
                  </a:solidFill>
                  <a:prstDash val="solid"/>
                </a:ln>
                <a:solidFill>
                  <a:prstClr val="white"/>
                </a:solidFill>
                <a:effectLst>
                  <a:reflection blurRad="12700" stA="28000" endPos="45000" dist="1000" dir="5400000" sy="-100000" algn="bl" rotWithShape="0"/>
                </a:effectLst>
                <a:latin typeface="Cooper Black" pitchFamily="18" charset="0"/>
                <a:ea typeface="+mn-ea"/>
                <a:cs typeface="B Yekan" pitchFamily="2" charset="-78"/>
              </a:rPr>
              <a:t>.com</a:t>
            </a:r>
            <a:endParaRPr lang="en-US" sz="3200" b="1" cap="all" dirty="0">
              <a:ln w="9000" cmpd="sng">
                <a:solidFill>
                  <a:srgbClr val="8064A2">
                    <a:shade val="50000"/>
                    <a:satMod val="120000"/>
                  </a:srgbClr>
                </a:solidFill>
                <a:prstDash val="solid"/>
              </a:ln>
              <a:solidFill>
                <a:srgbClr val="FF0000"/>
              </a:solidFill>
              <a:effectLst>
                <a:reflection blurRad="12700" stA="28000" endPos="45000" dist="1000" dir="5400000" sy="-100000" algn="bl" rotWithShape="0"/>
              </a:effectLst>
              <a:latin typeface="Cooper Black" pitchFamily="18" charset="0"/>
              <a:ea typeface="+mn-ea"/>
              <a:cs typeface="B Yekan" pitchFamily="2" charset="-78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057400" y="5139682"/>
            <a:ext cx="3429000" cy="36933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a-IR" b="1" cap="all" dirty="0">
                <a:ln w="9000" cmpd="sng">
                  <a:solidFill>
                    <a:srgbClr val="8064A2">
                      <a:shade val="50000"/>
                      <a:satMod val="120000"/>
                    </a:srgbClr>
                  </a:solidFill>
                  <a:prstDash val="solid"/>
                </a:ln>
                <a:solidFill>
                  <a:prstClr val="white"/>
                </a:solidFill>
                <a:effectLst>
                  <a:reflection blurRad="12700" stA="28000" endPos="45000" dist="1000" dir="5400000" sy="-100000" algn="bl" rotWithShape="0"/>
                </a:effectLst>
                <a:latin typeface="+mn-lt"/>
                <a:ea typeface="+mn-ea"/>
                <a:cs typeface="B Yekan" pitchFamily="2" charset="-78"/>
              </a:rPr>
              <a:t>لطفا آدرس ما را به خاطر داشته باشید</a:t>
            </a:r>
            <a:endParaRPr lang="en-US" b="1" cap="all" dirty="0">
              <a:ln w="9000" cmpd="sng">
                <a:solidFill>
                  <a:srgbClr val="8064A2">
                    <a:shade val="50000"/>
                    <a:satMod val="120000"/>
                  </a:srgbClr>
                </a:solidFill>
                <a:prstDash val="solid"/>
              </a:ln>
              <a:solidFill>
                <a:prstClr val="white"/>
              </a:solidFill>
              <a:effectLst>
                <a:reflection blurRad="12700" stA="28000" endPos="45000" dist="1000" dir="5400000" sy="-100000" algn="bl" rotWithShape="0"/>
              </a:effectLst>
              <a:latin typeface="+mn-lt"/>
              <a:ea typeface="+mn-ea"/>
              <a:cs typeface="B Yekan" pitchFamily="2" charset="-78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6553200"/>
            <a:ext cx="9144000" cy="304800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4019731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 rtl="1"/>
            <a:r>
              <a:rPr lang="fa-IR" sz="3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راه های اثبات صدق ادعای پیامبران</a:t>
            </a:r>
            <a:endParaRPr lang="en-US" sz="36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357430"/>
            <a:ext cx="8229600" cy="3967170"/>
          </a:xfrm>
        </p:spPr>
        <p:txBody>
          <a:bodyPr/>
          <a:lstStyle/>
          <a:p>
            <a:pPr algn="r" rtl="1"/>
            <a:r>
              <a:rPr lang="fa-IR" dirty="0" smtClean="0"/>
              <a:t> قرائن اطمینان بخش</a:t>
            </a:r>
          </a:p>
          <a:p>
            <a:pPr algn="r" rtl="1">
              <a:buNone/>
            </a:pPr>
            <a:r>
              <a:rPr lang="fa-IR" dirty="0" smtClean="0"/>
              <a:t>   مانند: عدم انحراف از مسیر حق و عدالت در سراسر زندگی (قبل و بعد از ادعای نبوت)</a:t>
            </a:r>
          </a:p>
          <a:p>
            <a:pPr algn="r" rtl="1">
              <a:buNone/>
            </a:pPr>
            <a:endParaRPr lang="fa-IR" dirty="0" smtClean="0"/>
          </a:p>
          <a:p>
            <a:pPr algn="r" rtl="1"/>
            <a:r>
              <a:rPr lang="fa-IR" dirty="0" smtClean="0"/>
              <a:t>معرفی پیامبر پیشین</a:t>
            </a:r>
          </a:p>
          <a:p>
            <a:pPr algn="r" rtl="1">
              <a:buNone/>
            </a:pPr>
            <a:endParaRPr lang="fa-IR" dirty="0" smtClean="0"/>
          </a:p>
          <a:p>
            <a:pPr algn="r" rtl="1"/>
            <a:r>
              <a:rPr lang="fa-IR" dirty="0" smtClean="0"/>
              <a:t> معجزه</a:t>
            </a:r>
          </a:p>
          <a:p>
            <a:pPr algn="r" rtl="1">
              <a:buNone/>
            </a:pPr>
            <a:r>
              <a:rPr lang="fa-IR" dirty="0" smtClean="0"/>
              <a:t>   </a:t>
            </a:r>
            <a:r>
              <a:rPr lang="fa-IR" dirty="0" smtClean="0">
                <a:solidFill>
                  <a:srgbClr val="C00000"/>
                </a:solidFill>
              </a:rPr>
              <a:t>معجزه تنها راه اثبات نبوت خاصه می باشد</a:t>
            </a:r>
            <a:endParaRPr lang="en-US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r" eaLnBrk="1" hangingPunct="1">
              <a:defRPr/>
            </a:pPr>
            <a:r>
              <a:rPr lang="fa-IR" dirty="0" smtClean="0">
                <a:cs typeface="B Esfehan" pitchFamily="2" charset="-78"/>
              </a:rPr>
              <a:t>برهان اثبات ضرورت نبوت</a:t>
            </a:r>
            <a:r>
              <a:rPr lang="fa-IR" sz="2800" dirty="0" smtClean="0">
                <a:cs typeface="B Esfehan" pitchFamily="2" charset="-78"/>
              </a:rPr>
              <a:t>( </a:t>
            </a:r>
            <a:r>
              <a:rPr lang="fa-IR" sz="2800" dirty="0" smtClean="0">
                <a:latin typeface="Arial" pitchFamily="34" charset="0"/>
                <a:cs typeface="Arial" pitchFamily="34" charset="0"/>
              </a:rPr>
              <a:t>با تأکید بر هدف خلقت</a:t>
            </a:r>
            <a:r>
              <a:rPr lang="fa-IR" sz="2800" dirty="0" smtClean="0">
                <a:cs typeface="B Esfehan" pitchFamily="2" charset="-78"/>
              </a:rPr>
              <a:t>)</a:t>
            </a:r>
            <a:endParaRPr lang="en-US" sz="2800" dirty="0" smtClean="0">
              <a:cs typeface="B Esfehan" pitchFamily="2" charset="-78"/>
            </a:endParaRPr>
          </a:p>
        </p:txBody>
      </p:sp>
      <p:sp>
        <p:nvSpPr>
          <p:cNvPr id="1085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r" rtl="1" eaLnBrk="1" hangingPunct="1">
              <a:buFontTx/>
              <a:buNone/>
              <a:defRPr/>
            </a:pPr>
            <a:r>
              <a:rPr lang="fa-IR" dirty="0" smtClean="0"/>
              <a:t>پیش فرضها:</a:t>
            </a:r>
          </a:p>
          <a:p>
            <a:pPr algn="r" rtl="1" eaLnBrk="1" hangingPunct="1">
              <a:buFontTx/>
              <a:buNone/>
              <a:defRPr/>
            </a:pPr>
            <a:r>
              <a:rPr lang="fa-IR" dirty="0" smtClean="0"/>
              <a:t>1- خداوند حکیم است و حکمت اقتضا می کند که آفرینش این</a:t>
            </a:r>
          </a:p>
          <a:p>
            <a:pPr algn="r" rtl="1" eaLnBrk="1" hangingPunct="1">
              <a:buFontTx/>
              <a:buNone/>
              <a:defRPr/>
            </a:pPr>
            <a:r>
              <a:rPr lang="fa-IR" dirty="0" smtClean="0"/>
              <a:t>جهان هدفمند باشد.</a:t>
            </a:r>
          </a:p>
          <a:p>
            <a:pPr algn="r" rtl="1" eaLnBrk="1" hangingPunct="1">
              <a:buFontTx/>
              <a:buNone/>
              <a:defRPr/>
            </a:pPr>
            <a:r>
              <a:rPr lang="fa-IR" dirty="0" smtClean="0"/>
              <a:t>2- هدف از آفرینش این جهان ایصال و رسیدن به کمال است</a:t>
            </a:r>
          </a:p>
          <a:p>
            <a:pPr algn="r" rtl="1" eaLnBrk="1" hangingPunct="1">
              <a:buFontTx/>
              <a:buNone/>
              <a:defRPr/>
            </a:pPr>
            <a:r>
              <a:rPr lang="fa-IR" dirty="0" smtClean="0"/>
              <a:t>3- منظور از کمال در جهان بینی اسلامی لقاء الله و تقرب به </a:t>
            </a:r>
          </a:p>
          <a:p>
            <a:pPr algn="r" rtl="1" eaLnBrk="1" hangingPunct="1">
              <a:buFontTx/>
              <a:buNone/>
              <a:defRPr/>
            </a:pPr>
            <a:r>
              <a:rPr lang="fa-IR" dirty="0" smtClean="0"/>
              <a:t>اوست (یعنی سعادت ابدی وخوشبختی در جهان آخرت).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Trek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588</TotalTime>
  <Words>7428</Words>
  <Application>Microsoft Office PowerPoint</Application>
  <PresentationFormat>On-screen Show (4:3)</PresentationFormat>
  <Paragraphs>742</Paragraphs>
  <Slides>74</Slides>
  <Notes>70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74</vt:i4>
      </vt:variant>
    </vt:vector>
  </HeadingPairs>
  <TitlesOfParts>
    <vt:vector size="75" baseType="lpstr">
      <vt:lpstr>Flow</vt:lpstr>
      <vt:lpstr>مادسیج، شبکه آموزشی پژوهشی دانشجویان ایران</vt:lpstr>
      <vt:lpstr>بسم الله الرحمن الرحیم</vt:lpstr>
      <vt:lpstr>اندیشه اسلامی 2</vt:lpstr>
      <vt:lpstr>سرفصل مطالب</vt:lpstr>
      <vt:lpstr> 1- نبوت و وحی</vt:lpstr>
      <vt:lpstr>هدف خلقت در قرآن</vt:lpstr>
      <vt:lpstr>محدودیت های عقل بشری</vt:lpstr>
      <vt:lpstr>راه های اثبات صدق ادعای پیامبران</vt:lpstr>
      <vt:lpstr>برهان اثبات ضرورت نبوت( با تأکید بر هدف خلقت)</vt:lpstr>
      <vt:lpstr>شبهات منکران بعثت پیامبران</vt:lpstr>
      <vt:lpstr>معنای لغوی و اصطلاحی وحی : </vt:lpstr>
      <vt:lpstr>انواع وحی</vt:lpstr>
      <vt:lpstr>2- دین و علم</vt:lpstr>
      <vt:lpstr>رابطه و نسبت علم و دین </vt:lpstr>
      <vt:lpstr>1- علم و دین دو نهاد متمایز از هم می باشند</vt:lpstr>
      <vt:lpstr>PowerPoint Presentation</vt:lpstr>
      <vt:lpstr>PowerPoint Presentation</vt:lpstr>
      <vt:lpstr>2- علم و دین دو نهاد مکمل هم می باشند</vt:lpstr>
      <vt:lpstr>3- علم و دین دو نهاد متعارض با هم می باشند</vt:lpstr>
      <vt:lpstr>نظریه تعامل علم و دین  و راه های برون رفت از تعارض متصور بین علم و دین</vt:lpstr>
      <vt:lpstr>3- قرآن،اعجاز و مصونیت آن از تحریف   معجزه چیست؟</vt:lpstr>
      <vt:lpstr>راه های شناخت قرآن</vt:lpstr>
      <vt:lpstr>                 دلایل اعجاز قرآن</vt:lpstr>
      <vt:lpstr>دلایل خارق العاده بودن قرآن</vt:lpstr>
      <vt:lpstr>مصونیت قرآن از تحریف</vt:lpstr>
      <vt:lpstr>ویژگیهای قرآن</vt:lpstr>
      <vt:lpstr>PowerPoint Presentation</vt:lpstr>
      <vt:lpstr>انواع پیامبران</vt:lpstr>
      <vt:lpstr>دلایل اثبات خاتمیت </vt:lpstr>
      <vt:lpstr>فلسفه ی ختم نبوت</vt:lpstr>
      <vt:lpstr>دلایل بعثت انبیا</vt:lpstr>
      <vt:lpstr>حکمت ختم نبوت</vt:lpstr>
      <vt:lpstr>5- یگانگی راه اسلام</vt:lpstr>
      <vt:lpstr>پاسخ انسانها در مواجهه با تکثر ادیان:</vt:lpstr>
      <vt:lpstr>عوامل پیدایش و پذیرش پلورالیزم در اروپا از دیدگاه فلیپ کویین</vt:lpstr>
      <vt:lpstr>مدعای کثرت گرایان:</vt:lpstr>
      <vt:lpstr>پاسخ کثرت گرایان (جان هیک)</vt:lpstr>
      <vt:lpstr>نقد پاسخ جان هیک (کثرت گرایان)</vt:lpstr>
      <vt:lpstr>حصرگرایی</vt:lpstr>
      <vt:lpstr>PowerPoint Presentation</vt:lpstr>
      <vt:lpstr>PowerPoint Presentation</vt:lpstr>
      <vt:lpstr>بخش سوم  امامت </vt:lpstr>
      <vt:lpstr>مقدمه  ولایت و نکاتی چند در آن</vt:lpstr>
      <vt:lpstr>PowerPoint Presentation</vt:lpstr>
      <vt:lpstr>PowerPoint Presentation</vt:lpstr>
      <vt:lpstr>PowerPoint Presentation</vt:lpstr>
      <vt:lpstr>گفتار اول : ولایت پیامبر اکرم (ص) الف - مناصب پیامبر(ص)   </vt:lpstr>
      <vt:lpstr>ب - دینی بودن ولایت پیامبر (ص) آیا ولایت پیامبر اسلام یک ضرورت اجتماعی بود یا امری دینی؟</vt:lpstr>
      <vt:lpstr>ج - دیدگاه اصحاب درباره ی جانشینی پیامبر(ص) پس ازرحلت آن حضرت</vt:lpstr>
      <vt:lpstr>گفتار دوم : مرجعیت دینی و خلافت (ریاست عامه) ، از دیدگاه اکثریت اصحاب ( اهل سنت )</vt:lpstr>
      <vt:lpstr>PowerPoint Presentation</vt:lpstr>
      <vt:lpstr>PowerPoint Presentation</vt:lpstr>
      <vt:lpstr>گفتار سوم : مرجعیت دینی و امامت و رهبری اجتماعی از دیدگاه اقلیت اصحاب (شیعه) </vt:lpstr>
      <vt:lpstr>گفتار چهارم :  2- امامت و رهبری از دیدگاه اقلیت اصحاب ( شیعه( </vt:lpstr>
      <vt:lpstr>گفتار پنجم :  ولایت معنوی امامان</vt:lpstr>
      <vt:lpstr>PowerPoint Presentation</vt:lpstr>
      <vt:lpstr>گفتار ششم :  نکاتی در باره ی نظریه ی امامت شیعه</vt:lpstr>
      <vt:lpstr>پاره ای از فواید حضور امامان در جامعه </vt:lpstr>
      <vt:lpstr>گفتار هفتم : امام غایب</vt:lpstr>
      <vt:lpstr>1- منظور شیعه از امام غایب کیست؟</vt:lpstr>
      <vt:lpstr>2- آیا نظریه ی امام غایب بعد از غیبت امام دوازدهم مطرح شد یا دارای پیشینه ای بیش از این می باشد؟ </vt:lpstr>
      <vt:lpstr>3- دلایل پذیرش امام غایب در بین شیعیان چیست آیا چنین اعتقادی به وهم بیشتر شباهت ندارد؟ </vt:lpstr>
      <vt:lpstr>4- مفهوم ولایت یک امام غایب بر انسان چیست؟ </vt:lpstr>
      <vt:lpstr>گفتار هشتم :  مهدویت </vt:lpstr>
      <vt:lpstr>فصل سوم  مرجعیت و ولایت عالمان دین </vt:lpstr>
      <vt:lpstr>گفتار اول :   مرجعیت عالمان دینی درعصر غیبت</vt:lpstr>
      <vt:lpstr>تغییر شرایط و مسئولیت علمای دینی در عصر غیبت ( سنت اجتهـاد )</vt:lpstr>
      <vt:lpstr>گفتاردوم :  نگاه تاریخی به ولایت عالمان</vt:lpstr>
      <vt:lpstr>گفتار سوم :  ولایت عالمان دینی از منظر عقل و شرع</vt:lpstr>
      <vt:lpstr>PowerPoint Presentation</vt:lpstr>
      <vt:lpstr>گفتار چهارم :  ولایت مطلقۀ فقیه</vt:lpstr>
      <vt:lpstr>نکاتی در بارۀ معنای ولایت مطلقۀ فقیه</vt:lpstr>
      <vt:lpstr>گفتار پنجم :  ولایت و جمهوریت</vt:lpstr>
      <vt:lpstr>Title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اندیشه اسلامی 2</dc:title>
  <dc:creator>habib</dc:creator>
  <cp:lastModifiedBy>s.haddadi</cp:lastModifiedBy>
  <cp:revision>66</cp:revision>
  <dcterms:created xsi:type="dcterms:W3CDTF">2009-08-25T22:16:33Z</dcterms:created>
  <dcterms:modified xsi:type="dcterms:W3CDTF">2020-04-14T06:33:06Z</dcterms:modified>
</cp:coreProperties>
</file>