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72" r:id="rId2"/>
    <p:sldMasterId id="2147483684" r:id="rId3"/>
  </p:sldMasterIdLst>
  <p:notesMasterIdLst>
    <p:notesMasterId r:id="rId23"/>
  </p:notesMasterIdLst>
  <p:sldIdLst>
    <p:sldId id="356" r:id="rId4"/>
    <p:sldId id="357" r:id="rId5"/>
    <p:sldId id="279" r:id="rId6"/>
    <p:sldId id="358" r:id="rId7"/>
    <p:sldId id="312" r:id="rId8"/>
    <p:sldId id="359" r:id="rId9"/>
    <p:sldId id="361" r:id="rId10"/>
    <p:sldId id="363" r:id="rId11"/>
    <p:sldId id="364" r:id="rId12"/>
    <p:sldId id="367" r:id="rId13"/>
    <p:sldId id="368" r:id="rId14"/>
    <p:sldId id="369" r:id="rId15"/>
    <p:sldId id="371" r:id="rId16"/>
    <p:sldId id="372" r:id="rId17"/>
    <p:sldId id="373" r:id="rId18"/>
    <p:sldId id="374" r:id="rId19"/>
    <p:sldId id="362" r:id="rId20"/>
    <p:sldId id="360" r:id="rId21"/>
    <p:sldId id="284" r:id="rId2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74600" autoAdjust="0"/>
  </p:normalViewPr>
  <p:slideViewPr>
    <p:cSldViewPr>
      <p:cViewPr varScale="1">
        <p:scale>
          <a:sx n="55" d="100"/>
          <a:sy n="55" d="100"/>
        </p:scale>
        <p:origin x="183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417847A-6AFC-4AF5-83F2-F20378CEDE3F}" type="datetimeFigureOut">
              <a:rPr lang="fa-IR" smtClean="0"/>
              <a:t>1441/09/24</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198A942-30A3-4A14-9D9D-6EEEC0E71C12}" type="slidenum">
              <a:rPr lang="fa-IR" smtClean="0"/>
              <a:t>‹#›</a:t>
            </a:fld>
            <a:endParaRPr lang="fa-IR"/>
          </a:p>
        </p:txBody>
      </p:sp>
    </p:spTree>
    <p:extLst>
      <p:ext uri="{BB962C8B-B14F-4D97-AF65-F5344CB8AC3E}">
        <p14:creationId xmlns:p14="http://schemas.microsoft.com/office/powerpoint/2010/main" val="316366348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7A06D5-4839-4A5E-891E-E5456AAAF2D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60249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98A942-30A3-4A14-9D9D-6EEEC0E71C12}" type="slidenum">
              <a:rPr lang="fa-IR" smtClean="0">
                <a:solidFill>
                  <a:prstClr val="black"/>
                </a:solidFill>
              </a:rPr>
              <a:pPr/>
              <a:t>2</a:t>
            </a:fld>
            <a:endParaRPr lang="fa-IR">
              <a:solidFill>
                <a:prstClr val="black"/>
              </a:solidFill>
            </a:endParaRPr>
          </a:p>
        </p:txBody>
      </p:sp>
    </p:spTree>
    <p:extLst>
      <p:ext uri="{BB962C8B-B14F-4D97-AF65-F5344CB8AC3E}">
        <p14:creationId xmlns:p14="http://schemas.microsoft.com/office/powerpoint/2010/main" val="4081682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98A942-30A3-4A14-9D9D-6EEEC0E71C12}" type="slidenum">
              <a:rPr lang="fa-IR" smtClean="0"/>
              <a:t>7</a:t>
            </a:fld>
            <a:endParaRPr lang="fa-IR"/>
          </a:p>
        </p:txBody>
      </p:sp>
    </p:spTree>
    <p:extLst>
      <p:ext uri="{BB962C8B-B14F-4D97-AF65-F5344CB8AC3E}">
        <p14:creationId xmlns:p14="http://schemas.microsoft.com/office/powerpoint/2010/main" val="3239858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7A06D5-4839-4A5E-891E-E5456AAAF2D5}" type="slidenum">
              <a:rPr lang="en-US" smtClean="0"/>
              <a:t>19</a:t>
            </a:fld>
            <a:endParaRPr lang="en-US"/>
          </a:p>
        </p:txBody>
      </p:sp>
    </p:spTree>
    <p:extLst>
      <p:ext uri="{BB962C8B-B14F-4D97-AF65-F5344CB8AC3E}">
        <p14:creationId xmlns:p14="http://schemas.microsoft.com/office/powerpoint/2010/main" val="3804606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79B52984-1380-4774-A007-6370C5D68A75}" type="datetimeFigureOut">
              <a:rPr lang="fa-IR" smtClean="0"/>
              <a:t>1441/09/24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1046695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9B52984-1380-4774-A007-6370C5D68A75}" type="datetimeFigureOut">
              <a:rPr lang="fa-IR" smtClean="0"/>
              <a:t>1441/09/24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4087001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9B52984-1380-4774-A007-6370C5D68A75}" type="datetimeFigureOut">
              <a:rPr lang="fa-IR" smtClean="0"/>
              <a:t>1441/09/24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3612276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a-IR"/>
          </a:p>
        </p:txBody>
      </p:sp>
    </p:spTree>
    <p:extLst>
      <p:ext uri="{BB962C8B-B14F-4D97-AF65-F5344CB8AC3E}">
        <p14:creationId xmlns:p14="http://schemas.microsoft.com/office/powerpoint/2010/main" val="10051364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Tree>
    <p:extLst>
      <p:ext uri="{BB962C8B-B14F-4D97-AF65-F5344CB8AC3E}">
        <p14:creationId xmlns:p14="http://schemas.microsoft.com/office/powerpoint/2010/main" val="24622534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855087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85800" y="15240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5240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Tree>
    <p:extLst>
      <p:ext uri="{BB962C8B-B14F-4D97-AF65-F5344CB8AC3E}">
        <p14:creationId xmlns:p14="http://schemas.microsoft.com/office/powerpoint/2010/main" val="2081648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Tree>
    <p:extLst>
      <p:ext uri="{BB962C8B-B14F-4D97-AF65-F5344CB8AC3E}">
        <p14:creationId xmlns:p14="http://schemas.microsoft.com/office/powerpoint/2010/main" val="3717599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Tree>
    <p:extLst>
      <p:ext uri="{BB962C8B-B14F-4D97-AF65-F5344CB8AC3E}">
        <p14:creationId xmlns:p14="http://schemas.microsoft.com/office/powerpoint/2010/main" val="2680925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98692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319373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79B52984-1380-4774-A007-6370C5D68A75}" type="datetimeFigureOut">
              <a:rPr lang="fa-IR" smtClean="0"/>
              <a:t>1441/09/24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15831114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947180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Tree>
    <p:extLst>
      <p:ext uri="{BB962C8B-B14F-4D97-AF65-F5344CB8AC3E}">
        <p14:creationId xmlns:p14="http://schemas.microsoft.com/office/powerpoint/2010/main" val="27094621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0"/>
            <a:ext cx="1943100" cy="54864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85800" y="7620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Tree>
    <p:extLst>
      <p:ext uri="{BB962C8B-B14F-4D97-AF65-F5344CB8AC3E}">
        <p14:creationId xmlns:p14="http://schemas.microsoft.com/office/powerpoint/2010/main" val="2766239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Espace réservé de la date 3"/>
          <p:cNvSpPr>
            <a:spLocks noGrp="1"/>
          </p:cNvSpPr>
          <p:nvPr>
            <p:ph type="dt" sz="half" idx="10"/>
          </p:nvPr>
        </p:nvSpPr>
        <p:spPr/>
        <p:txBody>
          <a:bodyPr/>
          <a:lstStyle>
            <a:lvl1pPr>
              <a:defRPr/>
            </a:lvl1pPr>
          </a:lstStyle>
          <a:p>
            <a:pPr>
              <a:defRPr/>
            </a:pPr>
            <a:fld id="{ED2E4BBD-DC04-4409-92B2-C9F5CB6EC628}" type="datetimeFigureOut">
              <a:rPr lang="fr-FR">
                <a:solidFill>
                  <a:prstClr val="black">
                    <a:tint val="75000"/>
                  </a:prstClr>
                </a:solidFill>
              </a:rPr>
              <a:pPr>
                <a:defRPr/>
              </a:pPr>
              <a:t>16/05/2020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FA88A962-75A0-40CC-9BDB-28CEE85AB1C2}"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3032826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2C9FCDB5-1A6A-4BD6-B9FB-D13D0BE2F6F5}" type="datetimeFigureOut">
              <a:rPr lang="fr-FR">
                <a:solidFill>
                  <a:prstClr val="black">
                    <a:tint val="75000"/>
                  </a:prstClr>
                </a:solidFill>
              </a:rPr>
              <a:pPr>
                <a:defRPr/>
              </a:pPr>
              <a:t>16/05/2020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64A31723-526C-4BDE-BF65-FB2C48CA223D}"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1900823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D422CE83-D3BA-4014-B857-DB14BCCE33A5}" type="datetimeFigureOut">
              <a:rPr lang="fr-FR">
                <a:solidFill>
                  <a:prstClr val="black">
                    <a:tint val="75000"/>
                  </a:prstClr>
                </a:solidFill>
              </a:rPr>
              <a:pPr>
                <a:defRPr/>
              </a:pPr>
              <a:t>16/05/2020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34F49B56-3650-4305-9D55-0172392F751D}"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21773955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e la date 3"/>
          <p:cNvSpPr>
            <a:spLocks noGrp="1"/>
          </p:cNvSpPr>
          <p:nvPr>
            <p:ph type="dt" sz="half" idx="10"/>
          </p:nvPr>
        </p:nvSpPr>
        <p:spPr/>
        <p:txBody>
          <a:bodyPr/>
          <a:lstStyle>
            <a:lvl1pPr>
              <a:defRPr/>
            </a:lvl1pPr>
          </a:lstStyle>
          <a:p>
            <a:pPr>
              <a:defRPr/>
            </a:pPr>
            <a:fld id="{89E80354-8297-459E-917B-9AB42ECDCF68}" type="datetimeFigureOut">
              <a:rPr lang="fr-FR">
                <a:solidFill>
                  <a:prstClr val="black">
                    <a:tint val="75000"/>
                  </a:prstClr>
                </a:solidFill>
              </a:rPr>
              <a:pPr>
                <a:defRPr/>
              </a:pPr>
              <a:t>16/05/2020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D30B2595-BC24-4563-B237-758652D10B0B}"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3887744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Espace réservé de la date 3"/>
          <p:cNvSpPr>
            <a:spLocks noGrp="1"/>
          </p:cNvSpPr>
          <p:nvPr>
            <p:ph type="dt" sz="half" idx="10"/>
          </p:nvPr>
        </p:nvSpPr>
        <p:spPr/>
        <p:txBody>
          <a:bodyPr/>
          <a:lstStyle>
            <a:lvl1pPr>
              <a:defRPr/>
            </a:lvl1pPr>
          </a:lstStyle>
          <a:p>
            <a:pPr>
              <a:defRPr/>
            </a:pPr>
            <a:fld id="{38B02FB8-B0CF-4AD2-9616-DDBA8D9B0FD7}" type="datetimeFigureOut">
              <a:rPr lang="fr-FR">
                <a:solidFill>
                  <a:prstClr val="black">
                    <a:tint val="75000"/>
                  </a:prstClr>
                </a:solidFill>
              </a:rPr>
              <a:pPr>
                <a:defRPr/>
              </a:pPr>
              <a:t>16/05/2020</a:t>
            </a:fld>
            <a:endParaRPr lang="fr-FR">
              <a:solidFill>
                <a:prstClr val="black">
                  <a:tint val="75000"/>
                </a:prstClr>
              </a:solidFill>
            </a:endParaRPr>
          </a:p>
        </p:txBody>
      </p:sp>
      <p:sp>
        <p:nvSpPr>
          <p:cNvPr id="8"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9" name="Espace réservé du numéro de diapositive 5"/>
          <p:cNvSpPr>
            <a:spLocks noGrp="1"/>
          </p:cNvSpPr>
          <p:nvPr>
            <p:ph type="sldNum" sz="quarter" idx="12"/>
          </p:nvPr>
        </p:nvSpPr>
        <p:spPr/>
        <p:txBody>
          <a:bodyPr/>
          <a:lstStyle>
            <a:lvl1pPr>
              <a:defRPr/>
            </a:lvl1pPr>
          </a:lstStyle>
          <a:p>
            <a:pPr>
              <a:defRPr/>
            </a:pPr>
            <a:fld id="{AE2B1F9C-8063-4BEB-998A-D226478F2E71}"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613202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e la date 3"/>
          <p:cNvSpPr>
            <a:spLocks noGrp="1"/>
          </p:cNvSpPr>
          <p:nvPr>
            <p:ph type="dt" sz="half" idx="10"/>
          </p:nvPr>
        </p:nvSpPr>
        <p:spPr/>
        <p:txBody>
          <a:bodyPr/>
          <a:lstStyle>
            <a:lvl1pPr>
              <a:defRPr/>
            </a:lvl1pPr>
          </a:lstStyle>
          <a:p>
            <a:pPr>
              <a:defRPr/>
            </a:pPr>
            <a:fld id="{2C730B4B-72E4-48D2-891E-C04FB17B091A}" type="datetimeFigureOut">
              <a:rPr lang="fr-FR">
                <a:solidFill>
                  <a:prstClr val="black">
                    <a:tint val="75000"/>
                  </a:prstClr>
                </a:solidFill>
              </a:rPr>
              <a:pPr>
                <a:defRPr/>
              </a:pPr>
              <a:t>16/05/2020</a:t>
            </a:fld>
            <a:endParaRPr lang="fr-FR">
              <a:solidFill>
                <a:prstClr val="black">
                  <a:tint val="75000"/>
                </a:prstClr>
              </a:solidFill>
            </a:endParaRPr>
          </a:p>
        </p:txBody>
      </p:sp>
      <p:sp>
        <p:nvSpPr>
          <p:cNvPr id="4"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5" name="Espace réservé du numéro de diapositive 5"/>
          <p:cNvSpPr>
            <a:spLocks noGrp="1"/>
          </p:cNvSpPr>
          <p:nvPr>
            <p:ph type="sldNum" sz="quarter" idx="12"/>
          </p:nvPr>
        </p:nvSpPr>
        <p:spPr/>
        <p:txBody>
          <a:bodyPr/>
          <a:lstStyle>
            <a:lvl1pPr>
              <a:defRPr/>
            </a:lvl1pPr>
          </a:lstStyle>
          <a:p>
            <a:pPr>
              <a:defRPr/>
            </a:pPr>
            <a:fld id="{BB878601-0A1C-4110-91F5-9EB7FD30F9E7}"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34798266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815FDA10-B004-41BE-B95C-049715A4030B}" type="datetimeFigureOut">
              <a:rPr lang="fr-FR">
                <a:solidFill>
                  <a:prstClr val="black">
                    <a:tint val="75000"/>
                  </a:prstClr>
                </a:solidFill>
              </a:rPr>
              <a:pPr>
                <a:defRPr/>
              </a:pPr>
              <a:t>16/05/2020</a:t>
            </a:fld>
            <a:endParaRPr lang="fr-FR">
              <a:solidFill>
                <a:prstClr val="black">
                  <a:tint val="75000"/>
                </a:prstClr>
              </a:solidFill>
            </a:endParaRPr>
          </a:p>
        </p:txBody>
      </p:sp>
      <p:sp>
        <p:nvSpPr>
          <p:cNvPr id="3"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4" name="Espace réservé du numéro de diapositive 5"/>
          <p:cNvSpPr>
            <a:spLocks noGrp="1"/>
          </p:cNvSpPr>
          <p:nvPr>
            <p:ph type="sldNum" sz="quarter" idx="12"/>
          </p:nvPr>
        </p:nvSpPr>
        <p:spPr/>
        <p:txBody>
          <a:bodyPr/>
          <a:lstStyle>
            <a:lvl1pPr>
              <a:defRPr/>
            </a:lvl1pPr>
          </a:lstStyle>
          <a:p>
            <a:pPr>
              <a:defRPr/>
            </a:pPr>
            <a:fld id="{BAE3E471-73FF-4244-A656-E5A40233E7BB}"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12472218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B52984-1380-4774-A007-6370C5D68A75}" type="datetimeFigureOut">
              <a:rPr lang="fa-IR" smtClean="0"/>
              <a:t>1441/09/24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6200118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74218B52-3CCA-40BD-9E2F-B666BF54DAFF}" type="datetimeFigureOut">
              <a:rPr lang="fr-FR">
                <a:solidFill>
                  <a:prstClr val="black">
                    <a:tint val="75000"/>
                  </a:prstClr>
                </a:solidFill>
              </a:rPr>
              <a:pPr>
                <a:defRPr/>
              </a:pPr>
              <a:t>16/05/2020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03A70014-A58E-41B8-BE48-15A890140BD0}"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2014987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01BFF463-A78A-4343-A26C-F317E2D9408B}" type="datetimeFigureOut">
              <a:rPr lang="fr-FR">
                <a:solidFill>
                  <a:prstClr val="black">
                    <a:tint val="75000"/>
                  </a:prstClr>
                </a:solidFill>
              </a:rPr>
              <a:pPr>
                <a:defRPr/>
              </a:pPr>
              <a:t>16/05/2020</a:t>
            </a:fld>
            <a:endParaRPr lang="fr-FR">
              <a:solidFill>
                <a:prstClr val="black">
                  <a:tint val="75000"/>
                </a:prstClr>
              </a:solidFill>
            </a:endParaRPr>
          </a:p>
        </p:txBody>
      </p:sp>
      <p:sp>
        <p:nvSpPr>
          <p:cNvPr id="6"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7" name="Espace réservé du numéro de diapositive 5"/>
          <p:cNvSpPr>
            <a:spLocks noGrp="1"/>
          </p:cNvSpPr>
          <p:nvPr>
            <p:ph type="sldNum" sz="quarter" idx="12"/>
          </p:nvPr>
        </p:nvSpPr>
        <p:spPr/>
        <p:txBody>
          <a:bodyPr/>
          <a:lstStyle>
            <a:lvl1pPr>
              <a:defRPr/>
            </a:lvl1pPr>
          </a:lstStyle>
          <a:p>
            <a:pPr>
              <a:defRPr/>
            </a:pPr>
            <a:fld id="{4A508DC4-2697-4B44-80A1-A8620B11650A}"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10435990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FR"/>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15B54A09-256F-4132-9074-1E5A6E4A00AB}" type="datetimeFigureOut">
              <a:rPr lang="fr-FR">
                <a:solidFill>
                  <a:prstClr val="black">
                    <a:tint val="75000"/>
                  </a:prstClr>
                </a:solidFill>
              </a:rPr>
              <a:pPr>
                <a:defRPr/>
              </a:pPr>
              <a:t>16/05/2020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E075FFD3-2570-474C-B579-F2839B603116}"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1403112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Espace réservé de la date 3"/>
          <p:cNvSpPr>
            <a:spLocks noGrp="1"/>
          </p:cNvSpPr>
          <p:nvPr>
            <p:ph type="dt" sz="half" idx="10"/>
          </p:nvPr>
        </p:nvSpPr>
        <p:spPr/>
        <p:txBody>
          <a:bodyPr/>
          <a:lstStyle>
            <a:lvl1pPr>
              <a:defRPr/>
            </a:lvl1pPr>
          </a:lstStyle>
          <a:p>
            <a:pPr>
              <a:defRPr/>
            </a:pPr>
            <a:fld id="{1DEC3EB6-4BBD-4160-8B9B-212D25C348E0}" type="datetimeFigureOut">
              <a:rPr lang="fr-FR">
                <a:solidFill>
                  <a:prstClr val="black">
                    <a:tint val="75000"/>
                  </a:prstClr>
                </a:solidFill>
              </a:rPr>
              <a:pPr>
                <a:defRPr/>
              </a:pPr>
              <a:t>16/05/2020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lvl1pPr>
              <a:defRPr/>
            </a:lvl1pPr>
          </a:lstStyle>
          <a:p>
            <a:pPr>
              <a:defRPr/>
            </a:pPr>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lvl1pPr>
              <a:defRPr/>
            </a:lvl1pPr>
          </a:lstStyle>
          <a:p>
            <a:pPr>
              <a:defRPr/>
            </a:pPr>
            <a:fld id="{165E69E2-AA2B-4E3C-AD11-1AEDAAA44FA9}" type="slidenum">
              <a:rPr lang="fr-FR">
                <a:solidFill>
                  <a:prstClr val="black">
                    <a:tint val="75000"/>
                  </a:prstClr>
                </a:solidFill>
              </a:rPr>
              <a:pPr>
                <a:defRPr/>
              </a:pPr>
              <a:t>‹#›</a:t>
            </a:fld>
            <a:endParaRPr lang="fr-FR">
              <a:solidFill>
                <a:prstClr val="black">
                  <a:tint val="75000"/>
                </a:prstClr>
              </a:solidFill>
            </a:endParaRPr>
          </a:p>
        </p:txBody>
      </p:sp>
    </p:spTree>
    <p:extLst>
      <p:ext uri="{BB962C8B-B14F-4D97-AF65-F5344CB8AC3E}">
        <p14:creationId xmlns:p14="http://schemas.microsoft.com/office/powerpoint/2010/main" val="8741484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79B52984-1380-4774-A007-6370C5D68A75}" type="datetimeFigureOut">
              <a:rPr lang="fa-IR" smtClean="0"/>
              <a:t>1441/09/24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2042078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79B52984-1380-4774-A007-6370C5D68A75}" type="datetimeFigureOut">
              <a:rPr lang="fa-IR" smtClean="0"/>
              <a:t>1441/09/24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498294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79B52984-1380-4774-A007-6370C5D68A75}" type="datetimeFigureOut">
              <a:rPr lang="fa-IR" smtClean="0"/>
              <a:t>1441/09/24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57250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52984-1380-4774-A007-6370C5D68A75}" type="datetimeFigureOut">
              <a:rPr lang="fa-IR" smtClean="0"/>
              <a:t>1441/09/24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498036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B52984-1380-4774-A007-6370C5D68A75}" type="datetimeFigureOut">
              <a:rPr lang="fa-IR" smtClean="0"/>
              <a:t>1441/09/24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358093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B52984-1380-4774-A007-6370C5D68A75}" type="datetimeFigureOut">
              <a:rPr lang="fa-IR" smtClean="0"/>
              <a:t>1441/09/24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6AADB2A5-AADB-4070-9B9D-40CBE5CAC447}" type="slidenum">
              <a:rPr lang="fa-IR" smtClean="0"/>
              <a:t>‹#›</a:t>
            </a:fld>
            <a:endParaRPr lang="fa-IR"/>
          </a:p>
        </p:txBody>
      </p:sp>
    </p:spTree>
    <p:extLst>
      <p:ext uri="{BB962C8B-B14F-4D97-AF65-F5344CB8AC3E}">
        <p14:creationId xmlns:p14="http://schemas.microsoft.com/office/powerpoint/2010/main" val="864378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vmlDrawing" Target="../drawings/vmlDrawing1.v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oleObject" Target="../embeddings/oleObject1.bin"/><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9B52984-1380-4774-A007-6370C5D68A75}" type="datetimeFigureOut">
              <a:rPr lang="fa-IR" smtClean="0"/>
              <a:t>1441/09/24</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AADB2A5-AADB-4070-9B9D-40CBE5CAC447}" type="slidenum">
              <a:rPr lang="fa-IR" smtClean="0"/>
              <a:t>‹#›</a:t>
            </a:fld>
            <a:endParaRPr lang="fa-IR"/>
          </a:p>
        </p:txBody>
      </p:sp>
    </p:spTree>
    <p:extLst>
      <p:ext uri="{BB962C8B-B14F-4D97-AF65-F5344CB8AC3E}">
        <p14:creationId xmlns:p14="http://schemas.microsoft.com/office/powerpoint/2010/main" val="1985647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graphicFrame>
        <p:nvGraphicFramePr>
          <p:cNvPr id="1026" name="Object 8"/>
          <p:cNvGraphicFramePr>
            <a:graphicFrameLocks noChangeAspect="1"/>
          </p:cNvGraphicFramePr>
          <p:nvPr/>
        </p:nvGraphicFramePr>
        <p:xfrm>
          <a:off x="0" y="0"/>
          <a:ext cx="9144000" cy="6856413"/>
        </p:xfrm>
        <a:graphic>
          <a:graphicData uri="http://schemas.openxmlformats.org/presentationml/2006/ole">
            <mc:AlternateContent xmlns:mc="http://schemas.openxmlformats.org/markup-compatibility/2006">
              <mc:Choice xmlns:v="urn:schemas-microsoft-com:vml" Requires="v">
                <p:oleObj spid="_x0000_s1126" name="Photo Editor Photo" r:id="rId15" imgW="9752381" imgH="7314286" progId="MSPhotoEd.3">
                  <p:embed/>
                </p:oleObj>
              </mc:Choice>
              <mc:Fallback>
                <p:oleObj name="Photo Editor Photo" r:id="rId15" imgW="9752381" imgH="7314286" progId="MSPhotoEd.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7" name="Rectangle 2"/>
          <p:cNvSpPr>
            <a:spLocks noGrp="1" noChangeArrowheads="1"/>
          </p:cNvSpPr>
          <p:nvPr>
            <p:ph type="title"/>
          </p:nvPr>
        </p:nvSpPr>
        <p:spPr bwMode="auto">
          <a:xfrm>
            <a:off x="685800" y="762000"/>
            <a:ext cx="7772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a-IR" smtClean="0"/>
              <a:t>Click to edit Master title style</a:t>
            </a:r>
          </a:p>
        </p:txBody>
      </p:sp>
      <p:sp>
        <p:nvSpPr>
          <p:cNvPr id="1028" name="Rectangle 3"/>
          <p:cNvSpPr>
            <a:spLocks noGrp="1" noChangeArrowheads="1"/>
          </p:cNvSpPr>
          <p:nvPr>
            <p:ph type="body" idx="1"/>
          </p:nvPr>
        </p:nvSpPr>
        <p:spPr bwMode="auto">
          <a:xfrm>
            <a:off x="685800" y="1524000"/>
            <a:ext cx="7772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a-IR" smtClean="0"/>
              <a:t>Click to edit Master text styles</a:t>
            </a:r>
          </a:p>
          <a:p>
            <a:pPr lvl="1"/>
            <a:r>
              <a:rPr lang="en-US" altLang="fa-IR" smtClean="0"/>
              <a:t>Second level</a:t>
            </a:r>
          </a:p>
          <a:p>
            <a:pPr lvl="2"/>
            <a:r>
              <a:rPr lang="en-US" altLang="fa-IR" smtClean="0"/>
              <a:t>Third level</a:t>
            </a:r>
          </a:p>
          <a:p>
            <a:pPr lvl="3"/>
            <a:r>
              <a:rPr lang="en-US" altLang="fa-IR" smtClean="0"/>
              <a:t>Fourth level</a:t>
            </a:r>
          </a:p>
          <a:p>
            <a:pPr lvl="4"/>
            <a:r>
              <a:rPr lang="en-US" altLang="fa-IR" smtClean="0"/>
              <a:t>Fifth level</a:t>
            </a:r>
          </a:p>
        </p:txBody>
      </p:sp>
      <p:sp>
        <p:nvSpPr>
          <p:cNvPr id="2" name="Text Box 9"/>
          <p:cNvSpPr txBox="1">
            <a:spLocks noChangeArrowheads="1"/>
          </p:cNvSpPr>
          <p:nvPr/>
        </p:nvSpPr>
        <p:spPr bwMode="auto">
          <a:xfrm>
            <a:off x="38100" y="0"/>
            <a:ext cx="9067800" cy="609600"/>
          </a:xfrm>
          <a:prstGeom prst="rect">
            <a:avLst/>
          </a:prstGeom>
          <a:noFill/>
          <a:ln>
            <a:noFill/>
          </a:ln>
          <a:extLst/>
        </p:spPr>
        <p:txBody>
          <a:bodyPr/>
          <a:lstStyle>
            <a:lvl1pPr>
              <a:defRPr sz="2400">
                <a:solidFill>
                  <a:schemeClr val="tx1"/>
                </a:solidFill>
                <a:latin typeface="Times"/>
              </a:defRPr>
            </a:lvl1pPr>
            <a:lvl2pPr marL="742950" indent="-285750">
              <a:defRPr sz="2400">
                <a:solidFill>
                  <a:schemeClr val="tx1"/>
                </a:solidFill>
                <a:latin typeface="Times"/>
              </a:defRPr>
            </a:lvl2pPr>
            <a:lvl3pPr marL="1143000" indent="-228600">
              <a:defRPr sz="2400">
                <a:solidFill>
                  <a:schemeClr val="tx1"/>
                </a:solidFill>
                <a:latin typeface="Times"/>
              </a:defRPr>
            </a:lvl3pPr>
            <a:lvl4pPr marL="1600200" indent="-228600">
              <a:defRPr sz="2400">
                <a:solidFill>
                  <a:schemeClr val="tx1"/>
                </a:solidFill>
                <a:latin typeface="Times"/>
              </a:defRPr>
            </a:lvl4pPr>
            <a:lvl5pPr marL="2057400" indent="-228600">
              <a:defRPr sz="2400">
                <a:solidFill>
                  <a:schemeClr val="tx1"/>
                </a:solidFill>
                <a:latin typeface="Times"/>
              </a:defRPr>
            </a:lvl5pPr>
            <a:lvl6pPr marL="2514600" indent="-228600" eaLnBrk="0" fontAlgn="base" hangingPunct="0">
              <a:spcBef>
                <a:spcPct val="0"/>
              </a:spcBef>
              <a:spcAft>
                <a:spcPct val="0"/>
              </a:spcAft>
              <a:defRPr sz="2400">
                <a:solidFill>
                  <a:schemeClr val="tx1"/>
                </a:solidFill>
                <a:latin typeface="Times"/>
              </a:defRPr>
            </a:lvl6pPr>
            <a:lvl7pPr marL="2971800" indent="-228600" eaLnBrk="0" fontAlgn="base" hangingPunct="0">
              <a:spcBef>
                <a:spcPct val="0"/>
              </a:spcBef>
              <a:spcAft>
                <a:spcPct val="0"/>
              </a:spcAft>
              <a:defRPr sz="2400">
                <a:solidFill>
                  <a:schemeClr val="tx1"/>
                </a:solidFill>
                <a:latin typeface="Times"/>
              </a:defRPr>
            </a:lvl7pPr>
            <a:lvl8pPr marL="3429000" indent="-228600" eaLnBrk="0" fontAlgn="base" hangingPunct="0">
              <a:spcBef>
                <a:spcPct val="0"/>
              </a:spcBef>
              <a:spcAft>
                <a:spcPct val="0"/>
              </a:spcAft>
              <a:defRPr sz="2400">
                <a:solidFill>
                  <a:schemeClr val="tx1"/>
                </a:solidFill>
                <a:latin typeface="Times"/>
              </a:defRPr>
            </a:lvl8pPr>
            <a:lvl9pPr marL="3886200" indent="-228600" eaLnBrk="0" fontAlgn="base" hangingPunct="0">
              <a:spcBef>
                <a:spcPct val="0"/>
              </a:spcBef>
              <a:spcAft>
                <a:spcPct val="0"/>
              </a:spcAft>
              <a:defRPr sz="2400">
                <a:solidFill>
                  <a:schemeClr val="tx1"/>
                </a:solidFill>
                <a:latin typeface="Times"/>
              </a:defRPr>
            </a:lvl9pPr>
          </a:lstStyle>
          <a:p>
            <a:pPr algn="l" rtl="0" eaLnBrk="0" fontAlgn="base" hangingPunct="0">
              <a:spcBef>
                <a:spcPct val="0"/>
              </a:spcBef>
              <a:spcAft>
                <a:spcPct val="0"/>
              </a:spcAft>
              <a:defRPr/>
            </a:pPr>
            <a:endParaRPr lang="fa-IR" sz="2600" smtClean="0">
              <a:solidFill>
                <a:srgbClr val="000000"/>
              </a:solidFill>
              <a:latin typeface="Arial" charset="0"/>
            </a:endParaRPr>
          </a:p>
        </p:txBody>
      </p:sp>
    </p:spTree>
    <p:extLst>
      <p:ext uri="{BB962C8B-B14F-4D97-AF65-F5344CB8AC3E}">
        <p14:creationId xmlns:p14="http://schemas.microsoft.com/office/powerpoint/2010/main" val="9953854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rtl="0" eaLnBrk="0" fontAlgn="base" hangingPunct="0">
        <a:spcBef>
          <a:spcPct val="0"/>
        </a:spcBef>
        <a:spcAft>
          <a:spcPct val="0"/>
        </a:spcAft>
        <a:defRPr sz="2600" b="1">
          <a:solidFill>
            <a:schemeClr val="tx2"/>
          </a:solidFill>
          <a:latin typeface="+mj-lt"/>
          <a:ea typeface="+mj-ea"/>
          <a:cs typeface="+mj-cs"/>
        </a:defRPr>
      </a:lvl1pPr>
      <a:lvl2pPr algn="ctr" rtl="0" eaLnBrk="0" fontAlgn="base" hangingPunct="0">
        <a:spcBef>
          <a:spcPct val="0"/>
        </a:spcBef>
        <a:spcAft>
          <a:spcPct val="0"/>
        </a:spcAft>
        <a:defRPr sz="2600" b="1">
          <a:solidFill>
            <a:schemeClr val="tx2"/>
          </a:solidFill>
          <a:latin typeface="Arial" pitchFamily="34" charset="0"/>
        </a:defRPr>
      </a:lvl2pPr>
      <a:lvl3pPr algn="ctr" rtl="0" eaLnBrk="0" fontAlgn="base" hangingPunct="0">
        <a:spcBef>
          <a:spcPct val="0"/>
        </a:spcBef>
        <a:spcAft>
          <a:spcPct val="0"/>
        </a:spcAft>
        <a:defRPr sz="2600" b="1">
          <a:solidFill>
            <a:schemeClr val="tx2"/>
          </a:solidFill>
          <a:latin typeface="Arial" pitchFamily="34" charset="0"/>
        </a:defRPr>
      </a:lvl3pPr>
      <a:lvl4pPr algn="ctr" rtl="0" eaLnBrk="0" fontAlgn="base" hangingPunct="0">
        <a:spcBef>
          <a:spcPct val="0"/>
        </a:spcBef>
        <a:spcAft>
          <a:spcPct val="0"/>
        </a:spcAft>
        <a:defRPr sz="2600" b="1">
          <a:solidFill>
            <a:schemeClr val="tx2"/>
          </a:solidFill>
          <a:latin typeface="Arial" pitchFamily="34" charset="0"/>
        </a:defRPr>
      </a:lvl4pPr>
      <a:lvl5pPr algn="ctr" rtl="0" eaLnBrk="0" fontAlgn="base" hangingPunct="0">
        <a:spcBef>
          <a:spcPct val="0"/>
        </a:spcBef>
        <a:spcAft>
          <a:spcPct val="0"/>
        </a:spcAft>
        <a:defRPr sz="2600" b="1">
          <a:solidFill>
            <a:schemeClr val="tx2"/>
          </a:solidFill>
          <a:latin typeface="Arial" pitchFamily="34" charset="0"/>
        </a:defRPr>
      </a:lvl5pPr>
      <a:lvl6pPr marL="457200" algn="ctr" rtl="0" eaLnBrk="0" fontAlgn="base" hangingPunct="0">
        <a:spcBef>
          <a:spcPct val="0"/>
        </a:spcBef>
        <a:spcAft>
          <a:spcPct val="0"/>
        </a:spcAft>
        <a:defRPr sz="2600" b="1">
          <a:solidFill>
            <a:schemeClr val="tx2"/>
          </a:solidFill>
          <a:latin typeface="Arial" pitchFamily="34" charset="0"/>
        </a:defRPr>
      </a:lvl6pPr>
      <a:lvl7pPr marL="914400" algn="ctr" rtl="0" eaLnBrk="0" fontAlgn="base" hangingPunct="0">
        <a:spcBef>
          <a:spcPct val="0"/>
        </a:spcBef>
        <a:spcAft>
          <a:spcPct val="0"/>
        </a:spcAft>
        <a:defRPr sz="2600" b="1">
          <a:solidFill>
            <a:schemeClr val="tx2"/>
          </a:solidFill>
          <a:latin typeface="Arial" pitchFamily="34" charset="0"/>
        </a:defRPr>
      </a:lvl7pPr>
      <a:lvl8pPr marL="1371600" algn="ctr" rtl="0" eaLnBrk="0" fontAlgn="base" hangingPunct="0">
        <a:spcBef>
          <a:spcPct val="0"/>
        </a:spcBef>
        <a:spcAft>
          <a:spcPct val="0"/>
        </a:spcAft>
        <a:defRPr sz="2600" b="1">
          <a:solidFill>
            <a:schemeClr val="tx2"/>
          </a:solidFill>
          <a:latin typeface="Arial" pitchFamily="34" charset="0"/>
        </a:defRPr>
      </a:lvl8pPr>
      <a:lvl9pPr marL="1828800" algn="ctr" rtl="0" eaLnBrk="0" fontAlgn="base" hangingPunct="0">
        <a:spcBef>
          <a:spcPct val="0"/>
        </a:spcBef>
        <a:spcAft>
          <a:spcPct val="0"/>
        </a:spcAft>
        <a:defRPr sz="2600" b="1">
          <a:solidFill>
            <a:schemeClr val="tx2"/>
          </a:solidFill>
          <a:latin typeface="Arial" pitchFamily="34" charset="0"/>
        </a:defRPr>
      </a:lvl9pPr>
    </p:titleStyle>
    <p:bodyStyle>
      <a:lvl1pPr marL="342900" indent="-342900" algn="l" rtl="0" eaLnBrk="0" fontAlgn="base" hangingPunct="0">
        <a:spcBef>
          <a:spcPct val="20000"/>
        </a:spcBef>
        <a:spcAft>
          <a:spcPct val="0"/>
        </a:spcAft>
        <a:buFont typeface="Wingdings"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SzPct val="80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SzPct val="80000"/>
        <a:buFont typeface="Wingdings" pitchFamily="2" charset="2"/>
        <a:buChar char="§"/>
        <a:defRPr sz="2400">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sz="2400">
          <a:solidFill>
            <a:schemeClr val="tx1"/>
          </a:solidFill>
          <a:latin typeface="+mn-lt"/>
        </a:defRPr>
      </a:lvl5pPr>
      <a:lvl6pPr marL="2514600" indent="-228600" algn="l" rtl="0" eaLnBrk="0" fontAlgn="base" hangingPunct="0">
        <a:spcBef>
          <a:spcPct val="20000"/>
        </a:spcBef>
        <a:spcAft>
          <a:spcPct val="0"/>
        </a:spcAft>
        <a:buFont typeface="Wingdings" pitchFamily="2" charset="2"/>
        <a:buChar char=""/>
        <a:defRPr sz="2400">
          <a:solidFill>
            <a:schemeClr val="tx1"/>
          </a:solidFill>
          <a:latin typeface="+mn-lt"/>
        </a:defRPr>
      </a:lvl6pPr>
      <a:lvl7pPr marL="2971800" indent="-228600" algn="l" rtl="0" eaLnBrk="0" fontAlgn="base" hangingPunct="0">
        <a:spcBef>
          <a:spcPct val="20000"/>
        </a:spcBef>
        <a:spcAft>
          <a:spcPct val="0"/>
        </a:spcAft>
        <a:buFont typeface="Wingdings" pitchFamily="2" charset="2"/>
        <a:buChar char=""/>
        <a:defRPr sz="2400">
          <a:solidFill>
            <a:schemeClr val="tx1"/>
          </a:solidFill>
          <a:latin typeface="+mn-lt"/>
        </a:defRPr>
      </a:lvl7pPr>
      <a:lvl8pPr marL="3429000" indent="-228600" algn="l" rtl="0" eaLnBrk="0" fontAlgn="base" hangingPunct="0">
        <a:spcBef>
          <a:spcPct val="20000"/>
        </a:spcBef>
        <a:spcAft>
          <a:spcPct val="0"/>
        </a:spcAft>
        <a:buFont typeface="Wingdings" pitchFamily="2" charset="2"/>
        <a:buChar char=""/>
        <a:defRPr sz="2400">
          <a:solidFill>
            <a:schemeClr val="tx1"/>
          </a:solidFill>
          <a:latin typeface="+mn-lt"/>
        </a:defRPr>
      </a:lvl8pPr>
      <a:lvl9pPr marL="3886200" indent="-228600" algn="l" rtl="0" eaLnBrk="0" fontAlgn="base" hangingPunct="0">
        <a:spcBef>
          <a:spcPct val="20000"/>
        </a:spcBef>
        <a:spcAft>
          <a:spcPct val="0"/>
        </a:spcAft>
        <a:buFont typeface="Wingdings" pitchFamily="2" charset="2"/>
        <a:buChar char=""/>
        <a:defRPr sz="2400">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accent2">
                <a:shade val="45000"/>
                <a:satMod val="135000"/>
              </a:schemeClr>
              <a:prstClr val="white"/>
            </a:duotone>
            <a:extLst>
              <a:ext uri="{BEBA8EAE-BF5A-486C-A8C5-ECC9F3942E4B}">
                <a14:imgProps xmlns:a14="http://schemas.microsoft.com/office/drawing/2010/main">
                  <a14:imgLayer r:embed="rId14">
                    <a14:imgEffect>
                      <a14:colorTemperature colorTemp="6400"/>
                    </a14:imgEffect>
                    <a14:imgEffect>
                      <a14:saturation sat="65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rtl="0">
              <a:defRPr/>
            </a:pPr>
            <a:fld id="{C52AD38A-3C84-47D6-BB3A-24DBDEDB3253}" type="datetimeFigureOut">
              <a:rPr lang="fr-FR">
                <a:solidFill>
                  <a:prstClr val="black">
                    <a:tint val="75000"/>
                  </a:prstClr>
                </a:solidFill>
              </a:rPr>
              <a:pPr rtl="0">
                <a:defRPr/>
              </a:pPr>
              <a:t>16/05/2020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rtl="0">
              <a:defRPr/>
            </a:pPr>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rtl="0">
              <a:defRPr/>
            </a:pPr>
            <a:fld id="{5F6D8A8A-CC98-4682-AC21-6A3F107B9F56}" type="slidenum">
              <a:rPr lang="fr-FR">
                <a:solidFill>
                  <a:prstClr val="black">
                    <a:tint val="75000"/>
                  </a:prstClr>
                </a:solidFill>
              </a:rPr>
              <a:pPr rtl="0">
                <a:defRPr/>
              </a:pPr>
              <a:t>‹#›</a:t>
            </a:fld>
            <a:endParaRPr lang="fr-FR">
              <a:solidFill>
                <a:prstClr val="black">
                  <a:tint val="75000"/>
                </a:prstClr>
              </a:solidFill>
            </a:endParaRPr>
          </a:p>
        </p:txBody>
      </p:sp>
    </p:spTree>
    <p:extLst>
      <p:ext uri="{BB962C8B-B14F-4D97-AF65-F5344CB8AC3E}">
        <p14:creationId xmlns:p14="http://schemas.microsoft.com/office/powerpoint/2010/main" val="369443391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457200" y="152400"/>
            <a:ext cx="8229600" cy="5943600"/>
          </a:xfrm>
          <a:prstGeom prst="rect">
            <a:avLst/>
          </a:prstGeom>
        </p:spPr>
        <p:txBody>
          <a:bodyPr>
            <a:noAutofit/>
          </a:bodyPr>
          <a:lstStyle/>
          <a:p>
            <a:pPr marL="0" marR="0" algn="ctr" rtl="1">
              <a:lnSpc>
                <a:spcPct val="150000"/>
              </a:lnSpc>
              <a:spcBef>
                <a:spcPts val="0"/>
              </a:spcBef>
              <a:spcAft>
                <a:spcPts val="0"/>
              </a:spcAft>
            </a:pPr>
            <a:r>
              <a:rPr lang="en-US" sz="1400" dirty="0"/>
              <a:t/>
            </a:r>
            <a:br>
              <a:rPr lang="en-US" sz="1400" dirty="0"/>
            </a:br>
            <a:endParaRPr lang="en-US" sz="1400" dirty="0" smtClean="0"/>
          </a:p>
          <a:p>
            <a:pPr marL="0" marR="0" algn="ctr" rtl="1">
              <a:lnSpc>
                <a:spcPct val="150000"/>
              </a:lnSpc>
              <a:spcBef>
                <a:spcPts val="0"/>
              </a:spcBef>
              <a:spcAft>
                <a:spcPts val="0"/>
              </a:spcAft>
            </a:pPr>
            <a:endParaRPr lang="en-US" sz="1400" b="1" dirty="0">
              <a:latin typeface="Calibri"/>
              <a:ea typeface="Calibri"/>
              <a:cs typeface="B Zar" panose="00000400000000000000" pitchFamily="2" charset="-78"/>
            </a:endParaRPr>
          </a:p>
          <a:p>
            <a:pPr marL="0" marR="0" indent="0" algn="ctr" rtl="1">
              <a:lnSpc>
                <a:spcPct val="150000"/>
              </a:lnSpc>
              <a:spcBef>
                <a:spcPts val="0"/>
              </a:spcBef>
              <a:spcAft>
                <a:spcPts val="0"/>
              </a:spcAft>
              <a:buNone/>
            </a:pPr>
            <a:endParaRPr lang="en-US" sz="2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endParaRPr lang="fa-IR" sz="28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endParaRPr lang="en-US" sz="24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r>
              <a:rPr lang="fa-IR" sz="3500" b="1" dirty="0" smtClean="0">
                <a:latin typeface="IranNastaliq" panose="02020505000000020003" pitchFamily="18" charset="0"/>
                <a:ea typeface="Calibri"/>
                <a:cs typeface="IranNastaliq" panose="02020505000000020003" pitchFamily="18" charset="0"/>
              </a:rPr>
              <a:t>درس: ادبیات کودک و نوجوان</a:t>
            </a:r>
            <a:endParaRPr lang="en-US" sz="35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r>
              <a:rPr lang="fa-IR" sz="1800" b="1" dirty="0" smtClean="0">
                <a:latin typeface="IranNastaliq" panose="02020505000000020003" pitchFamily="18" charset="0"/>
                <a:ea typeface="Calibri"/>
                <a:cs typeface="IranNastaliq" panose="02020505000000020003" pitchFamily="18" charset="0"/>
              </a:rPr>
              <a:t> </a:t>
            </a:r>
            <a:endParaRPr lang="en-US" sz="18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r>
              <a:rPr lang="fa-IR" sz="3000" b="1" dirty="0" smtClean="0">
                <a:latin typeface="IranNastaliq" panose="02020505000000020003" pitchFamily="18" charset="0"/>
                <a:ea typeface="Calibri"/>
                <a:cs typeface="IranNastaliq" panose="02020505000000020003" pitchFamily="18" charset="0"/>
              </a:rPr>
              <a:t>مدرس: دکتر علی اسکندری</a:t>
            </a:r>
          </a:p>
          <a:p>
            <a:pPr marL="0" marR="0" indent="0" algn="ctr" rtl="1">
              <a:lnSpc>
                <a:spcPct val="150000"/>
              </a:lnSpc>
              <a:spcBef>
                <a:spcPts val="0"/>
              </a:spcBef>
              <a:spcAft>
                <a:spcPts val="0"/>
              </a:spcAft>
              <a:buNone/>
            </a:pPr>
            <a:endParaRPr lang="en-US" sz="105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endParaRPr lang="fa-IR" sz="700" b="1" dirty="0" smtClean="0">
              <a:latin typeface="IranNastaliq" panose="02020505000000020003" pitchFamily="18" charset="0"/>
              <a:ea typeface="Calibri"/>
              <a:cs typeface="IranNastaliq" panose="02020505000000020003" pitchFamily="18" charset="0"/>
            </a:endParaRPr>
          </a:p>
          <a:p>
            <a:pPr marL="0" marR="0" indent="0" algn="ctr" rtl="1">
              <a:lnSpc>
                <a:spcPct val="150000"/>
              </a:lnSpc>
              <a:spcBef>
                <a:spcPts val="0"/>
              </a:spcBef>
              <a:spcAft>
                <a:spcPts val="0"/>
              </a:spcAft>
              <a:buNone/>
            </a:pPr>
            <a:r>
              <a:rPr lang="fa-IR" sz="2600" b="1" dirty="0" smtClean="0">
                <a:latin typeface="IranNastaliq" panose="02020505000000020003" pitchFamily="18" charset="0"/>
                <a:ea typeface="Calibri"/>
                <a:cs typeface="IranNastaliq" panose="02020505000000020003" pitchFamily="18" charset="0"/>
              </a:rPr>
              <a:t>نیمسال</a:t>
            </a:r>
            <a:r>
              <a:rPr lang="en-US" sz="2600" b="1" dirty="0" smtClean="0">
                <a:latin typeface="IranNastaliq" panose="02020505000000020003" pitchFamily="18" charset="0"/>
                <a:ea typeface="Calibri"/>
                <a:cs typeface="IranNastaliq" panose="02020505000000020003" pitchFamily="18" charset="0"/>
              </a:rPr>
              <a:t>    </a:t>
            </a:r>
            <a:r>
              <a:rPr lang="fa-IR" sz="2600" b="1" dirty="0" smtClean="0">
                <a:latin typeface="IranNastaliq" panose="02020505000000020003" pitchFamily="18" charset="0"/>
                <a:ea typeface="Calibri"/>
                <a:cs typeface="IranNastaliq" panose="02020505000000020003" pitchFamily="18" charset="0"/>
              </a:rPr>
              <a:t> </a:t>
            </a:r>
            <a:r>
              <a:rPr lang="fa-IR" sz="2600" dirty="0" smtClean="0">
                <a:effectLst>
                  <a:outerShdw blurRad="38100" dist="38100" dir="2700000" algn="tl">
                    <a:srgbClr val="000000">
                      <a:alpha val="43137"/>
                    </a:srgbClr>
                  </a:outerShdw>
                </a:effectLst>
                <a:latin typeface="IranNastaliq" panose="02020505000000020003" pitchFamily="18" charset="0"/>
                <a:cs typeface="IranNastaliq" panose="02020505000000020003" pitchFamily="18" charset="0"/>
              </a:rPr>
              <a:t>2-99-98</a:t>
            </a:r>
            <a:endParaRPr lang="en-US" sz="2600" dirty="0">
              <a:effectLst>
                <a:outerShdw blurRad="38100" dist="38100" dir="2700000" algn="tl">
                  <a:srgbClr val="000000">
                    <a:alpha val="43137"/>
                  </a:srgbClr>
                </a:outerShdw>
              </a:effectLst>
              <a:latin typeface="IranNastaliq" panose="02020505000000020003" pitchFamily="18" charset="0"/>
              <a:cs typeface="IranNastaliq" panose="02020505000000020003" pitchFamily="18" charset="0"/>
            </a:endParaRPr>
          </a:p>
        </p:txBody>
      </p:sp>
      <p:sp>
        <p:nvSpPr>
          <p:cNvPr id="5" name="Half Frame 4"/>
          <p:cNvSpPr/>
          <p:nvPr/>
        </p:nvSpPr>
        <p:spPr>
          <a:xfrm rot="16200000">
            <a:off x="3463" y="4429991"/>
            <a:ext cx="2445327" cy="2424545"/>
          </a:xfrm>
          <a:prstGeom prst="halfFram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solidFill>
                <a:prstClr val="black"/>
              </a:solidFill>
            </a:endParaRPr>
          </a:p>
        </p:txBody>
      </p:sp>
      <p:sp>
        <p:nvSpPr>
          <p:cNvPr id="6" name="Half Frame 5"/>
          <p:cNvSpPr/>
          <p:nvPr/>
        </p:nvSpPr>
        <p:spPr>
          <a:xfrm rot="5400000">
            <a:off x="6709064" y="10391"/>
            <a:ext cx="2445327" cy="2424545"/>
          </a:xfrm>
          <a:prstGeom prst="halfFram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solidFill>
                <a:prstClr val="black"/>
              </a:solidFill>
            </a:endParaRPr>
          </a:p>
        </p:txBody>
      </p:sp>
      <p:pic>
        <p:nvPicPr>
          <p:cNvPr id="7" name="Picture 6" descr="Untitl000000000000ed-1.png"/>
          <p:cNvPicPr/>
          <p:nvPr/>
        </p:nvPicPr>
        <p:blipFill>
          <a:blip r:embed="rId3"/>
          <a:stretch>
            <a:fillRect/>
          </a:stretch>
        </p:blipFill>
        <p:spPr>
          <a:xfrm>
            <a:off x="3491880" y="404664"/>
            <a:ext cx="2232247" cy="1713870"/>
          </a:xfrm>
          <a:prstGeom prst="rect">
            <a:avLst/>
          </a:prstGeom>
        </p:spPr>
      </p:pic>
    </p:spTree>
    <p:extLst>
      <p:ext uri="{BB962C8B-B14F-4D97-AF65-F5344CB8AC3E}">
        <p14:creationId xmlns:p14="http://schemas.microsoft.com/office/powerpoint/2010/main" val="6660154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008112"/>
          </a:xfrm>
        </p:spPr>
        <p:txBody>
          <a:bodyPr/>
          <a:lstStyle/>
          <a:p>
            <a:r>
              <a:rPr lang="fa-IR" sz="3800" dirty="0" smtClean="0">
                <a:latin typeface="38"/>
                <a:cs typeface="IranNastaliq" panose="02020505000000020003" pitchFamily="18" charset="0"/>
              </a:rPr>
              <a:t>کیفیت محتوا</a:t>
            </a:r>
            <a:endParaRPr lang="en-US" sz="3800" dirty="0">
              <a:latin typeface="38"/>
              <a:cs typeface="IranNastaliq" panose="02020505000000020003" pitchFamily="18" charset="0"/>
            </a:endParaRPr>
          </a:p>
        </p:txBody>
      </p:sp>
      <p:sp>
        <p:nvSpPr>
          <p:cNvPr id="3" name="Content Placeholder 2"/>
          <p:cNvSpPr>
            <a:spLocks noGrp="1"/>
          </p:cNvSpPr>
          <p:nvPr>
            <p:ph idx="1"/>
          </p:nvPr>
        </p:nvSpPr>
        <p:spPr>
          <a:xfrm>
            <a:off x="463878" y="1124744"/>
            <a:ext cx="8229600" cy="5256584"/>
          </a:xfrm>
        </p:spPr>
        <p:txBody>
          <a:bodyPr/>
          <a:lstStyle/>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600" dirty="0">
                <a:solidFill>
                  <a:prstClr val="black">
                    <a:lumMod val="75000"/>
                    <a:lumOff val="25000"/>
                  </a:prstClr>
                </a:solidFill>
                <a:latin typeface="Trebuchet MS"/>
                <a:cs typeface="B Zar" panose="00000400000000000000" pitchFamily="2" charset="-78"/>
              </a:rPr>
              <a:t>ارزشمند بودن یا نبودن محتوای یک اثر به پایگاه خواننده آن بستگی دارد. درونمایه ای را که گروهی ارزشمند تلقی می کنند ممکن است از دید کودکان ارزش به حساب نیاید. برای مثال بزرگسالان در گزینش آثار به مفید بودن و اخلاقی بودن درونمایه و پیام آثار توجه دارندو آن را ارزشی تلقی می کنند، حال آنکه کودکان از هر آنچه بوی نصیحت و هدایت مستقیم بدهد </a:t>
            </a:r>
            <a:r>
              <a:rPr lang="fa-IR" sz="2600" dirty="0" smtClean="0">
                <a:solidFill>
                  <a:prstClr val="black">
                    <a:lumMod val="75000"/>
                    <a:lumOff val="25000"/>
                  </a:prstClr>
                </a:solidFill>
                <a:latin typeface="Trebuchet MS"/>
                <a:cs typeface="B Zar" panose="00000400000000000000" pitchFamily="2" charset="-78"/>
              </a:rPr>
              <a:t>می‏گریزند.</a:t>
            </a:r>
          </a:p>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600" dirty="0" smtClean="0">
                <a:solidFill>
                  <a:prstClr val="black">
                    <a:lumMod val="75000"/>
                    <a:lumOff val="25000"/>
                  </a:prstClr>
                </a:solidFill>
                <a:latin typeface="Trebuchet MS"/>
                <a:cs typeface="B Zar" panose="00000400000000000000" pitchFamily="2" charset="-78"/>
              </a:rPr>
              <a:t>یکی دیگر از معیارها تعمیم پذیری محتوا و دور بودن آن از عرصه های پیش داوری و القاست.یعنی از تحت انقیاد در آوردن و القای افکار و اندیشه ها به وسیله کتاب خودداری شود.</a:t>
            </a:r>
            <a:endParaRPr lang="fa-IR" sz="2800" dirty="0">
              <a:solidFill>
                <a:prstClr val="black">
                  <a:lumMod val="75000"/>
                  <a:lumOff val="25000"/>
                </a:prstClr>
              </a:solidFill>
              <a:latin typeface="Trebuchet MS"/>
              <a:cs typeface="B Zar" panose="00000400000000000000" pitchFamily="2" charset="-78"/>
            </a:endParaRPr>
          </a:p>
          <a:p>
            <a:pPr algn="r" rtl="1">
              <a:buFont typeface="Wingdings" panose="05000000000000000000" pitchFamily="2" charset="2"/>
              <a:buChar char="§"/>
            </a:pPr>
            <a:r>
              <a:rPr lang="fa-IR" sz="2600" dirty="0" smtClean="0">
                <a:cs typeface="B Zar" panose="00000400000000000000" pitchFamily="2" charset="-78"/>
              </a:rPr>
              <a:t>درونمایه و محتوای آثار باید به حس کنجکاوی کودکان دامن بزند.کتابی که با بستن آن پرونده اش بسته شود مسلماً محتوای ارزشمندی ندارد. دوام تأثیر خوانده ها در خواننده نشان از ارزشمندی محتوای اثر دارد.</a:t>
            </a:r>
            <a:endParaRPr lang="en-US" sz="2600" dirty="0">
              <a:cs typeface="B Zar" panose="00000400000000000000" pitchFamily="2" charset="-78"/>
            </a:endParaRPr>
          </a:p>
        </p:txBody>
      </p:sp>
    </p:spTree>
    <p:extLst>
      <p:ext uri="{BB962C8B-B14F-4D97-AF65-F5344CB8AC3E}">
        <p14:creationId xmlns:p14="http://schemas.microsoft.com/office/powerpoint/2010/main" val="2614537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fa-IR" sz="3400" dirty="0" smtClean="0">
                <a:latin typeface="IranNastaliq" panose="02020505000000020003" pitchFamily="18" charset="0"/>
                <a:cs typeface="IranNastaliq" panose="02020505000000020003" pitchFamily="18" charset="0"/>
              </a:rPr>
              <a:t>کیفیت ساخت و پرداخت</a:t>
            </a:r>
            <a:endParaRPr lang="en-US" sz="34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just" rtl="1">
              <a:buFont typeface="Wingdings" panose="05000000000000000000" pitchFamily="2" charset="2"/>
              <a:buChar char="ü"/>
            </a:pPr>
            <a:r>
              <a:rPr lang="fa-IR" dirty="0">
                <a:cs typeface="B Zar" panose="00000400000000000000" pitchFamily="2" charset="-78"/>
              </a:rPr>
              <a:t> </a:t>
            </a:r>
            <a:r>
              <a:rPr lang="fa-IR" sz="2600" dirty="0" smtClean="0">
                <a:cs typeface="B Zar" panose="00000400000000000000" pitchFamily="2" charset="-78"/>
              </a:rPr>
              <a:t>ضوابط ساخت و پرداخت آثار گوناگون (ادبیات داستانی، شعر و حوزه آثار مستند) خاص آن آثار و متفاوت از دیگری است. اما آنچه در مورد کل آثار قابل تعمیم است توانایی و خلاقیت نویسنده و هنرمند است در بسط دادن درونمایه به گونه ای که خواننده با آن ارتباط برقرار کند و نویسنده در انتقال مفاهیم و احساسات به خواننده از راههای غیر مستقیم کمک گیرد.</a:t>
            </a:r>
          </a:p>
          <a:p>
            <a:pPr marL="0" indent="0" algn="just" rtl="1">
              <a:buNone/>
            </a:pPr>
            <a:endParaRPr lang="fa-IR" sz="2400" dirty="0" smtClean="0">
              <a:cs typeface="B Zar" panose="00000400000000000000" pitchFamily="2" charset="-78"/>
            </a:endParaRPr>
          </a:p>
          <a:p>
            <a:pPr algn="just" rtl="1">
              <a:buFont typeface="Wingdings" panose="05000000000000000000" pitchFamily="2" charset="2"/>
              <a:buChar char="ü"/>
            </a:pPr>
            <a:r>
              <a:rPr lang="fa-IR" sz="2600" dirty="0" smtClean="0">
                <a:cs typeface="B Zar" panose="00000400000000000000" pitchFamily="2" charset="-78"/>
              </a:rPr>
              <a:t>پرهیز از ساختار کلیشه ای و آسان پسند.</a:t>
            </a:r>
          </a:p>
          <a:p>
            <a:pPr marL="0" indent="0" algn="just" rtl="1">
              <a:buNone/>
            </a:pPr>
            <a:endParaRPr lang="fa-IR" sz="2400" dirty="0" smtClean="0">
              <a:cs typeface="B Zar" panose="00000400000000000000" pitchFamily="2" charset="-78"/>
            </a:endParaRPr>
          </a:p>
          <a:p>
            <a:pPr algn="just" rtl="1">
              <a:buFont typeface="Wingdings" panose="05000000000000000000" pitchFamily="2" charset="2"/>
              <a:buChar char="ü"/>
            </a:pPr>
            <a:r>
              <a:rPr lang="fa-IR" sz="2600" dirty="0" smtClean="0">
                <a:cs typeface="B Zar" panose="00000400000000000000" pitchFamily="2" charset="-78"/>
              </a:rPr>
              <a:t>آثار باید ساخت و پرداخت بکر و نو در راستای آشنایی زدایی و ایجاد خلاقیت باشند.</a:t>
            </a:r>
            <a:endParaRPr lang="en-US" sz="2600" dirty="0">
              <a:cs typeface="B Zar" panose="00000400000000000000" pitchFamily="2" charset="-78"/>
            </a:endParaRPr>
          </a:p>
        </p:txBody>
      </p:sp>
    </p:spTree>
    <p:extLst>
      <p:ext uri="{BB962C8B-B14F-4D97-AF65-F5344CB8AC3E}">
        <p14:creationId xmlns:p14="http://schemas.microsoft.com/office/powerpoint/2010/main" val="301858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fa-IR" sz="3400" dirty="0" smtClean="0">
                <a:latin typeface="IranNastaliq" panose="02020505000000020003" pitchFamily="18" charset="0"/>
                <a:cs typeface="IranNastaliq" panose="02020505000000020003" pitchFamily="18" charset="0"/>
              </a:rPr>
              <a:t>کیفیت نگارش</a:t>
            </a:r>
            <a:endParaRPr lang="en-US" sz="34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457200" y="1268760"/>
            <a:ext cx="8229600" cy="4525963"/>
          </a:xfrm>
        </p:spPr>
        <p:txBody>
          <a:bodyPr/>
          <a:lstStyle/>
          <a:p>
            <a:pPr algn="just" rtl="1">
              <a:buFont typeface="Wingdings" panose="05000000000000000000" pitchFamily="2" charset="2"/>
              <a:buChar char="ü"/>
            </a:pPr>
            <a:r>
              <a:rPr lang="fa-IR" sz="2600" dirty="0" smtClean="0">
                <a:cs typeface="B Zar" panose="00000400000000000000" pitchFamily="2" charset="-78"/>
              </a:rPr>
              <a:t> «تواناییِ خواندن» یکی از محدودیت های غیر قابل انکار کودکان است. همواره تا پایان دبستان بین قدرت درک و خواندن آنها فاصله وجود دارد به همین دلیل در این سنین با هم خواندن توصیه می شود. </a:t>
            </a:r>
          </a:p>
          <a:p>
            <a:pPr algn="just" rtl="1">
              <a:buFont typeface="Wingdings" panose="05000000000000000000" pitchFamily="2" charset="2"/>
              <a:buChar char="§"/>
            </a:pPr>
            <a:r>
              <a:rPr lang="fa-IR" sz="2600" dirty="0" smtClean="0">
                <a:cs typeface="B Zar" panose="00000400000000000000" pitchFamily="2" charset="-78"/>
              </a:rPr>
              <a:t>همیشه کودکان فضای خالی بین قدرت درک و خواندن خود را نباید با دیگران پر کنند بلکه به کمک کتاب های ادبیات کودک می توانند توانایی خواندن خود را رشد دهند و روز به روز فاصله فاصله قدرت درک و خواندن را کاهش دهند.</a:t>
            </a:r>
          </a:p>
          <a:p>
            <a:pPr algn="just" rtl="1">
              <a:buFont typeface="Wingdings" panose="05000000000000000000" pitchFamily="2" charset="2"/>
              <a:buChar char="ü"/>
            </a:pPr>
            <a:r>
              <a:rPr lang="fa-IR" sz="2600" dirty="0">
                <a:cs typeface="B Zar" panose="00000400000000000000" pitchFamily="2" charset="-78"/>
              </a:rPr>
              <a:t> </a:t>
            </a:r>
            <a:r>
              <a:rPr lang="fa-IR" sz="2600" dirty="0" smtClean="0">
                <a:cs typeface="B Zar" panose="00000400000000000000" pitchFamily="2" charset="-78"/>
              </a:rPr>
              <a:t>نکته مهم در ارزیابی آثار انطباق سطح خوانایی اثر با توانایی های خواننده است؛ به عبارتی متن نه آنقدر ساده باشد که خواننده بی نیاز از تلاش باشد و نه آنچنان پیچیده که خواننده را از ادامه خواندن باز دارد و نسبت به توانایی های خود نا امید کند.</a:t>
            </a:r>
          </a:p>
          <a:p>
            <a:pPr marL="0" indent="0" algn="just" rtl="1">
              <a:buNone/>
            </a:pPr>
            <a:endParaRPr lang="en-US" sz="2600" dirty="0">
              <a:cs typeface="B Zar" panose="00000400000000000000" pitchFamily="2" charset="-78"/>
            </a:endParaRPr>
          </a:p>
        </p:txBody>
      </p:sp>
    </p:spTree>
    <p:extLst>
      <p:ext uri="{BB962C8B-B14F-4D97-AF65-F5344CB8AC3E}">
        <p14:creationId xmlns:p14="http://schemas.microsoft.com/office/powerpoint/2010/main" val="25308287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fa-IR" sz="3400" dirty="0" smtClean="0">
                <a:latin typeface="IranNastaliq" panose="02020505000000020003" pitchFamily="18" charset="0"/>
                <a:cs typeface="IranNastaliq" panose="02020505000000020003" pitchFamily="18" charset="0"/>
              </a:rPr>
              <a:t>کیفیت نگارش</a:t>
            </a:r>
            <a:endParaRPr lang="en-US" sz="34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457200" y="1268760"/>
            <a:ext cx="8229600" cy="4525963"/>
          </a:xfrm>
        </p:spPr>
        <p:txBody>
          <a:bodyPr/>
          <a:lstStyle/>
          <a:p>
            <a:pPr algn="just" rtl="1">
              <a:buFont typeface="Wingdings" panose="05000000000000000000" pitchFamily="2" charset="2"/>
              <a:buChar char="ü"/>
            </a:pPr>
            <a:r>
              <a:rPr lang="fa-IR" sz="2600" dirty="0" smtClean="0">
                <a:cs typeface="B Zar" panose="00000400000000000000" pitchFamily="2" charset="-78"/>
              </a:rPr>
              <a:t>زبان وسیله انتقال حالات، عواطف و احساسات، تخیّلات و مفاهیم اندیشه هاست. پس خواننده باید پیام های ارسال شده را دریافت کند.« سطح خوانایی هر کتاب برای گروه سنی وقتی حاصل است که کودک بتواند دست کم 98 تا 100 درصد واژه های به کار رفته در کتاب را بخواند و به 90 تا 100 درصد پرسش های مربوط به درون کتاب پاسخ گوید.» (نورتون، 199: 134)</a:t>
            </a:r>
          </a:p>
          <a:p>
            <a:pPr algn="just" rtl="1">
              <a:buFont typeface="Wingdings" panose="05000000000000000000" pitchFamily="2" charset="2"/>
              <a:buChar char="ü"/>
            </a:pPr>
            <a:r>
              <a:rPr lang="fa-IR" sz="2600" dirty="0" smtClean="0">
                <a:cs typeface="B Zar" panose="00000400000000000000" pitchFamily="2" charset="-78"/>
              </a:rPr>
              <a:t>زبان آن ساده، روان و سلیس باشد و ضمن تناسب، توان خواندن مخاطب را دست کم نگیرد.</a:t>
            </a:r>
          </a:p>
          <a:p>
            <a:pPr marL="0" indent="0" algn="just" rtl="1">
              <a:buNone/>
            </a:pPr>
            <a:endParaRPr lang="en-US" sz="2600" dirty="0">
              <a:cs typeface="B Zar" panose="00000400000000000000" pitchFamily="2" charset="-78"/>
            </a:endParaRPr>
          </a:p>
        </p:txBody>
      </p:sp>
    </p:spTree>
    <p:extLst>
      <p:ext uri="{BB962C8B-B14F-4D97-AF65-F5344CB8AC3E}">
        <p14:creationId xmlns:p14="http://schemas.microsoft.com/office/powerpoint/2010/main" val="19716268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614"/>
            <a:ext cx="8229600" cy="1210146"/>
          </a:xfrm>
        </p:spPr>
        <p:txBody>
          <a:bodyPr/>
          <a:lstStyle/>
          <a:p>
            <a:r>
              <a:rPr lang="fa-IR" sz="3400" dirty="0" smtClean="0">
                <a:latin typeface="IranNastaliq" panose="02020505000000020003" pitchFamily="18" charset="0"/>
                <a:cs typeface="IranNastaliq" panose="02020505000000020003" pitchFamily="18" charset="0"/>
              </a:rPr>
              <a:t>کیفیت تصویر</a:t>
            </a:r>
            <a:endParaRPr lang="en-US" sz="34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251520" y="1268760"/>
            <a:ext cx="8640960" cy="5256584"/>
          </a:xfrm>
        </p:spPr>
        <p:txBody>
          <a:bodyPr/>
          <a:lstStyle/>
          <a:p>
            <a:pPr algn="just" rtl="1">
              <a:lnSpc>
                <a:spcPct val="150000"/>
              </a:lnSpc>
              <a:buFont typeface="Wingdings" panose="05000000000000000000" pitchFamily="2" charset="2"/>
              <a:buChar char="ü"/>
            </a:pPr>
            <a:r>
              <a:rPr lang="fa-IR" sz="2600" dirty="0" smtClean="0">
                <a:cs typeface="B Zar" panose="00000400000000000000" pitchFamily="2" charset="-78"/>
              </a:rPr>
              <a:t>کودکان خواندن را با تصویر آغاز می کنند و با کسب مهارت خواندن کم کم به متن روی می آورند.</a:t>
            </a:r>
          </a:p>
          <a:p>
            <a:pPr algn="just" rtl="1">
              <a:lnSpc>
                <a:spcPct val="150000"/>
              </a:lnSpc>
              <a:buFont typeface="Wingdings" panose="05000000000000000000" pitchFamily="2" charset="2"/>
              <a:buChar char="ü"/>
            </a:pPr>
            <a:r>
              <a:rPr lang="fa-IR" sz="2600" dirty="0" smtClean="0">
                <a:cs typeface="B Zar" panose="00000400000000000000" pitchFamily="2" charset="-78"/>
              </a:rPr>
              <a:t>تصویر در کتاب کودکان جزء جدایی ناپذیر اما در کتاب نوجوانان محدود و مبتنی بر نیاز است.</a:t>
            </a:r>
          </a:p>
          <a:p>
            <a:pPr algn="just" rtl="1">
              <a:lnSpc>
                <a:spcPct val="150000"/>
              </a:lnSpc>
              <a:buFont typeface="Wingdings" panose="05000000000000000000" pitchFamily="2" charset="2"/>
              <a:buChar char="ü"/>
            </a:pPr>
            <a:r>
              <a:rPr lang="fa-IR" sz="2600" dirty="0" smtClean="0">
                <a:cs typeface="B Zar" panose="00000400000000000000" pitchFamily="2" charset="-78"/>
              </a:rPr>
              <a:t>تصویر در کتاب کودکان و در بیشتر مواقع حتی از متن هم در انتقال مفاهیم و اندیشه ها و حالات و احساس و تخیلات نقش دارد.</a:t>
            </a:r>
          </a:p>
          <a:p>
            <a:pPr algn="just" rtl="1">
              <a:lnSpc>
                <a:spcPct val="150000"/>
              </a:lnSpc>
              <a:buFont typeface="Wingdings" panose="05000000000000000000" pitchFamily="2" charset="2"/>
              <a:buChar char="ü"/>
            </a:pPr>
            <a:r>
              <a:rPr lang="fa-IR" sz="2600" dirty="0" smtClean="0">
                <a:cs typeface="B Zar" panose="00000400000000000000" pitchFamily="2" charset="-78"/>
              </a:rPr>
              <a:t>تصویر علاوه بر هنری بودن  با با متن رابطه داشته باشد و هرچه را متن از بیان آن ناتوان است، تصویر آن را بازگو کند و با توانایی های کودک متناسب باشد.</a:t>
            </a:r>
          </a:p>
        </p:txBody>
      </p:sp>
    </p:spTree>
    <p:extLst>
      <p:ext uri="{BB962C8B-B14F-4D97-AF65-F5344CB8AC3E}">
        <p14:creationId xmlns:p14="http://schemas.microsoft.com/office/powerpoint/2010/main" val="2016141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152128"/>
          </a:xfrm>
        </p:spPr>
        <p:txBody>
          <a:bodyPr/>
          <a:lstStyle/>
          <a:p>
            <a:r>
              <a:rPr lang="fa-IR" sz="3200" dirty="0" smtClean="0">
                <a:latin typeface="IranNastaliq" panose="02020505000000020003" pitchFamily="18" charset="0"/>
                <a:cs typeface="IranNastaliq" panose="02020505000000020003" pitchFamily="18" charset="0"/>
              </a:rPr>
              <a:t>کیفیت تصویر</a:t>
            </a:r>
            <a:endParaRPr lang="en-US" sz="32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460321" y="1314945"/>
            <a:ext cx="8229600" cy="4525963"/>
          </a:xfrm>
        </p:spPr>
        <p:txBody>
          <a:bodyPr/>
          <a:lstStyle/>
          <a:p>
            <a:pPr lvl="0" algn="just" rtl="1">
              <a:lnSpc>
                <a:spcPct val="150000"/>
              </a:lnSpc>
              <a:buFont typeface="Wingdings" panose="05000000000000000000" pitchFamily="2" charset="2"/>
              <a:buChar char="ü"/>
            </a:pPr>
            <a:r>
              <a:rPr lang="fa-IR" sz="2600" dirty="0">
                <a:solidFill>
                  <a:prstClr val="black"/>
                </a:solidFill>
                <a:cs typeface="B Zar" panose="00000400000000000000" pitchFamily="2" charset="-78"/>
              </a:rPr>
              <a:t>سبک هنرمند با موضوع و محتوای کتاب باید تناسب داشته باشد.(تصاویر داستان واقعی با افسانه شگفت انگیز تفاوت ماهوی دارد که باید در تصویر منعکس شود.)</a:t>
            </a:r>
          </a:p>
          <a:p>
            <a:pPr lvl="0" algn="just" rtl="1">
              <a:lnSpc>
                <a:spcPct val="150000"/>
              </a:lnSpc>
              <a:buFont typeface="Wingdings" panose="05000000000000000000" pitchFamily="2" charset="2"/>
              <a:buChar char="ü"/>
            </a:pPr>
            <a:r>
              <a:rPr lang="fa-IR" sz="2600" dirty="0">
                <a:solidFill>
                  <a:prstClr val="black"/>
                </a:solidFill>
                <a:cs typeface="B Zar" panose="00000400000000000000" pitchFamily="2" charset="-78"/>
              </a:rPr>
              <a:t>نکته دیگر لذّت بخشی تصاویر است. همان گونه که کودک با خواندن لذت </a:t>
            </a:r>
            <a:r>
              <a:rPr lang="fa-IR" sz="2600" dirty="0" smtClean="0">
                <a:solidFill>
                  <a:prstClr val="black"/>
                </a:solidFill>
                <a:cs typeface="B Zar" panose="00000400000000000000" pitchFamily="2" charset="-78"/>
              </a:rPr>
              <a:t>می‏برد </a:t>
            </a:r>
            <a:r>
              <a:rPr lang="fa-IR" sz="2600" dirty="0">
                <a:solidFill>
                  <a:prstClr val="black"/>
                </a:solidFill>
                <a:cs typeface="B Zar" panose="00000400000000000000" pitchFamily="2" charset="-78"/>
              </a:rPr>
              <a:t>باید از دیدن تصاویر هم لذت ببرد و هم ذائقه هنری اش پرورش یابد.</a:t>
            </a:r>
            <a:endParaRPr lang="en-US" sz="2600" dirty="0">
              <a:solidFill>
                <a:prstClr val="black"/>
              </a:solidFill>
              <a:cs typeface="B Zar" panose="00000400000000000000" pitchFamily="2" charset="-78"/>
            </a:endParaRPr>
          </a:p>
          <a:p>
            <a:pPr algn="r" rtl="1"/>
            <a:endParaRPr lang="en-US" dirty="0"/>
          </a:p>
        </p:txBody>
      </p:sp>
    </p:spTree>
    <p:extLst>
      <p:ext uri="{BB962C8B-B14F-4D97-AF65-F5344CB8AC3E}">
        <p14:creationId xmlns:p14="http://schemas.microsoft.com/office/powerpoint/2010/main" val="11561101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z="3600" dirty="0" smtClean="0">
                <a:latin typeface="IranNastaliq" panose="02020505000000020003" pitchFamily="18" charset="0"/>
                <a:cs typeface="IranNastaliq" panose="02020505000000020003" pitchFamily="18" charset="0"/>
              </a:rPr>
              <a:t>کیفیت ارائه</a:t>
            </a:r>
            <a:endParaRPr lang="en-US" sz="36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just" rtl="1">
              <a:buFont typeface="Wingdings" panose="05000000000000000000" pitchFamily="2" charset="2"/>
              <a:buChar char="ü"/>
            </a:pPr>
            <a:r>
              <a:rPr lang="fa-IR" sz="2600" dirty="0">
                <a:cs typeface="B Zar" panose="00000400000000000000" pitchFamily="2" charset="-78"/>
              </a:rPr>
              <a:t> </a:t>
            </a:r>
            <a:r>
              <a:rPr lang="fa-IR" sz="2600" dirty="0" smtClean="0">
                <a:cs typeface="B Zar" panose="00000400000000000000" pitchFamily="2" charset="-78"/>
              </a:rPr>
              <a:t>کتاب کودک از روی جلد تا آخرین صفحه در جذب خواننده مهم است.</a:t>
            </a:r>
          </a:p>
          <a:p>
            <a:pPr algn="just" rtl="1">
              <a:buFont typeface="Wingdings" panose="05000000000000000000" pitchFamily="2" charset="2"/>
              <a:buChar char="ü"/>
            </a:pPr>
            <a:r>
              <a:rPr lang="fa-IR" sz="2600" dirty="0" smtClean="0">
                <a:cs typeface="B Zar" panose="00000400000000000000" pitchFamily="2" charset="-78"/>
              </a:rPr>
              <a:t>قطع کتاب، طراحی صفحات، اندازه حروف، جنس کاغذ و صحافی و حتی روکش کتاب از عواملی هستند که در بحث کیفیت ارائه باید در نظر گرفته شوند.</a:t>
            </a:r>
          </a:p>
          <a:p>
            <a:pPr algn="just" rtl="1">
              <a:buFont typeface="Wingdings" panose="05000000000000000000" pitchFamily="2" charset="2"/>
              <a:buChar char="ü"/>
            </a:pPr>
            <a:r>
              <a:rPr lang="fa-IR" sz="2600" dirty="0" smtClean="0">
                <a:cs typeface="B Zar" panose="00000400000000000000" pitchFamily="2" charset="-78"/>
              </a:rPr>
              <a:t>ظاهر عجیب کتاب؛ پهن یا دراز یا بسیار کوچک یا به شکل گیاهان و حیوانات و میوه ها و... به عنوان ابزار آشنایی در جذب کودک مهم است.</a:t>
            </a:r>
          </a:p>
          <a:p>
            <a:pPr algn="just" rtl="1">
              <a:buFont typeface="Wingdings" panose="05000000000000000000" pitchFamily="2" charset="2"/>
              <a:buChar char="ü"/>
            </a:pPr>
            <a:r>
              <a:rPr lang="fa-IR" sz="2600" dirty="0" smtClean="0">
                <a:cs typeface="B Zar" panose="00000400000000000000" pitchFamily="2" charset="-78"/>
              </a:rPr>
              <a:t>اندازه و قطع کتاب به موضوع کتاب و تا حدودی به سن خواننده ارتباط دارد.</a:t>
            </a:r>
          </a:p>
          <a:p>
            <a:pPr algn="r" rtl="1">
              <a:buFont typeface="Wingdings" panose="05000000000000000000" pitchFamily="2" charset="2"/>
              <a:buChar char="ü"/>
            </a:pPr>
            <a:r>
              <a:rPr lang="fa-IR" sz="2600" dirty="0" smtClean="0">
                <a:cs typeface="B Zar" panose="00000400000000000000" pitchFamily="2" charset="-78"/>
              </a:rPr>
              <a:t>کاغذ کتاب کودک باید مرغوب، طراحی صفحات آن هنرمندانه، فاصله سطرها و اندازه حروف متناسب باشد.</a:t>
            </a:r>
          </a:p>
          <a:p>
            <a:pPr algn="r" rtl="1">
              <a:buFont typeface="Wingdings" panose="05000000000000000000" pitchFamily="2" charset="2"/>
              <a:buChar char="ü"/>
            </a:pPr>
            <a:endParaRPr lang="en-US" dirty="0"/>
          </a:p>
        </p:txBody>
      </p:sp>
    </p:spTree>
    <p:extLst>
      <p:ext uri="{BB962C8B-B14F-4D97-AF65-F5344CB8AC3E}">
        <p14:creationId xmlns:p14="http://schemas.microsoft.com/office/powerpoint/2010/main" val="1044048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lstStyle/>
          <a:p>
            <a:r>
              <a:rPr lang="fa-IR" sz="3200" dirty="0" smtClean="0">
                <a:latin typeface="IranNastaliq" panose="02020505000000020003" pitchFamily="18" charset="0"/>
                <a:cs typeface="IranNastaliq" panose="02020505000000020003" pitchFamily="18" charset="0"/>
              </a:rPr>
              <a:t>ابزارهای انتخاب کتاب</a:t>
            </a:r>
            <a:endParaRPr lang="en-US" sz="32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323528" y="764704"/>
            <a:ext cx="8702170" cy="5904656"/>
          </a:xfrm>
        </p:spPr>
        <p:txBody>
          <a:bodyPr/>
          <a:lstStyle/>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600" dirty="0">
                <a:solidFill>
                  <a:prstClr val="black">
                    <a:lumMod val="75000"/>
                    <a:lumOff val="25000"/>
                  </a:prstClr>
                </a:solidFill>
                <a:latin typeface="Trebuchet MS"/>
                <a:cs typeface="B Zar" panose="00000400000000000000" pitchFamily="2" charset="-78"/>
              </a:rPr>
              <a:t> </a:t>
            </a:r>
            <a:r>
              <a:rPr lang="fa-IR" sz="2600" dirty="0" smtClean="0">
                <a:solidFill>
                  <a:prstClr val="black">
                    <a:lumMod val="75000"/>
                    <a:lumOff val="25000"/>
                  </a:prstClr>
                </a:solidFill>
                <a:latin typeface="Trebuchet MS"/>
                <a:cs typeface="B Zar" panose="00000400000000000000" pitchFamily="2" charset="-78"/>
              </a:rPr>
              <a:t>اشراف کامل بر حوزه های نشر کتاب های کودکان و نوجوانان و آگاهی از تازه های نشر حداقل انتظاری است که ما از مسئولان انتخاب کتاب برای کودکان و نوجوانان داریم. بنابراین آنها با ابزارهای انتخاب کتاب به شرح زیر دست به این انتخاب می زنند:</a:t>
            </a:r>
          </a:p>
          <a:p>
            <a:pPr marL="45720" lvl="0" indent="0" algn="just" rtl="1" fontAlgn="auto">
              <a:spcAft>
                <a:spcPts val="300"/>
              </a:spcAft>
              <a:buClr>
                <a:srgbClr val="F14124">
                  <a:lumMod val="75000"/>
                </a:srgbClr>
              </a:buClr>
              <a:buSzPct val="130000"/>
              <a:buNone/>
            </a:pPr>
            <a:r>
              <a:rPr lang="fa-IR" sz="2600" dirty="0" smtClean="0">
                <a:solidFill>
                  <a:prstClr val="black">
                    <a:lumMod val="75000"/>
                    <a:lumOff val="25000"/>
                  </a:prstClr>
                </a:solidFill>
                <a:latin typeface="Trebuchet MS"/>
                <a:cs typeface="B Zar" panose="00000400000000000000" pitchFamily="2" charset="-78"/>
              </a:rPr>
              <a:t>1- آگاهی از وجود کتاب های تازه چاپ شده یا تجدید چاپی:</a:t>
            </a:r>
          </a:p>
          <a:p>
            <a:pPr marL="502920" lvl="0" indent="-457200" algn="just" rtl="1" fontAlgn="auto">
              <a:spcAft>
                <a:spcPts val="300"/>
              </a:spcAft>
              <a:buClr>
                <a:srgbClr val="F14124">
                  <a:lumMod val="75000"/>
                </a:srgbClr>
              </a:buClr>
              <a:buSzPct val="130000"/>
              <a:buFontTx/>
              <a:buChar char="-"/>
            </a:pPr>
            <a:r>
              <a:rPr lang="fa-IR" sz="2600" dirty="0" smtClean="0">
                <a:solidFill>
                  <a:prstClr val="black">
                    <a:lumMod val="75000"/>
                    <a:lumOff val="25000"/>
                  </a:prstClr>
                </a:solidFill>
                <a:latin typeface="Trebuchet MS"/>
                <a:cs typeface="B Zar" panose="00000400000000000000" pitchFamily="2" charset="-78"/>
              </a:rPr>
              <a:t>با مراجعه به فهرست های منتشر شده توسط ناشران</a:t>
            </a:r>
          </a:p>
          <a:p>
            <a:pPr marL="502920" lvl="0" indent="-457200" algn="just" rtl="1" fontAlgn="auto">
              <a:spcAft>
                <a:spcPts val="300"/>
              </a:spcAft>
              <a:buClr>
                <a:srgbClr val="F14124">
                  <a:lumMod val="75000"/>
                </a:srgbClr>
              </a:buClr>
              <a:buSzPct val="130000"/>
              <a:buFontTx/>
              <a:buChar char="-"/>
            </a:pPr>
            <a:r>
              <a:rPr lang="fa-IR" sz="2600" dirty="0" smtClean="0">
                <a:solidFill>
                  <a:prstClr val="black">
                    <a:lumMod val="75000"/>
                    <a:lumOff val="25000"/>
                  </a:prstClr>
                </a:solidFill>
                <a:latin typeface="Trebuchet MS"/>
                <a:cs typeface="B Zar" panose="00000400000000000000" pitchFamily="2" charset="-78"/>
              </a:rPr>
              <a:t> نشریات ادواری خاص که وظیفه اطلاع رسانی را بر عهده دارند. مثل کتاب هفته، کتاب ماه کودک و نوجوان</a:t>
            </a:r>
          </a:p>
          <a:p>
            <a:pPr marL="502920" lvl="0" indent="-457200" algn="just" rtl="1" fontAlgn="auto">
              <a:spcAft>
                <a:spcPts val="300"/>
              </a:spcAft>
              <a:buClr>
                <a:srgbClr val="F14124">
                  <a:lumMod val="75000"/>
                </a:srgbClr>
              </a:buClr>
              <a:buSzPct val="130000"/>
              <a:buFontTx/>
              <a:buChar char="-"/>
            </a:pPr>
            <a:r>
              <a:rPr lang="fa-IR" sz="2600" dirty="0" smtClean="0">
                <a:solidFill>
                  <a:prstClr val="black">
                    <a:lumMod val="75000"/>
                    <a:lumOff val="25000"/>
                  </a:prstClr>
                </a:solidFill>
                <a:latin typeface="Trebuchet MS"/>
                <a:cs typeface="B Zar" panose="00000400000000000000" pitchFamily="2" charset="-78"/>
              </a:rPr>
              <a:t>از بخش کتاب های تازه، روزنامه ها </a:t>
            </a:r>
            <a:r>
              <a:rPr lang="fa-IR" sz="2600" dirty="0">
                <a:solidFill>
                  <a:prstClr val="black">
                    <a:lumMod val="75000"/>
                    <a:lumOff val="25000"/>
                  </a:prstClr>
                </a:solidFill>
                <a:latin typeface="Trebuchet MS"/>
                <a:cs typeface="B Zar" panose="00000400000000000000" pitchFamily="2" charset="-78"/>
              </a:rPr>
              <a:t>و سایرنشریات </a:t>
            </a:r>
            <a:r>
              <a:rPr lang="fa-IR" sz="2600" dirty="0" smtClean="0">
                <a:solidFill>
                  <a:prstClr val="black">
                    <a:lumMod val="75000"/>
                    <a:lumOff val="25000"/>
                  </a:prstClr>
                </a:solidFill>
                <a:latin typeface="Trebuchet MS"/>
                <a:cs typeface="B Zar" panose="00000400000000000000" pitchFamily="2" charset="-78"/>
              </a:rPr>
              <a:t>عمومی و تخصصی</a:t>
            </a:r>
          </a:p>
          <a:p>
            <a:pPr marL="45720" lvl="0" indent="0" algn="just" rtl="1" fontAlgn="auto">
              <a:spcAft>
                <a:spcPts val="300"/>
              </a:spcAft>
              <a:buClr>
                <a:srgbClr val="F14124">
                  <a:lumMod val="75000"/>
                </a:srgbClr>
              </a:buClr>
              <a:buSzPct val="130000"/>
              <a:buNone/>
            </a:pPr>
            <a:r>
              <a:rPr lang="fa-IR" sz="2600" dirty="0" smtClean="0">
                <a:solidFill>
                  <a:prstClr val="black">
                    <a:lumMod val="75000"/>
                    <a:lumOff val="25000"/>
                  </a:prstClr>
                </a:solidFill>
                <a:latin typeface="Trebuchet MS"/>
                <a:cs typeface="B Zar" panose="00000400000000000000" pitchFamily="2" charset="-78"/>
              </a:rPr>
              <a:t>2-منابعی که به ارزشیابی کیفیت آثار منتشر شده می پردازند، مثل: پژوهشنامه ادبیات کودک و نوجوان و راه دیگر رایزنی با متخصصان ادبیات ، کتابشناسی های عمومی، کتابشناسی های اختصاصی، مجراهای الکترونیکی، خواندن مستمر کتاب های کودکان و نوجوانان و ... .</a:t>
            </a:r>
            <a:endParaRPr lang="en-US" dirty="0"/>
          </a:p>
        </p:txBody>
      </p:sp>
    </p:spTree>
    <p:extLst>
      <p:ext uri="{BB962C8B-B14F-4D97-AF65-F5344CB8AC3E}">
        <p14:creationId xmlns:p14="http://schemas.microsoft.com/office/powerpoint/2010/main" val="674979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latin typeface="IranNastaliq" panose="02020505000000020003" pitchFamily="18" charset="0"/>
                <a:cs typeface="IranNastaliq" panose="02020505000000020003" pitchFamily="18" charset="0"/>
              </a:rPr>
              <a:t>منابع</a:t>
            </a:r>
            <a:endParaRPr lang="en-US"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p:txBody>
          <a:bodyPr/>
          <a:lstStyle/>
          <a:p>
            <a:pPr algn="just" rtl="1">
              <a:buFontTx/>
              <a:buChar char="-"/>
            </a:pPr>
            <a:r>
              <a:rPr lang="fa-IR" sz="2400" dirty="0" smtClean="0">
                <a:cs typeface="B Zar" panose="00000400000000000000" pitchFamily="2" charset="-78"/>
              </a:rPr>
              <a:t>فرهنگنامه کودکان و نوجوانان؛ ج2، تهران: مرکز نشر، ف رهنگنامه، 1373.</a:t>
            </a:r>
          </a:p>
          <a:p>
            <a:pPr algn="just" rtl="1">
              <a:buFontTx/>
              <a:buChar char="-"/>
            </a:pPr>
            <a:r>
              <a:rPr lang="fa-IR" sz="2400" dirty="0" smtClean="0">
                <a:cs typeface="B Zar" panose="00000400000000000000" pitchFamily="2" charset="-78"/>
              </a:rPr>
              <a:t>مصاحب، غلامحسین؛ دایره المعارف فارسی، تهران: ج1.</a:t>
            </a:r>
          </a:p>
          <a:p>
            <a:pPr algn="just" rtl="1">
              <a:buFontTx/>
              <a:buChar char="-"/>
            </a:pPr>
            <a:r>
              <a:rPr lang="fa-IR" sz="2400" dirty="0" smtClean="0">
                <a:cs typeface="B Zar" panose="00000400000000000000" pitchFamily="2" charset="-78"/>
              </a:rPr>
              <a:t>نورتون، دونا (1999)، </a:t>
            </a:r>
          </a:p>
          <a:p>
            <a:pPr algn="just" rtl="1">
              <a:buFontTx/>
              <a:buChar char="-"/>
            </a:pPr>
            <a:r>
              <a:rPr lang="fa-IR" sz="2400" dirty="0" smtClean="0">
                <a:cs typeface="B Zar" panose="00000400000000000000" pitchFamily="2" charset="-78"/>
              </a:rPr>
              <a:t>هانت، پیتر (1999)، ادبیات کودکان، نیویورک: لرتج.</a:t>
            </a:r>
          </a:p>
        </p:txBody>
      </p:sp>
    </p:spTree>
    <p:extLst>
      <p:ext uri="{BB962C8B-B14F-4D97-AF65-F5344CB8AC3E}">
        <p14:creationId xmlns:p14="http://schemas.microsoft.com/office/powerpoint/2010/main" val="32570196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7428" y="0"/>
            <a:ext cx="9530256" cy="7086600"/>
          </a:xfrm>
        </p:spPr>
      </p:pic>
      <p:sp>
        <p:nvSpPr>
          <p:cNvPr id="2" name="Title 1"/>
          <p:cNvSpPr>
            <a:spLocks noGrp="1"/>
          </p:cNvSpPr>
          <p:nvPr>
            <p:ph type="title"/>
          </p:nvPr>
        </p:nvSpPr>
        <p:spPr>
          <a:xfrm>
            <a:off x="0" y="990600"/>
            <a:ext cx="8229600" cy="5462736"/>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t>با سپاس از حسن توجه شما</a:t>
            </a:r>
            <a:b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br>
            <a:r>
              <a:rPr lang="fa-IR" sz="6600" b="1" dirty="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t/>
            </a:r>
            <a:br>
              <a:rPr lang="fa-IR" sz="6600" b="1" dirty="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br>
            <a: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t>و</a:t>
            </a:r>
            <a:b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br>
            <a: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t/>
            </a:r>
            <a:b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br>
            <a:r>
              <a:rPr lang="fa-IR" sz="6600" b="1" dirty="0" smtClean="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rPr>
              <a:t>صلوات بر محمد (ص)و آل محمد</a:t>
            </a:r>
            <a:endParaRPr lang="en-US" sz="6600" b="1" dirty="0">
              <a:ln w="11430"/>
              <a:effectLst>
                <a:outerShdw blurRad="80000" dist="40000" dir="5040000" algn="tl">
                  <a:srgbClr val="000000">
                    <a:alpha val="30000"/>
                  </a:srgbClr>
                </a:outerShdw>
              </a:effectLst>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87245542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00849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755576" y="836712"/>
            <a:ext cx="7776864" cy="4868416"/>
          </a:xfrm>
        </p:spPr>
        <p:txBody>
          <a:bodyPr/>
          <a:lstStyle/>
          <a:p>
            <a:pPr marL="0" marR="0" indent="0" algn="ctr">
              <a:lnSpc>
                <a:spcPct val="200000"/>
              </a:lnSpc>
              <a:spcBef>
                <a:spcPts val="0"/>
              </a:spcBef>
              <a:spcAft>
                <a:spcPts val="1000"/>
              </a:spcAft>
              <a:buNone/>
            </a:pPr>
            <a:r>
              <a:rPr lang="fa-IR" dirty="0" smtClean="0">
                <a:latin typeface="IranNastaliq" panose="02020505000000020003" pitchFamily="18" charset="0"/>
                <a:ea typeface="Calibri"/>
                <a:cs typeface="IranNastaliq" panose="02020505000000020003" pitchFamily="18" charset="0"/>
              </a:rPr>
              <a:t>به </a:t>
            </a:r>
            <a:r>
              <a:rPr lang="fa-IR" dirty="0">
                <a:latin typeface="IranNastaliq" panose="02020505000000020003" pitchFamily="18" charset="0"/>
                <a:ea typeface="Calibri"/>
                <a:cs typeface="IranNastaliq" panose="02020505000000020003" pitchFamily="18" charset="0"/>
              </a:rPr>
              <a:t>نام خداوند رنگین </a:t>
            </a:r>
            <a:r>
              <a:rPr lang="fa-IR" dirty="0" smtClean="0">
                <a:latin typeface="IranNastaliq" panose="02020505000000020003" pitchFamily="18" charset="0"/>
                <a:ea typeface="Calibri"/>
                <a:cs typeface="IranNastaliq" panose="02020505000000020003" pitchFamily="18" charset="0"/>
              </a:rPr>
              <a:t> کمان                                                           خداوند     بخشنده </a:t>
            </a:r>
            <a:r>
              <a:rPr lang="fa-IR" dirty="0">
                <a:latin typeface="IranNastaliq" panose="02020505000000020003" pitchFamily="18" charset="0"/>
                <a:ea typeface="Calibri"/>
                <a:cs typeface="IranNastaliq" panose="02020505000000020003" pitchFamily="18" charset="0"/>
              </a:rPr>
              <a:t>ی </a:t>
            </a:r>
            <a:r>
              <a:rPr lang="fa-IR" dirty="0" smtClean="0">
                <a:latin typeface="IranNastaliq" panose="02020505000000020003" pitchFamily="18" charset="0"/>
                <a:ea typeface="Calibri"/>
                <a:cs typeface="IranNastaliq" panose="02020505000000020003" pitchFamily="18" charset="0"/>
              </a:rPr>
              <a:t>  مهربان</a:t>
            </a:r>
            <a:endParaRPr lang="en-US" dirty="0">
              <a:latin typeface="IranNastaliq" panose="02020505000000020003" pitchFamily="18" charset="0"/>
              <a:ea typeface="Calibri"/>
              <a:cs typeface="IranNastaliq" panose="02020505000000020003" pitchFamily="18" charset="0"/>
            </a:endParaRPr>
          </a:p>
          <a:p>
            <a:pPr marL="0" marR="0" indent="0" algn="ctr">
              <a:lnSpc>
                <a:spcPct val="200000"/>
              </a:lnSpc>
              <a:spcBef>
                <a:spcPts val="0"/>
              </a:spcBef>
              <a:spcAft>
                <a:spcPts val="1000"/>
              </a:spcAft>
              <a:buNone/>
            </a:pPr>
            <a:r>
              <a:rPr lang="fa-IR" dirty="0" smtClean="0">
                <a:latin typeface="IranNastaliq" panose="02020505000000020003" pitchFamily="18" charset="0"/>
                <a:ea typeface="Calibri"/>
                <a:cs typeface="IranNastaliq" panose="02020505000000020003" pitchFamily="18" charset="0"/>
              </a:rPr>
              <a:t>خداوند </a:t>
            </a:r>
            <a:r>
              <a:rPr lang="fa-IR" dirty="0">
                <a:latin typeface="IranNastaliq" panose="02020505000000020003" pitchFamily="18" charset="0"/>
                <a:ea typeface="Calibri"/>
                <a:cs typeface="IranNastaliq" panose="02020505000000020003" pitchFamily="18" charset="0"/>
              </a:rPr>
              <a:t>سنجاقک رنگ </a:t>
            </a:r>
            <a:r>
              <a:rPr lang="fa-IR" dirty="0" smtClean="0">
                <a:latin typeface="IranNastaliq" panose="02020505000000020003" pitchFamily="18" charset="0"/>
                <a:ea typeface="Calibri"/>
                <a:cs typeface="IranNastaliq" panose="02020505000000020003" pitchFamily="18" charset="0"/>
              </a:rPr>
              <a:t>رنگ                                          خداوند      پروانه </a:t>
            </a:r>
            <a:r>
              <a:rPr lang="fa-IR" dirty="0">
                <a:latin typeface="IranNastaliq" panose="02020505000000020003" pitchFamily="18" charset="0"/>
                <a:ea typeface="Calibri"/>
                <a:cs typeface="IranNastaliq" panose="02020505000000020003" pitchFamily="18" charset="0"/>
              </a:rPr>
              <a:t>های </a:t>
            </a:r>
            <a:r>
              <a:rPr lang="fa-IR" dirty="0" smtClean="0">
                <a:latin typeface="IranNastaliq" panose="02020505000000020003" pitchFamily="18" charset="0"/>
                <a:ea typeface="Calibri"/>
                <a:cs typeface="IranNastaliq" panose="02020505000000020003" pitchFamily="18" charset="0"/>
              </a:rPr>
              <a:t>       قشنگ</a:t>
            </a:r>
            <a:endParaRPr lang="en-US" dirty="0">
              <a:latin typeface="IranNastaliq" panose="02020505000000020003" pitchFamily="18" charset="0"/>
              <a:ea typeface="Calibri"/>
              <a:cs typeface="IranNastaliq" panose="02020505000000020003" pitchFamily="18" charset="0"/>
            </a:endParaRPr>
          </a:p>
          <a:p>
            <a:pPr marL="0" marR="0" indent="0" algn="ctr">
              <a:lnSpc>
                <a:spcPct val="200000"/>
              </a:lnSpc>
              <a:spcBef>
                <a:spcPts val="0"/>
              </a:spcBef>
              <a:spcAft>
                <a:spcPts val="1000"/>
              </a:spcAft>
              <a:buNone/>
            </a:pPr>
            <a:r>
              <a:rPr lang="fa-IR" dirty="0" smtClean="0">
                <a:latin typeface="IranNastaliq" panose="02020505000000020003" pitchFamily="18" charset="0"/>
                <a:ea typeface="Calibri"/>
                <a:cs typeface="IranNastaliq" panose="02020505000000020003" pitchFamily="18" charset="0"/>
              </a:rPr>
              <a:t>خدایی      </a:t>
            </a:r>
            <a:r>
              <a:rPr lang="fa-IR" dirty="0">
                <a:latin typeface="IranNastaliq" panose="02020505000000020003" pitchFamily="18" charset="0"/>
                <a:ea typeface="Calibri"/>
                <a:cs typeface="IranNastaliq" panose="02020505000000020003" pitchFamily="18" charset="0"/>
              </a:rPr>
              <a:t>که </a:t>
            </a:r>
            <a:r>
              <a:rPr lang="fa-IR" dirty="0" smtClean="0">
                <a:latin typeface="IranNastaliq" panose="02020505000000020003" pitchFamily="18" charset="0"/>
                <a:ea typeface="Calibri"/>
                <a:cs typeface="IranNastaliq" panose="02020505000000020003" pitchFamily="18" charset="0"/>
              </a:rPr>
              <a:t>    آب      و هوا    </a:t>
            </a:r>
            <a:r>
              <a:rPr lang="fa-IR" dirty="0">
                <a:latin typeface="IranNastaliq" panose="02020505000000020003" pitchFamily="18" charset="0"/>
                <a:ea typeface="Calibri"/>
                <a:cs typeface="IranNastaliq" panose="02020505000000020003" pitchFamily="18" charset="0"/>
              </a:rPr>
              <a:t>آفرید  </a:t>
            </a:r>
            <a:r>
              <a:rPr lang="fa-IR" dirty="0" smtClean="0">
                <a:latin typeface="IranNastaliq" panose="02020505000000020003" pitchFamily="18" charset="0"/>
                <a:ea typeface="Calibri"/>
                <a:cs typeface="IranNastaliq" panose="02020505000000020003" pitchFamily="18" charset="0"/>
              </a:rPr>
              <a:t>                                                              درخت   </a:t>
            </a:r>
            <a:r>
              <a:rPr lang="fa-IR" dirty="0">
                <a:latin typeface="IranNastaliq" panose="02020505000000020003" pitchFamily="18" charset="0"/>
                <a:ea typeface="Calibri"/>
                <a:cs typeface="IranNastaliq" panose="02020505000000020003" pitchFamily="18" charset="0"/>
              </a:rPr>
              <a:t>و گل و سبزه </a:t>
            </a:r>
            <a:r>
              <a:rPr lang="fa-IR" dirty="0" smtClean="0">
                <a:latin typeface="IranNastaliq" panose="02020505000000020003" pitchFamily="18" charset="0"/>
                <a:ea typeface="Calibri"/>
                <a:cs typeface="IranNastaliq" panose="02020505000000020003" pitchFamily="18" charset="0"/>
              </a:rPr>
              <a:t> را  آفرید</a:t>
            </a:r>
            <a:endParaRPr lang="en-US" dirty="0">
              <a:latin typeface="IranNastaliq" panose="02020505000000020003" pitchFamily="18" charset="0"/>
              <a:ea typeface="Calibri"/>
              <a:cs typeface="IranNastaliq" panose="02020505000000020003" pitchFamily="18" charset="0"/>
            </a:endParaRPr>
          </a:p>
          <a:p>
            <a:pPr marL="0" marR="0" indent="0" algn="ctr">
              <a:lnSpc>
                <a:spcPct val="200000"/>
              </a:lnSpc>
              <a:spcBef>
                <a:spcPts val="0"/>
              </a:spcBef>
              <a:spcAft>
                <a:spcPts val="1000"/>
              </a:spcAft>
              <a:buNone/>
            </a:pPr>
            <a:r>
              <a:rPr lang="fa-IR" dirty="0">
                <a:latin typeface="IranNastaliq" panose="02020505000000020003" pitchFamily="18" charset="0"/>
                <a:ea typeface="Calibri"/>
                <a:cs typeface="IranNastaliq" panose="02020505000000020003" pitchFamily="18" charset="0"/>
              </a:rPr>
              <a:t> خدایی که از بوی گل، بهتر </a:t>
            </a:r>
            <a:r>
              <a:rPr lang="fa-IR" dirty="0" smtClean="0">
                <a:latin typeface="IranNastaliq" panose="02020505000000020003" pitchFamily="18" charset="0"/>
                <a:ea typeface="Calibri"/>
                <a:cs typeface="IranNastaliq" panose="02020505000000020003" pitchFamily="18" charset="0"/>
              </a:rPr>
              <a:t>است                                    صمیمی </a:t>
            </a:r>
            <a:r>
              <a:rPr lang="fa-IR" dirty="0">
                <a:latin typeface="IranNastaliq" panose="02020505000000020003" pitchFamily="18" charset="0"/>
                <a:ea typeface="Calibri"/>
                <a:cs typeface="IranNastaliq" panose="02020505000000020003" pitchFamily="18" charset="0"/>
              </a:rPr>
              <a:t>تر از خنده </a:t>
            </a:r>
            <a:r>
              <a:rPr lang="fa-IR" dirty="0" smtClean="0">
                <a:latin typeface="IranNastaliq" panose="02020505000000020003" pitchFamily="18" charset="0"/>
                <a:ea typeface="Calibri"/>
                <a:cs typeface="IranNastaliq" panose="02020505000000020003" pitchFamily="18" charset="0"/>
              </a:rPr>
              <a:t> مادر </a:t>
            </a:r>
            <a:r>
              <a:rPr lang="fa-IR" dirty="0">
                <a:latin typeface="IranNastaliq" panose="02020505000000020003" pitchFamily="18" charset="0"/>
                <a:ea typeface="Calibri"/>
                <a:cs typeface="IranNastaliq" panose="02020505000000020003" pitchFamily="18" charset="0"/>
              </a:rPr>
              <a:t>است</a:t>
            </a:r>
            <a:endParaRPr lang="en-US" dirty="0">
              <a:latin typeface="IranNastaliq" panose="02020505000000020003" pitchFamily="18" charset="0"/>
              <a:ea typeface="Calibri"/>
              <a:cs typeface="IranNastaliq" panose="02020505000000020003" pitchFamily="18" charset="0"/>
            </a:endParaRPr>
          </a:p>
          <a:p>
            <a:pPr marL="0" marR="0" indent="0" algn="ctr">
              <a:lnSpc>
                <a:spcPct val="200000"/>
              </a:lnSpc>
              <a:spcBef>
                <a:spcPts val="0"/>
              </a:spcBef>
              <a:spcAft>
                <a:spcPts val="1000"/>
              </a:spcAft>
              <a:buNone/>
            </a:pPr>
            <a:r>
              <a:rPr lang="fa-IR" dirty="0">
                <a:latin typeface="IranNastaliq" panose="02020505000000020003" pitchFamily="18" charset="0"/>
                <a:ea typeface="Calibri"/>
                <a:cs typeface="IranNastaliq" panose="02020505000000020003" pitchFamily="18" charset="0"/>
              </a:rPr>
              <a:t> خدایا </a:t>
            </a:r>
            <a:r>
              <a:rPr lang="fa-IR" dirty="0" smtClean="0">
                <a:latin typeface="IranNastaliq" panose="02020505000000020003" pitchFamily="18" charset="0"/>
                <a:ea typeface="Calibri"/>
                <a:cs typeface="IranNastaliq" panose="02020505000000020003" pitchFamily="18" charset="0"/>
              </a:rPr>
              <a:t>      به   </a:t>
            </a:r>
            <a:r>
              <a:rPr lang="fa-IR" dirty="0">
                <a:latin typeface="IranNastaliq" panose="02020505000000020003" pitchFamily="18" charset="0"/>
                <a:ea typeface="Calibri"/>
                <a:cs typeface="IranNastaliq" panose="02020505000000020003" pitchFamily="18" charset="0"/>
              </a:rPr>
              <a:t>ما </a:t>
            </a:r>
            <a:r>
              <a:rPr lang="fa-IR" dirty="0" smtClean="0">
                <a:latin typeface="IranNastaliq" panose="02020505000000020003" pitchFamily="18" charset="0"/>
                <a:ea typeface="Calibri"/>
                <a:cs typeface="IranNastaliq" panose="02020505000000020003" pitchFamily="18" charset="0"/>
              </a:rPr>
              <a:t>   مهربانی        بده                                                                                                دلی     ساده     و  آسمانی    بده</a:t>
            </a:r>
            <a:endParaRPr lang="en-US" dirty="0">
              <a:latin typeface="IranNastaliq" panose="02020505000000020003" pitchFamily="18" charset="0"/>
              <a:ea typeface="Calibri"/>
              <a:cs typeface="IranNastaliq" panose="02020505000000020003" pitchFamily="18" charset="0"/>
            </a:endParaRPr>
          </a:p>
          <a:p>
            <a:pPr marL="0" marR="0" indent="0" algn="ctr">
              <a:lnSpc>
                <a:spcPct val="200000"/>
              </a:lnSpc>
              <a:spcBef>
                <a:spcPts val="0"/>
              </a:spcBef>
              <a:spcAft>
                <a:spcPts val="1000"/>
              </a:spcAft>
              <a:buNone/>
            </a:pPr>
            <a:r>
              <a:rPr lang="fa-IR" dirty="0" smtClean="0">
                <a:latin typeface="IranNastaliq" panose="02020505000000020003" pitchFamily="18" charset="0"/>
                <a:ea typeface="Calibri"/>
                <a:cs typeface="IranNastaliq" panose="02020505000000020003" pitchFamily="18" charset="0"/>
              </a:rPr>
              <a:t>دلی </a:t>
            </a:r>
            <a:r>
              <a:rPr lang="fa-IR" dirty="0">
                <a:latin typeface="IranNastaliq" panose="02020505000000020003" pitchFamily="18" charset="0"/>
                <a:ea typeface="Calibri"/>
                <a:cs typeface="IranNastaliq" panose="02020505000000020003" pitchFamily="18" charset="0"/>
              </a:rPr>
              <a:t>صاف </a:t>
            </a:r>
            <a:r>
              <a:rPr lang="fa-IR" dirty="0" smtClean="0">
                <a:latin typeface="IranNastaliq" panose="02020505000000020003" pitchFamily="18" charset="0"/>
                <a:ea typeface="Calibri"/>
                <a:cs typeface="IranNastaliq" panose="02020505000000020003" pitchFamily="18" charset="0"/>
              </a:rPr>
              <a:t>  و </a:t>
            </a:r>
            <a:r>
              <a:rPr lang="fa-IR" dirty="0">
                <a:latin typeface="IranNastaliq" panose="02020505000000020003" pitchFamily="18" charset="0"/>
                <a:ea typeface="Calibri"/>
                <a:cs typeface="IranNastaliq" panose="02020505000000020003" pitchFamily="18" charset="0"/>
              </a:rPr>
              <a:t>بی کینه، مانند آب  </a:t>
            </a:r>
            <a:r>
              <a:rPr lang="fa-IR" dirty="0" smtClean="0">
                <a:latin typeface="IranNastaliq" panose="02020505000000020003" pitchFamily="18" charset="0"/>
                <a:ea typeface="Calibri"/>
                <a:cs typeface="IranNastaliq" panose="02020505000000020003" pitchFamily="18" charset="0"/>
              </a:rPr>
              <a:t>                                          دلی </a:t>
            </a:r>
            <a:r>
              <a:rPr lang="fa-IR" dirty="0">
                <a:latin typeface="IranNastaliq" panose="02020505000000020003" pitchFamily="18" charset="0"/>
                <a:ea typeface="Calibri"/>
                <a:cs typeface="IranNastaliq" panose="02020505000000020003" pitchFamily="18" charset="0"/>
              </a:rPr>
              <a:t>روشن وگرم ، </a:t>
            </a:r>
            <a:r>
              <a:rPr lang="fa-IR" dirty="0" smtClean="0">
                <a:latin typeface="IranNastaliq" panose="02020505000000020003" pitchFamily="18" charset="0"/>
                <a:ea typeface="Calibri"/>
                <a:cs typeface="IranNastaliq" panose="02020505000000020003" pitchFamily="18" charset="0"/>
              </a:rPr>
              <a:t>چون آفتاب</a:t>
            </a:r>
          </a:p>
          <a:p>
            <a:pPr marL="0" lvl="0" indent="0">
              <a:lnSpc>
                <a:spcPct val="115000"/>
              </a:lnSpc>
              <a:spcBef>
                <a:spcPts val="0"/>
              </a:spcBef>
              <a:spcAft>
                <a:spcPts val="1000"/>
              </a:spcAft>
              <a:buNone/>
            </a:pPr>
            <a:r>
              <a:rPr lang="fa-IR" sz="1800" dirty="0">
                <a:solidFill>
                  <a:srgbClr val="000000"/>
                </a:solidFill>
                <a:latin typeface="IranNastaliq" panose="02020505000000020003" pitchFamily="18" charset="0"/>
                <a:ea typeface="Calibri"/>
                <a:cs typeface="IranNastaliq" panose="02020505000000020003" pitchFamily="18" charset="0"/>
              </a:rPr>
              <a:t>محمود پوروهاب </a:t>
            </a:r>
            <a:r>
              <a:rPr lang="en-US" sz="1800" dirty="0" smtClean="0">
                <a:solidFill>
                  <a:srgbClr val="000000"/>
                </a:solidFill>
                <a:latin typeface="IranNastaliq" panose="02020505000000020003" pitchFamily="18" charset="0"/>
                <a:ea typeface="Calibri"/>
                <a:cs typeface="IranNastaliq" panose="02020505000000020003" pitchFamily="18" charset="0"/>
              </a:rPr>
              <a:t>        </a:t>
            </a:r>
            <a:endParaRPr lang="fa-IR" sz="1800" dirty="0">
              <a:solidFill>
                <a:srgbClr val="000000"/>
              </a:solidFill>
              <a:latin typeface="IranNastaliq" panose="02020505000000020003" pitchFamily="18" charset="0"/>
              <a:ea typeface="Calibri"/>
              <a:cs typeface="IranNastaliq" panose="02020505000000020003" pitchFamily="18" charset="0"/>
            </a:endParaRPr>
          </a:p>
          <a:p>
            <a:pPr marL="0" marR="0" indent="0" algn="ctr">
              <a:lnSpc>
                <a:spcPct val="115000"/>
              </a:lnSpc>
              <a:spcBef>
                <a:spcPts val="0"/>
              </a:spcBef>
              <a:spcAft>
                <a:spcPts val="1000"/>
              </a:spcAft>
              <a:buNone/>
            </a:pPr>
            <a:endParaRPr lang="en-US" dirty="0">
              <a:effectLst/>
              <a:latin typeface="IranNastaliq" panose="02020505000000020003" pitchFamily="18" charset="0"/>
              <a:ea typeface="Calibri"/>
              <a:cs typeface="IranNastaliq" panose="02020505000000020003" pitchFamily="18" charset="0"/>
            </a:endParaRPr>
          </a:p>
        </p:txBody>
      </p:sp>
    </p:spTree>
    <p:extLst>
      <p:ext uri="{BB962C8B-B14F-4D97-AF65-F5344CB8AC3E}">
        <p14:creationId xmlns:p14="http://schemas.microsoft.com/office/powerpoint/2010/main" val="4074121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161660" y="-1045029"/>
            <a:ext cx="6969967" cy="9293288"/>
          </a:xfrm>
          <a:prstGeom prst="rect">
            <a:avLst/>
          </a:prstGeom>
        </p:spPr>
      </p:pic>
      <p:sp>
        <p:nvSpPr>
          <p:cNvPr id="3" name="Content Placeholder 2"/>
          <p:cNvSpPr>
            <a:spLocks noGrp="1"/>
          </p:cNvSpPr>
          <p:nvPr>
            <p:ph idx="1"/>
          </p:nvPr>
        </p:nvSpPr>
        <p:spPr>
          <a:xfrm>
            <a:off x="228600" y="0"/>
            <a:ext cx="9064688" cy="6858000"/>
          </a:xfrm>
        </p:spPr>
        <p:txBody>
          <a:bodyPr>
            <a:normAutofit fontScale="92500" lnSpcReduction="20000"/>
          </a:bodyPr>
          <a:lstStyle/>
          <a:p>
            <a:pPr marL="0" lvl="0" indent="0" algn="r" rtl="1" fontAlgn="auto">
              <a:spcAft>
                <a:spcPts val="0"/>
              </a:spcAft>
              <a:buNone/>
            </a:pPr>
            <a:endParaRPr lang="fa-IR" sz="2400" b="1" dirty="0">
              <a:ln/>
              <a:solidFill>
                <a:prstClr val="black"/>
              </a:solidFill>
              <a:latin typeface="IranNastaliq" panose="02020505000000020003" pitchFamily="18" charset="0"/>
              <a:cs typeface="IranNastaliq" panose="02020505000000020003" pitchFamily="18" charset="0"/>
            </a:endParaRPr>
          </a:p>
          <a:p>
            <a:pPr marL="0" lvl="0" indent="0" algn="ctr" rtl="1" fontAlgn="auto">
              <a:spcAft>
                <a:spcPts val="0"/>
              </a:spcAft>
              <a:buNone/>
            </a:pPr>
            <a:r>
              <a:rPr lang="fa-IR" sz="2400" b="1" dirty="0">
                <a:ln/>
                <a:solidFill>
                  <a:prstClr val="black"/>
                </a:solidFill>
                <a:latin typeface="IranNastaliq" panose="02020505000000020003" pitchFamily="18" charset="0"/>
                <a:cs typeface="IranNastaliq" panose="02020505000000020003" pitchFamily="18" charset="0"/>
              </a:rPr>
              <a:t>دانشجویان گرامی </a:t>
            </a:r>
          </a:p>
          <a:p>
            <a:pPr marL="0" lvl="0" indent="0" algn="ctr" rtl="1" fontAlgn="auto">
              <a:spcAft>
                <a:spcPts val="0"/>
              </a:spcAft>
              <a:buNone/>
            </a:pPr>
            <a:endParaRPr lang="fa-IR" sz="2400" b="1" dirty="0">
              <a:ln/>
              <a:solidFill>
                <a:prstClr val="black"/>
              </a:solidFill>
              <a:latin typeface="IranNastaliq" panose="02020505000000020003" pitchFamily="18" charset="0"/>
              <a:cs typeface="IranNastaliq" panose="02020505000000020003" pitchFamily="18" charset="0"/>
            </a:endParaRPr>
          </a:p>
          <a:p>
            <a:pPr marL="0" lvl="0" indent="0" algn="ctr" rtl="1" fontAlgn="auto">
              <a:spcAft>
                <a:spcPts val="0"/>
              </a:spcAft>
              <a:buNone/>
            </a:pPr>
            <a:r>
              <a:rPr lang="fa-IR" sz="2700" b="1" dirty="0">
                <a:ln/>
                <a:solidFill>
                  <a:prstClr val="black"/>
                </a:solidFill>
                <a:latin typeface="IranNastaliq" panose="02020505000000020003" pitchFamily="18" charset="0"/>
                <a:cs typeface="IranNastaliq" panose="02020505000000020003" pitchFamily="18" charset="0"/>
              </a:rPr>
              <a:t>سلام؛ سال نو مبارک</a:t>
            </a:r>
          </a:p>
          <a:p>
            <a:pPr lvl="0" algn="r" rtl="1" fontAlgn="auto">
              <a:lnSpc>
                <a:spcPct val="200000"/>
              </a:lnSpc>
              <a:spcAft>
                <a:spcPts val="0"/>
              </a:spcAft>
              <a:buFontTx/>
              <a:buChar char="-"/>
            </a:pPr>
            <a:r>
              <a:rPr lang="fa-IR" sz="2400" b="1" dirty="0">
                <a:ln/>
                <a:solidFill>
                  <a:prstClr val="black"/>
                </a:solidFill>
                <a:latin typeface="IranNastaliq" panose="02020505000000020003" pitchFamily="18" charset="0"/>
                <a:cs typeface="IranNastaliq" panose="02020505000000020003" pitchFamily="18" charset="0"/>
              </a:rPr>
              <a:t>با توجه به تعطیلی دانشگاه به دلیل شیوع</a:t>
            </a:r>
            <a:r>
              <a:rPr lang="en-US" sz="2400" b="1" dirty="0">
                <a:ln/>
                <a:solidFill>
                  <a:prstClr val="black"/>
                </a:solidFill>
                <a:latin typeface="IranNastaliq" panose="02020505000000020003" pitchFamily="18" charset="0"/>
                <a:cs typeface="IranNastaliq" panose="02020505000000020003" pitchFamily="18" charset="0"/>
              </a:rPr>
              <a:t> </a:t>
            </a:r>
            <a:r>
              <a:rPr lang="fa-IR" sz="2400" b="1" dirty="0">
                <a:ln/>
                <a:solidFill>
                  <a:prstClr val="black"/>
                </a:solidFill>
                <a:latin typeface="IranNastaliq" panose="02020505000000020003" pitchFamily="18" charset="0"/>
                <a:cs typeface="IranNastaliq" panose="02020505000000020003" pitchFamily="18" charset="0"/>
              </a:rPr>
              <a:t>بیماری کرونا  و  در راستای عدم ایجاد  وقفه در امر آموزش ؛ آموزش مجازی به عنوان </a:t>
            </a:r>
            <a:r>
              <a:rPr lang="fa-IR" sz="2400" b="1" dirty="0" smtClean="0">
                <a:ln/>
                <a:solidFill>
                  <a:prstClr val="black"/>
                </a:solidFill>
                <a:latin typeface="IranNastaliq" panose="02020505000000020003" pitchFamily="18" charset="0"/>
                <a:cs typeface="IranNastaliq" panose="02020505000000020003" pitchFamily="18" charset="0"/>
              </a:rPr>
              <a:t>تجربه‏ای </a:t>
            </a:r>
            <a:r>
              <a:rPr lang="fa-IR" sz="2400" b="1" dirty="0">
                <a:ln/>
                <a:solidFill>
                  <a:prstClr val="black"/>
                </a:solidFill>
                <a:latin typeface="IranNastaliq" panose="02020505000000020003" pitchFamily="18" charset="0"/>
                <a:cs typeface="IranNastaliq" panose="02020505000000020003" pitchFamily="18" charset="0"/>
              </a:rPr>
              <a:t>جدید  و استفاده ای بهینه از امکانات و فناوری های نو است. </a:t>
            </a:r>
          </a:p>
          <a:p>
            <a:pPr lvl="0" algn="r" rtl="1" fontAlgn="auto">
              <a:lnSpc>
                <a:spcPct val="200000"/>
              </a:lnSpc>
              <a:spcAft>
                <a:spcPts val="0"/>
              </a:spcAft>
              <a:buFontTx/>
              <a:buChar char="-"/>
            </a:pPr>
            <a:r>
              <a:rPr lang="fa-IR" sz="2400" b="1" dirty="0">
                <a:ln/>
                <a:solidFill>
                  <a:prstClr val="black"/>
                </a:solidFill>
                <a:latin typeface="IranNastaliq" panose="02020505000000020003" pitchFamily="18" charset="0"/>
                <a:cs typeface="IranNastaliq" panose="02020505000000020003" pitchFamily="18" charset="0"/>
              </a:rPr>
              <a:t>بنابراین  قصد داریم با بهره جستن از این امکان،  رئوس مطالب درسی را  در قالب پاور پوینت، پی دی اف و  صدا در محیط  گروههای مجازی ایجاد شده ارائه و به اشتراک بگذاریم.</a:t>
            </a:r>
          </a:p>
          <a:p>
            <a:pPr lvl="0" algn="r" rtl="1" fontAlgn="auto">
              <a:lnSpc>
                <a:spcPct val="200000"/>
              </a:lnSpc>
              <a:spcAft>
                <a:spcPts val="0"/>
              </a:spcAft>
              <a:buFontTx/>
              <a:buChar char="-"/>
            </a:pPr>
            <a:r>
              <a:rPr lang="fa-IR" sz="2400" b="1" dirty="0">
                <a:ln/>
                <a:solidFill>
                  <a:prstClr val="black"/>
                </a:solidFill>
                <a:latin typeface="IranNastaliq" panose="02020505000000020003" pitchFamily="18" charset="0"/>
                <a:cs typeface="IranNastaliq" panose="02020505000000020003" pitchFamily="18" charset="0"/>
              </a:rPr>
              <a:t>امید است با همکاری متقابل در این امر توفیقاتی حاصل گردد</a:t>
            </a:r>
            <a:r>
              <a:rPr lang="fa-IR" sz="2400" b="1" dirty="0" smtClean="0">
                <a:ln/>
                <a:solidFill>
                  <a:prstClr val="black"/>
                </a:solidFill>
                <a:latin typeface="IranNastaliq" panose="02020505000000020003" pitchFamily="18" charset="0"/>
                <a:cs typeface="IranNastaliq" panose="02020505000000020003" pitchFamily="18" charset="0"/>
              </a:rPr>
              <a:t>.</a:t>
            </a:r>
          </a:p>
          <a:p>
            <a:pPr lvl="0" algn="r" rtl="1" fontAlgn="auto">
              <a:lnSpc>
                <a:spcPct val="200000"/>
              </a:lnSpc>
              <a:spcAft>
                <a:spcPts val="0"/>
              </a:spcAft>
              <a:buFontTx/>
              <a:buChar char="-"/>
            </a:pPr>
            <a:r>
              <a:rPr lang="fa-IR" sz="2400" b="1" dirty="0" smtClean="0">
                <a:ln/>
                <a:solidFill>
                  <a:prstClr val="black"/>
                </a:solidFill>
                <a:latin typeface="IranNastaliq" panose="02020505000000020003" pitchFamily="18" charset="0"/>
                <a:cs typeface="IranNastaliq" panose="02020505000000020003" pitchFamily="18" charset="0"/>
              </a:rPr>
              <a:t>در </a:t>
            </a:r>
            <a:r>
              <a:rPr lang="fa-IR" sz="2400" b="1" dirty="0">
                <a:ln/>
                <a:solidFill>
                  <a:prstClr val="black"/>
                </a:solidFill>
                <a:latin typeface="IranNastaliq" panose="02020505000000020003" pitchFamily="18" charset="0"/>
                <a:cs typeface="IranNastaliq" panose="02020505000000020003" pitchFamily="18" charset="0"/>
              </a:rPr>
              <a:t>صورت وجود هرگونه سوال  هم زمان با کلاس درسی و بعد از آن، سوال احتمالی ارسال تا پاسخگویی </a:t>
            </a:r>
            <a:r>
              <a:rPr lang="fa-IR" sz="2400" b="1" dirty="0" smtClean="0">
                <a:ln/>
                <a:solidFill>
                  <a:prstClr val="black"/>
                </a:solidFill>
                <a:latin typeface="IranNastaliq" panose="02020505000000020003" pitchFamily="18" charset="0"/>
                <a:cs typeface="IranNastaliq" panose="02020505000000020003" pitchFamily="18" charset="0"/>
              </a:rPr>
              <a:t>شود . همچنین اعلام نظر و ارسال سوال، بستر لازم برای پرسش و پاسخ  دو سویه،  تضارب آراء و همفکری  را ایجاد خواهد نمود و در نهایت این امر موجب هم افزایی و ارتقاء یادگیری خواهد شد.</a:t>
            </a:r>
          </a:p>
          <a:p>
            <a:pPr marL="0" lvl="0" indent="0" algn="r" rtl="1" fontAlgn="auto">
              <a:lnSpc>
                <a:spcPct val="200000"/>
              </a:lnSpc>
              <a:spcAft>
                <a:spcPts val="0"/>
              </a:spcAft>
              <a:buNone/>
            </a:pPr>
            <a:endParaRPr lang="fa-IR" sz="2400" b="1" dirty="0">
              <a:ln/>
              <a:solidFill>
                <a:prstClr val="black"/>
              </a:solidFill>
              <a:latin typeface="IranNastaliq" panose="02020505000000020003" pitchFamily="18" charset="0"/>
              <a:cs typeface="IranNastaliq" panose="02020505000000020003" pitchFamily="18" charset="0"/>
            </a:endParaRPr>
          </a:p>
          <a:p>
            <a:pPr marL="0" indent="0" algn="r" rtl="1">
              <a:buNone/>
            </a:pPr>
            <a:endParaRPr lang="en-US"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152829911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910" y="0"/>
            <a:ext cx="7848600" cy="949036"/>
          </a:xfrm>
        </p:spPr>
        <p:txBody>
          <a:bodyPr/>
          <a:lstStyle/>
          <a:p>
            <a:r>
              <a:rPr lang="fa-IR" sz="3200" dirty="0" smtClean="0">
                <a:latin typeface="IranNastaliq" panose="02020505000000020003" pitchFamily="18" charset="0"/>
                <a:cs typeface="IranNastaliq" panose="02020505000000020003" pitchFamily="18" charset="0"/>
              </a:rPr>
              <a:t>ضوابط کلی انتخاب کتاب برای کودکان و نوجوانان</a:t>
            </a:r>
            <a:endParaRPr lang="en-US" sz="32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239924" y="949036"/>
            <a:ext cx="8796572" cy="5792332"/>
          </a:xfrm>
        </p:spPr>
        <p:txBody>
          <a:bodyPr/>
          <a:lstStyle/>
          <a:p>
            <a:pPr marL="502920" lvl="0" indent="-457200" algn="just" rtl="1" fontAlgn="auto">
              <a:spcAft>
                <a:spcPts val="300"/>
              </a:spcAft>
              <a:buClr>
                <a:srgbClr val="F14124">
                  <a:lumMod val="75000"/>
                </a:srgbClr>
              </a:buClr>
              <a:buSzPct val="130000"/>
              <a:buFont typeface="Wingdings" panose="05000000000000000000" pitchFamily="2" charset="2"/>
              <a:buChar char="ü"/>
            </a:pPr>
            <a:r>
              <a:rPr lang="fa-IR" sz="2800" dirty="0" smtClean="0">
                <a:solidFill>
                  <a:prstClr val="black">
                    <a:lumMod val="75000"/>
                    <a:lumOff val="25000"/>
                  </a:prstClr>
                </a:solidFill>
                <a:latin typeface="IranNastaliq" panose="02020505000000020003" pitchFamily="18" charset="0"/>
                <a:cs typeface="IranNastaliq" panose="02020505000000020003" pitchFamily="18" charset="0"/>
              </a:rPr>
              <a:t>مقدمه:</a:t>
            </a:r>
          </a:p>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700" dirty="0" smtClean="0">
                <a:solidFill>
                  <a:prstClr val="black">
                    <a:lumMod val="75000"/>
                    <a:lumOff val="25000"/>
                  </a:prstClr>
                </a:solidFill>
                <a:latin typeface="Trebuchet MS"/>
                <a:cs typeface="B Zar" panose="00000400000000000000" pitchFamily="2" charset="-78"/>
              </a:rPr>
              <a:t>سؤال اصلی این است «کودکان چه چیزهایی را باید بخوانند؟ آیا مطابق میل بزرگسالان آثاری را بخوانند که ذهن آنها را فعال کند، تخیّل آنها را بر انگیزد، پایه های اخلاق را در آنها تقویت کند و فراتر از آن، با آن خود و دیگران را بشناسد یا خیلی ساده فقط از آن لذّت ببرند؟</a:t>
            </a:r>
            <a:endParaRPr lang="en-US" sz="2700" dirty="0" smtClean="0">
              <a:solidFill>
                <a:prstClr val="black">
                  <a:lumMod val="75000"/>
                  <a:lumOff val="25000"/>
                </a:prstClr>
              </a:solidFill>
              <a:latin typeface="Trebuchet MS"/>
              <a:cs typeface="B Zar" panose="00000400000000000000" pitchFamily="2" charset="-78"/>
            </a:endParaRPr>
          </a:p>
          <a:p>
            <a:pPr marL="45720" lvl="0" indent="0" algn="just" rtl="1" fontAlgn="auto">
              <a:spcAft>
                <a:spcPts val="300"/>
              </a:spcAft>
              <a:buClr>
                <a:srgbClr val="F14124">
                  <a:lumMod val="75000"/>
                </a:srgbClr>
              </a:buClr>
              <a:buSzPct val="130000"/>
              <a:buNone/>
            </a:pPr>
            <a:endParaRPr lang="fa-IR" sz="900" dirty="0" smtClean="0">
              <a:solidFill>
                <a:prstClr val="black">
                  <a:lumMod val="75000"/>
                  <a:lumOff val="25000"/>
                </a:prstClr>
              </a:solidFill>
              <a:latin typeface="Trebuchet MS"/>
              <a:cs typeface="B Zar" panose="00000400000000000000" pitchFamily="2" charset="-78"/>
            </a:endParaRPr>
          </a:p>
          <a:p>
            <a:pPr marL="502920" lvl="0" indent="-457200" algn="just" rtl="1" fontAlgn="auto">
              <a:spcAft>
                <a:spcPts val="300"/>
              </a:spcAft>
              <a:buClr>
                <a:srgbClr val="F14124">
                  <a:lumMod val="75000"/>
                </a:srgbClr>
              </a:buClr>
              <a:buSzPct val="130000"/>
              <a:buFont typeface="Wingdings" panose="05000000000000000000" pitchFamily="2" charset="2"/>
              <a:buChar char="ü"/>
            </a:pPr>
            <a:r>
              <a:rPr lang="fa-IR" sz="2800" dirty="0" smtClean="0">
                <a:solidFill>
                  <a:prstClr val="black">
                    <a:lumMod val="75000"/>
                    <a:lumOff val="25000"/>
                  </a:prstClr>
                </a:solidFill>
                <a:latin typeface="IranNastaliq" panose="02020505000000020003" pitchFamily="18" charset="0"/>
                <a:cs typeface="IranNastaliq" panose="02020505000000020003" pitchFamily="18" charset="0"/>
              </a:rPr>
              <a:t>راه حل:</a:t>
            </a:r>
            <a:endParaRPr lang="en-US" sz="2800" dirty="0" smtClean="0">
              <a:solidFill>
                <a:prstClr val="black">
                  <a:lumMod val="75000"/>
                  <a:lumOff val="25000"/>
                </a:prstClr>
              </a:solidFill>
              <a:latin typeface="IranNastaliq" panose="02020505000000020003" pitchFamily="18" charset="0"/>
              <a:cs typeface="IranNastaliq" panose="02020505000000020003" pitchFamily="18" charset="0"/>
            </a:endParaRPr>
          </a:p>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700" dirty="0" smtClean="0">
                <a:solidFill>
                  <a:prstClr val="black">
                    <a:lumMod val="75000"/>
                    <a:lumOff val="25000"/>
                  </a:prstClr>
                </a:solidFill>
                <a:latin typeface="IranNastaliq" panose="02020505000000020003" pitchFamily="18" charset="0"/>
                <a:cs typeface="B Zar" panose="00000400000000000000" pitchFamily="2" charset="-78"/>
              </a:rPr>
              <a:t>بهتر آن است</a:t>
            </a:r>
            <a:r>
              <a:rPr lang="en-US" sz="2700" dirty="0">
                <a:solidFill>
                  <a:prstClr val="black">
                    <a:lumMod val="75000"/>
                    <a:lumOff val="25000"/>
                  </a:prstClr>
                </a:solidFill>
                <a:latin typeface="Trebuchet MS"/>
                <a:cs typeface="B Zar" panose="00000400000000000000" pitchFamily="2" charset="-78"/>
              </a:rPr>
              <a:t> </a:t>
            </a:r>
            <a:r>
              <a:rPr lang="fa-IR" sz="2700" dirty="0" smtClean="0">
                <a:solidFill>
                  <a:prstClr val="black">
                    <a:lumMod val="75000"/>
                    <a:lumOff val="25000"/>
                  </a:prstClr>
                </a:solidFill>
                <a:latin typeface="Trebuchet MS"/>
                <a:cs typeface="B Zar" panose="00000400000000000000" pitchFamily="2" charset="-78"/>
              </a:rPr>
              <a:t> که کودکان آنچه را دوست دارند بخوانند و برگزینند. اما انتخاب آنها دو مرحله ای است. 1- متاسفانه کودکان با ذائقه خوب ادبی به دنیا نمی آیند. 2- این مقوله کاملاً اکتسابی است و به گذر زمان و تجربه نیاز دارد. ابتدا بزرگسالان در مقام پدر و مادر، معلم، کتابدار کتاب هایی را با توجه به معیارهای کلی بر می گزینند سپس کودکان با معیارهای شخصی خود که تا حدود زیادی متکی بر علایق آنهاست کتابهای مورد نظر خود را انتخاب می کنند. </a:t>
            </a:r>
            <a:endParaRPr lang="fa-IR" sz="2700" dirty="0" smtClean="0">
              <a:solidFill>
                <a:prstClr val="black">
                  <a:lumMod val="75000"/>
                  <a:lumOff val="25000"/>
                </a:prstClr>
              </a:solidFill>
              <a:latin typeface="IranNastaliq" panose="02020505000000020003" pitchFamily="18" charset="0"/>
              <a:cs typeface="B Zar" panose="00000400000000000000" pitchFamily="2" charset="-78"/>
            </a:endParaRPr>
          </a:p>
        </p:txBody>
      </p:sp>
    </p:spTree>
    <p:extLst>
      <p:ext uri="{BB962C8B-B14F-4D97-AF65-F5344CB8AC3E}">
        <p14:creationId xmlns:p14="http://schemas.microsoft.com/office/powerpoint/2010/main" val="39863556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802" y="33718"/>
            <a:ext cx="8229600" cy="1019018"/>
          </a:xfrm>
        </p:spPr>
        <p:txBody>
          <a:bodyPr/>
          <a:lstStyle/>
          <a:p>
            <a:r>
              <a:rPr lang="fa-IR" sz="3200" dirty="0">
                <a:solidFill>
                  <a:prstClr val="black"/>
                </a:solidFill>
                <a:latin typeface="IranNastaliq" panose="02020505000000020003" pitchFamily="18" charset="0"/>
                <a:cs typeface="IranNastaliq" panose="02020505000000020003" pitchFamily="18" charset="0"/>
              </a:rPr>
              <a:t>ضوابط کلی انتخاب کتاب برای کودکان و نوجوانان</a:t>
            </a:r>
            <a:endParaRPr lang="en-US" dirty="0"/>
          </a:p>
        </p:txBody>
      </p:sp>
      <p:sp>
        <p:nvSpPr>
          <p:cNvPr id="3" name="Content Placeholder 2"/>
          <p:cNvSpPr>
            <a:spLocks noGrp="1"/>
          </p:cNvSpPr>
          <p:nvPr>
            <p:ph idx="1"/>
          </p:nvPr>
        </p:nvSpPr>
        <p:spPr>
          <a:xfrm>
            <a:off x="251520" y="1052736"/>
            <a:ext cx="8640960" cy="5616624"/>
          </a:xfrm>
        </p:spPr>
        <p:txBody>
          <a:bodyPr/>
          <a:lstStyle/>
          <a:p>
            <a:pPr marL="502920" lvl="0" indent="-457200" algn="just" rtl="1" fontAlgn="auto">
              <a:spcAft>
                <a:spcPts val="300"/>
              </a:spcAft>
              <a:buClr>
                <a:srgbClr val="F14124">
                  <a:lumMod val="75000"/>
                </a:srgbClr>
              </a:buClr>
              <a:buSzPct val="130000"/>
              <a:buFont typeface="Wingdings" panose="05000000000000000000" pitchFamily="2" charset="2"/>
              <a:buChar char="ü"/>
            </a:pPr>
            <a:r>
              <a:rPr lang="fa-IR" sz="2800" dirty="0" smtClean="0">
                <a:solidFill>
                  <a:prstClr val="black">
                    <a:lumMod val="75000"/>
                    <a:lumOff val="25000"/>
                  </a:prstClr>
                </a:solidFill>
                <a:latin typeface="Trebuchet MS"/>
                <a:cs typeface="B Zar" panose="00000400000000000000" pitchFamily="2" charset="-78"/>
              </a:rPr>
              <a:t>موضوعی که مرتباً بزرگسالان را در تردید نگه می دارد این است که آیا انتخاب آنان درست است و کودکان به انتخاب آنان صحّه می گذارند؟</a:t>
            </a:r>
          </a:p>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800" dirty="0" smtClean="0">
                <a:solidFill>
                  <a:prstClr val="black">
                    <a:lumMod val="75000"/>
                    <a:lumOff val="25000"/>
                  </a:prstClr>
                </a:solidFill>
                <a:latin typeface="Trebuchet MS"/>
                <a:cs typeface="B Zar" panose="00000400000000000000" pitchFamily="2" charset="-78"/>
              </a:rPr>
              <a:t>اختلاف بزرگسالان و کودکان در انتخاب کتاب در این است که بزرگسالان از موضع تخصص و شناخت خود دست به انتخاب می زنند و کودکان از موضع علاقه خود.</a:t>
            </a:r>
          </a:p>
          <a:p>
            <a:pPr marL="502920" lvl="0" indent="-457200" algn="just" rtl="1" fontAlgn="auto">
              <a:spcAft>
                <a:spcPts val="300"/>
              </a:spcAft>
              <a:buClr>
                <a:srgbClr val="F14124">
                  <a:lumMod val="75000"/>
                </a:srgbClr>
              </a:buClr>
              <a:buSzPct val="130000"/>
              <a:buFont typeface="Wingdings" panose="05000000000000000000" pitchFamily="2" charset="2"/>
              <a:buChar char="§"/>
            </a:pPr>
            <a:r>
              <a:rPr lang="fa-IR" sz="2800" dirty="0" smtClean="0">
                <a:solidFill>
                  <a:prstClr val="black">
                    <a:lumMod val="75000"/>
                    <a:lumOff val="25000"/>
                  </a:prstClr>
                </a:solidFill>
                <a:latin typeface="Trebuchet MS"/>
                <a:cs typeface="B Zar" panose="00000400000000000000" pitchFamily="2" charset="-78"/>
              </a:rPr>
              <a:t>با توجه به توضیح فوق می بینیم کتابهایی را که بزرگسالان انتخاب کرده اند و حتی به آن جایزه داده اند مورد توجه کودکان نیست. بر عکس کتابهایی را که مورد توجه بزرگسالان قرار نگرفته مورد توجه کودکان و نوجوانان قرار گرفته است.</a:t>
            </a:r>
            <a:endParaRPr lang="fa-IR" dirty="0"/>
          </a:p>
          <a:p>
            <a:pPr marL="502920" lvl="0" indent="-457200" algn="just" rtl="1" fontAlgn="auto">
              <a:spcAft>
                <a:spcPts val="300"/>
              </a:spcAft>
              <a:buClr>
                <a:srgbClr val="F14124">
                  <a:lumMod val="75000"/>
                </a:srgbClr>
              </a:buClr>
              <a:buSzPct val="130000"/>
              <a:buFont typeface="Wingdings" panose="05000000000000000000" pitchFamily="2" charset="2"/>
              <a:buChar char="ü"/>
            </a:pPr>
            <a:r>
              <a:rPr lang="fa-IR" sz="2800" dirty="0" smtClean="0">
                <a:solidFill>
                  <a:prstClr val="black">
                    <a:lumMod val="75000"/>
                    <a:lumOff val="25000"/>
                  </a:prstClr>
                </a:solidFill>
                <a:latin typeface="Trebuchet MS"/>
                <a:cs typeface="B Zar" panose="00000400000000000000" pitchFamily="2" charset="-78"/>
              </a:rPr>
              <a:t>ورود به عرصه ارزیابی کتاب برای کودکان و نوجوانان مستلزم دو پیشنیاز است:1-شناخت کامل مخاطب (کودکان) 2-شناخت آنچه تحت عنوان ادبیات کودکان خوانده می شود.</a:t>
            </a:r>
          </a:p>
        </p:txBody>
      </p:sp>
    </p:spTree>
    <p:extLst>
      <p:ext uri="{BB962C8B-B14F-4D97-AF65-F5344CB8AC3E}">
        <p14:creationId xmlns:p14="http://schemas.microsoft.com/office/powerpoint/2010/main" val="26090869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22114"/>
          </a:xfrm>
        </p:spPr>
        <p:txBody>
          <a:bodyPr/>
          <a:lstStyle/>
          <a:p>
            <a:r>
              <a:rPr lang="fa-IR" sz="3200" dirty="0">
                <a:solidFill>
                  <a:prstClr val="black"/>
                </a:solidFill>
                <a:latin typeface="IranNastaliq" panose="02020505000000020003" pitchFamily="18" charset="0"/>
                <a:cs typeface="IranNastaliq" panose="02020505000000020003" pitchFamily="18" charset="0"/>
              </a:rPr>
              <a:t>ضوابط کلی انتخاب کتاب برای کودکان و نوجوانان</a:t>
            </a:r>
            <a:endParaRPr lang="en-US" sz="3600" dirty="0">
              <a:latin typeface="IranNastaliq" panose="02020505000000020003" pitchFamily="18" charset="0"/>
              <a:cs typeface="IranNastaliq" panose="02020505000000020003" pitchFamily="18" charset="0"/>
            </a:endParaRPr>
          </a:p>
        </p:txBody>
      </p:sp>
      <p:sp>
        <p:nvSpPr>
          <p:cNvPr id="3" name="Content Placeholder 2"/>
          <p:cNvSpPr>
            <a:spLocks noGrp="1"/>
          </p:cNvSpPr>
          <p:nvPr>
            <p:ph idx="1"/>
          </p:nvPr>
        </p:nvSpPr>
        <p:spPr>
          <a:xfrm>
            <a:off x="424481" y="1412776"/>
            <a:ext cx="8229600" cy="4824536"/>
          </a:xfrm>
        </p:spPr>
        <p:txBody>
          <a:bodyPr/>
          <a:lstStyle/>
          <a:p>
            <a:pPr algn="just" rtl="1">
              <a:lnSpc>
                <a:spcPct val="150000"/>
              </a:lnSpc>
              <a:buFont typeface="Wingdings" panose="05000000000000000000" pitchFamily="2" charset="2"/>
              <a:buChar char="ü"/>
            </a:pPr>
            <a:r>
              <a:rPr lang="fa-IR" sz="2800" dirty="0" smtClean="0">
                <a:cs typeface="B Zar" panose="00000400000000000000" pitchFamily="2" charset="-78"/>
              </a:rPr>
              <a:t>شناخت کودکان و کتاب های آنان دو روی سکّه هر انتخاب کتاب است.(هاک، 1997: 38)</a:t>
            </a:r>
          </a:p>
          <a:p>
            <a:pPr algn="just" rtl="1">
              <a:lnSpc>
                <a:spcPct val="150000"/>
              </a:lnSpc>
              <a:buFont typeface="Wingdings" panose="05000000000000000000" pitchFamily="2" charset="2"/>
              <a:buChar char="ü"/>
            </a:pPr>
            <a:endParaRPr lang="fa-IR" sz="1400" dirty="0" smtClean="0">
              <a:cs typeface="B Zar" panose="00000400000000000000" pitchFamily="2" charset="-78"/>
            </a:endParaRPr>
          </a:p>
          <a:p>
            <a:pPr algn="just" rtl="1">
              <a:lnSpc>
                <a:spcPct val="150000"/>
              </a:lnSpc>
              <a:buFont typeface="Wingdings" panose="05000000000000000000" pitchFamily="2" charset="2"/>
              <a:buChar char="ü"/>
            </a:pPr>
            <a:r>
              <a:rPr lang="fa-IR" sz="2800" dirty="0" smtClean="0">
                <a:cs typeface="B Zar" panose="00000400000000000000" pitchFamily="2" charset="-78"/>
              </a:rPr>
              <a:t>کودکان نیز کم و بیش با همان انگیزه هایی می خوانند که بزرگسالان به خواندن روی می آورند و آن لذّت بردن و فهمیدن است. امّا آنچه که خط لذت بردن و فهمیدن کودکان را از بزرگسالان جدا می کند دنیای تجربی آنهاست که لذت بردن و فهمیدن را بر بستر خود شکل می دهد.</a:t>
            </a:r>
            <a:endParaRPr lang="en-US" sz="2800" dirty="0" smtClean="0">
              <a:cs typeface="B Zar" panose="00000400000000000000" pitchFamily="2" charset="-78"/>
            </a:endParaRPr>
          </a:p>
          <a:p>
            <a:pPr marL="0" indent="0" algn="just" rtl="1">
              <a:lnSpc>
                <a:spcPct val="150000"/>
              </a:lnSpc>
              <a:buNone/>
            </a:pPr>
            <a:endParaRPr lang="fa-IR" sz="1100" dirty="0" smtClean="0">
              <a:cs typeface="B Zar" panose="00000400000000000000" pitchFamily="2" charset="-78"/>
            </a:endParaRPr>
          </a:p>
          <a:p>
            <a:pPr marL="45720" lvl="0" indent="0" algn="just" rtl="1" fontAlgn="auto">
              <a:lnSpc>
                <a:spcPct val="150000"/>
              </a:lnSpc>
              <a:spcAft>
                <a:spcPts val="300"/>
              </a:spcAft>
              <a:buClr>
                <a:srgbClr val="F14124">
                  <a:lumMod val="75000"/>
                </a:srgbClr>
              </a:buClr>
              <a:buSzPct val="130000"/>
              <a:buNone/>
            </a:pPr>
            <a:endParaRPr lang="fa-IR" sz="1050" dirty="0" smtClean="0">
              <a:cs typeface="B Zar" panose="00000400000000000000" pitchFamily="2" charset="-78"/>
            </a:endParaRPr>
          </a:p>
        </p:txBody>
      </p:sp>
    </p:spTree>
    <p:extLst>
      <p:ext uri="{BB962C8B-B14F-4D97-AF65-F5344CB8AC3E}">
        <p14:creationId xmlns:p14="http://schemas.microsoft.com/office/powerpoint/2010/main" val="565224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802" y="33718"/>
            <a:ext cx="8229600" cy="1163034"/>
          </a:xfrm>
        </p:spPr>
        <p:txBody>
          <a:bodyPr/>
          <a:lstStyle/>
          <a:p>
            <a:r>
              <a:rPr lang="fa-IR" sz="3600" dirty="0" smtClean="0">
                <a:solidFill>
                  <a:prstClr val="black"/>
                </a:solidFill>
                <a:latin typeface="IranNastaliq" panose="02020505000000020003" pitchFamily="18" charset="0"/>
                <a:cs typeface="IranNastaliq" panose="02020505000000020003" pitchFamily="18" charset="0"/>
              </a:rPr>
              <a:t>ضوابط  و معیارهای انتخاب کتاب</a:t>
            </a:r>
            <a:endParaRPr lang="en-US" sz="3600" dirty="0"/>
          </a:p>
        </p:txBody>
      </p:sp>
      <p:sp>
        <p:nvSpPr>
          <p:cNvPr id="3" name="Content Placeholder 2"/>
          <p:cNvSpPr>
            <a:spLocks noGrp="1"/>
          </p:cNvSpPr>
          <p:nvPr>
            <p:ph idx="1"/>
          </p:nvPr>
        </p:nvSpPr>
        <p:spPr>
          <a:xfrm>
            <a:off x="484802" y="1340768"/>
            <a:ext cx="8229600" cy="4644915"/>
          </a:xfrm>
        </p:spPr>
        <p:txBody>
          <a:bodyPr/>
          <a:lstStyle/>
          <a:p>
            <a:pPr marL="45720" lvl="0" indent="0" algn="just" rtl="1" fontAlgn="auto">
              <a:lnSpc>
                <a:spcPct val="150000"/>
              </a:lnSpc>
              <a:spcAft>
                <a:spcPts val="300"/>
              </a:spcAft>
              <a:buClr>
                <a:srgbClr val="F14124">
                  <a:lumMod val="75000"/>
                </a:srgbClr>
              </a:buClr>
              <a:buSzPct val="130000"/>
              <a:buNone/>
            </a:pPr>
            <a:r>
              <a:rPr lang="fa-IR" sz="3000" b="1" dirty="0" smtClean="0">
                <a:solidFill>
                  <a:prstClr val="black">
                    <a:lumMod val="75000"/>
                    <a:lumOff val="25000"/>
                  </a:prstClr>
                </a:solidFill>
                <a:latin typeface="IranNastaliq" panose="02020505000000020003" pitchFamily="18" charset="0"/>
                <a:cs typeface="IranNastaliq" panose="02020505000000020003" pitchFamily="18" charset="0"/>
              </a:rPr>
              <a:t>1- کیفیت محتوا</a:t>
            </a:r>
          </a:p>
          <a:p>
            <a:pPr marL="45720" lvl="0" indent="0" algn="just" rtl="1" fontAlgn="auto">
              <a:lnSpc>
                <a:spcPct val="150000"/>
              </a:lnSpc>
              <a:spcAft>
                <a:spcPts val="300"/>
              </a:spcAft>
              <a:buClr>
                <a:srgbClr val="F14124">
                  <a:lumMod val="75000"/>
                </a:srgbClr>
              </a:buClr>
              <a:buSzPct val="130000"/>
              <a:buNone/>
            </a:pPr>
            <a:r>
              <a:rPr lang="fa-IR" sz="3000" b="1" dirty="0" smtClean="0">
                <a:solidFill>
                  <a:prstClr val="black">
                    <a:lumMod val="75000"/>
                    <a:lumOff val="25000"/>
                  </a:prstClr>
                </a:solidFill>
                <a:latin typeface="IranNastaliq" panose="02020505000000020003" pitchFamily="18" charset="0"/>
                <a:cs typeface="IranNastaliq" panose="02020505000000020003" pitchFamily="18" charset="0"/>
              </a:rPr>
              <a:t>2- کیفیت ساخت و پرداخت</a:t>
            </a:r>
          </a:p>
          <a:p>
            <a:pPr marL="45720" lvl="0" indent="0" algn="just" rtl="1" fontAlgn="auto">
              <a:lnSpc>
                <a:spcPct val="150000"/>
              </a:lnSpc>
              <a:spcAft>
                <a:spcPts val="300"/>
              </a:spcAft>
              <a:buClr>
                <a:srgbClr val="F14124">
                  <a:lumMod val="75000"/>
                </a:srgbClr>
              </a:buClr>
              <a:buSzPct val="130000"/>
              <a:buNone/>
            </a:pPr>
            <a:r>
              <a:rPr lang="fa-IR" sz="3000" b="1" dirty="0" smtClean="0">
                <a:solidFill>
                  <a:prstClr val="black">
                    <a:lumMod val="75000"/>
                    <a:lumOff val="25000"/>
                  </a:prstClr>
                </a:solidFill>
                <a:latin typeface="IranNastaliq" panose="02020505000000020003" pitchFamily="18" charset="0"/>
                <a:cs typeface="IranNastaliq" panose="02020505000000020003" pitchFamily="18" charset="0"/>
              </a:rPr>
              <a:t>3- کیفیت نگارش</a:t>
            </a:r>
          </a:p>
          <a:p>
            <a:pPr marL="45720" lvl="0" indent="0" algn="just" rtl="1" fontAlgn="auto">
              <a:lnSpc>
                <a:spcPct val="150000"/>
              </a:lnSpc>
              <a:spcAft>
                <a:spcPts val="300"/>
              </a:spcAft>
              <a:buClr>
                <a:srgbClr val="F14124">
                  <a:lumMod val="75000"/>
                </a:srgbClr>
              </a:buClr>
              <a:buSzPct val="130000"/>
              <a:buNone/>
            </a:pPr>
            <a:r>
              <a:rPr lang="fa-IR" sz="3000" b="1" dirty="0" smtClean="0">
                <a:solidFill>
                  <a:prstClr val="black">
                    <a:lumMod val="75000"/>
                    <a:lumOff val="25000"/>
                  </a:prstClr>
                </a:solidFill>
                <a:latin typeface="IranNastaliq" panose="02020505000000020003" pitchFamily="18" charset="0"/>
                <a:cs typeface="IranNastaliq" panose="02020505000000020003" pitchFamily="18" charset="0"/>
              </a:rPr>
              <a:t>4- کیفیت تصویر</a:t>
            </a:r>
          </a:p>
          <a:p>
            <a:pPr marL="45720" lvl="0" indent="0" algn="just" rtl="1" fontAlgn="auto">
              <a:lnSpc>
                <a:spcPct val="150000"/>
              </a:lnSpc>
              <a:spcAft>
                <a:spcPts val="300"/>
              </a:spcAft>
              <a:buClr>
                <a:srgbClr val="F14124">
                  <a:lumMod val="75000"/>
                </a:srgbClr>
              </a:buClr>
              <a:buSzPct val="130000"/>
              <a:buNone/>
            </a:pPr>
            <a:r>
              <a:rPr lang="fa-IR" sz="3000" b="1" dirty="0" smtClean="0">
                <a:solidFill>
                  <a:prstClr val="black">
                    <a:lumMod val="75000"/>
                    <a:lumOff val="25000"/>
                  </a:prstClr>
                </a:solidFill>
                <a:latin typeface="IranNastaliq" panose="02020505000000020003" pitchFamily="18" charset="0"/>
                <a:cs typeface="IranNastaliq" panose="02020505000000020003" pitchFamily="18" charset="0"/>
              </a:rPr>
              <a:t>5- کیفیت ارائه</a:t>
            </a:r>
            <a:endParaRPr lang="fa-IR" sz="3000" b="1" dirty="0">
              <a:solidFill>
                <a:prstClr val="black">
                  <a:lumMod val="75000"/>
                  <a:lumOff val="25000"/>
                </a:prstClr>
              </a:solidFill>
              <a:latin typeface="IranNastaliq" panose="02020505000000020003" pitchFamily="18" charset="0"/>
              <a:cs typeface="IranNastaliq" panose="02020505000000020003" pitchFamily="18" charset="0"/>
            </a:endParaRPr>
          </a:p>
          <a:p>
            <a:pPr marL="45720" lvl="0" indent="0" algn="just" rtl="1" fontAlgn="auto">
              <a:spcAft>
                <a:spcPts val="300"/>
              </a:spcAft>
              <a:buClr>
                <a:srgbClr val="F14124">
                  <a:lumMod val="75000"/>
                </a:srgbClr>
              </a:buClr>
              <a:buSzPct val="130000"/>
              <a:buNone/>
            </a:pPr>
            <a:endParaRPr lang="fa-IR" sz="2800" dirty="0" smtClean="0">
              <a:solidFill>
                <a:prstClr val="black">
                  <a:lumMod val="75000"/>
                  <a:lumOff val="25000"/>
                </a:prstClr>
              </a:solidFill>
              <a:latin typeface="Trebuchet MS"/>
              <a:cs typeface="B Zar" panose="00000400000000000000" pitchFamily="2" charset="-78"/>
            </a:endParaRPr>
          </a:p>
          <a:p>
            <a:pPr marL="0" indent="0" algn="r">
              <a:buNone/>
            </a:pPr>
            <a:endParaRPr lang="en-US" dirty="0"/>
          </a:p>
        </p:txBody>
      </p:sp>
    </p:spTree>
    <p:extLst>
      <p:ext uri="{BB962C8B-B14F-4D97-AF65-F5344CB8AC3E}">
        <p14:creationId xmlns:p14="http://schemas.microsoft.com/office/powerpoint/2010/main" val="711498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416" y="116632"/>
            <a:ext cx="8229600" cy="936104"/>
          </a:xfrm>
        </p:spPr>
        <p:txBody>
          <a:bodyPr/>
          <a:lstStyle/>
          <a:p>
            <a:r>
              <a:rPr lang="fa-IR" sz="3600" dirty="0" smtClean="0">
                <a:solidFill>
                  <a:prstClr val="black"/>
                </a:solidFill>
                <a:latin typeface="IranNastaliq" panose="02020505000000020003" pitchFamily="18" charset="0"/>
                <a:cs typeface="IranNastaliq" panose="02020505000000020003" pitchFamily="18" charset="0"/>
              </a:rPr>
              <a:t>کیفیت محتوا</a:t>
            </a:r>
            <a:endParaRPr lang="en-US" sz="3600" dirty="0"/>
          </a:p>
        </p:txBody>
      </p:sp>
      <p:sp>
        <p:nvSpPr>
          <p:cNvPr id="3" name="Content Placeholder 2"/>
          <p:cNvSpPr>
            <a:spLocks noGrp="1"/>
          </p:cNvSpPr>
          <p:nvPr>
            <p:ph idx="1"/>
          </p:nvPr>
        </p:nvSpPr>
        <p:spPr>
          <a:xfrm>
            <a:off x="683568" y="1268760"/>
            <a:ext cx="8229600" cy="5400600"/>
          </a:xfrm>
        </p:spPr>
        <p:txBody>
          <a:bodyPr/>
          <a:lstStyle/>
          <a:p>
            <a:pPr marL="502920" lvl="0" indent="-457200" algn="just" rtl="1" fontAlgn="auto">
              <a:lnSpc>
                <a:spcPct val="150000"/>
              </a:lnSpc>
              <a:spcAft>
                <a:spcPts val="300"/>
              </a:spcAft>
              <a:buClr>
                <a:srgbClr val="F14124">
                  <a:lumMod val="75000"/>
                </a:srgbClr>
              </a:buClr>
              <a:buSzPct val="130000"/>
              <a:buFont typeface="Wingdings" panose="05000000000000000000" pitchFamily="2" charset="2"/>
              <a:buChar char="ü"/>
            </a:pPr>
            <a:r>
              <a:rPr lang="fa-IR" sz="2600" dirty="0" smtClean="0">
                <a:solidFill>
                  <a:prstClr val="black">
                    <a:lumMod val="75000"/>
                    <a:lumOff val="25000"/>
                  </a:prstClr>
                </a:solidFill>
                <a:latin typeface="Trebuchet MS"/>
                <a:cs typeface="B Zar" panose="00000400000000000000" pitchFamily="2" charset="-78"/>
              </a:rPr>
              <a:t>یکی از زمینه های ارزیابی آثار، کیفیت محتوای آنهاست که طبعاً بسیار متنوع است. سنجش کیفیت محتوایی شعر، داستان و غیر داستان با معیار یکسانی انجام نمی شود.</a:t>
            </a:r>
          </a:p>
          <a:p>
            <a:pPr marL="502920" lvl="0" indent="-457200" algn="just" rtl="1" fontAlgn="auto">
              <a:lnSpc>
                <a:spcPct val="150000"/>
              </a:lnSpc>
              <a:spcAft>
                <a:spcPts val="300"/>
              </a:spcAft>
              <a:buClr>
                <a:srgbClr val="F14124">
                  <a:lumMod val="75000"/>
                </a:srgbClr>
              </a:buClr>
              <a:buSzPct val="130000"/>
              <a:buFont typeface="Wingdings" panose="05000000000000000000" pitchFamily="2" charset="2"/>
              <a:buChar char="ü"/>
            </a:pPr>
            <a:r>
              <a:rPr lang="fa-IR" sz="2600" dirty="0" smtClean="0">
                <a:solidFill>
                  <a:prstClr val="black">
                    <a:lumMod val="75000"/>
                    <a:lumOff val="25000"/>
                  </a:prstClr>
                </a:solidFill>
                <a:latin typeface="Trebuchet MS"/>
                <a:cs typeface="B Zar" panose="00000400000000000000" pitchFamily="2" charset="-78"/>
              </a:rPr>
              <a:t>آنچه در آثار مختلف مورد تأکید قرار می گیرد ارزشمندی درونمایه آثار و انطباق آن با ویژگی های کودکان و نوجوانان که هر دو امری کاملاً نسبی است.</a:t>
            </a:r>
          </a:p>
          <a:p>
            <a:pPr marL="502920" lvl="0" indent="-457200" algn="just" rtl="1" fontAlgn="auto">
              <a:lnSpc>
                <a:spcPct val="150000"/>
              </a:lnSpc>
              <a:spcAft>
                <a:spcPts val="300"/>
              </a:spcAft>
              <a:buClr>
                <a:srgbClr val="F14124">
                  <a:lumMod val="75000"/>
                </a:srgbClr>
              </a:buClr>
              <a:buSzPct val="130000"/>
              <a:buFont typeface="Wingdings" panose="05000000000000000000" pitchFamily="2" charset="2"/>
              <a:buChar char="§"/>
            </a:pPr>
            <a:r>
              <a:rPr lang="fa-IR" sz="2600" dirty="0" smtClean="0">
                <a:solidFill>
                  <a:prstClr val="black">
                    <a:lumMod val="75000"/>
                    <a:lumOff val="25000"/>
                  </a:prstClr>
                </a:solidFill>
                <a:latin typeface="Trebuchet MS"/>
                <a:cs typeface="B Zar" panose="00000400000000000000" pitchFamily="2" charset="-78"/>
              </a:rPr>
              <a:t>آیا همه کسانی که به بررسی و انتخاب کتاب کودکان می پردازند بر سر مفهوم ارزشمندی درونمایه اتفاق نظر دارند؟</a:t>
            </a:r>
          </a:p>
        </p:txBody>
      </p:sp>
    </p:spTree>
    <p:extLst>
      <p:ext uri="{BB962C8B-B14F-4D97-AF65-F5344CB8AC3E}">
        <p14:creationId xmlns:p14="http://schemas.microsoft.com/office/powerpoint/2010/main" val="7176570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1340</TotalTime>
  <Words>1705</Words>
  <Application>Microsoft Office PowerPoint</Application>
  <PresentationFormat>On-screen Show (4:3)</PresentationFormat>
  <Paragraphs>99</Paragraphs>
  <Slides>19</Slides>
  <Notes>4</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19</vt:i4>
      </vt:variant>
    </vt:vector>
  </HeadingPairs>
  <TitlesOfParts>
    <vt:vector size="31" baseType="lpstr">
      <vt:lpstr>38</vt:lpstr>
      <vt:lpstr>Arial</vt:lpstr>
      <vt:lpstr>B Zar</vt:lpstr>
      <vt:lpstr>Calibri</vt:lpstr>
      <vt:lpstr>IranNastaliq</vt:lpstr>
      <vt:lpstr>Times New Roman</vt:lpstr>
      <vt:lpstr>Trebuchet MS</vt:lpstr>
      <vt:lpstr>Wingdings</vt:lpstr>
      <vt:lpstr>Office Theme</vt:lpstr>
      <vt:lpstr>Blank Presentation</vt:lpstr>
      <vt:lpstr>117</vt:lpstr>
      <vt:lpstr>Photo Editor Photo</vt:lpstr>
      <vt:lpstr>PowerPoint Presentation</vt:lpstr>
      <vt:lpstr>PowerPoint Presentation</vt:lpstr>
      <vt:lpstr>PowerPoint Presentation</vt:lpstr>
      <vt:lpstr>PowerPoint Presentation</vt:lpstr>
      <vt:lpstr>ضوابط کلی انتخاب کتاب برای کودکان و نوجوانان</vt:lpstr>
      <vt:lpstr>ضوابط کلی انتخاب کتاب برای کودکان و نوجوانان</vt:lpstr>
      <vt:lpstr>ضوابط کلی انتخاب کتاب برای کودکان و نوجوانان</vt:lpstr>
      <vt:lpstr>ضوابط  و معیارهای انتخاب کتاب</vt:lpstr>
      <vt:lpstr>کیفیت محتوا</vt:lpstr>
      <vt:lpstr>کیفیت محتوا</vt:lpstr>
      <vt:lpstr>کیفیت ساخت و پرداخت</vt:lpstr>
      <vt:lpstr>کیفیت نگارش</vt:lpstr>
      <vt:lpstr>کیفیت نگارش</vt:lpstr>
      <vt:lpstr>کیفیت تصویر</vt:lpstr>
      <vt:lpstr>کیفیت تصویر</vt:lpstr>
      <vt:lpstr>کیفیت ارائه</vt:lpstr>
      <vt:lpstr>ابزارهای انتخاب کتاب</vt:lpstr>
      <vt:lpstr>منابع</vt:lpstr>
      <vt:lpstr>با سپاس از حسن توجه شما  و  صلوات بر محمد (ص)و آل محمد</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omid</dc:creator>
  <cp:lastModifiedBy>TIAM</cp:lastModifiedBy>
  <cp:revision>133</cp:revision>
  <dcterms:created xsi:type="dcterms:W3CDTF">2017-09-19T06:44:42Z</dcterms:created>
  <dcterms:modified xsi:type="dcterms:W3CDTF">2020-05-15T20:01:48Z</dcterms:modified>
</cp:coreProperties>
</file>