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5EEE8-3BCE-4A1B-A481-1E4DFAD587F5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390F9-8656-4330-808F-C26771C87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6978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5EEE8-3BCE-4A1B-A481-1E4DFAD587F5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390F9-8656-4330-808F-C26771C87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7779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5EEE8-3BCE-4A1B-A481-1E4DFAD587F5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390F9-8656-4330-808F-C26771C87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254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5EEE8-3BCE-4A1B-A481-1E4DFAD587F5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390F9-8656-4330-808F-C26771C87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740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5EEE8-3BCE-4A1B-A481-1E4DFAD587F5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390F9-8656-4330-808F-C26771C87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3243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5EEE8-3BCE-4A1B-A481-1E4DFAD587F5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390F9-8656-4330-808F-C26771C87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8870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5EEE8-3BCE-4A1B-A481-1E4DFAD587F5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390F9-8656-4330-808F-C26771C87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932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5EEE8-3BCE-4A1B-A481-1E4DFAD587F5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390F9-8656-4330-808F-C26771C87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489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5EEE8-3BCE-4A1B-A481-1E4DFAD587F5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390F9-8656-4330-808F-C26771C87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977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5EEE8-3BCE-4A1B-A481-1E4DFAD587F5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390F9-8656-4330-808F-C26771C87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7898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5EEE8-3BCE-4A1B-A481-1E4DFAD587F5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390F9-8656-4330-808F-C26771C87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156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35EEE8-3BCE-4A1B-A481-1E4DFAD587F5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3390F9-8656-4330-808F-C26771C87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336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a-IR" dirty="0" smtClean="0"/>
              <a:t>بسم الله الرحمن الرحیم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a-IR" dirty="0" smtClean="0">
                <a:solidFill>
                  <a:schemeClr val="tx1"/>
                </a:solidFill>
              </a:rPr>
              <a:t>بخش دوم</a:t>
            </a:r>
          </a:p>
          <a:p>
            <a:r>
              <a:rPr lang="fa-IR" dirty="0" smtClean="0">
                <a:solidFill>
                  <a:schemeClr val="tx1"/>
                </a:solidFill>
              </a:rPr>
              <a:t>فصل سوم: برهان نظم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53738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برهان نظم از موارد جزئی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 smtClean="0">
                <a:cs typeface="B Nazanin" pitchFamily="2" charset="-78"/>
              </a:rPr>
              <a:t>در این تقریر از موارد جزئی نظم در موجودات به ناظم حکیم ی برده می شود. </a:t>
            </a:r>
          </a:p>
          <a:p>
            <a:pPr algn="r" rtl="1"/>
            <a:r>
              <a:rPr lang="fa-IR" dirty="0" smtClean="0">
                <a:cs typeface="B Nazanin" pitchFamily="2" charset="-78"/>
              </a:rPr>
              <a:t>مقدمه اول: هنگامی که به موجودات این عالم می نگریم سازماندهی حساب شده و برنامه ریزی دقیق را احساس می کنیم.</a:t>
            </a:r>
          </a:p>
          <a:p>
            <a:pPr algn="r" rtl="1"/>
            <a:r>
              <a:rPr lang="fa-IR" dirty="0" smtClean="0">
                <a:cs typeface="B Nazanin" pitchFamily="2" charset="-78"/>
              </a:rPr>
              <a:t>مقدمه دوم: چنین نظمی به خودی خود رخ نمی دهد.</a:t>
            </a:r>
          </a:p>
          <a:p>
            <a:pPr algn="r" rtl="1"/>
            <a:r>
              <a:rPr lang="fa-IR" dirty="0" smtClean="0">
                <a:cs typeface="B Nazanin" pitchFamily="2" charset="-78"/>
              </a:rPr>
              <a:t>نتیجه: ورای جنین موجودان منظمی ، ناظم حکیم و علیمی وجود دارد که از سر حکمت و آگاهی آنها را پدید آورده است.</a:t>
            </a:r>
            <a:endParaRPr lang="en-US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8887669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a-IR" dirty="0" smtClean="0"/>
              <a:t>توضیح بیشتر درباره ی برهان نظم از موارد جزئی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r" rtl="1"/>
            <a:r>
              <a:rPr lang="fa-IR" dirty="0" smtClean="0">
                <a:cs typeface="B Nazanin" pitchFamily="2" charset="-78"/>
              </a:rPr>
              <a:t>با پیشرفت علوم تجربی و کشف رموز هستی برهان نظم جلوه بیشتری یافته است.مثلا وقتی به طرز کار ارگان های بدن مثل مغز، چشم، گوش و ... می نگریم این نظم و دقت شگرفی که در آنها می یابیم نشان وجود ناظمی با شعور می دهد. </a:t>
            </a:r>
          </a:p>
          <a:p>
            <a:pPr algn="r" rtl="1"/>
            <a:r>
              <a:rPr lang="fa-IR" dirty="0" smtClean="0">
                <a:cs typeface="B Nazanin" pitchFamily="2" charset="-78"/>
              </a:rPr>
              <a:t>برخی نویسندگان مثل ویلیام پالی به موارد فراوانی از مصادیق نظم که در طبیعت وجود دارد اشاره می کنند و آنها را با مصنوعات  بشری مثل ساعت مقایسه می کنند و می گویند همانطور که ما نمی توانیم باور کنیم که مثلا یک ساعت خود بخود به وجود آمده باشد، نمی توانیم باور کنیم که مغز انسان، چشم، خود ما و حیوانات و ... خود به خود چنین نظم حیرت انگیزی یافته باشیم؛ بلکه به یک ناظم مدبر و حکیم نیاز داریم.</a:t>
            </a:r>
            <a:endParaRPr lang="en-US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8695446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a-IR" dirty="0" smtClean="0"/>
              <a:t>برهان نظم از موارد جزئی در قرآن و روایات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r" rtl="1"/>
            <a:r>
              <a:rPr lang="fa-IR" dirty="0" smtClean="0">
                <a:cs typeface="B Nazanin" pitchFamily="2" charset="-78"/>
              </a:rPr>
              <a:t>به راستی در آسمان ها و زمین برای مؤمنان نشانه هایی است. جاثیه/ 3</a:t>
            </a:r>
          </a:p>
          <a:p>
            <a:pPr algn="r" rtl="1"/>
            <a:r>
              <a:rPr lang="fa-IR" dirty="0" smtClean="0">
                <a:cs typeface="B Nazanin" pitchFamily="2" charset="-78"/>
              </a:rPr>
              <a:t>امیر المؤمنین علی(ع) به مصادیق نظم از جمله طاووس مورچه و ملخ اشاره می کند و آنها را نشانه ای برای خداوند حکیم و علیم می داند: «و شگفت انگیز ترین پرندگان در آفرینش، طاووس است که آن را در استوارترین هیئت پرداخت و رنگهای آن را به نیکوترین ترتیب مرتب ساخت. با پری که نای استخوانهای آن را به هم درآورد، و دُمی که کشش آن را دراز کرد... نهج البلاغه، خطبه 164</a:t>
            </a:r>
            <a:endParaRPr lang="en-US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9349854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برهان هماهنگی در کل عالم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r" rtl="1"/>
            <a:r>
              <a:rPr lang="fa-IR" dirty="0" smtClean="0">
                <a:cs typeface="B Nazanin" pitchFamily="2" charset="-78"/>
              </a:rPr>
              <a:t>این تقریر از برهان نظم بر هماهنگی و نظم کل عالم تأکید دارد تا ناظم حکیم را برای کل عالم اثبات کند.</a:t>
            </a:r>
          </a:p>
          <a:p>
            <a:pPr algn="r" rtl="1"/>
            <a:r>
              <a:rPr lang="fa-IR" dirty="0" smtClean="0">
                <a:cs typeface="B Nazanin" pitchFamily="2" charset="-78"/>
              </a:rPr>
              <a:t>مقدمه اول: جهان مجموعه ای منظم است.</a:t>
            </a:r>
          </a:p>
          <a:p>
            <a:pPr algn="r" rtl="1"/>
            <a:r>
              <a:rPr lang="fa-IR" dirty="0" smtClean="0">
                <a:cs typeface="B Nazanin" pitchFamily="2" charset="-78"/>
              </a:rPr>
              <a:t>مقدمه دوم: هر مجموعه منظمی ناظمی آگاه و با شعور دارد.زیرا نظم بدون ناظم با شعور ایجاد نمی شود.</a:t>
            </a:r>
          </a:p>
          <a:p>
            <a:pPr algn="r" rtl="1"/>
            <a:r>
              <a:rPr lang="fa-IR" dirty="0" smtClean="0">
                <a:cs typeface="B Nazanin" pitchFamily="2" charset="-78"/>
              </a:rPr>
              <a:t>نتیجه: این جهان ناظمی آگاه و حکیم و مدبر دارد.</a:t>
            </a:r>
          </a:p>
          <a:p>
            <a:pPr algn="r" rtl="1"/>
            <a:r>
              <a:rPr lang="fa-IR" dirty="0" smtClean="0">
                <a:cs typeface="B Nazanin" pitchFamily="2" charset="-78"/>
              </a:rPr>
              <a:t>پیشرفت علوم این حقیقت را نشان داده که اجزای با هم هماهنگ و سازوار هستند. مثلا در منظومه ی شمسی اجزای این منظومه چنان سازوار شده اند که زندگی بر روی کره زمین ممکن شده است.</a:t>
            </a:r>
            <a:endParaRPr lang="en-US" dirty="0" smtClean="0">
              <a:cs typeface="B Nazanin" pitchFamily="2" charset="-78"/>
            </a:endParaRPr>
          </a:p>
          <a:p>
            <a:pPr algn="r" rtl="1"/>
            <a:endParaRPr lang="en-US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7398659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a-IR" dirty="0" smtClean="0">
                <a:cs typeface="B Nazanin" pitchFamily="2" charset="-78"/>
              </a:rPr>
              <a:t>برهان هماهنگی در کل عالم در آیات و روایات:</a:t>
            </a:r>
            <a:br>
              <a:rPr lang="fa-IR" dirty="0" smtClean="0">
                <a:cs typeface="B Nazanin" pitchFamily="2" charset="-78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r" rtl="1"/>
            <a:r>
              <a:rPr lang="fa-IR" dirty="0" smtClean="0">
                <a:cs typeface="B Nazanin" pitchFamily="2" charset="-78"/>
              </a:rPr>
              <a:t>لو کان فیهما آلهة الا الله لفسدتا . انبیا/ 22</a:t>
            </a:r>
          </a:p>
          <a:p>
            <a:pPr algn="r" rtl="1"/>
            <a:r>
              <a:rPr lang="fa-IR" dirty="0" smtClean="0">
                <a:cs typeface="B Nazanin" pitchFamily="2" charset="-78"/>
              </a:rPr>
              <a:t>پس خداوند آفرینش را آغاز کرد... و اجزای مخالف را با هم سازوار ساخت. نهج البلاغه ، خطبه 1</a:t>
            </a:r>
          </a:p>
          <a:p>
            <a:pPr algn="r" rtl="1"/>
            <a:r>
              <a:rPr lang="fa-IR" dirty="0" smtClean="0">
                <a:cs typeface="B Nazanin" pitchFamily="2" charset="-78"/>
              </a:rPr>
              <a:t>امام صادق (ع) می فرماید: «ای مفضل! نخستین عبرت و دلیل بر خالق ـ جل و علاـ هیت بخشیدن به این عالم و گردآوری اجزا و نظم آفرینی در آن است. از این رو اگر با اندیشه و خرد در کار عالم نیک و عمیق تأمل کنی هر آینه آن را چون خانه و سرایی می یابی که تمام نیازهای بندگان در آن آماده و گرد آمده است. اینها همه دلیل آن است که جهان هستی با اندازه گیری دقیق و حکیمانه و نظم و تناسب و هماهنگی آفریده شده است. آفریننده آن یکی است و او همان شکل دهنده ؛ نظم آفرین و هماهنگ کننده اجزای آن است. بحار الانوار، ج 3، ص 61.</a:t>
            </a:r>
            <a:endParaRPr lang="en-US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386394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مقدمه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r" rtl="1"/>
            <a:r>
              <a:rPr lang="fa-IR" dirty="0" smtClean="0"/>
              <a:t>برهان نظم یکی از رایج ترین براهینی است که بر وجود خدا اقامه شده است.</a:t>
            </a:r>
          </a:p>
          <a:p>
            <a:pPr algn="r" rtl="1"/>
            <a:r>
              <a:rPr lang="fa-IR" dirty="0" smtClean="0"/>
              <a:t>انسانها از دیرباز با مشاهده ی نظم و هماهنگی بین موجودات جهان، می پرسیدند این نظم و هماهنگی را آیا ناظمی مدبر و حکیم به وجود آورده است یا این که خود اجزای جهان این هماهنگی را به وجود آورده اند؟</a:t>
            </a:r>
          </a:p>
          <a:p>
            <a:pPr algn="r" rtl="1"/>
            <a:r>
              <a:rPr lang="fa-IR" dirty="0" smtClean="0"/>
              <a:t>هر دو گزینه طرفدارانی داشته است. اما بیشتر مردوان معتقد بودند مطالعه ی نظم پدیده های جهان دست خدای دانا و توانا را در پشت این شگفتی های خلقت می توان دید.</a:t>
            </a:r>
          </a:p>
          <a:p>
            <a:pPr algn="r" rtl="1"/>
            <a:r>
              <a:rPr lang="fa-IR" dirty="0" smtClean="0"/>
              <a:t>انبیای الهی بر برهان نظم تأکید بسیار داشته اند.</a:t>
            </a:r>
          </a:p>
          <a:p>
            <a:pPr algn="r" rtl="1"/>
            <a:r>
              <a:rPr lang="fa-IR" dirty="0" smtClean="0"/>
              <a:t> قرآن به برهان نظم اهمیت می دهد و در آیات بسیاری از آن استفاده می کند. در اسلاید بعدی برخی از آیات قرآن در باره ی این موضوع را می آوریم.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54946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1"/>
            <a:r>
              <a:rPr lang="fa-IR" dirty="0" smtClean="0"/>
              <a:t>برخی از آیاتی که بیان گر برهان نظم اند: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r" rtl="1"/>
            <a:r>
              <a:rPr lang="fa-IR" dirty="0" smtClean="0">
                <a:cs typeface="B Nazanin" pitchFamily="2" charset="-78"/>
              </a:rPr>
              <a:t>آیا به شتر نمی نگرید که چگونه آفریده شده است و به آسمان که چگونه برافراشته شده است و به کوهها که چگونه نشانده شده است وبه زمین که چگونه گسترده شده است؟ یادآوری کن، تو فقط یادآوری و بر آنها مسلط نیستی.غاشیه/22-17</a:t>
            </a:r>
          </a:p>
          <a:p>
            <a:pPr algn="r" rtl="1"/>
            <a:r>
              <a:rPr lang="fa-IR" dirty="0" smtClean="0">
                <a:cs typeface="B Nazanin" pitchFamily="2" charset="-78"/>
              </a:rPr>
              <a:t>به راستی در آسمانها و زمین برای مؤمنان نشانه هایی است و در آفرینش خودتان و آنچه از انواع جنبنده ها پراکنده می گرداند، برای مردمی که یقین دارند نشانه هایی است و نیز پیاپی آمدن شب و روز و روزی هایی که خدا از آسمان فرود آورده و به وسیله آن زمین را پس از مرگش زنده گردانیده است و (همچنین در) گردش بادها(به هر سو) برای مردمی که می اندیشند نشانه هایی است . این(ها) است آیاد خدا که به حق آن را بر تو می خوانیم. پس بعد از خدا و نشانه های او به کدام سخن خواهند گروید؟جاثیه/ 6-3</a:t>
            </a:r>
            <a:endParaRPr lang="en-US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519437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dirty="0" smtClean="0"/>
              <a:t>برخی از روایاتی که بیان گر برهان نظم اند: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r" rtl="1"/>
            <a:r>
              <a:rPr lang="fa-IR" dirty="0" smtClean="0">
                <a:cs typeface="B Nazanin" pitchFamily="2" charset="-78"/>
              </a:rPr>
              <a:t>امام علی(ع) به زندگی وخلقت بسیاری از موجودات مانند مورچه و طاووس اشاره کرده و ظرافت های خلقت آنها را برشمرده و در واقع آدمیان را توجه داده است که با تأمل و تفکر در خلقت موجودات می توان به خداوند حکیم و با تدبیر پی برد.</a:t>
            </a:r>
          </a:p>
          <a:p>
            <a:pPr algn="r" rtl="1"/>
            <a:r>
              <a:rPr lang="fa-IR" dirty="0" smtClean="0">
                <a:cs typeface="B Nazanin" pitchFamily="2" charset="-78"/>
              </a:rPr>
              <a:t>امام صادق (ع) می فرماید: عجب از آفریده ای که می پندارد خداوند از چشم بندگان مخفی است؛ در حالی که آثار صنع او را در ترکیب محیر العقول و تألیف قاطع خلقت خود می بیند. به جانم سوگند، اگر در این امر بزرگ مانند ترکیب آشکار جهان و لطافت تدبیر ظاهر در آن، پیدایی مخلوقات از عدم و تحول آنها از طبیعتی به طبیعت دیگر و از نقشی به نقش دیگر بیندیشند دلایل وجود صانع را مشاهده خواهند کرد؛ زیرا هیچ پدیده ای نیست مگر در آن اثر تدبیر و ترکیب که بر خالق مدبر دلالت می کند وجود دارد وتألیف مدبرانه آن انسان را به خدای واحد حکیم راه می نماید. بحار الانوار، ج3، ص 152</a:t>
            </a:r>
          </a:p>
        </p:txBody>
      </p:sp>
    </p:spTree>
    <p:extLst>
      <p:ext uri="{BB962C8B-B14F-4D97-AF65-F5344CB8AC3E}">
        <p14:creationId xmlns:p14="http://schemas.microsoft.com/office/powerpoint/2010/main" val="5914713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ساختار مشترک برهان نظم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r" rtl="1"/>
            <a:r>
              <a:rPr lang="fa-IR" dirty="0" smtClean="0">
                <a:cs typeface="B Nazanin" pitchFamily="2" charset="-78"/>
              </a:rPr>
              <a:t>برهان نظم را به صورتهای مختلفی بیان کرده اند که تقریرمشترک همه ی این صورتها را می توان به شکل زیر خلاصه و بیان کرد:</a:t>
            </a:r>
          </a:p>
          <a:p>
            <a:pPr algn="r" rtl="1"/>
            <a:r>
              <a:rPr lang="fa-IR" dirty="0" smtClean="0">
                <a:cs typeface="B Nazanin" pitchFamily="2" charset="-78"/>
              </a:rPr>
              <a:t>مقدمه اول: عالم طبیعت پدیده ای منظم است (در عالم پدیده های منظم وجود دارد).</a:t>
            </a:r>
          </a:p>
          <a:p>
            <a:pPr algn="r" rtl="1"/>
            <a:r>
              <a:rPr lang="fa-IR" dirty="0" smtClean="0">
                <a:cs typeface="B Nazanin" pitchFamily="2" charset="-78"/>
              </a:rPr>
              <a:t>مقدمه دوم: هر نظمی بر اساس بداهت عقلی از ناظمی حکیم و با شعور ناشی می شود که از روی علم و آگاهی اجزای پدیده ی منظم را با هماهنگی و آرایش خاصی و برای وصول به هدف مشخصی کنار هم نهاده است.</a:t>
            </a:r>
          </a:p>
          <a:p>
            <a:pPr algn="r" rtl="1"/>
            <a:r>
              <a:rPr lang="fa-IR" dirty="0" smtClean="0">
                <a:cs typeface="B Nazanin" pitchFamily="2" charset="-78"/>
              </a:rPr>
              <a:t>نتیجه: عالم طبیعت بر اثر طرح و تدبیر ناظم باشعوری پدید آمده است.</a:t>
            </a:r>
          </a:p>
        </p:txBody>
      </p:sp>
    </p:spTree>
    <p:extLst>
      <p:ext uri="{BB962C8B-B14F-4D97-AF65-F5344CB8AC3E}">
        <p14:creationId xmlns:p14="http://schemas.microsoft.com/office/powerpoint/2010/main" val="41437907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fa-IR" dirty="0" smtClean="0"/>
              <a:t>تعریف نظم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r" rtl="1"/>
            <a:r>
              <a:rPr lang="fa-IR" dirty="0" smtClean="0">
                <a:cs typeface="B Nazanin" pitchFamily="2" charset="-78"/>
              </a:rPr>
              <a:t>نظم از مفاهیمی است که معنای روشنی دارد و در برابر هرج و مرج و آشفتگی به کار می رود.</a:t>
            </a:r>
          </a:p>
          <a:p>
            <a:pPr algn="r" rtl="1"/>
            <a:r>
              <a:rPr lang="fa-IR" dirty="0" smtClean="0">
                <a:cs typeface="B Nazanin" pitchFamily="2" charset="-78"/>
              </a:rPr>
              <a:t>پدیده ی منظم ویژگیهای زیر را دارد:</a:t>
            </a:r>
          </a:p>
          <a:p>
            <a:pPr marL="0" indent="0" algn="r" rtl="1">
              <a:buNone/>
            </a:pPr>
            <a:r>
              <a:rPr lang="fa-IR" dirty="0" smtClean="0">
                <a:cs typeface="B Nazanin" pitchFamily="2" charset="-78"/>
              </a:rPr>
              <a:t>مجموعه ای از اجزاست</a:t>
            </a:r>
          </a:p>
          <a:p>
            <a:pPr marL="0" indent="0" algn="r" rtl="1">
              <a:buNone/>
            </a:pPr>
            <a:r>
              <a:rPr lang="fa-IR" dirty="0" smtClean="0">
                <a:cs typeface="B Nazanin" pitchFamily="2" charset="-78"/>
              </a:rPr>
              <a:t>این اجزا هر یک کمیت و کیفیت خاصی دارند (اندازه، جنس، شکل)</a:t>
            </a:r>
          </a:p>
          <a:p>
            <a:pPr marL="0" indent="0" algn="r" rtl="1">
              <a:buNone/>
            </a:pPr>
            <a:r>
              <a:rPr lang="fa-IR" dirty="0" smtClean="0">
                <a:cs typeface="B Nazanin" pitchFamily="2" charset="-78"/>
              </a:rPr>
              <a:t>اجزای آن چینش و آرایش خاصی دارند و با هم ارتباطات خاصی دارند</a:t>
            </a:r>
          </a:p>
          <a:p>
            <a:pPr marL="0" indent="0" algn="r" rtl="1">
              <a:buNone/>
            </a:pPr>
            <a:r>
              <a:rPr lang="fa-IR" dirty="0" smtClean="0">
                <a:cs typeface="B Nazanin" pitchFamily="2" charset="-78"/>
              </a:rPr>
              <a:t>این ارتباط سبب می شود هدف معینی را برآورده کنند</a:t>
            </a:r>
          </a:p>
          <a:p>
            <a:pPr marL="0" indent="0" algn="l">
              <a:buNone/>
            </a:pPr>
            <a:r>
              <a:rPr lang="fa-IR" dirty="0" smtClean="0">
                <a:cs typeface="B Nazanin" pitchFamily="2" charset="-78"/>
              </a:rPr>
              <a:t>بنابراین سه عنصر اصلی سازنده ی مفهوم نظم عبارتند از: 1ـ طراحی و برنامه ریزی دقیق، 2ـ سازماندهی حساب شده، 3ـ هدفمندی.</a:t>
            </a:r>
            <a:endParaRPr lang="en-US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5717582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تقریهای مختلف برهان نظم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 smtClean="0">
                <a:cs typeface="B Nazanin" pitchFamily="2" charset="-78"/>
              </a:rPr>
              <a:t>برهان نظم را به سه صورت تقری می کنیم که عبارتند از:</a:t>
            </a:r>
          </a:p>
          <a:p>
            <a:pPr algn="r" rtl="1"/>
            <a:r>
              <a:rPr lang="fa-IR" dirty="0" smtClean="0">
                <a:cs typeface="B Nazanin" pitchFamily="2" charset="-78"/>
              </a:rPr>
              <a:t>1ـ برهان هدفمندی</a:t>
            </a:r>
          </a:p>
          <a:p>
            <a:pPr algn="r" rtl="1"/>
            <a:r>
              <a:rPr lang="fa-IR" dirty="0" smtClean="0">
                <a:cs typeface="B Nazanin" pitchFamily="2" charset="-78"/>
              </a:rPr>
              <a:t>2ـ برهان نظم از موارد جزئی</a:t>
            </a:r>
          </a:p>
          <a:p>
            <a:pPr algn="r" rtl="1"/>
            <a:r>
              <a:rPr lang="fa-IR" dirty="0" smtClean="0">
                <a:cs typeface="B Nazanin" pitchFamily="2" charset="-78"/>
              </a:rPr>
              <a:t>3ـ برهان هماهنگی در کل عالم</a:t>
            </a:r>
          </a:p>
        </p:txBody>
      </p:sp>
    </p:spTree>
    <p:extLst>
      <p:ext uri="{BB962C8B-B14F-4D97-AF65-F5344CB8AC3E}">
        <p14:creationId xmlns:p14="http://schemas.microsoft.com/office/powerpoint/2010/main" val="14670655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برهان هدفمندی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r" rtl="1"/>
            <a:r>
              <a:rPr lang="fa-IR" dirty="0" smtClean="0">
                <a:cs typeface="B Nazanin" pitchFamily="2" charset="-78"/>
              </a:rPr>
              <a:t>در این برهان بر هدفمندی موجودات منظم تأکید شده است.</a:t>
            </a:r>
          </a:p>
          <a:p>
            <a:pPr algn="r" rtl="1"/>
            <a:r>
              <a:rPr lang="fa-IR" dirty="0" smtClean="0">
                <a:cs typeface="B Nazanin" pitchFamily="2" charset="-78"/>
              </a:rPr>
              <a:t>مقدمه ی اول: پدیده های منظم به سوی غایت (هدف) ی در حرکتند.</a:t>
            </a:r>
          </a:p>
          <a:p>
            <a:pPr algn="r" rtl="1"/>
            <a:r>
              <a:rPr lang="fa-IR" dirty="0" smtClean="0">
                <a:cs typeface="B Nazanin" pitchFamily="2" charset="-78"/>
              </a:rPr>
              <a:t>مقدمه ی دومَ: چیزی که علم و آگاهی ندارد نمی تواند به سوی غایتی حرکت کند؛ مگر آن که موجودی عالم و هوشمند و مدبر آن را هدایت کند. و می دانیم این موجودات منظم خود علم و آگاهی ندارند.</a:t>
            </a:r>
          </a:p>
          <a:p>
            <a:pPr algn="r" rtl="1"/>
            <a:r>
              <a:rPr lang="fa-IR" dirty="0" smtClean="0">
                <a:cs typeface="B Nazanin" pitchFamily="2" charset="-78"/>
              </a:rPr>
              <a:t>نتیجه: موجودی آگاه و مدبر آنها را به سوی غایت هدایت می کند.</a:t>
            </a:r>
          </a:p>
          <a:p>
            <a:pPr algn="r" rtl="1"/>
            <a:r>
              <a:rPr lang="fa-IR" dirty="0" smtClean="0">
                <a:cs typeface="B Nazanin" pitchFamily="2" charset="-78"/>
              </a:rPr>
              <a:t>مثال: حیوانات و گیاهان که در مسیر رشد و تکامل خود به سوی هدفی در حرکتند.</a:t>
            </a:r>
          </a:p>
          <a:p>
            <a:pPr algn="r" rtl="1"/>
            <a:endParaRPr lang="en-US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7213066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برهان هدفمندی در قرآن و روایات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r" rtl="1"/>
            <a:r>
              <a:rPr lang="fa-IR" dirty="0" smtClean="0">
                <a:cs typeface="B Nazanin" pitchFamily="2" charset="-78"/>
              </a:rPr>
              <a:t>در زیر یک نمونه از آیات قرآن و یک نمونه از روایاتی که برهان هدفمندی را بیان کرده اند می آوریم:</a:t>
            </a:r>
          </a:p>
          <a:p>
            <a:pPr algn="r" rtl="1"/>
            <a:r>
              <a:rPr lang="fa-IR" dirty="0" smtClean="0">
                <a:cs typeface="B Nazanin" pitchFamily="2" charset="-78"/>
              </a:rPr>
              <a:t>و اوست کسی که از آسمان آبی فرود آورد، پس به وسیله ی آن از هر گونه گیاهی برآوردیم و از شکوفه درخت خرما خوشه هایی است نزدیک به هم، و باغ هایی از انگور و زیتون و انارـ همانند و عیر همانند ـ خارج ننمودیم. به میوه ی آن وقتی ثمر دهد و به (طرز) رسیدنش بنگرید. قطعا در اینها برای مؤمنان نشانه هایی است.انعام/ 99.</a:t>
            </a:r>
          </a:p>
          <a:p>
            <a:pPr algn="r" rtl="1"/>
            <a:r>
              <a:rPr lang="fa-IR" dirty="0" smtClean="0">
                <a:cs typeface="B Nazanin" pitchFamily="2" charset="-78"/>
              </a:rPr>
              <a:t>امام علی(ع) نیز می فرماید:  زمام هر جنبنده ای به دست توست و بازگشت هر آفریده ای به سوی تو است. نهج البلاغه، خطبه 109</a:t>
            </a:r>
            <a:endParaRPr lang="en-US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2856489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670</TotalTime>
  <Words>1592</Words>
  <Application>Microsoft Office PowerPoint</Application>
  <PresentationFormat>On-screen Show (4:3)</PresentationFormat>
  <Paragraphs>64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بسم الله الرحمن الرحیم</vt:lpstr>
      <vt:lpstr>مقدمه</vt:lpstr>
      <vt:lpstr>برخی از آیاتی که بیان گر برهان نظم اند:</vt:lpstr>
      <vt:lpstr>برخی از روایاتی که بیان گر برهان نظم اند:</vt:lpstr>
      <vt:lpstr>ساختار مشترک برهان نظم</vt:lpstr>
      <vt:lpstr>تعریف نظم</vt:lpstr>
      <vt:lpstr>تقریهای مختلف برهان نظم</vt:lpstr>
      <vt:lpstr>برهان هدفمندی</vt:lpstr>
      <vt:lpstr>برهان هدفمندی در قرآن و روایات</vt:lpstr>
      <vt:lpstr>برهان نظم از موارد جزئی</vt:lpstr>
      <vt:lpstr>توضیح بیشتر درباره ی برهان نظم از موارد جزئی</vt:lpstr>
      <vt:lpstr>برهان نظم از موارد جزئی در قرآن و روایات</vt:lpstr>
      <vt:lpstr>برهان هماهنگی در کل عالم</vt:lpstr>
      <vt:lpstr>برهان هماهنگی در کل عالم در آیات و روایات: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بسم الله الرحمن الرحیم</dc:title>
  <dc:creator>parsin</dc:creator>
  <cp:lastModifiedBy>parsin</cp:lastModifiedBy>
  <cp:revision>12</cp:revision>
  <dcterms:created xsi:type="dcterms:W3CDTF">2020-04-22T04:27:29Z</dcterms:created>
  <dcterms:modified xsi:type="dcterms:W3CDTF">2020-04-22T15:37:43Z</dcterms:modified>
</cp:coreProperties>
</file>