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311" r:id="rId7"/>
    <p:sldId id="261" r:id="rId8"/>
    <p:sldId id="262" r:id="rId9"/>
    <p:sldId id="263" r:id="rId10"/>
    <p:sldId id="312" r:id="rId11"/>
    <p:sldId id="264" r:id="rId12"/>
    <p:sldId id="265" r:id="rId13"/>
    <p:sldId id="266" r:id="rId14"/>
    <p:sldId id="267" r:id="rId15"/>
    <p:sldId id="313" r:id="rId16"/>
    <p:sldId id="268" r:id="rId17"/>
    <p:sldId id="269" r:id="rId18"/>
    <p:sldId id="270" r:id="rId19"/>
    <p:sldId id="271" r:id="rId20"/>
    <p:sldId id="314" r:id="rId21"/>
    <p:sldId id="272" r:id="rId22"/>
    <p:sldId id="273" r:id="rId23"/>
    <p:sldId id="315" r:id="rId24"/>
    <p:sldId id="274" r:id="rId25"/>
    <p:sldId id="275" r:id="rId26"/>
    <p:sldId id="276" r:id="rId27"/>
    <p:sldId id="277" r:id="rId28"/>
    <p:sldId id="278" r:id="rId29"/>
    <p:sldId id="316" r:id="rId30"/>
    <p:sldId id="279" r:id="rId31"/>
    <p:sldId id="280" r:id="rId32"/>
    <p:sldId id="281" r:id="rId33"/>
    <p:sldId id="282" r:id="rId34"/>
    <p:sldId id="283" r:id="rId35"/>
    <p:sldId id="284" r:id="rId36"/>
    <p:sldId id="285" r:id="rId37"/>
    <p:sldId id="286" r:id="rId38"/>
    <p:sldId id="287" r:id="rId39"/>
    <p:sldId id="317" r:id="rId40"/>
    <p:sldId id="292" r:id="rId41"/>
    <p:sldId id="288" r:id="rId42"/>
    <p:sldId id="289" r:id="rId43"/>
    <p:sldId id="290" r:id="rId44"/>
    <p:sldId id="291" r:id="rId45"/>
    <p:sldId id="318" r:id="rId46"/>
    <p:sldId id="293" r:id="rId47"/>
    <p:sldId id="294" r:id="rId48"/>
    <p:sldId id="295" r:id="rId49"/>
    <p:sldId id="296" r:id="rId50"/>
    <p:sldId id="297" r:id="rId51"/>
    <p:sldId id="298" r:id="rId52"/>
    <p:sldId id="299" r:id="rId53"/>
    <p:sldId id="300" r:id="rId54"/>
    <p:sldId id="301" r:id="rId55"/>
    <p:sldId id="302" r:id="rId56"/>
    <p:sldId id="303" r:id="rId57"/>
    <p:sldId id="304" r:id="rId58"/>
    <p:sldId id="305" r:id="rId59"/>
    <p:sldId id="306" r:id="rId60"/>
    <p:sldId id="307" r:id="rId61"/>
    <p:sldId id="308" r:id="rId62"/>
    <p:sldId id="319" r:id="rId63"/>
    <p:sldId id="309" r:id="rId64"/>
    <p:sldId id="310" r:id="rId6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3/4/2020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3/4/2020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3/4/2020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3/4/2020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3/4/2020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1"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r" defTabSz="914400" rtl="1"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r" defTabSz="914400" rtl="1"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cs typeface="0 Badr" panose="00000400000000000000" pitchFamily="2" charset="-78"/>
              </a:rPr>
              <a:t>نظام تربیتی اسلام</a:t>
            </a:r>
            <a:endParaRPr lang="fa-IR" dirty="0">
              <a:cs typeface="0 Badr" panose="00000400000000000000" pitchFamily="2" charset="-78"/>
            </a:endParaRPr>
          </a:p>
        </p:txBody>
      </p:sp>
      <p:sp>
        <p:nvSpPr>
          <p:cNvPr id="3" name="Subtitle 2"/>
          <p:cNvSpPr>
            <a:spLocks noGrp="1"/>
          </p:cNvSpPr>
          <p:nvPr>
            <p:ph type="subTitle" idx="1"/>
          </p:nvPr>
        </p:nvSpPr>
        <p:spPr/>
        <p:txBody>
          <a:bodyPr/>
          <a:lstStyle/>
          <a:p>
            <a:r>
              <a:rPr lang="fa-IR" dirty="0" smtClean="0"/>
              <a:t>اکبری </a:t>
            </a:r>
            <a:r>
              <a:rPr lang="fa-IR" dirty="0" smtClean="0"/>
              <a:t>مطلق</a:t>
            </a:r>
            <a:endParaRPr lang="fa-IR" dirty="0" smtClean="0"/>
          </a:p>
        </p:txBody>
      </p:sp>
    </p:spTree>
    <p:extLst>
      <p:ext uri="{BB962C8B-B14F-4D97-AF65-F5344CB8AC3E}">
        <p14:creationId xmlns:p14="http://schemas.microsoft.com/office/powerpoint/2010/main" val="980451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cs typeface="0 Badr" panose="00000400000000000000" pitchFamily="2" charset="-78"/>
              </a:rPr>
              <a:t>سوال </a:t>
            </a:r>
            <a:r>
              <a:rPr lang="fa-IR" dirty="0" smtClean="0">
                <a:cs typeface="0 Badr" panose="00000400000000000000" pitchFamily="2" charset="-78"/>
              </a:rPr>
              <a:t>دوم</a:t>
            </a:r>
            <a:endParaRPr lang="fa-IR" dirty="0"/>
          </a:p>
        </p:txBody>
      </p:sp>
      <p:sp>
        <p:nvSpPr>
          <p:cNvPr id="3" name="Content Placeholder 2"/>
          <p:cNvSpPr>
            <a:spLocks noGrp="1"/>
          </p:cNvSpPr>
          <p:nvPr>
            <p:ph idx="1"/>
          </p:nvPr>
        </p:nvSpPr>
        <p:spPr/>
        <p:txBody>
          <a:bodyPr>
            <a:normAutofit/>
          </a:bodyPr>
          <a:lstStyle/>
          <a:p>
            <a:r>
              <a:rPr lang="fa-IR" sz="2800" dirty="0" smtClean="0">
                <a:cs typeface="0 Badr" panose="00000400000000000000" pitchFamily="2" charset="-78"/>
              </a:rPr>
              <a:t>آیات ذکر شده را با نگاه به تفاسیر مفهوم یابی نموده و توضیح دو ایه را با ذکر منبع ارسال کنید</a:t>
            </a:r>
            <a:endParaRPr lang="fa-IR" sz="2800" dirty="0">
              <a:cs typeface="0 Badr" panose="00000400000000000000" pitchFamily="2" charset="-78"/>
            </a:endParaRPr>
          </a:p>
        </p:txBody>
      </p:sp>
    </p:spTree>
    <p:extLst>
      <p:ext uri="{BB962C8B-B14F-4D97-AF65-F5344CB8AC3E}">
        <p14:creationId xmlns:p14="http://schemas.microsoft.com/office/powerpoint/2010/main" val="2715311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85423"/>
          </a:xfrm>
        </p:spPr>
        <p:txBody>
          <a:bodyPr/>
          <a:lstStyle/>
          <a:p>
            <a:r>
              <a:rPr lang="fa-IR" b="1" dirty="0">
                <a:solidFill>
                  <a:srgbClr val="2A61F3"/>
                </a:solidFill>
                <a:ea typeface="Times New Roman" panose="02020803070505020304" pitchFamily="18" charset="0"/>
                <a:cs typeface="Sakkal Majalla" panose="02000000000000000000" pitchFamily="2" charset="-78"/>
              </a:rPr>
              <a:t>فصل</a:t>
            </a:r>
            <a:r>
              <a:rPr lang="fa-IR" b="1" dirty="0">
                <a:solidFill>
                  <a:srgbClr val="2A61F3"/>
                </a:solidFill>
                <a:ea typeface="Times New Roman" panose="02020803070505020304" pitchFamily="18" charset="0"/>
                <a:cs typeface="Times New Roman" panose="02020803070505020304" pitchFamily="18" charset="0"/>
              </a:rPr>
              <a:t> </a:t>
            </a:r>
            <a:r>
              <a:rPr lang="fa-IR" b="1" dirty="0">
                <a:solidFill>
                  <a:srgbClr val="2A61F3"/>
                </a:solidFill>
                <a:ea typeface="Times New Roman" panose="02020803070505020304" pitchFamily="18" charset="0"/>
                <a:cs typeface="Sakkal Majalla" panose="02000000000000000000" pitchFamily="2" charset="-78"/>
              </a:rPr>
              <a:t>دوم</a:t>
            </a:r>
            <a:r>
              <a:rPr lang="fa-IR" b="1" dirty="0">
                <a:solidFill>
                  <a:srgbClr val="2A61F3"/>
                </a:solidFill>
                <a:ea typeface="Times New Roman" panose="02020803070505020304" pitchFamily="18" charset="0"/>
                <a:cs typeface="Times New Roman" panose="02020803070505020304" pitchFamily="18" charset="0"/>
              </a:rPr>
              <a:t>: </a:t>
            </a:r>
            <a:r>
              <a:rPr lang="fa-IR" b="1" dirty="0">
                <a:solidFill>
                  <a:srgbClr val="2A61F3"/>
                </a:solidFill>
                <a:ea typeface="Times New Roman" panose="02020803070505020304" pitchFamily="18" charset="0"/>
                <a:cs typeface="Sakkal Majalla" panose="02000000000000000000" pitchFamily="2" charset="-78"/>
              </a:rPr>
              <a:t>عبادت</a:t>
            </a:r>
            <a:r>
              <a:rPr lang="fa-IR" b="1" dirty="0">
                <a:solidFill>
                  <a:srgbClr val="2A61F3"/>
                </a:solidFill>
                <a:ea typeface="Times New Roman" panose="02020803070505020304" pitchFamily="18" charset="0"/>
                <a:cs typeface="Times New Roman" panose="02020803070505020304" pitchFamily="18" charset="0"/>
              </a:rPr>
              <a:t> </a:t>
            </a:r>
            <a:r>
              <a:rPr lang="fa-IR" b="1" dirty="0">
                <a:solidFill>
                  <a:srgbClr val="2A61F3"/>
                </a:solidFill>
                <a:ea typeface="Times New Roman" panose="02020803070505020304" pitchFamily="18" charset="0"/>
                <a:cs typeface="Sakkal Majalla" panose="02000000000000000000" pitchFamily="2" charset="-78"/>
              </a:rPr>
              <a:t>و</a:t>
            </a:r>
            <a:r>
              <a:rPr lang="fa-IR" b="1" dirty="0">
                <a:solidFill>
                  <a:srgbClr val="2A61F3"/>
                </a:solidFill>
                <a:ea typeface="Times New Roman" panose="02020803070505020304" pitchFamily="18" charset="0"/>
                <a:cs typeface="Times New Roman" panose="02020803070505020304" pitchFamily="18" charset="0"/>
              </a:rPr>
              <a:t> </a:t>
            </a:r>
            <a:r>
              <a:rPr lang="fa-IR" b="1" dirty="0">
                <a:solidFill>
                  <a:srgbClr val="2A61F3"/>
                </a:solidFill>
                <a:ea typeface="Times New Roman" panose="02020803070505020304" pitchFamily="18" charset="0"/>
                <a:cs typeface="Sakkal Majalla" panose="02000000000000000000" pitchFamily="2" charset="-78"/>
              </a:rPr>
              <a:t>معنویت</a:t>
            </a:r>
            <a:endParaRPr lang="fa-IR" dirty="0"/>
          </a:p>
        </p:txBody>
      </p:sp>
      <p:sp>
        <p:nvSpPr>
          <p:cNvPr id="3" name="Content Placeholder 2"/>
          <p:cNvSpPr>
            <a:spLocks noGrp="1"/>
          </p:cNvSpPr>
          <p:nvPr>
            <p:ph idx="1"/>
          </p:nvPr>
        </p:nvSpPr>
        <p:spPr>
          <a:xfrm>
            <a:off x="1371600" y="1571223"/>
            <a:ext cx="9601200" cy="4597757"/>
          </a:xfrm>
        </p:spPr>
        <p:txBody>
          <a:bodyPr>
            <a:noAutofit/>
          </a:bodyPr>
          <a:lstStyle/>
          <a:p>
            <a:r>
              <a:rPr lang="fa-IR" sz="1800" dirty="0" smtClean="0">
                <a:ea typeface="Times New Roman" panose="02020803070505020304" pitchFamily="18" charset="0"/>
                <a:cs typeface="0 Badr" panose="00000400000000000000" pitchFamily="2" charset="-78"/>
              </a:rPr>
              <a:t>توجه </a:t>
            </a:r>
            <a:r>
              <a:rPr lang="fa-IR" sz="1800" dirty="0">
                <a:ea typeface="Times New Roman" panose="02020803070505020304" pitchFamily="18" charset="0"/>
                <a:cs typeface="0 Badr" panose="00000400000000000000" pitchFamily="2" charset="-78"/>
              </a:rPr>
              <a:t>به معنویت و تسری آن به همه ابعاد زندگی بشر از جمله ارکان اصلی «نظام تربیتی اسلام» است و از همین روست که وجود نازنین پیامبر بزرگوار اسلام (ص</a:t>
            </a:r>
            <a:r>
              <a:rPr lang="en-US" sz="1800" dirty="0">
                <a:latin typeface="Times New Roman" panose="02020803070505020304" pitchFamily="18" charset="0"/>
                <a:ea typeface="Times New Roman" panose="02020803070505020304" pitchFamily="18" charset="0"/>
                <a:cs typeface="0 Badr" panose="00000400000000000000" pitchFamily="2" charset="-78"/>
              </a:rPr>
              <a:t>) </a:t>
            </a:r>
            <a:r>
              <a:rPr lang="fa-IR" sz="1800" dirty="0">
                <a:ea typeface="Times New Roman" panose="02020803070505020304" pitchFamily="18" charset="0"/>
                <a:cs typeface="0 Badr" panose="00000400000000000000" pitchFamily="2" charset="-78"/>
              </a:rPr>
              <a:t>می‌فرماید</a:t>
            </a:r>
            <a:r>
              <a:rPr lang="en-US" sz="1800" dirty="0" smtClean="0">
                <a:latin typeface="Times New Roman" panose="02020803070505020304" pitchFamily="18" charset="0"/>
                <a:ea typeface="Times New Roman" panose="02020803070505020304" pitchFamily="18" charset="0"/>
                <a:cs typeface="0 Badr" panose="00000400000000000000" pitchFamily="2" charset="-78"/>
              </a:rPr>
              <a:t>:</a:t>
            </a:r>
            <a:r>
              <a:rPr lang="fa-IR" sz="1800" dirty="0" smtClean="0">
                <a:latin typeface="Times New Roman" panose="02020803070505020304" pitchFamily="18" charset="0"/>
                <a:ea typeface="Times New Roman" panose="02020803070505020304" pitchFamily="18" charset="0"/>
                <a:cs typeface="0 Badr" panose="00000400000000000000" pitchFamily="2" charset="-78"/>
              </a:rPr>
              <a:t> </a:t>
            </a:r>
            <a:r>
              <a:rPr lang="en-US" sz="1800" dirty="0" smtClean="0">
                <a:latin typeface="Times New Roman" panose="02020803070505020304" pitchFamily="18" charset="0"/>
                <a:ea typeface="Times New Roman" panose="02020803070505020304" pitchFamily="18" charset="0"/>
                <a:cs typeface="0 Badr" panose="00000400000000000000" pitchFamily="2" charset="-78"/>
              </a:rPr>
              <a:t>«</a:t>
            </a:r>
            <a:r>
              <a:rPr lang="fa-IR" sz="1800" dirty="0">
                <a:ea typeface="Times New Roman" panose="02020803070505020304" pitchFamily="18" charset="0"/>
                <a:cs typeface="0 Badr" panose="00000400000000000000" pitchFamily="2" charset="-78"/>
              </a:rPr>
              <a:t>بعثت لاتمم مکارم الاخلاق</a:t>
            </a:r>
            <a:r>
              <a:rPr lang="en-US" sz="1800" dirty="0" smtClean="0">
                <a:latin typeface="Times New Roman" panose="02020803070505020304" pitchFamily="18" charset="0"/>
                <a:ea typeface="Times New Roman" panose="02020803070505020304" pitchFamily="18" charset="0"/>
                <a:cs typeface="0 Badr" panose="00000400000000000000" pitchFamily="2" charset="-78"/>
              </a:rPr>
              <a:t>»</a:t>
            </a:r>
            <a:endParaRPr lang="fa-IR" sz="1800" dirty="0" smtClean="0">
              <a:latin typeface="Times New Roman" panose="02020803070505020304" pitchFamily="18" charset="0"/>
              <a:ea typeface="Times New Roman" panose="02020803070505020304" pitchFamily="18" charset="0"/>
              <a:cs typeface="0 Badr" panose="00000400000000000000" pitchFamily="2" charset="-78"/>
            </a:endParaRPr>
          </a:p>
          <a:p>
            <a:r>
              <a:rPr lang="en-US" sz="1800" b="1" dirty="0" smtClean="0">
                <a:cs typeface="0 Badr" panose="00000400000000000000" pitchFamily="2" charset="-78"/>
              </a:rPr>
              <a:t>1</a:t>
            </a:r>
            <a:r>
              <a:rPr lang="en-US" sz="1800" b="1" dirty="0">
                <a:cs typeface="0 Badr" panose="00000400000000000000" pitchFamily="2" charset="-78"/>
              </a:rPr>
              <a:t>. </a:t>
            </a:r>
            <a:r>
              <a:rPr lang="fa-IR" sz="1800" b="1" dirty="0">
                <a:cs typeface="0 Badr" panose="00000400000000000000" pitchFamily="2" charset="-78"/>
              </a:rPr>
              <a:t>تعریف معنویت</a:t>
            </a:r>
            <a:r>
              <a:rPr lang="en-US" sz="1800" dirty="0">
                <a:cs typeface="0 Badr" panose="00000400000000000000" pitchFamily="2" charset="-78"/>
              </a:rPr>
              <a:t/>
            </a:r>
            <a:br>
              <a:rPr lang="en-US" sz="1800" dirty="0">
                <a:cs typeface="0 Badr" panose="00000400000000000000" pitchFamily="2" charset="-78"/>
              </a:rPr>
            </a:br>
            <a:r>
              <a:rPr lang="en-US" sz="1800" dirty="0" smtClean="0">
                <a:cs typeface="0 Badr" panose="00000400000000000000" pitchFamily="2" charset="-78"/>
              </a:rPr>
              <a:t>«</a:t>
            </a:r>
            <a:r>
              <a:rPr lang="fa-IR" sz="1800" dirty="0">
                <a:cs typeface="0 Badr" panose="00000400000000000000" pitchFamily="2" charset="-78"/>
              </a:rPr>
              <a:t>معنویت</a:t>
            </a:r>
            <a:r>
              <a:rPr lang="en-US" sz="1800" dirty="0">
                <a:cs typeface="0 Badr" panose="00000400000000000000" pitchFamily="2" charset="-78"/>
              </a:rPr>
              <a:t>» </a:t>
            </a:r>
            <a:r>
              <a:rPr lang="fa-IR" sz="1800" dirty="0">
                <a:cs typeface="0 Badr" panose="00000400000000000000" pitchFamily="2" charset="-78"/>
              </a:rPr>
              <a:t>در کتاب لغت جمع «معان» است که به معنی: «ما یقصد بشیٍ» است؛ یعنی آنچه مورد قصد واقع می‌شود و «معنوی» منسوب به همان معنی است. </a:t>
            </a:r>
            <a:r>
              <a:rPr lang="fa-IR" sz="1800" dirty="0" smtClean="0">
                <a:cs typeface="0 Badr" panose="00000400000000000000" pitchFamily="2" charset="-78"/>
              </a:rPr>
              <a:t>(</a:t>
            </a:r>
            <a:r>
              <a:rPr lang="fa-IR" sz="1800" dirty="0">
                <a:cs typeface="0 Badr" panose="00000400000000000000" pitchFamily="2" charset="-78"/>
              </a:rPr>
              <a:t>المنجد، لوئيس معلوف، ص535، دهاقاني </a:t>
            </a:r>
            <a:r>
              <a:rPr lang="fa-IR" sz="1800" dirty="0" smtClean="0">
                <a:cs typeface="0 Badr" panose="00000400000000000000" pitchFamily="2" charset="-78"/>
              </a:rPr>
              <a:t>1374</a:t>
            </a:r>
            <a:r>
              <a:rPr lang="en-US" sz="1800" dirty="0">
                <a:cs typeface="0 Badr" panose="00000400000000000000" pitchFamily="2" charset="-78"/>
              </a:rPr>
              <a:t/>
            </a:r>
            <a:br>
              <a:rPr lang="en-US" sz="1800" dirty="0">
                <a:cs typeface="0 Badr" panose="00000400000000000000" pitchFamily="2" charset="-78"/>
              </a:rPr>
            </a:br>
            <a:r>
              <a:rPr lang="fa-IR" sz="1800" dirty="0">
                <a:cs typeface="0 Badr" panose="00000400000000000000" pitchFamily="2" charset="-78"/>
              </a:rPr>
              <a:t>و در کتاب لغت دیگر به معنی: در نظر گرفتن، اراده کردن و... » </a:t>
            </a:r>
            <a:r>
              <a:rPr lang="fa-IR" sz="1800" dirty="0" smtClean="0">
                <a:cs typeface="0 Badr" panose="00000400000000000000" pitchFamily="2" charset="-78"/>
              </a:rPr>
              <a:t>است. </a:t>
            </a:r>
            <a:r>
              <a:rPr lang="fa-IR" sz="1800" dirty="0">
                <a:cs typeface="0 Badr" panose="00000400000000000000" pitchFamily="2" charset="-78"/>
              </a:rPr>
              <a:t>کلمه «معنوی» نیز دلالت بر معنی می‌کند و معنی هم به چیز غیر محسوس و غیر مادی گفته می‌شود. </a:t>
            </a:r>
            <a:r>
              <a:rPr lang="fa-IR" sz="1800" dirty="0" smtClean="0">
                <a:cs typeface="0 Badr" panose="00000400000000000000" pitchFamily="2" charset="-78"/>
              </a:rPr>
              <a:t>(</a:t>
            </a:r>
            <a:r>
              <a:rPr lang="fa-IR" sz="1800" dirty="0">
                <a:cs typeface="0 Badr" panose="00000400000000000000" pitchFamily="2" charset="-78"/>
              </a:rPr>
              <a:t>طباطبايي، سيد مصطفي؛ فرهنگ نوين، </a:t>
            </a:r>
            <a:r>
              <a:rPr lang="fa-IR" sz="1800" dirty="0" smtClean="0">
                <a:cs typeface="0 Badr" panose="00000400000000000000" pitchFamily="2" charset="-78"/>
              </a:rPr>
              <a:t>ص463</a:t>
            </a:r>
            <a:r>
              <a:rPr lang="en-US" sz="1800" dirty="0" smtClean="0">
                <a:cs typeface="0 Badr" panose="00000400000000000000" pitchFamily="2" charset="-78"/>
              </a:rPr>
              <a:t>)</a:t>
            </a:r>
            <a:r>
              <a:rPr lang="en-US" sz="1800" dirty="0">
                <a:cs typeface="0 Badr" panose="00000400000000000000" pitchFamily="2" charset="-78"/>
              </a:rPr>
              <a:t/>
            </a:r>
            <a:br>
              <a:rPr lang="en-US" sz="1800" dirty="0">
                <a:cs typeface="0 Badr" panose="00000400000000000000" pitchFamily="2" charset="-78"/>
              </a:rPr>
            </a:br>
            <a:r>
              <a:rPr lang="fa-IR" sz="1800" dirty="0">
                <a:cs typeface="0 Badr" panose="00000400000000000000" pitchFamily="2" charset="-78"/>
              </a:rPr>
              <a:t>اما در کتب لغت فارسی به معنی: «آنچه درباره باطن اشخاص، روح و موضوعات اخلاقی باشد» اطلاق می‌شود. </a:t>
            </a:r>
            <a:r>
              <a:rPr lang="fa-IR" sz="1800" dirty="0" smtClean="0">
                <a:cs typeface="0 Badr" panose="00000400000000000000" pitchFamily="2" charset="-78"/>
              </a:rPr>
              <a:t>(</a:t>
            </a:r>
            <a:r>
              <a:rPr lang="fa-IR" sz="1800" dirty="0">
                <a:cs typeface="0 Badr" panose="00000400000000000000" pitchFamily="2" charset="-78"/>
              </a:rPr>
              <a:t>غريب  محمد؛ واژه نامه نوين، ص </a:t>
            </a:r>
            <a:r>
              <a:rPr lang="en-US" sz="1800" dirty="0" smtClean="0">
                <a:cs typeface="0 Badr" panose="00000400000000000000" pitchFamily="2" charset="-78"/>
              </a:rPr>
              <a:t>1157/</a:t>
            </a:r>
            <a:r>
              <a:rPr lang="en-US" sz="1800" dirty="0">
                <a:cs typeface="0 Badr" panose="00000400000000000000" pitchFamily="2" charset="-78"/>
              </a:rPr>
              <a:t/>
            </a:r>
            <a:br>
              <a:rPr lang="en-US" sz="1800" dirty="0">
                <a:cs typeface="0 Badr" panose="00000400000000000000" pitchFamily="2" charset="-78"/>
              </a:rPr>
            </a:br>
            <a:r>
              <a:rPr lang="en-US" sz="1800" dirty="0">
                <a:cs typeface="0 Badr" panose="00000400000000000000" pitchFamily="2" charset="-78"/>
              </a:rPr>
              <a:t/>
            </a:r>
            <a:br>
              <a:rPr lang="en-US" sz="1800" dirty="0">
                <a:cs typeface="0 Badr" panose="00000400000000000000" pitchFamily="2" charset="-78"/>
              </a:rPr>
            </a:br>
            <a:r>
              <a:rPr lang="en-US" sz="1800" b="1" dirty="0">
                <a:cs typeface="0 Badr" panose="00000400000000000000" pitchFamily="2" charset="-78"/>
              </a:rPr>
              <a:t>2. </a:t>
            </a:r>
            <a:r>
              <a:rPr lang="fa-IR" sz="1800" b="1" dirty="0">
                <a:cs typeface="0 Badr" panose="00000400000000000000" pitchFamily="2" charset="-78"/>
              </a:rPr>
              <a:t>کلید واژه‌های معنویت</a:t>
            </a:r>
            <a:r>
              <a:rPr lang="en-US" sz="1800" dirty="0">
                <a:cs typeface="0 Badr" panose="00000400000000000000" pitchFamily="2" charset="-78"/>
              </a:rPr>
              <a:t/>
            </a:r>
            <a:br>
              <a:rPr lang="en-US" sz="1800" dirty="0">
                <a:cs typeface="0 Badr" panose="00000400000000000000" pitchFamily="2" charset="-78"/>
              </a:rPr>
            </a:br>
            <a:r>
              <a:rPr lang="fa-IR" sz="1800" dirty="0" smtClean="0">
                <a:cs typeface="0 Badr" panose="00000400000000000000" pitchFamily="2" charset="-78"/>
              </a:rPr>
              <a:t>با </a:t>
            </a:r>
            <a:r>
              <a:rPr lang="fa-IR" sz="1800" dirty="0">
                <a:cs typeface="0 Badr" panose="00000400000000000000" pitchFamily="2" charset="-78"/>
              </a:rPr>
              <a:t>بررسی کلمه معنویت در فرهنگ لغت به چند کلید واژه، از جمله: «قصد، دقت، غیر مادی، باطن، اخلاق و... » بر </a:t>
            </a:r>
            <a:r>
              <a:rPr lang="fa-IR" sz="1800" dirty="0" smtClean="0">
                <a:cs typeface="0 Badr" panose="00000400000000000000" pitchFamily="2" charset="-78"/>
              </a:rPr>
              <a:t>می‌خوریم</a:t>
            </a:r>
            <a:r>
              <a:rPr lang="en-US" sz="1800" dirty="0" smtClean="0">
                <a:cs typeface="0 Badr" panose="00000400000000000000" pitchFamily="2" charset="-78"/>
              </a:rPr>
              <a:t>.</a:t>
            </a:r>
            <a:r>
              <a:rPr lang="en-US" sz="1800" dirty="0">
                <a:cs typeface="0 Badr" panose="00000400000000000000" pitchFamily="2" charset="-78"/>
              </a:rPr>
              <a:t/>
            </a:r>
            <a:br>
              <a:rPr lang="en-US" sz="1800" dirty="0">
                <a:cs typeface="0 Badr" panose="00000400000000000000" pitchFamily="2" charset="-78"/>
              </a:rPr>
            </a:br>
            <a:r>
              <a:rPr lang="fa-IR" sz="1800" dirty="0">
                <a:cs typeface="0 Badr" panose="00000400000000000000" pitchFamily="2" charset="-78"/>
              </a:rPr>
              <a:t>اگر بخواهیم یک فرد معنوی باشیم بدون «قصد» نمی‌توانیم آهنگ سفر کنیم و در «قصد» چند مطلب نهفته است</a:t>
            </a:r>
            <a:r>
              <a:rPr lang="en-US" sz="1800" dirty="0">
                <a:cs typeface="0 Badr" panose="00000400000000000000" pitchFamily="2" charset="-78"/>
              </a:rPr>
              <a:t>:</a:t>
            </a:r>
            <a:br>
              <a:rPr lang="en-US" sz="1800" dirty="0">
                <a:cs typeface="0 Badr" panose="00000400000000000000" pitchFamily="2" charset="-78"/>
              </a:rPr>
            </a:br>
            <a:r>
              <a:rPr lang="en-US" sz="1800" dirty="0">
                <a:cs typeface="0 Badr" panose="00000400000000000000" pitchFamily="2" charset="-78"/>
              </a:rPr>
              <a:t/>
            </a:r>
            <a:br>
              <a:rPr lang="en-US" sz="1800" dirty="0">
                <a:cs typeface="0 Badr" panose="00000400000000000000" pitchFamily="2" charset="-78"/>
              </a:rPr>
            </a:br>
            <a:r>
              <a:rPr lang="fa-IR" sz="1800" dirty="0">
                <a:cs typeface="0 Badr" panose="00000400000000000000" pitchFamily="2" charset="-78"/>
              </a:rPr>
              <a:t>الف) شناسایی هدف </a:t>
            </a:r>
            <a:r>
              <a:rPr lang="fa-IR" sz="1800" dirty="0" smtClean="0">
                <a:cs typeface="0 Badr" panose="00000400000000000000" pitchFamily="2" charset="-78"/>
              </a:rPr>
              <a:t>   ب</a:t>
            </a:r>
            <a:r>
              <a:rPr lang="fa-IR" sz="1800" dirty="0">
                <a:cs typeface="0 Badr" panose="00000400000000000000" pitchFamily="2" charset="-78"/>
              </a:rPr>
              <a:t>) شناسایی مسافت </a:t>
            </a:r>
            <a:r>
              <a:rPr lang="fa-IR" sz="1800" dirty="0" smtClean="0">
                <a:cs typeface="0 Badr" panose="00000400000000000000" pitchFamily="2" charset="-78"/>
              </a:rPr>
              <a:t>راه    پ</a:t>
            </a:r>
            <a:r>
              <a:rPr lang="fa-IR" sz="1800" dirty="0">
                <a:cs typeface="0 Badr" panose="00000400000000000000" pitchFamily="2" charset="-78"/>
              </a:rPr>
              <a:t>) شناسایی خطرات مسیر </a:t>
            </a:r>
            <a:r>
              <a:rPr lang="fa-IR" sz="1800" dirty="0" smtClean="0">
                <a:cs typeface="0 Badr" panose="00000400000000000000" pitchFamily="2" charset="-78"/>
              </a:rPr>
              <a:t>      ت</a:t>
            </a:r>
            <a:r>
              <a:rPr lang="fa-IR" sz="1800" dirty="0">
                <a:cs typeface="0 Badr" panose="00000400000000000000" pitchFamily="2" charset="-78"/>
              </a:rPr>
              <a:t>) همراه بردن امکانات و آذوقه لازمه در طول مسیر و حرکت از جذابیت‌های بین راه چشم پوشی کردن و</a:t>
            </a:r>
            <a:r>
              <a:rPr lang="en-US" sz="1800" dirty="0">
                <a:cs typeface="0 Badr" panose="00000400000000000000" pitchFamily="2" charset="-78"/>
              </a:rPr>
              <a:t>... .</a:t>
            </a:r>
            <a:br>
              <a:rPr lang="en-US" sz="1800" dirty="0">
                <a:cs typeface="0 Badr" panose="00000400000000000000" pitchFamily="2" charset="-78"/>
              </a:rPr>
            </a:br>
            <a:endParaRPr lang="fa-IR" sz="1800" dirty="0">
              <a:cs typeface="0 Badr" panose="00000400000000000000" pitchFamily="2" charset="-78"/>
            </a:endParaRPr>
          </a:p>
        </p:txBody>
      </p:sp>
    </p:spTree>
    <p:extLst>
      <p:ext uri="{BB962C8B-B14F-4D97-AF65-F5344CB8AC3E}">
        <p14:creationId xmlns:p14="http://schemas.microsoft.com/office/powerpoint/2010/main" val="15434859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49817"/>
          </a:xfrm>
        </p:spPr>
        <p:txBody>
          <a:bodyPr/>
          <a:lstStyle/>
          <a:p>
            <a:pPr algn="ctr"/>
            <a:r>
              <a:rPr lang="fa-IR" dirty="0" smtClean="0">
                <a:cs typeface="0 Badr" panose="00000400000000000000" pitchFamily="2" charset="-78"/>
              </a:rPr>
              <a:t>راههای رسیدن به معنویت</a:t>
            </a:r>
            <a:endParaRPr lang="fa-IR" dirty="0">
              <a:cs typeface="0 Badr" panose="00000400000000000000" pitchFamily="2" charset="-78"/>
            </a:endParaRPr>
          </a:p>
        </p:txBody>
      </p:sp>
      <p:sp>
        <p:nvSpPr>
          <p:cNvPr id="3" name="Content Placeholder 2"/>
          <p:cNvSpPr>
            <a:spLocks noGrp="1"/>
          </p:cNvSpPr>
          <p:nvPr>
            <p:ph idx="1"/>
          </p:nvPr>
        </p:nvSpPr>
        <p:spPr>
          <a:xfrm>
            <a:off x="1371600" y="1635617"/>
            <a:ext cx="9601200" cy="4231783"/>
          </a:xfrm>
        </p:spPr>
        <p:txBody>
          <a:bodyPr>
            <a:normAutofit lnSpcReduction="10000"/>
          </a:bodyPr>
          <a:lstStyle/>
          <a:p>
            <a:r>
              <a:rPr lang="fa-IR" b="1" dirty="0" smtClean="0">
                <a:cs typeface="0 Badr" panose="00000400000000000000" pitchFamily="2" charset="-78"/>
              </a:rPr>
              <a:t>توجه شود که انچه در پی می اید به معنای عدم توجه به مادیات و غرائز نیست بلکه ایندو در طریق صحیح شرعی باید استفاده شود</a:t>
            </a:r>
          </a:p>
          <a:p>
            <a:r>
              <a:rPr lang="fa-IR" b="1" dirty="0" smtClean="0">
                <a:cs typeface="0 Badr" panose="00000400000000000000" pitchFamily="2" charset="-78"/>
              </a:rPr>
              <a:t>الف</a:t>
            </a:r>
            <a:r>
              <a:rPr lang="fa-IR" b="1" dirty="0">
                <a:cs typeface="0 Badr" panose="00000400000000000000" pitchFamily="2" charset="-78"/>
              </a:rPr>
              <a:t>) سلامت معنوی</a:t>
            </a: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کسانی که هنوز به گناه و آلودگی‌های بزرگ دست نزده‌اند، این مسیر را بهتر می‌توانند بچشند و با قدرت بیشتری حرکت کند</a:t>
            </a:r>
            <a:r>
              <a:rPr lang="en-US" dirty="0">
                <a:cs typeface="0 Badr" panose="00000400000000000000" pitchFamily="2" charset="-78"/>
              </a:rPr>
              <a:t>.</a:t>
            </a:r>
            <a:br>
              <a:rPr lang="en-US" dirty="0">
                <a:cs typeface="0 Badr" panose="00000400000000000000" pitchFamily="2" charset="-78"/>
              </a:rPr>
            </a:br>
            <a:r>
              <a:rPr lang="fa-IR" dirty="0">
                <a:cs typeface="0 Badr" panose="00000400000000000000" pitchFamily="2" charset="-78"/>
              </a:rPr>
              <a:t>شاهد این مدعا این آیه شریفه است که خداوند در وصف حضرت ابراهیم (ع) فرموده است</a:t>
            </a:r>
            <a:r>
              <a:rPr lang="en-US" dirty="0" smtClean="0">
                <a:cs typeface="0 Badr" panose="00000400000000000000" pitchFamily="2" charset="-78"/>
              </a:rPr>
              <a:t>: «</a:t>
            </a:r>
            <a:r>
              <a:rPr lang="fa-IR" dirty="0">
                <a:cs typeface="0 Badr" panose="00000400000000000000" pitchFamily="2" charset="-78"/>
              </a:rPr>
              <a:t>او با قلب سلیم به پیشگاه پروردگارش آمد». </a:t>
            </a:r>
            <a:r>
              <a:rPr lang="fa-IR" dirty="0" smtClean="0">
                <a:cs typeface="0 Badr" panose="00000400000000000000" pitchFamily="2" charset="-78"/>
              </a:rPr>
              <a:t>(صافات:84) </a:t>
            </a:r>
            <a:r>
              <a:rPr lang="fa-IR" dirty="0">
                <a:cs typeface="0 Badr" panose="00000400000000000000" pitchFamily="2" charset="-78"/>
              </a:rPr>
              <a:t>این سلامت معنوی، موتور محرکه مسیر الی الله </a:t>
            </a:r>
            <a:r>
              <a:rPr lang="fa-IR" dirty="0" smtClean="0">
                <a:cs typeface="0 Badr" panose="00000400000000000000" pitchFamily="2" charset="-78"/>
              </a:rPr>
              <a:t>است</a:t>
            </a:r>
            <a:r>
              <a:rPr lang="en-US" b="1" dirty="0">
                <a:cs typeface="0 Badr" panose="00000400000000000000" pitchFamily="2" charset="-78"/>
              </a:rPr>
              <a:t/>
            </a:r>
            <a:br>
              <a:rPr lang="en-US" b="1" dirty="0">
                <a:cs typeface="0 Badr" panose="00000400000000000000" pitchFamily="2" charset="-78"/>
              </a:rPr>
            </a:br>
            <a:r>
              <a:rPr lang="fa-IR" b="1" dirty="0">
                <a:cs typeface="0 Badr" panose="00000400000000000000" pitchFamily="2" charset="-78"/>
              </a:rPr>
              <a:t>ب) حیات معنوی</a:t>
            </a: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مقداری از مسیر الی الله را خود باید شروع کنیم اما ادامه آن را حضرت حق ضمانت کرده است. آنجا که می‌فرماید: «هر کس کار شایسته‌ای انجام دهد، خواه زن باشد یا مرد، در حالی که مؤمن است او را به حیاتی پاک زنده می‌داریم». </a:t>
            </a:r>
            <a:r>
              <a:rPr lang="fa-IR" dirty="0" smtClean="0">
                <a:cs typeface="0 Badr" panose="00000400000000000000" pitchFamily="2" charset="-78"/>
              </a:rPr>
              <a:t>(نحل:97</a:t>
            </a:r>
            <a:r>
              <a:rPr lang="en-US" dirty="0" smtClean="0">
                <a:cs typeface="0 Badr" panose="00000400000000000000" pitchFamily="2" charset="-78"/>
              </a:rPr>
              <a:t>)</a:t>
            </a:r>
            <a:r>
              <a:rPr lang="en-US" dirty="0">
                <a:cs typeface="0 Badr" panose="00000400000000000000" pitchFamily="2" charset="-78"/>
              </a:rPr>
              <a:t/>
            </a:r>
            <a:br>
              <a:rPr lang="en-US" dirty="0">
                <a:cs typeface="0 Badr" panose="00000400000000000000" pitchFamily="2" charset="-78"/>
              </a:rPr>
            </a:br>
            <a:r>
              <a:rPr lang="en-US" dirty="0">
                <a:cs typeface="0 Badr" panose="00000400000000000000" pitchFamily="2" charset="-78"/>
              </a:rPr>
              <a:t>«</a:t>
            </a:r>
            <a:r>
              <a:rPr lang="fa-IR" dirty="0">
                <a:cs typeface="0 Badr" panose="00000400000000000000" pitchFamily="2" charset="-78"/>
              </a:rPr>
              <a:t>مقام امن و می‌بیغش و رفیق شفیق ـ گرت مدام میسر شود زهی توفیق</a:t>
            </a: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دریغ و درد که تا این زمان ندانستم ـ که کیمیای سعادت رفیق بود رفیق» - حافظ</a:t>
            </a:r>
            <a:r>
              <a:rPr lang="en-US" dirty="0">
                <a:cs typeface="0 Badr" panose="00000400000000000000" pitchFamily="2" charset="-78"/>
              </a:rPr>
              <a:t/>
            </a:r>
            <a:br>
              <a:rPr lang="en-US" dirty="0">
                <a:cs typeface="0 Badr" panose="00000400000000000000" pitchFamily="2" charset="-78"/>
              </a:rPr>
            </a:br>
            <a:endParaRPr lang="fa-IR" dirty="0">
              <a:cs typeface="0 Badr" panose="00000400000000000000" pitchFamily="2" charset="-78"/>
            </a:endParaRPr>
          </a:p>
        </p:txBody>
      </p:sp>
    </p:spTree>
    <p:extLst>
      <p:ext uri="{BB962C8B-B14F-4D97-AF65-F5344CB8AC3E}">
        <p14:creationId xmlns:p14="http://schemas.microsoft.com/office/powerpoint/2010/main" val="3700141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35040"/>
            <a:ext cx="9601200" cy="1485900"/>
          </a:xfrm>
        </p:spPr>
        <p:txBody>
          <a:bodyPr/>
          <a:lstStyle/>
          <a:p>
            <a:r>
              <a:rPr lang="fa-IR" dirty="0">
                <a:cs typeface="0 Badr" panose="00000400000000000000" pitchFamily="2" charset="-78"/>
              </a:rPr>
              <a:t>راههای رسیدن به </a:t>
            </a:r>
            <a:r>
              <a:rPr lang="fa-IR" dirty="0" smtClean="0">
                <a:cs typeface="0 Badr" panose="00000400000000000000" pitchFamily="2" charset="-78"/>
              </a:rPr>
              <a:t>معنویت2</a:t>
            </a:r>
            <a:endParaRPr lang="fa-IR" dirty="0"/>
          </a:p>
        </p:txBody>
      </p:sp>
      <p:sp>
        <p:nvSpPr>
          <p:cNvPr id="3" name="Content Placeholder 2"/>
          <p:cNvSpPr>
            <a:spLocks noGrp="1"/>
          </p:cNvSpPr>
          <p:nvPr>
            <p:ph idx="1"/>
          </p:nvPr>
        </p:nvSpPr>
        <p:spPr>
          <a:xfrm>
            <a:off x="1371600" y="1720940"/>
            <a:ext cx="9601200" cy="4146460"/>
          </a:xfrm>
        </p:spPr>
        <p:txBody>
          <a:bodyPr>
            <a:noAutofit/>
          </a:bodyPr>
          <a:lstStyle/>
          <a:p>
            <a:r>
              <a:rPr lang="fa-IR" sz="2400" b="1" dirty="0">
                <a:cs typeface="0 Badr" panose="00000400000000000000" pitchFamily="2" charset="-78"/>
              </a:rPr>
              <a:t>پ) وسیله معنوی</a:t>
            </a:r>
            <a:r>
              <a:rPr lang="en-US" sz="2400" b="1" dirty="0">
                <a:cs typeface="0 Badr" panose="00000400000000000000" pitchFamily="2" charset="-78"/>
              </a:rPr>
              <a:t>:</a:t>
            </a:r>
            <a:r>
              <a:rPr lang="en-US" sz="2400" dirty="0">
                <a:cs typeface="0 Badr" panose="00000400000000000000" pitchFamily="2" charset="-78"/>
              </a:rPr>
              <a:t/>
            </a:r>
            <a:br>
              <a:rPr lang="en-US" sz="2400" dirty="0">
                <a:cs typeface="0 Badr" panose="00000400000000000000" pitchFamily="2" charset="-78"/>
              </a:rPr>
            </a:br>
            <a:r>
              <a:rPr lang="fa-IR" sz="2400" dirty="0">
                <a:cs typeface="0 Badr" panose="00000400000000000000" pitchFamily="2" charset="-78"/>
              </a:rPr>
              <a:t>همه وسائل و ابزارها امانتهایی است به دست انسان که اگر «شکر آنها را بجا آورده شود، خداوند آن را زیاد می‌کند و در غیر این صورت، آن را می‌گیرد</a:t>
            </a:r>
            <a:r>
              <a:rPr lang="en-US" sz="2400" dirty="0">
                <a:cs typeface="0 Badr" panose="00000400000000000000" pitchFamily="2" charset="-78"/>
              </a:rPr>
              <a:t>». </a:t>
            </a:r>
            <a:r>
              <a:rPr lang="fa-IR" sz="2400" dirty="0">
                <a:cs typeface="0 Badr" panose="00000400000000000000" pitchFamily="2" charset="-78"/>
              </a:rPr>
              <a:t>از این روی خداوند سبحان می‌فرماید</a:t>
            </a:r>
            <a:r>
              <a:rPr lang="en-US" sz="2400" dirty="0" smtClean="0">
                <a:cs typeface="0 Badr" panose="00000400000000000000" pitchFamily="2" charset="-78"/>
              </a:rPr>
              <a:t>:</a:t>
            </a:r>
            <a:r>
              <a:rPr lang="fa-IR" sz="2400" dirty="0" smtClean="0">
                <a:cs typeface="0 Badr" panose="00000400000000000000" pitchFamily="2" charset="-78"/>
              </a:rPr>
              <a:t> یا </a:t>
            </a:r>
            <a:r>
              <a:rPr lang="fa-IR" sz="2400" dirty="0">
                <a:cs typeface="0 Badr" panose="00000400000000000000" pitchFamily="2" charset="-78"/>
              </a:rPr>
              <a:t>ایها الذین امنوا اتقوا الله و ابتغوا الیه الوسیله. </a:t>
            </a:r>
            <a:r>
              <a:rPr lang="fa-IR" sz="2400" dirty="0" smtClean="0">
                <a:cs typeface="0 Badr" panose="00000400000000000000" pitchFamily="2" charset="-78"/>
              </a:rPr>
              <a:t>(مائده35) </a:t>
            </a:r>
            <a:r>
              <a:rPr lang="fa-IR" sz="2400" dirty="0">
                <a:cs typeface="0 Badr" panose="00000400000000000000" pitchFamily="2" charset="-78"/>
              </a:rPr>
              <a:t>امروزه همه وسائلی که با کمترین هزینه و با دقت و سرعت لازم می‌تواند پیام قرآن را به مخاطبان برساند، باید بهره جست و در این مسیر راه افراد خلاق و توانمند را باید باز </a:t>
            </a:r>
            <a:r>
              <a:rPr lang="fa-IR" sz="2400" dirty="0" smtClean="0">
                <a:cs typeface="0 Badr" panose="00000400000000000000" pitchFamily="2" charset="-78"/>
              </a:rPr>
              <a:t>گذاشت</a:t>
            </a:r>
          </a:p>
          <a:p>
            <a:r>
              <a:rPr lang="fa-IR" sz="2400" b="1" dirty="0">
                <a:cs typeface="0 Badr" panose="00000400000000000000" pitchFamily="2" charset="-78"/>
              </a:rPr>
              <a:t>ت) سؤال از نعمتها</a:t>
            </a:r>
            <a:r>
              <a:rPr lang="en-US" sz="2400" dirty="0">
                <a:cs typeface="0 Badr" panose="00000400000000000000" pitchFamily="2" charset="-78"/>
              </a:rPr>
              <a:t/>
            </a:r>
            <a:br>
              <a:rPr lang="en-US" sz="2400" dirty="0">
                <a:cs typeface="0 Badr" panose="00000400000000000000" pitchFamily="2" charset="-78"/>
              </a:rPr>
            </a:br>
            <a:r>
              <a:rPr lang="fa-IR" sz="2400" dirty="0">
                <a:cs typeface="0 Badr" panose="00000400000000000000" pitchFamily="2" charset="-78"/>
              </a:rPr>
              <a:t>انسان اگر همواره در این فکر باشد که تمام امکاناتی که در اختیار دارد، مورد بازخواست قرار می‌گیرد، سعی می‌کند در حفظ و استفاده از آنها دقت لازم را داشته باشد</a:t>
            </a:r>
            <a:r>
              <a:rPr lang="en-US" sz="2400" dirty="0">
                <a:cs typeface="0 Badr" panose="00000400000000000000" pitchFamily="2" charset="-78"/>
              </a:rPr>
              <a:t>.</a:t>
            </a:r>
            <a:br>
              <a:rPr lang="en-US" sz="2400" dirty="0">
                <a:cs typeface="0 Badr" panose="00000400000000000000" pitchFamily="2" charset="-78"/>
              </a:rPr>
            </a:br>
            <a:r>
              <a:rPr lang="fa-IR" sz="2400" dirty="0">
                <a:cs typeface="0 Badr" panose="00000400000000000000" pitchFamily="2" charset="-78"/>
              </a:rPr>
              <a:t>قرآن می‌فرماید: «لتسئلن یومئذ عن النعیم» </a:t>
            </a:r>
            <a:r>
              <a:rPr lang="fa-IR" sz="2400" dirty="0" smtClean="0">
                <a:cs typeface="0 Badr" panose="00000400000000000000" pitchFamily="2" charset="-78"/>
              </a:rPr>
              <a:t>(تکاثر:8)؛ </a:t>
            </a:r>
            <a:r>
              <a:rPr lang="fa-IR" sz="2400" dirty="0">
                <a:cs typeface="0 Badr" panose="00000400000000000000" pitchFamily="2" charset="-78"/>
              </a:rPr>
              <a:t>یعنی در روز قیامت از همه نعمت‌هایی که خدا داده، سؤال </a:t>
            </a:r>
            <a:r>
              <a:rPr lang="fa-IR" sz="2400" dirty="0" smtClean="0">
                <a:cs typeface="0 Badr" panose="00000400000000000000" pitchFamily="2" charset="-78"/>
              </a:rPr>
              <a:t>می‌شود</a:t>
            </a:r>
          </a:p>
        </p:txBody>
      </p:sp>
    </p:spTree>
    <p:extLst>
      <p:ext uri="{BB962C8B-B14F-4D97-AF65-F5344CB8AC3E}">
        <p14:creationId xmlns:p14="http://schemas.microsoft.com/office/powerpoint/2010/main" val="3179302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17997"/>
          </a:xfrm>
        </p:spPr>
        <p:txBody>
          <a:bodyPr/>
          <a:lstStyle/>
          <a:p>
            <a:r>
              <a:rPr lang="fa-IR" dirty="0">
                <a:cs typeface="0 Badr" panose="00000400000000000000" pitchFamily="2" charset="-78"/>
              </a:rPr>
              <a:t>راههای رسیدن به </a:t>
            </a:r>
            <a:r>
              <a:rPr lang="fa-IR" dirty="0" smtClean="0">
                <a:cs typeface="0 Badr" panose="00000400000000000000" pitchFamily="2" charset="-78"/>
              </a:rPr>
              <a:t>معنویت3</a:t>
            </a:r>
            <a:endParaRPr lang="fa-IR" dirty="0"/>
          </a:p>
        </p:txBody>
      </p:sp>
      <p:sp>
        <p:nvSpPr>
          <p:cNvPr id="3" name="Content Placeholder 2"/>
          <p:cNvSpPr>
            <a:spLocks noGrp="1"/>
          </p:cNvSpPr>
          <p:nvPr>
            <p:ph idx="1"/>
          </p:nvPr>
        </p:nvSpPr>
        <p:spPr>
          <a:xfrm>
            <a:off x="1371600" y="1648496"/>
            <a:ext cx="9601200" cy="4218904"/>
          </a:xfrm>
        </p:spPr>
        <p:txBody>
          <a:bodyPr>
            <a:noAutofit/>
          </a:bodyPr>
          <a:lstStyle/>
          <a:p>
            <a:r>
              <a:rPr lang="fa-IR" b="1" dirty="0">
                <a:cs typeface="0 Badr" panose="00000400000000000000" pitchFamily="2" charset="-78"/>
              </a:rPr>
              <a:t>ث) جهاد</a:t>
            </a: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کلمه جهاد از «جهد» به معنی کوشش و تلاش است. در اصطلاح دینی واژه جهاد دو کاربرد دارد. یکی در خصوص جنک با کافرین و دشمنان خداست که به شکل دفاعی و تهاجمی متجلی می‌شود. دفاع در همه مکاتب و اندیشه‌ها مقدس و ارزشمند است، ولی شروع به جنگ (جهاد ابتدایی) به فتوای اکثریت قاطع مراجع فقط در صلاحیت امام معصوم (ع) است. </a:t>
            </a:r>
            <a:r>
              <a:rPr lang="fa-IR" dirty="0" smtClean="0">
                <a:cs typeface="0 Badr" panose="00000400000000000000" pitchFamily="2" charset="-78"/>
              </a:rPr>
              <a:t>در </a:t>
            </a:r>
            <a:r>
              <a:rPr lang="fa-IR" dirty="0">
                <a:cs typeface="0 Badr" panose="00000400000000000000" pitchFamily="2" charset="-78"/>
              </a:rPr>
              <a:t>روایات فضیلت‌های بسیاری برای </a:t>
            </a:r>
            <a:r>
              <a:rPr lang="fa-IR" dirty="0" smtClean="0">
                <a:cs typeface="0 Badr" panose="00000400000000000000" pitchFamily="2" charset="-78"/>
              </a:rPr>
              <a:t>جهاد </a:t>
            </a:r>
            <a:r>
              <a:rPr lang="fa-IR" dirty="0">
                <a:cs typeface="0 Badr" panose="00000400000000000000" pitchFamily="2" charset="-78"/>
              </a:rPr>
              <a:t>بیان شده است که قرآن کریم منزلت جهادگران را با دیگران غیرقابل مقایسه می‌داند و می‌فرماید</a:t>
            </a:r>
            <a:r>
              <a:rPr lang="en-US" dirty="0">
                <a:cs typeface="0 Badr" panose="00000400000000000000" pitchFamily="2" charset="-78"/>
              </a:rPr>
              <a:t>: </a:t>
            </a:r>
            <a:r>
              <a:rPr lang="fa-IR" dirty="0">
                <a:cs typeface="0 Badr" panose="00000400000000000000" pitchFamily="2" charset="-78"/>
              </a:rPr>
              <a:t>فضل الله المجاهدین علی القاعدین </a:t>
            </a:r>
            <a:r>
              <a:rPr lang="fa-IR" dirty="0" smtClean="0">
                <a:cs typeface="0 Badr" panose="00000400000000000000" pitchFamily="2" charset="-78"/>
              </a:rPr>
              <a:t>(نساء:95</a:t>
            </a:r>
            <a:r>
              <a:rPr lang="en-US" dirty="0" smtClean="0">
                <a:cs typeface="0 Badr" panose="00000400000000000000" pitchFamily="2" charset="-78"/>
              </a:rPr>
              <a:t>)</a:t>
            </a:r>
            <a:r>
              <a:rPr lang="en-US" dirty="0">
                <a:cs typeface="0 Badr" panose="00000400000000000000" pitchFamily="2" charset="-78"/>
              </a:rPr>
              <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امام علی (ع) نیز می‌فرماید</a:t>
            </a:r>
            <a:r>
              <a:rPr lang="en-US" dirty="0">
                <a:cs typeface="0 Badr" panose="00000400000000000000" pitchFamily="2" charset="-78"/>
              </a:rPr>
              <a:t>: «</a:t>
            </a:r>
            <a:r>
              <a:rPr lang="fa-IR" dirty="0">
                <a:cs typeface="0 Badr" panose="00000400000000000000" pitchFamily="2" charset="-78"/>
              </a:rPr>
              <a:t>خداوند متعال جهاد را بر انسان واجب کرد و رتبه آن را بالا برد، به خدا سوگند دین و دنیای انسان جز در سایه جهاد به صلاح نخواهد رسید. </a:t>
            </a:r>
            <a:r>
              <a:rPr lang="fa-IR" dirty="0" smtClean="0">
                <a:cs typeface="0 Badr" panose="00000400000000000000" pitchFamily="2" charset="-78"/>
              </a:rPr>
              <a:t>(</a:t>
            </a:r>
            <a:r>
              <a:rPr lang="fa-IR" dirty="0">
                <a:cs typeface="0 Badr" panose="00000400000000000000" pitchFamily="2" charset="-78"/>
              </a:rPr>
              <a:t>وسايل الشيعه ج 11 ص </a:t>
            </a:r>
            <a:r>
              <a:rPr lang="fa-IR" dirty="0" smtClean="0">
                <a:cs typeface="0 Badr" panose="00000400000000000000" pitchFamily="2" charset="-78"/>
              </a:rPr>
              <a:t>9</a:t>
            </a:r>
            <a:r>
              <a:rPr lang="en-US" dirty="0" smtClean="0">
                <a:cs typeface="0 Badr" panose="00000400000000000000" pitchFamily="2" charset="-78"/>
              </a:rPr>
              <a:t>)</a:t>
            </a:r>
            <a:r>
              <a:rPr lang="en-US" dirty="0">
                <a:cs typeface="0 Badr" panose="00000400000000000000" pitchFamily="2" charset="-78"/>
              </a:rPr>
              <a:t/>
            </a:r>
            <a:br>
              <a:rPr lang="en-US" dirty="0">
                <a:cs typeface="0 Badr" panose="00000400000000000000" pitchFamily="2" charset="-78"/>
              </a:rPr>
            </a:br>
            <a:r>
              <a:rPr lang="fa-IR" dirty="0" smtClean="0">
                <a:cs typeface="0 Badr" panose="00000400000000000000" pitchFamily="2" charset="-78"/>
              </a:rPr>
              <a:t>جهاد </a:t>
            </a:r>
            <a:r>
              <a:rPr lang="fa-IR" dirty="0">
                <a:cs typeface="0 Badr" panose="00000400000000000000" pitchFamily="2" charset="-78"/>
              </a:rPr>
              <a:t>چه به شکل دفاعی یا تهاجمی در دین ما به جهاد اصغر نامیده شده است. جهاد اکبر، به جهادی گفته می‌شود که انسان همه تلاش خود را مصروف دارد تا از آلودگی و معصیت مبری شود</a:t>
            </a:r>
            <a:r>
              <a:rPr lang="en-US" dirty="0">
                <a:cs typeface="0 Badr" panose="00000400000000000000" pitchFamily="2" charset="-78"/>
              </a:rPr>
              <a:t>.</a:t>
            </a:r>
            <a:br>
              <a:rPr lang="en-US" dirty="0">
                <a:cs typeface="0 Badr" panose="00000400000000000000" pitchFamily="2" charset="-78"/>
              </a:rPr>
            </a:br>
            <a:r>
              <a:rPr lang="fa-IR" dirty="0">
                <a:cs typeface="0 Badr" panose="00000400000000000000" pitchFamily="2" charset="-78"/>
              </a:rPr>
              <a:t>برای رسیدن به معنویت باید همیشه در ستیز بود و با خوک پلید هوای نفس مبارزه کرد. از این جهت وجود نازنین پیامبر بزرگوار اسلام می‌فرماید: «المجاهد من </a:t>
            </a:r>
            <a:r>
              <a:rPr lang="fa-IR" dirty="0" smtClean="0">
                <a:cs typeface="0 Badr" panose="00000400000000000000" pitchFamily="2" charset="-78"/>
              </a:rPr>
              <a:t>جاهد </a:t>
            </a:r>
            <a:r>
              <a:rPr lang="fa-IR" dirty="0">
                <a:cs typeface="0 Badr" panose="00000400000000000000" pitchFamily="2" charset="-78"/>
              </a:rPr>
              <a:t>نفسه فی طاعة الله عزوجل» (18) مجاهد واقعی </a:t>
            </a:r>
            <a:r>
              <a:rPr lang="fa-IR" dirty="0" smtClean="0">
                <a:cs typeface="0 Badr" panose="00000400000000000000" pitchFamily="2" charset="-78"/>
              </a:rPr>
              <a:t>هر </a:t>
            </a:r>
            <a:r>
              <a:rPr lang="fa-IR" dirty="0">
                <a:cs typeface="0 Badr" panose="00000400000000000000" pitchFamily="2" charset="-78"/>
              </a:rPr>
              <a:t>چه را می‌خواهد بدست آورد، برای رضایت خداست، نه برای ارضای نفسانیت خود و یا خوش آمدن مردم و اطرافیان</a:t>
            </a:r>
            <a:r>
              <a:rPr lang="en-US" dirty="0">
                <a:cs typeface="0 Badr" panose="00000400000000000000" pitchFamily="2" charset="-78"/>
              </a:rPr>
              <a:t>.</a:t>
            </a:r>
            <a:endParaRPr lang="fa-IR" dirty="0">
              <a:cs typeface="0 Badr" panose="00000400000000000000" pitchFamily="2" charset="-78"/>
            </a:endParaRPr>
          </a:p>
        </p:txBody>
      </p:sp>
    </p:spTree>
    <p:extLst>
      <p:ext uri="{BB962C8B-B14F-4D97-AF65-F5344CB8AC3E}">
        <p14:creationId xmlns:p14="http://schemas.microsoft.com/office/powerpoint/2010/main" val="38120658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cs typeface="0 Badr" panose="00000400000000000000" pitchFamily="2" charset="-78"/>
              </a:rPr>
              <a:t>سوال </a:t>
            </a:r>
            <a:r>
              <a:rPr lang="fa-IR" dirty="0" smtClean="0">
                <a:cs typeface="0 Badr" panose="00000400000000000000" pitchFamily="2" charset="-78"/>
              </a:rPr>
              <a:t>سوم</a:t>
            </a:r>
            <a:endParaRPr lang="fa-IR" dirty="0"/>
          </a:p>
        </p:txBody>
      </p:sp>
      <p:sp>
        <p:nvSpPr>
          <p:cNvPr id="3" name="Content Placeholder 2"/>
          <p:cNvSpPr>
            <a:spLocks noGrp="1"/>
          </p:cNvSpPr>
          <p:nvPr>
            <p:ph idx="1"/>
          </p:nvPr>
        </p:nvSpPr>
        <p:spPr/>
        <p:txBody>
          <a:bodyPr>
            <a:normAutofit/>
          </a:bodyPr>
          <a:lstStyle/>
          <a:p>
            <a:r>
              <a:rPr lang="fa-IR" sz="2800" dirty="0" smtClean="0">
                <a:cs typeface="0 Badr" panose="00000400000000000000" pitchFamily="2" charset="-78"/>
              </a:rPr>
              <a:t>بعد از مطالعه راههای رسیدن به معنویت با نگاه به شبهات مطرح شده پیرامون جهاد در اسلام یک شبهه را به صورت فایل صوتی طرح نموده و پاسخ دهید</a:t>
            </a:r>
            <a:endParaRPr lang="fa-IR" sz="2800" dirty="0">
              <a:cs typeface="0 Badr" panose="00000400000000000000" pitchFamily="2" charset="-78"/>
            </a:endParaRPr>
          </a:p>
        </p:txBody>
      </p:sp>
    </p:spTree>
    <p:extLst>
      <p:ext uri="{BB962C8B-B14F-4D97-AF65-F5344CB8AC3E}">
        <p14:creationId xmlns:p14="http://schemas.microsoft.com/office/powerpoint/2010/main" val="33744001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36938"/>
          </a:xfrm>
        </p:spPr>
        <p:txBody>
          <a:bodyPr/>
          <a:lstStyle/>
          <a:p>
            <a:r>
              <a:rPr lang="fa-IR" b="1" dirty="0">
                <a:cs typeface="0 Badr" panose="00000400000000000000" pitchFamily="2" charset="-78"/>
              </a:rPr>
              <a:t>فصل سوم: خانواده</a:t>
            </a:r>
            <a:endParaRPr lang="fa-IR" dirty="0">
              <a:cs typeface="0 Badr" panose="00000400000000000000" pitchFamily="2" charset="-78"/>
            </a:endParaRPr>
          </a:p>
        </p:txBody>
      </p:sp>
      <p:sp>
        <p:nvSpPr>
          <p:cNvPr id="3" name="Content Placeholder 2"/>
          <p:cNvSpPr>
            <a:spLocks noGrp="1"/>
          </p:cNvSpPr>
          <p:nvPr>
            <p:ph idx="1"/>
          </p:nvPr>
        </p:nvSpPr>
        <p:spPr>
          <a:xfrm>
            <a:off x="1371600" y="1738648"/>
            <a:ext cx="9601200" cy="4128752"/>
          </a:xfrm>
        </p:spPr>
        <p:txBody>
          <a:bodyPr>
            <a:normAutofit/>
          </a:bodyPr>
          <a:lstStyle/>
          <a:p>
            <a:r>
              <a:rPr lang="en-US" sz="3200" b="1" dirty="0">
                <a:cs typeface="0 Badr" panose="00000400000000000000" pitchFamily="2" charset="-78"/>
              </a:rPr>
              <a:t> </a:t>
            </a:r>
            <a:r>
              <a:rPr lang="en-US" sz="3200" dirty="0">
                <a:cs typeface="0 Badr" panose="00000400000000000000" pitchFamily="2" charset="-78"/>
              </a:rPr>
              <a:t/>
            </a:r>
            <a:br>
              <a:rPr lang="en-US" sz="3200" dirty="0">
                <a:cs typeface="0 Badr" panose="00000400000000000000" pitchFamily="2" charset="-78"/>
              </a:rPr>
            </a:br>
            <a:r>
              <a:rPr lang="fa-IR" sz="3200" dirty="0">
                <a:cs typeface="0 Badr" panose="00000400000000000000" pitchFamily="2" charset="-78"/>
              </a:rPr>
              <a:t>یکی از ارکانی که اسلام بدان توجه دارد، کانون خانواده است. خانواده مقدس ترین، تاثیرگذارترین و در عین حال کوچکترین سازمان اجتماعی </a:t>
            </a:r>
            <a:r>
              <a:rPr lang="fa-IR" sz="3200" dirty="0" smtClean="0">
                <a:cs typeface="0 Badr" panose="00000400000000000000" pitchFamily="2" charset="-78"/>
              </a:rPr>
              <a:t>است</a:t>
            </a:r>
          </a:p>
          <a:p>
            <a:r>
              <a:rPr lang="fa-IR" sz="3200" dirty="0">
                <a:cs typeface="0 Badr" panose="00000400000000000000" pitchFamily="2" charset="-78"/>
              </a:rPr>
              <a:t>در سازمان کوچک خانواده، روابط در عین عاطفی بودن از نظم و مدیریت و در نهایت دستور پذیری برخوردار است</a:t>
            </a:r>
            <a:r>
              <a:rPr lang="en-US" sz="3200" dirty="0" smtClean="0">
                <a:cs typeface="0 Badr" panose="00000400000000000000" pitchFamily="2" charset="-78"/>
              </a:rPr>
              <a:t>.</a:t>
            </a:r>
            <a:endParaRPr lang="fa-IR" sz="3200" dirty="0">
              <a:cs typeface="0 Badr" panose="00000400000000000000" pitchFamily="2" charset="-78"/>
            </a:endParaRPr>
          </a:p>
        </p:txBody>
      </p:sp>
    </p:spTree>
    <p:extLst>
      <p:ext uri="{BB962C8B-B14F-4D97-AF65-F5344CB8AC3E}">
        <p14:creationId xmlns:p14="http://schemas.microsoft.com/office/powerpoint/2010/main" val="25814505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065727"/>
          </a:xfrm>
        </p:spPr>
        <p:txBody>
          <a:bodyPr/>
          <a:lstStyle/>
          <a:p>
            <a:r>
              <a:rPr lang="fa-IR" dirty="0" smtClean="0">
                <a:cs typeface="0 Badr" panose="00000400000000000000" pitchFamily="2" charset="-78"/>
              </a:rPr>
              <a:t>اصل سوم تربیتی اسلام:خانواده</a:t>
            </a:r>
            <a:endParaRPr lang="fa-IR" dirty="0">
              <a:cs typeface="0 Badr" panose="00000400000000000000" pitchFamily="2" charset="-78"/>
            </a:endParaRPr>
          </a:p>
        </p:txBody>
      </p:sp>
      <p:sp>
        <p:nvSpPr>
          <p:cNvPr id="3" name="Content Placeholder 2"/>
          <p:cNvSpPr>
            <a:spLocks noGrp="1"/>
          </p:cNvSpPr>
          <p:nvPr>
            <p:ph idx="1"/>
          </p:nvPr>
        </p:nvSpPr>
        <p:spPr>
          <a:xfrm>
            <a:off x="1371600" y="1596981"/>
            <a:ext cx="9601200" cy="4270420"/>
          </a:xfrm>
        </p:spPr>
        <p:txBody>
          <a:bodyPr>
            <a:noAutofit/>
          </a:bodyPr>
          <a:lstStyle/>
          <a:p>
            <a:r>
              <a:rPr lang="en-US" sz="2400" b="1" dirty="0">
                <a:cs typeface="0 Badr" panose="00000400000000000000" pitchFamily="2" charset="-78"/>
              </a:rPr>
              <a:t> </a:t>
            </a:r>
            <a:r>
              <a:rPr lang="fa-IR" sz="2400" b="1" dirty="0">
                <a:cs typeface="0 Badr" panose="00000400000000000000" pitchFamily="2" charset="-78"/>
              </a:rPr>
              <a:t>مطلب نخست: فرزند زینت دنیا</a:t>
            </a:r>
            <a:r>
              <a:rPr lang="en-US" sz="2400" dirty="0">
                <a:cs typeface="0 Badr" panose="00000400000000000000" pitchFamily="2" charset="-78"/>
              </a:rPr>
              <a:t/>
            </a:r>
            <a:br>
              <a:rPr lang="en-US" sz="2400" dirty="0">
                <a:cs typeface="0 Badr" panose="00000400000000000000" pitchFamily="2" charset="-78"/>
              </a:rPr>
            </a:br>
            <a:r>
              <a:rPr lang="en-US" sz="2400" dirty="0">
                <a:cs typeface="0 Badr" panose="00000400000000000000" pitchFamily="2" charset="-78"/>
              </a:rPr>
              <a:t/>
            </a:r>
            <a:br>
              <a:rPr lang="en-US" sz="2400" dirty="0">
                <a:cs typeface="0 Badr" panose="00000400000000000000" pitchFamily="2" charset="-78"/>
              </a:rPr>
            </a:br>
            <a:r>
              <a:rPr lang="en-US" sz="2400" dirty="0">
                <a:cs typeface="0 Badr" panose="00000400000000000000" pitchFamily="2" charset="-78"/>
              </a:rPr>
              <a:t>«</a:t>
            </a:r>
            <a:r>
              <a:rPr lang="fa-IR" sz="2400" dirty="0">
                <a:cs typeface="0 Badr" panose="00000400000000000000" pitchFamily="2" charset="-78"/>
              </a:rPr>
              <a:t>الْمَالُ وَالْبَنُونَ زِينَةُ الْحَيَاةِ الدُّنْيَا وَالْبَاقِيَاتُ الصَّالِحَاتُ خَيْرٌ عِنْدَ رَبِّكَ ثَوَابًا وَخَيْرٌ أَمَلًا» </a:t>
            </a:r>
            <a:r>
              <a:rPr lang="fa-IR" sz="2400" dirty="0" smtClean="0">
                <a:cs typeface="0 Badr" panose="00000400000000000000" pitchFamily="2" charset="-78"/>
              </a:rPr>
              <a:t>(کهف:46</a:t>
            </a:r>
            <a:r>
              <a:rPr lang="en-US" sz="2400" dirty="0">
                <a:cs typeface="0 Badr" panose="00000400000000000000" pitchFamily="2" charset="-78"/>
              </a:rPr>
              <a:t/>
            </a:r>
            <a:br>
              <a:rPr lang="en-US" sz="2400" dirty="0">
                <a:cs typeface="0 Badr" panose="00000400000000000000" pitchFamily="2" charset="-78"/>
              </a:rPr>
            </a:br>
            <a:r>
              <a:rPr lang="fa-IR" sz="2400" dirty="0" smtClean="0">
                <a:cs typeface="0 Badr" panose="00000400000000000000" pitchFamily="2" charset="-78"/>
              </a:rPr>
              <a:t>شكوفه‌ها </a:t>
            </a:r>
            <a:r>
              <a:rPr lang="fa-IR" sz="2400" dirty="0">
                <a:cs typeface="0 Badr" panose="00000400000000000000" pitchFamily="2" charset="-78"/>
              </a:rPr>
              <a:t>و گلهايی هستند كه بر شاخه‌های اين درخت آشكار می‌شوند؛ زودگذرند، كم دوامند و اگر از طريق قرار گرفتن در مسير «اللّه» رنگ جاودانگی نگيرند بسيار بی اعتبارند</a:t>
            </a:r>
            <a:r>
              <a:rPr lang="en-US" sz="2400" dirty="0">
                <a:cs typeface="0 Badr" panose="00000400000000000000" pitchFamily="2" charset="-78"/>
              </a:rPr>
              <a:t>.</a:t>
            </a:r>
            <a:br>
              <a:rPr lang="en-US" sz="2400" dirty="0">
                <a:cs typeface="0 Badr" panose="00000400000000000000" pitchFamily="2" charset="-78"/>
              </a:rPr>
            </a:br>
            <a:r>
              <a:rPr lang="en-US" sz="2400" b="1" dirty="0">
                <a:cs typeface="0 Badr" panose="00000400000000000000" pitchFamily="2" charset="-78"/>
              </a:rPr>
              <a:t> </a:t>
            </a:r>
            <a:r>
              <a:rPr lang="fa-IR" sz="2400" b="1" dirty="0">
                <a:cs typeface="0 Badr" panose="00000400000000000000" pitchFamily="2" charset="-78"/>
              </a:rPr>
              <a:t>مطلب دوم: بوسیدن فرزند</a:t>
            </a:r>
            <a:r>
              <a:rPr lang="en-US" sz="2400" dirty="0">
                <a:cs typeface="0 Badr" panose="00000400000000000000" pitchFamily="2" charset="-78"/>
              </a:rPr>
              <a:t/>
            </a:r>
            <a:br>
              <a:rPr lang="en-US" sz="2400" dirty="0">
                <a:cs typeface="0 Badr" panose="00000400000000000000" pitchFamily="2" charset="-78"/>
              </a:rPr>
            </a:br>
            <a:r>
              <a:rPr lang="fa-IR" sz="2400" dirty="0" smtClean="0">
                <a:cs typeface="0 Badr" panose="00000400000000000000" pitchFamily="2" charset="-78"/>
              </a:rPr>
              <a:t>بوسیدن </a:t>
            </a:r>
            <a:r>
              <a:rPr lang="fa-IR" sz="2400" dirty="0">
                <a:cs typeface="0 Badr" panose="00000400000000000000" pitchFamily="2" charset="-78"/>
              </a:rPr>
              <a:t>باعث می‌شود تا محبت دو طرف بیشتر، کینه‌ها برطرف و فرزند عقده‌ای و سنگ دل بار نیاید</a:t>
            </a:r>
            <a:r>
              <a:rPr lang="en-US" sz="2400" dirty="0">
                <a:cs typeface="0 Badr" panose="00000400000000000000" pitchFamily="2" charset="-78"/>
              </a:rPr>
              <a:t>.</a:t>
            </a:r>
            <a:br>
              <a:rPr lang="en-US" sz="2400" dirty="0">
                <a:cs typeface="0 Badr" panose="00000400000000000000" pitchFamily="2" charset="-78"/>
              </a:rPr>
            </a:br>
            <a:r>
              <a:rPr lang="fa-IR" sz="2400" dirty="0">
                <a:cs typeface="0 Badr" panose="00000400000000000000" pitchFamily="2" charset="-78"/>
              </a:rPr>
              <a:t>بوسیدن فرزند در دین ما دارای ثواب هم است</a:t>
            </a:r>
            <a:r>
              <a:rPr lang="en-US" sz="2400" dirty="0">
                <a:cs typeface="0 Badr" panose="00000400000000000000" pitchFamily="2" charset="-78"/>
              </a:rPr>
              <a:t>.</a:t>
            </a:r>
            <a:br>
              <a:rPr lang="en-US" sz="2400" dirty="0">
                <a:cs typeface="0 Badr" panose="00000400000000000000" pitchFamily="2" charset="-78"/>
              </a:rPr>
            </a:br>
            <a:r>
              <a:rPr lang="en-US" sz="2400" dirty="0">
                <a:cs typeface="0 Badr" panose="00000400000000000000" pitchFamily="2" charset="-78"/>
              </a:rPr>
              <a:t/>
            </a:r>
            <a:br>
              <a:rPr lang="en-US" sz="2400" dirty="0">
                <a:cs typeface="0 Badr" panose="00000400000000000000" pitchFamily="2" charset="-78"/>
              </a:rPr>
            </a:br>
            <a:r>
              <a:rPr lang="fa-IR" sz="2400" dirty="0">
                <a:cs typeface="0 Badr" panose="00000400000000000000" pitchFamily="2" charset="-78"/>
              </a:rPr>
              <a:t>امیرالمومنین علی (ع) می‌فرماید</a:t>
            </a:r>
            <a:r>
              <a:rPr lang="en-US" sz="2400" dirty="0" smtClean="0">
                <a:cs typeface="0 Badr" panose="00000400000000000000" pitchFamily="2" charset="-78"/>
              </a:rPr>
              <a:t>:</a:t>
            </a:r>
            <a:r>
              <a:rPr lang="fa-IR" sz="2400" dirty="0" smtClean="0">
                <a:cs typeface="0 Badr" panose="00000400000000000000" pitchFamily="2" charset="-78"/>
              </a:rPr>
              <a:t> </a:t>
            </a:r>
            <a:r>
              <a:rPr lang="en-US" sz="2400" dirty="0" smtClean="0">
                <a:cs typeface="0 Badr" panose="00000400000000000000" pitchFamily="2" charset="-78"/>
              </a:rPr>
              <a:t>«</a:t>
            </a:r>
            <a:r>
              <a:rPr lang="fa-IR" sz="2400" dirty="0">
                <a:cs typeface="0 Badr" panose="00000400000000000000" pitchFamily="2" charset="-78"/>
              </a:rPr>
              <a:t>من قبل ولده کان له حسنه</a:t>
            </a:r>
            <a:r>
              <a:rPr lang="en-US" sz="2400" dirty="0" smtClean="0">
                <a:cs typeface="0 Badr" panose="00000400000000000000" pitchFamily="2" charset="-78"/>
              </a:rPr>
              <a:t>»</a:t>
            </a:r>
            <a:r>
              <a:rPr lang="fa-IR" sz="2400" dirty="0" smtClean="0">
                <a:cs typeface="0 Badr" panose="00000400000000000000" pitchFamily="2" charset="-78"/>
              </a:rPr>
              <a:t> ترجمه</a:t>
            </a:r>
            <a:r>
              <a:rPr lang="fa-IR" sz="2400" dirty="0">
                <a:cs typeface="0 Badr" panose="00000400000000000000" pitchFamily="2" charset="-78"/>
              </a:rPr>
              <a:t>: هر کس فرزندش را ببوسد به ازای هر بوسه حسنه‌ای برایش نوشته می‌شود. </a:t>
            </a:r>
            <a:r>
              <a:rPr lang="fa-IR" sz="2400" dirty="0" smtClean="0">
                <a:cs typeface="0 Badr" panose="00000400000000000000" pitchFamily="2" charset="-78"/>
              </a:rPr>
              <a:t>(</a:t>
            </a:r>
            <a:r>
              <a:rPr lang="fa-IR" sz="2400" dirty="0"/>
              <a:t>سفينه البحار ج 8 </a:t>
            </a:r>
            <a:r>
              <a:rPr lang="fa-IR" sz="2400" dirty="0" smtClean="0"/>
              <a:t>ص508</a:t>
            </a:r>
            <a:endParaRPr lang="fa-IR" sz="2400" dirty="0">
              <a:cs typeface="0 Badr" panose="00000400000000000000" pitchFamily="2" charset="-78"/>
            </a:endParaRPr>
          </a:p>
        </p:txBody>
      </p:sp>
    </p:spTree>
    <p:extLst>
      <p:ext uri="{BB962C8B-B14F-4D97-AF65-F5344CB8AC3E}">
        <p14:creationId xmlns:p14="http://schemas.microsoft.com/office/powerpoint/2010/main" val="675418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69513"/>
          </a:xfrm>
        </p:spPr>
        <p:txBody>
          <a:bodyPr/>
          <a:lstStyle/>
          <a:p>
            <a:r>
              <a:rPr lang="fa-IR" dirty="0">
                <a:cs typeface="0 Badr" panose="00000400000000000000" pitchFamily="2" charset="-78"/>
              </a:rPr>
              <a:t>اصل سوم تربیتی اسلام:خانواده</a:t>
            </a:r>
            <a:endParaRPr lang="fa-IR" dirty="0"/>
          </a:p>
        </p:txBody>
      </p:sp>
      <p:sp>
        <p:nvSpPr>
          <p:cNvPr id="3" name="Content Placeholder 2"/>
          <p:cNvSpPr>
            <a:spLocks noGrp="1"/>
          </p:cNvSpPr>
          <p:nvPr>
            <p:ph idx="1"/>
          </p:nvPr>
        </p:nvSpPr>
        <p:spPr>
          <a:xfrm>
            <a:off x="1371600" y="1841679"/>
            <a:ext cx="9601200" cy="4025721"/>
          </a:xfrm>
        </p:spPr>
        <p:txBody>
          <a:bodyPr>
            <a:noAutofit/>
          </a:bodyPr>
          <a:lstStyle/>
          <a:p>
            <a:r>
              <a:rPr lang="fa-IR" sz="2400" b="1" dirty="0">
                <a:cs typeface="0 Badr" panose="00000400000000000000" pitchFamily="2" charset="-78"/>
              </a:rPr>
              <a:t>مطلب سوم: حقوق فرزند</a:t>
            </a:r>
            <a:r>
              <a:rPr lang="en-US" sz="2400" dirty="0">
                <a:cs typeface="0 Badr" panose="00000400000000000000" pitchFamily="2" charset="-78"/>
              </a:rPr>
              <a:t/>
            </a:r>
            <a:br>
              <a:rPr lang="en-US" sz="2400" dirty="0">
                <a:cs typeface="0 Badr" panose="00000400000000000000" pitchFamily="2" charset="-78"/>
              </a:rPr>
            </a:br>
            <a:r>
              <a:rPr lang="en-US" sz="2400" dirty="0">
                <a:cs typeface="0 Badr" panose="00000400000000000000" pitchFamily="2" charset="-78"/>
              </a:rPr>
              <a:t/>
            </a:r>
            <a:br>
              <a:rPr lang="en-US" sz="2400" dirty="0">
                <a:cs typeface="0 Badr" panose="00000400000000000000" pitchFamily="2" charset="-78"/>
              </a:rPr>
            </a:br>
            <a:r>
              <a:rPr lang="fa-IR" sz="2400" dirty="0">
                <a:cs typeface="0 Badr" panose="00000400000000000000" pitchFamily="2" charset="-78"/>
              </a:rPr>
              <a:t>فرزند یک سری حقوق اولیه دارد که می‌بایست پدر برای او فراهم کند مثل: غذا و لباس، اما یک سری حقوق معنوی هم دارد که در روایات بدان خیلی تأکید شده است</a:t>
            </a:r>
            <a:r>
              <a:rPr lang="en-US" sz="2400" dirty="0">
                <a:cs typeface="0 Badr" panose="00000400000000000000" pitchFamily="2" charset="-78"/>
              </a:rPr>
              <a:t>.</a:t>
            </a:r>
            <a:br>
              <a:rPr lang="en-US" sz="2400" dirty="0">
                <a:cs typeface="0 Badr" panose="00000400000000000000" pitchFamily="2" charset="-78"/>
              </a:rPr>
            </a:br>
            <a:r>
              <a:rPr lang="fa-IR" sz="2400" dirty="0">
                <a:cs typeface="0 Badr" panose="00000400000000000000" pitchFamily="2" charset="-78"/>
              </a:rPr>
              <a:t>پیامبر (ص) می‌فرماید: حق فرزند بر پدر آن است که نام نیکو برای او انتخاب کند و زمانی که به سن بلوغ رسید او را به ازدواج برساند و کتاب خدا را به او یاد دهد» (کنزالعمال حديث </a:t>
            </a:r>
            <a:r>
              <a:rPr lang="fa-IR" sz="2400" dirty="0" smtClean="0">
                <a:cs typeface="0 Badr" panose="00000400000000000000" pitchFamily="2" charset="-78"/>
              </a:rPr>
              <a:t>45191</a:t>
            </a:r>
            <a:r>
              <a:rPr lang="en-US" sz="2400" dirty="0" smtClean="0">
                <a:cs typeface="0 Badr" panose="00000400000000000000" pitchFamily="2" charset="-78"/>
              </a:rPr>
              <a:t>)</a:t>
            </a:r>
            <a:r>
              <a:rPr lang="en-US" sz="2400" dirty="0">
                <a:cs typeface="0 Badr" panose="00000400000000000000" pitchFamily="2" charset="-78"/>
              </a:rPr>
              <a:t/>
            </a:r>
            <a:br>
              <a:rPr lang="en-US" sz="2400" dirty="0">
                <a:cs typeface="0 Badr" panose="00000400000000000000" pitchFamily="2" charset="-78"/>
              </a:rPr>
            </a:br>
            <a:r>
              <a:rPr lang="en-US" sz="2400" b="1" dirty="0">
                <a:cs typeface="0 Badr" panose="00000400000000000000" pitchFamily="2" charset="-78"/>
              </a:rPr>
              <a:t> </a:t>
            </a:r>
            <a:r>
              <a:rPr lang="fa-IR" sz="2400" b="1" dirty="0">
                <a:cs typeface="0 Badr" panose="00000400000000000000" pitchFamily="2" charset="-78"/>
              </a:rPr>
              <a:t>مطلب چهارم: مرد سرپرست خانواده</a:t>
            </a:r>
            <a:r>
              <a:rPr lang="en-US" sz="2400" dirty="0">
                <a:cs typeface="0 Badr" panose="00000400000000000000" pitchFamily="2" charset="-78"/>
              </a:rPr>
              <a:t/>
            </a:r>
            <a:br>
              <a:rPr lang="en-US" sz="2400" dirty="0">
                <a:cs typeface="0 Badr" panose="00000400000000000000" pitchFamily="2" charset="-78"/>
              </a:rPr>
            </a:br>
            <a:r>
              <a:rPr lang="en-US" sz="2400" dirty="0">
                <a:cs typeface="0 Badr" panose="00000400000000000000" pitchFamily="2" charset="-78"/>
              </a:rPr>
              <a:t/>
            </a:r>
            <a:br>
              <a:rPr lang="en-US" sz="2400" dirty="0">
                <a:cs typeface="0 Badr" panose="00000400000000000000" pitchFamily="2" charset="-78"/>
              </a:rPr>
            </a:br>
            <a:r>
              <a:rPr lang="en-US" sz="2400" dirty="0">
                <a:cs typeface="0 Badr" panose="00000400000000000000" pitchFamily="2" charset="-78"/>
              </a:rPr>
              <a:t>«</a:t>
            </a:r>
            <a:r>
              <a:rPr lang="fa-IR" sz="2400" dirty="0">
                <a:cs typeface="0 Badr" panose="00000400000000000000" pitchFamily="2" charset="-78"/>
              </a:rPr>
              <a:t>الرِّجَالُ قَوَّامُونَ عَلَی النِّسَاءِ بِمَا فَضَّلَ اللَّهُ بَعْضَهُمْ عَلَی بَعْضٍ وَبِمَا أَنْفَقُوا مِنْ أَمْوَالِهِمْ فَالصَّالِحَاتُ قَانِتَاتٌ حَافِظَاتٌ لِلْغَيْبِ بِمَا حَفِظَ اللَّهُ وَاللَّاتِي تَخَافُونَ نُشُوزَهُنَّ فَعِظُوهُنَّ وَاهْجُرُوهُنَّ فِي الْمَضَاجِعِ وَاضْرِبُوهُنَّ فَإِنْ أَطَعْنَكُمْ فَلَا تَبْغُوا عَلَيْهِنَّ سَبِيلًا إِنَّ اللَّهَ كَانَ عَلِيًّا كَبِيرًا» </a:t>
            </a:r>
            <a:r>
              <a:rPr lang="fa-IR" sz="2400" dirty="0" smtClean="0">
                <a:cs typeface="0 Badr" panose="00000400000000000000" pitchFamily="2" charset="-78"/>
              </a:rPr>
              <a:t>(</a:t>
            </a:r>
            <a:r>
              <a:rPr lang="en-US" sz="2400" dirty="0" smtClean="0">
                <a:cs typeface="0 Badr" panose="00000400000000000000" pitchFamily="2" charset="-78"/>
              </a:rPr>
              <a:t>)</a:t>
            </a:r>
            <a:r>
              <a:rPr lang="fa-IR" sz="2400" dirty="0" smtClean="0">
                <a:cs typeface="0 Badr" panose="00000400000000000000" pitchFamily="2" charset="-78"/>
              </a:rPr>
              <a:t>نساء:34</a:t>
            </a:r>
            <a:endParaRPr lang="fa-IR" sz="2400" dirty="0">
              <a:cs typeface="0 Badr" panose="00000400000000000000" pitchFamily="2" charset="-78"/>
            </a:endParaRPr>
          </a:p>
        </p:txBody>
      </p:sp>
    </p:spTree>
    <p:extLst>
      <p:ext uri="{BB962C8B-B14F-4D97-AF65-F5344CB8AC3E}">
        <p14:creationId xmlns:p14="http://schemas.microsoft.com/office/powerpoint/2010/main" val="33552977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46786"/>
          </a:xfrm>
        </p:spPr>
        <p:txBody>
          <a:bodyPr/>
          <a:lstStyle/>
          <a:p>
            <a:r>
              <a:rPr lang="fa-IR" dirty="0">
                <a:cs typeface="0 Badr" panose="00000400000000000000" pitchFamily="2" charset="-78"/>
              </a:rPr>
              <a:t>اصل سوم تربیتی اسلام:خانواده</a:t>
            </a:r>
            <a:endParaRPr lang="fa-IR" dirty="0"/>
          </a:p>
        </p:txBody>
      </p:sp>
      <p:sp>
        <p:nvSpPr>
          <p:cNvPr id="3" name="Content Placeholder 2"/>
          <p:cNvSpPr>
            <a:spLocks noGrp="1"/>
          </p:cNvSpPr>
          <p:nvPr>
            <p:ph idx="1"/>
          </p:nvPr>
        </p:nvSpPr>
        <p:spPr>
          <a:xfrm>
            <a:off x="1371600" y="1532586"/>
            <a:ext cx="9601200" cy="4334814"/>
          </a:xfrm>
        </p:spPr>
        <p:txBody>
          <a:bodyPr>
            <a:normAutofit fontScale="92500" lnSpcReduction="20000"/>
          </a:bodyPr>
          <a:lstStyle/>
          <a:p>
            <a:r>
              <a:rPr lang="fa-IR" b="1" dirty="0">
                <a:cs typeface="0 Badr" panose="00000400000000000000" pitchFamily="2" charset="-78"/>
              </a:rPr>
              <a:t>مطلب پنجم: همسر مایه آرامش</a:t>
            </a:r>
            <a:r>
              <a:rPr lang="en-US" dirty="0">
                <a:cs typeface="0 Badr" panose="00000400000000000000" pitchFamily="2" charset="-78"/>
              </a:rPr>
              <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وَمِنْ آَيَاتِهِ أَنْ خَلَقَ لَكُمْ مِنْ أَنْفُسِكُمْ أَزْوَاجًا لِتَسْكُنُوا إِلَيْهَا وَجَعَلَ بَيْنَكُمْ مَوَدَّةً وَرَحْمَةً إِنَّ فِي ذَلِكَ لَآَيَاتٍ لِقَوْمٍ يَتَفَكَّرُونَ </a:t>
            </a:r>
            <a:r>
              <a:rPr lang="fa-IR" dirty="0" smtClean="0">
                <a:cs typeface="0 Badr" panose="00000400000000000000" pitchFamily="2" charset="-78"/>
              </a:rPr>
              <a:t>(روم:21</a:t>
            </a:r>
            <a:r>
              <a:rPr lang="en-US" dirty="0" smtClean="0">
                <a:cs typeface="0 Badr" panose="00000400000000000000" pitchFamily="2" charset="-78"/>
              </a:rPr>
              <a:t>)</a:t>
            </a:r>
            <a:r>
              <a:rPr lang="en-US" dirty="0">
                <a:cs typeface="0 Badr" panose="00000400000000000000" pitchFamily="2" charset="-78"/>
              </a:rPr>
              <a:t/>
            </a:r>
            <a:br>
              <a:rPr lang="en-US" dirty="0">
                <a:cs typeface="0 Badr" panose="00000400000000000000" pitchFamily="2" charset="-78"/>
              </a:rPr>
            </a:br>
            <a:r>
              <a:rPr lang="fa-IR" dirty="0" smtClean="0">
                <a:cs typeface="0 Badr" panose="00000400000000000000" pitchFamily="2" charset="-78"/>
              </a:rPr>
              <a:t>و </a:t>
            </a:r>
            <a:r>
              <a:rPr lang="fa-IR" dirty="0">
                <a:cs typeface="0 Badr" panose="00000400000000000000" pitchFamily="2" charset="-78"/>
              </a:rPr>
              <a:t>در آيه 72 سوره نحل می‌فرمايد: (و الله جعل لكم من انفسكم ازواجا؛ </a:t>
            </a: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روشن است اين كه در اين آيات می‌خوانيم «همسران شما را از شما قرار داد»، معنی آن اين است كه از جنس شما قرار داد نه از اعضای بدن شما</a:t>
            </a:r>
            <a:r>
              <a:rPr lang="en-US" dirty="0">
                <a:cs typeface="0 Badr" panose="00000400000000000000" pitchFamily="2" charset="-78"/>
              </a:rPr>
              <a:t>.</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و بنا بر روايتی كه از امام باقر ـ عليه السلام ـ در تفسير عياشی نقل شده، خلقت حوا از يكی از دنده‌های آدم شديدا تكذيب و تصريح شده كه حوا از باقی مانده خاك آدم آفريده شده است</a:t>
            </a:r>
            <a:r>
              <a:rPr lang="en-US" dirty="0" smtClean="0">
                <a:cs typeface="0 Badr" panose="00000400000000000000" pitchFamily="2" charset="-78"/>
              </a:rPr>
              <a:t>.</a:t>
            </a:r>
            <a:endParaRPr lang="fa-IR" dirty="0" smtClean="0">
              <a:cs typeface="0 Badr" panose="00000400000000000000" pitchFamily="2" charset="-78"/>
            </a:endParaRPr>
          </a:p>
          <a:p>
            <a:r>
              <a:rPr lang="fa-IR" dirty="0">
                <a:cs typeface="0 Badr" panose="00000400000000000000" pitchFamily="2" charset="-78"/>
              </a:rPr>
              <a:t>مباحثی از قبیل معاشرت نیکو با همسران (نساء آیه 19)، رعایت عدالت با همسران </a:t>
            </a:r>
            <a:r>
              <a:rPr lang="en-US" dirty="0">
                <a:cs typeface="0 Badr" panose="00000400000000000000" pitchFamily="2" charset="-78"/>
              </a:rPr>
              <a:t>(</a:t>
            </a:r>
            <a:r>
              <a:rPr lang="fa-IR" dirty="0">
                <a:cs typeface="0 Badr" panose="00000400000000000000" pitchFamily="2" charset="-78"/>
              </a:rPr>
              <a:t>نساء آیه 3)، تساوی زن و مرد در کمالات انسانی (نحل آیه 97)، حفظ حقوق زن </a:t>
            </a:r>
            <a:r>
              <a:rPr lang="en-US" dirty="0">
                <a:cs typeface="0 Badr" panose="00000400000000000000" pitchFamily="2" charset="-78"/>
              </a:rPr>
              <a:t>(</a:t>
            </a:r>
            <a:r>
              <a:rPr lang="fa-IR" dirty="0">
                <a:cs typeface="0 Badr" panose="00000400000000000000" pitchFamily="2" charset="-78"/>
              </a:rPr>
              <a:t>نساء آیه 7)، وظایف مرد نسبت به زن متخلف و ناشزه (نساء آیه 34) و... از جمله مسائل خانوادگی است که در قرآن بدان پرداخته شده است</a:t>
            </a:r>
            <a:r>
              <a:rPr lang="en-US" dirty="0" smtClean="0">
                <a:cs typeface="0 Badr" panose="00000400000000000000" pitchFamily="2" charset="-78"/>
              </a:rPr>
              <a:t>.</a:t>
            </a:r>
            <a:endParaRPr lang="fa-IR" dirty="0" smtClean="0">
              <a:cs typeface="0 Badr" panose="00000400000000000000" pitchFamily="2" charset="-78"/>
            </a:endParaRPr>
          </a:p>
          <a:p>
            <a:r>
              <a:rPr lang="fa-IR" b="1" dirty="0">
                <a:cs typeface="0 Badr" panose="00000400000000000000" pitchFamily="2" charset="-78"/>
              </a:rPr>
              <a:t>مطلب ششم: ازدواج سنت پیامبر(ص</a:t>
            </a:r>
            <a:r>
              <a:rPr lang="en-US" b="1" dirty="0">
                <a:cs typeface="0 Badr" panose="00000400000000000000" pitchFamily="2" charset="-78"/>
              </a:rPr>
              <a:t>)</a:t>
            </a:r>
            <a:r>
              <a:rPr lang="en-US" dirty="0">
                <a:cs typeface="0 Badr" panose="00000400000000000000" pitchFamily="2" charset="-78"/>
              </a:rPr>
              <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در اسلام ازدواج از جایگاه مهمی برخوردار است. پیامبر (ص) آن را «سنت خود می‌داند و دوری کنندگان از ازدواج را اعراض کنندگان از پیامبر (ص)» </a:t>
            </a:r>
            <a:r>
              <a:rPr lang="fa-IR" dirty="0" smtClean="0">
                <a:cs typeface="0 Badr" panose="00000400000000000000" pitchFamily="2" charset="-78"/>
              </a:rPr>
              <a:t>(</a:t>
            </a:r>
            <a:r>
              <a:rPr lang="fa-IR" dirty="0">
                <a:cs typeface="0 Badr" panose="00000400000000000000" pitchFamily="2" charset="-78"/>
              </a:rPr>
              <a:t>بحار الانوار ج 103 ص </a:t>
            </a:r>
            <a:r>
              <a:rPr lang="en-US" dirty="0" smtClean="0">
                <a:cs typeface="0 Badr" panose="00000400000000000000" pitchFamily="2" charset="-78"/>
              </a:rPr>
              <a:t>) </a:t>
            </a:r>
            <a:r>
              <a:rPr lang="fa-IR" dirty="0">
                <a:cs typeface="0 Badr" panose="00000400000000000000" pitchFamily="2" charset="-78"/>
              </a:rPr>
              <a:t>ازدواج مایه حفظ دین است </a:t>
            </a:r>
            <a:r>
              <a:rPr lang="fa-IR" dirty="0" smtClean="0">
                <a:cs typeface="0 Badr" panose="00000400000000000000" pitchFamily="2" charset="-78"/>
              </a:rPr>
              <a:t>(</a:t>
            </a:r>
            <a:r>
              <a:rPr lang="fa-IR" dirty="0">
                <a:cs typeface="0 Badr" panose="00000400000000000000" pitchFamily="2" charset="-78"/>
              </a:rPr>
              <a:t>کنز العمال حديث 44403</a:t>
            </a:r>
            <a:br>
              <a:rPr lang="fa-IR" dirty="0">
                <a:cs typeface="0 Badr" panose="00000400000000000000" pitchFamily="2" charset="-78"/>
              </a:rPr>
            </a:br>
            <a:endParaRPr lang="fa-IR" dirty="0">
              <a:cs typeface="0 Badr" panose="00000400000000000000" pitchFamily="2" charset="-78"/>
            </a:endParaRPr>
          </a:p>
        </p:txBody>
      </p:sp>
    </p:spTree>
    <p:extLst>
      <p:ext uri="{BB962C8B-B14F-4D97-AF65-F5344CB8AC3E}">
        <p14:creationId xmlns:p14="http://schemas.microsoft.com/office/powerpoint/2010/main" val="3631954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cs typeface="0 Badr" panose="00000400000000000000" pitchFamily="2" charset="-78"/>
              </a:rPr>
              <a:t>خلاصه</a:t>
            </a:r>
            <a:r>
              <a:rPr lang="en-US" dirty="0">
                <a:cs typeface="0 Badr" panose="00000400000000000000" pitchFamily="2" charset="-78"/>
              </a:rPr>
              <a:t>:</a:t>
            </a:r>
            <a:endParaRPr lang="fa-IR" dirty="0">
              <a:cs typeface="0 Badr" panose="00000400000000000000" pitchFamily="2" charset="-78"/>
            </a:endParaRPr>
          </a:p>
        </p:txBody>
      </p:sp>
      <p:sp>
        <p:nvSpPr>
          <p:cNvPr id="3" name="Content Placeholder 2"/>
          <p:cNvSpPr>
            <a:spLocks noGrp="1"/>
          </p:cNvSpPr>
          <p:nvPr>
            <p:ph idx="1"/>
          </p:nvPr>
        </p:nvSpPr>
        <p:spPr>
          <a:xfrm>
            <a:off x="1371600" y="1906073"/>
            <a:ext cx="9601200" cy="4185634"/>
          </a:xfrm>
        </p:spPr>
        <p:txBody>
          <a:bodyPr>
            <a:noAutofit/>
          </a:bodyPr>
          <a:lstStyle/>
          <a:p>
            <a:pPr algn="justLow"/>
            <a:r>
              <a:rPr lang="en-US" sz="2800" dirty="0">
                <a:cs typeface="0 Badr" panose="00000400000000000000" pitchFamily="2" charset="-78"/>
              </a:rPr>
              <a:t/>
            </a:r>
            <a:br>
              <a:rPr lang="en-US" sz="2800" dirty="0">
                <a:cs typeface="0 Badr" panose="00000400000000000000" pitchFamily="2" charset="-78"/>
              </a:rPr>
            </a:br>
            <a:r>
              <a:rPr lang="en-US" sz="2800" dirty="0">
                <a:cs typeface="0 Badr" panose="00000400000000000000" pitchFamily="2" charset="-78"/>
              </a:rPr>
              <a:t>«</a:t>
            </a:r>
            <a:r>
              <a:rPr lang="fa-IR" sz="2800" dirty="0">
                <a:cs typeface="0 Badr" panose="00000400000000000000" pitchFamily="2" charset="-78"/>
              </a:rPr>
              <a:t>نظام تربیتی اسلام» بیشتر جنبه پیشگیری و تربیتی دارد و در ابعاد گوناگون شخصیتی، طرفداران خود را پرورش </a:t>
            </a:r>
            <a:r>
              <a:rPr lang="fa-IR" sz="2800" dirty="0" smtClean="0">
                <a:cs typeface="0 Badr" panose="00000400000000000000" pitchFamily="2" charset="-78"/>
              </a:rPr>
              <a:t>می‌دهد</a:t>
            </a:r>
            <a:r>
              <a:rPr lang="en-US" sz="2800" dirty="0" smtClean="0">
                <a:cs typeface="0 Badr" panose="00000400000000000000" pitchFamily="2" charset="-78"/>
              </a:rPr>
              <a:t>                               .</a:t>
            </a:r>
            <a:br>
              <a:rPr lang="en-US" sz="2800" dirty="0" smtClean="0">
                <a:cs typeface="0 Badr" panose="00000400000000000000" pitchFamily="2" charset="-78"/>
              </a:rPr>
            </a:br>
            <a:r>
              <a:rPr lang="en-US" sz="2800" dirty="0">
                <a:cs typeface="0 Badr" panose="00000400000000000000" pitchFamily="2" charset="-78"/>
              </a:rPr>
              <a:t/>
            </a:r>
            <a:br>
              <a:rPr lang="en-US" sz="2800" dirty="0">
                <a:cs typeface="0 Badr" panose="00000400000000000000" pitchFamily="2" charset="-78"/>
              </a:rPr>
            </a:br>
            <a:r>
              <a:rPr lang="en-US" sz="2800" dirty="0">
                <a:cs typeface="0 Badr" panose="00000400000000000000" pitchFamily="2" charset="-78"/>
              </a:rPr>
              <a:t>«</a:t>
            </a:r>
            <a:r>
              <a:rPr lang="fa-IR" sz="2800" dirty="0">
                <a:cs typeface="0 Badr" panose="00000400000000000000" pitchFamily="2" charset="-78"/>
              </a:rPr>
              <a:t>نظام تربیتی اسلام» که کلیات آن در قرآن کریم مطرح و توسط اهل البیت(ع) ـ که قرآن ناطقند ـ برای تعالی و کمال انسانها در همه اعصار بیان شده است، ولی اگر شخصی بخواهد به حیثیت و منافع دیگران لطمه وارد کند، سیستم قضائی اسلام جلوی آن را خواهد </a:t>
            </a:r>
            <a:r>
              <a:rPr lang="fa-IR" sz="2800" dirty="0" smtClean="0">
                <a:cs typeface="0 Badr" panose="00000400000000000000" pitchFamily="2" charset="-78"/>
              </a:rPr>
              <a:t>گرفت</a:t>
            </a:r>
            <a:r>
              <a:rPr lang="en-US" sz="2800" dirty="0" smtClean="0">
                <a:cs typeface="0 Badr" panose="00000400000000000000" pitchFamily="2" charset="-78"/>
              </a:rPr>
              <a:t>                                          .</a:t>
            </a:r>
            <a:r>
              <a:rPr lang="en-US" sz="2800" dirty="0">
                <a:cs typeface="0 Badr" panose="00000400000000000000" pitchFamily="2" charset="-78"/>
              </a:rPr>
              <a:t/>
            </a:r>
            <a:br>
              <a:rPr lang="en-US" sz="2800" dirty="0">
                <a:cs typeface="0 Badr" panose="00000400000000000000" pitchFamily="2" charset="-78"/>
              </a:rPr>
            </a:br>
            <a:r>
              <a:rPr lang="fa-IR" sz="2800" dirty="0" smtClean="0">
                <a:cs typeface="0 Badr" panose="00000400000000000000" pitchFamily="2" charset="-78"/>
              </a:rPr>
              <a:t>یک </a:t>
            </a:r>
            <a:r>
              <a:rPr lang="fa-IR" sz="2800" dirty="0">
                <a:cs typeface="0 Badr" panose="00000400000000000000" pitchFamily="2" charset="-78"/>
              </a:rPr>
              <a:t>مقدمه، شش فصل (1. عنصر علم و دانش 2. عبادت و معنویت 3</a:t>
            </a:r>
            <a:r>
              <a:rPr lang="en-US" sz="2800" dirty="0">
                <a:cs typeface="0 Badr" panose="00000400000000000000" pitchFamily="2" charset="-78"/>
              </a:rPr>
              <a:t>. </a:t>
            </a:r>
            <a:r>
              <a:rPr lang="fa-IR" sz="2800" dirty="0">
                <a:cs typeface="0 Badr" panose="00000400000000000000" pitchFamily="2" charset="-78"/>
              </a:rPr>
              <a:t>خانواده 4. اقتصاد 5. روابط اجتماعی 6. بینش سیاسی) و یک نتیجه </a:t>
            </a:r>
            <a:r>
              <a:rPr lang="fa-IR" sz="2800" dirty="0" smtClean="0">
                <a:cs typeface="0 Badr" panose="00000400000000000000" pitchFamily="2" charset="-78"/>
              </a:rPr>
              <a:t>گیری</a:t>
            </a:r>
            <a:endParaRPr lang="fa-IR" sz="2800" dirty="0">
              <a:cs typeface="0 Badr" panose="00000400000000000000" pitchFamily="2" charset="-78"/>
            </a:endParaRPr>
          </a:p>
        </p:txBody>
      </p:sp>
    </p:spTree>
    <p:extLst>
      <p:ext uri="{BB962C8B-B14F-4D97-AF65-F5344CB8AC3E}">
        <p14:creationId xmlns:p14="http://schemas.microsoft.com/office/powerpoint/2010/main" val="310617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cs typeface="0 Badr" panose="00000400000000000000" pitchFamily="2" charset="-78"/>
              </a:rPr>
              <a:t>سوال </a:t>
            </a:r>
            <a:r>
              <a:rPr lang="fa-IR" dirty="0" smtClean="0">
                <a:cs typeface="0 Badr" panose="00000400000000000000" pitchFamily="2" charset="-78"/>
              </a:rPr>
              <a:t>چهارم</a:t>
            </a:r>
            <a:endParaRPr lang="fa-IR" dirty="0"/>
          </a:p>
        </p:txBody>
      </p:sp>
      <p:sp>
        <p:nvSpPr>
          <p:cNvPr id="3" name="Content Placeholder 2"/>
          <p:cNvSpPr>
            <a:spLocks noGrp="1"/>
          </p:cNvSpPr>
          <p:nvPr>
            <p:ph idx="1"/>
          </p:nvPr>
        </p:nvSpPr>
        <p:spPr/>
        <p:txBody>
          <a:bodyPr>
            <a:normAutofit/>
          </a:bodyPr>
          <a:lstStyle/>
          <a:p>
            <a:r>
              <a:rPr lang="fa-IR" sz="2400" dirty="0" smtClean="0">
                <a:cs typeface="0 Badr" panose="00000400000000000000" pitchFamily="2" charset="-78"/>
              </a:rPr>
              <a:t>از جمله شبهات پیرامون اسلام مردسالاری بودن است با توجه به مطالعه مطالب خانواده چه پاسخی به این شبهه دارید لطفا جواب ارسال گردد</a:t>
            </a:r>
            <a:endParaRPr lang="fa-IR" sz="2400" dirty="0">
              <a:cs typeface="0 Badr" panose="00000400000000000000" pitchFamily="2" charset="-78"/>
            </a:endParaRPr>
          </a:p>
        </p:txBody>
      </p:sp>
    </p:spTree>
    <p:extLst>
      <p:ext uri="{BB962C8B-B14F-4D97-AF65-F5344CB8AC3E}">
        <p14:creationId xmlns:p14="http://schemas.microsoft.com/office/powerpoint/2010/main" val="41441079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cs typeface="0 Badr" panose="00000400000000000000" pitchFamily="2" charset="-78"/>
              </a:rPr>
              <a:t>آسان گرفتن مهریه</a:t>
            </a:r>
            <a:endParaRPr lang="fa-IR" dirty="0">
              <a:cs typeface="0 Badr" panose="00000400000000000000" pitchFamily="2" charset="-78"/>
            </a:endParaRPr>
          </a:p>
        </p:txBody>
      </p:sp>
      <p:sp>
        <p:nvSpPr>
          <p:cNvPr id="3" name="Content Placeholder 2"/>
          <p:cNvSpPr>
            <a:spLocks noGrp="1"/>
          </p:cNvSpPr>
          <p:nvPr>
            <p:ph idx="1"/>
          </p:nvPr>
        </p:nvSpPr>
        <p:spPr/>
        <p:txBody>
          <a:bodyPr>
            <a:normAutofit/>
          </a:bodyPr>
          <a:lstStyle/>
          <a:p>
            <a:r>
              <a:rPr lang="en-US" sz="2800" dirty="0">
                <a:cs typeface="0 Badr" panose="00000400000000000000" pitchFamily="2" charset="-78"/>
              </a:rPr>
              <a:t/>
            </a:r>
            <a:br>
              <a:rPr lang="en-US" sz="2800" dirty="0">
                <a:cs typeface="0 Badr" panose="00000400000000000000" pitchFamily="2" charset="-78"/>
              </a:rPr>
            </a:br>
            <a:r>
              <a:rPr lang="fa-IR" sz="2800" dirty="0">
                <a:cs typeface="0 Badr" panose="00000400000000000000" pitchFamily="2" charset="-78"/>
              </a:rPr>
              <a:t>رسول اکرم(ص): «در مهریه آسان بگیرید زیرا مهریه سنگین موجب عداوت و دشمنی می‌شود» (30</a:t>
            </a:r>
            <a:r>
              <a:rPr lang="en-US" sz="2800" dirty="0">
                <a:cs typeface="0 Badr" panose="00000400000000000000" pitchFamily="2" charset="-78"/>
              </a:rPr>
              <a:t>)</a:t>
            </a:r>
            <a:br>
              <a:rPr lang="en-US" sz="2800" dirty="0">
                <a:cs typeface="0 Badr" panose="00000400000000000000" pitchFamily="2" charset="-78"/>
              </a:rPr>
            </a:br>
            <a:r>
              <a:rPr lang="fa-IR" sz="2800" dirty="0">
                <a:cs typeface="0 Badr" panose="00000400000000000000" pitchFamily="2" charset="-78"/>
              </a:rPr>
              <a:t>مطالب متعددی در خصوص حقوق مرد (کافی ج 5 ص 508)، حقوق زن (بحار ج 74 ص 5</a:t>
            </a:r>
            <a:r>
              <a:rPr lang="en-US" sz="2800" dirty="0">
                <a:cs typeface="0 Badr" panose="00000400000000000000" pitchFamily="2" charset="-78"/>
              </a:rPr>
              <a:t>)</a:t>
            </a:r>
            <a:r>
              <a:rPr lang="fa-IR" sz="2800" dirty="0">
                <a:cs typeface="0 Badr" panose="00000400000000000000" pitchFamily="2" charset="-78"/>
              </a:rPr>
              <a:t>، بهترین زن (بحار ج 103 ص 237)، ولیمه عروسی (بحار ج 100 ص 268)، لزوم توسعه در زندگی (بحار ج 75 ص 208)و... در روایات اهل البیت (ع) به چشم می‌خورد</a:t>
            </a:r>
            <a:r>
              <a:rPr lang="en-US" sz="2800" dirty="0">
                <a:cs typeface="0 Badr" panose="00000400000000000000" pitchFamily="2" charset="-78"/>
              </a:rPr>
              <a:t>.</a:t>
            </a:r>
            <a:endParaRPr lang="fa-IR" sz="2800" dirty="0">
              <a:cs typeface="0 Badr" panose="00000400000000000000" pitchFamily="2" charset="-78"/>
            </a:endParaRPr>
          </a:p>
        </p:txBody>
      </p:sp>
    </p:spTree>
    <p:extLst>
      <p:ext uri="{BB962C8B-B14F-4D97-AF65-F5344CB8AC3E}">
        <p14:creationId xmlns:p14="http://schemas.microsoft.com/office/powerpoint/2010/main" val="19573862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21028"/>
          </a:xfrm>
        </p:spPr>
        <p:txBody>
          <a:bodyPr/>
          <a:lstStyle/>
          <a:p>
            <a:r>
              <a:rPr lang="fa-IR" dirty="0" smtClean="0">
                <a:cs typeface="0 Badr" panose="00000400000000000000" pitchFamily="2" charset="-78"/>
              </a:rPr>
              <a:t>فصل چهارم: اقتصاد</a:t>
            </a:r>
            <a:endParaRPr lang="fa-IR" dirty="0">
              <a:cs typeface="0 Badr" panose="00000400000000000000" pitchFamily="2" charset="-78"/>
            </a:endParaRPr>
          </a:p>
        </p:txBody>
      </p:sp>
      <p:sp>
        <p:nvSpPr>
          <p:cNvPr id="3" name="Content Placeholder 2"/>
          <p:cNvSpPr>
            <a:spLocks noGrp="1"/>
          </p:cNvSpPr>
          <p:nvPr>
            <p:ph idx="1"/>
          </p:nvPr>
        </p:nvSpPr>
        <p:spPr>
          <a:xfrm>
            <a:off x="1371600" y="1635617"/>
            <a:ext cx="9601200" cy="4231783"/>
          </a:xfrm>
        </p:spPr>
        <p:txBody>
          <a:bodyPr>
            <a:normAutofit/>
          </a:bodyPr>
          <a:lstStyle/>
          <a:p>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اسلام همواره به کار و کوشش توجه جدی داشته است اما در عین حال از دنیا زدگی انسانها را پرهیز می‌دهد. </a:t>
            </a: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در اسلام، كار مقدس است، عبادت است، به منزله جهاد در راه خداست و دعای بيكار مستجاب نمی‏شود و كسانی كه بار زندگی خود را بر دوش ديگران انداخته‏اند مورد لعنتند</a:t>
            </a:r>
            <a:r>
              <a:rPr lang="en-US" dirty="0">
                <a:cs typeface="0 Badr" panose="00000400000000000000" pitchFamily="2" charset="-78"/>
              </a:rPr>
              <a:t>.</a:t>
            </a:r>
            <a:br>
              <a:rPr lang="en-US" dirty="0">
                <a:cs typeface="0 Badr" panose="00000400000000000000" pitchFamily="2" charset="-78"/>
              </a:rPr>
            </a:br>
            <a:r>
              <a:rPr lang="fa-IR" dirty="0">
                <a:cs typeface="0 Badr" panose="00000400000000000000" pitchFamily="2" charset="-78"/>
              </a:rPr>
              <a:t>در هیچ جای دنیا به ‌اندازه اسلام تنوع «عقود» وجود ندارد. برای کارهای گوناگون عقد قراردادهای گوناگون وجود دارد </a:t>
            </a:r>
            <a:r>
              <a:rPr lang="fa-IR" dirty="0" smtClean="0">
                <a:cs typeface="0 Badr" panose="00000400000000000000" pitchFamily="2" charset="-78"/>
              </a:rPr>
              <a:t>که </a:t>
            </a:r>
            <a:r>
              <a:rPr lang="fa-IR" dirty="0">
                <a:cs typeface="0 Badr" panose="00000400000000000000" pitchFamily="2" charset="-78"/>
              </a:rPr>
              <a:t>متأسفانه توسط کارشناسان اقتصادی ما منقح و کاربردی نشده است</a:t>
            </a:r>
            <a:r>
              <a:rPr lang="en-US" dirty="0">
                <a:cs typeface="0 Badr" panose="00000400000000000000" pitchFamily="2" charset="-78"/>
              </a:rPr>
              <a:t>.</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fa-IR" b="1" dirty="0">
                <a:cs typeface="0 Badr" panose="00000400000000000000" pitchFamily="2" charset="-78"/>
              </a:rPr>
              <a:t>بعضی از عقود اسلامی به قرار زیر است</a:t>
            </a:r>
            <a:r>
              <a:rPr lang="en-US" b="1" dirty="0">
                <a:cs typeface="0 Badr" panose="00000400000000000000" pitchFamily="2" charset="-78"/>
              </a:rPr>
              <a:t>:</a:t>
            </a:r>
            <a:r>
              <a:rPr lang="en-US" dirty="0">
                <a:cs typeface="0 Badr" panose="00000400000000000000" pitchFamily="2" charset="-78"/>
              </a:rPr>
              <a:t/>
            </a:r>
            <a:br>
              <a:rPr lang="en-US" dirty="0">
                <a:cs typeface="0 Badr" panose="00000400000000000000" pitchFamily="2" charset="-78"/>
              </a:rPr>
            </a:br>
            <a:r>
              <a:rPr lang="en-US" dirty="0">
                <a:cs typeface="0 Badr" panose="00000400000000000000" pitchFamily="2" charset="-78"/>
              </a:rPr>
              <a:t>1- </a:t>
            </a:r>
            <a:r>
              <a:rPr lang="fa-IR" dirty="0">
                <a:cs typeface="0 Badr" panose="00000400000000000000" pitchFamily="2" charset="-78"/>
              </a:rPr>
              <a:t>بيع، 2 اجاره، 3 نكاح، 4 طلاق، 5 ارث، 6 رهن، 7 افلاس، 8 محجور، 9 ضمان، 10 حواله، </a:t>
            </a:r>
            <a:r>
              <a:rPr lang="en-US" dirty="0">
                <a:cs typeface="0 Badr" panose="00000400000000000000" pitchFamily="2" charset="-78"/>
              </a:rPr>
              <a:t>11 </a:t>
            </a:r>
            <a:r>
              <a:rPr lang="fa-IR" dirty="0">
                <a:cs typeface="0 Badr" panose="00000400000000000000" pitchFamily="2" charset="-78"/>
              </a:rPr>
              <a:t>كفالت، 12 صلح، 13 شركت، 14 مضاربه، 15 مزارعه، 16 مساقات، 17 وديعة، </a:t>
            </a:r>
            <a:r>
              <a:rPr lang="fa-IR" dirty="0" smtClean="0">
                <a:cs typeface="0 Badr" panose="00000400000000000000" pitchFamily="2" charset="-78"/>
              </a:rPr>
              <a:t>18 عاريه</a:t>
            </a:r>
            <a:r>
              <a:rPr lang="fa-IR" dirty="0">
                <a:cs typeface="0 Badr" panose="00000400000000000000" pitchFamily="2" charset="-78"/>
              </a:rPr>
              <a:t>، 19 جعاله، 20 وكالت، 21 وقف، 22 هبه، 23 صدقه، 24 سبق و رمايه، </a:t>
            </a:r>
            <a:r>
              <a:rPr lang="en-US" dirty="0">
                <a:cs typeface="0 Badr" panose="00000400000000000000" pitchFamily="2" charset="-78"/>
              </a:rPr>
              <a:t>25 - </a:t>
            </a:r>
            <a:r>
              <a:rPr lang="fa-IR" dirty="0">
                <a:cs typeface="0 Badr" panose="00000400000000000000" pitchFamily="2" charset="-78"/>
              </a:rPr>
              <a:t>وصيت، 26 اطمعه و اشربه، 27 شكار و ذبح، 28 غصب، 29 شفعه، 30 احياء موات، 31 لُقَطه</a:t>
            </a:r>
            <a:r>
              <a:rPr lang="en-US" dirty="0" smtClean="0">
                <a:cs typeface="0 Badr" panose="00000400000000000000" pitchFamily="2" charset="-78"/>
              </a:rPr>
              <a:t>.</a:t>
            </a:r>
            <a:endParaRPr lang="fa-IR" dirty="0">
              <a:cs typeface="0 Badr" panose="00000400000000000000" pitchFamily="2" charset="-78"/>
            </a:endParaRPr>
          </a:p>
        </p:txBody>
      </p:sp>
    </p:spTree>
    <p:extLst>
      <p:ext uri="{BB962C8B-B14F-4D97-AF65-F5344CB8AC3E}">
        <p14:creationId xmlns:p14="http://schemas.microsoft.com/office/powerpoint/2010/main" val="17152541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cs typeface="0 Badr" panose="00000400000000000000" pitchFamily="2" charset="-78"/>
              </a:rPr>
              <a:t>سوال </a:t>
            </a:r>
            <a:r>
              <a:rPr lang="fa-IR" dirty="0" smtClean="0">
                <a:cs typeface="0 Badr" panose="00000400000000000000" pitchFamily="2" charset="-78"/>
              </a:rPr>
              <a:t>پنجم</a:t>
            </a:r>
            <a:endParaRPr lang="fa-IR" dirty="0"/>
          </a:p>
        </p:txBody>
      </p:sp>
      <p:sp>
        <p:nvSpPr>
          <p:cNvPr id="3" name="Content Placeholder 2"/>
          <p:cNvSpPr>
            <a:spLocks noGrp="1"/>
          </p:cNvSpPr>
          <p:nvPr>
            <p:ph idx="1"/>
          </p:nvPr>
        </p:nvSpPr>
        <p:spPr/>
        <p:txBody>
          <a:bodyPr/>
          <a:lstStyle/>
          <a:p>
            <a:r>
              <a:rPr lang="fa-IR" dirty="0" smtClean="0">
                <a:cs typeface="0 Badr" panose="00000400000000000000" pitchFamily="2" charset="-78"/>
              </a:rPr>
              <a:t>با مراجعه به کتب فقهی مثل رساله مجتهدین دو تا از عقود مطرح شده را به تفصیل تبیین و توضیح دهید و با همدیگر مقایسه پاسخ ارسال گردد.</a:t>
            </a:r>
            <a:endParaRPr lang="fa-IR" dirty="0">
              <a:cs typeface="0 Badr" panose="00000400000000000000" pitchFamily="2" charset="-78"/>
            </a:endParaRPr>
          </a:p>
        </p:txBody>
      </p:sp>
    </p:spTree>
    <p:extLst>
      <p:ext uri="{BB962C8B-B14F-4D97-AF65-F5344CB8AC3E}">
        <p14:creationId xmlns:p14="http://schemas.microsoft.com/office/powerpoint/2010/main" val="25664484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59665"/>
          </a:xfrm>
        </p:spPr>
        <p:txBody>
          <a:bodyPr/>
          <a:lstStyle/>
          <a:p>
            <a:r>
              <a:rPr lang="fa-IR" dirty="0" smtClean="0">
                <a:cs typeface="0 Badr" panose="00000400000000000000" pitchFamily="2" charset="-78"/>
              </a:rPr>
              <a:t>معنای اقتصاد</a:t>
            </a:r>
            <a:endParaRPr lang="fa-IR" dirty="0">
              <a:cs typeface="0 Badr" panose="00000400000000000000" pitchFamily="2" charset="-78"/>
            </a:endParaRPr>
          </a:p>
        </p:txBody>
      </p:sp>
      <p:sp>
        <p:nvSpPr>
          <p:cNvPr id="3" name="Content Placeholder 2"/>
          <p:cNvSpPr>
            <a:spLocks noGrp="1"/>
          </p:cNvSpPr>
          <p:nvPr>
            <p:ph idx="1"/>
          </p:nvPr>
        </p:nvSpPr>
        <p:spPr>
          <a:xfrm>
            <a:off x="1371600" y="1687132"/>
            <a:ext cx="9601200" cy="4180268"/>
          </a:xfrm>
        </p:spPr>
        <p:txBody>
          <a:bodyPr>
            <a:noAutofit/>
          </a:bodyPr>
          <a:lstStyle/>
          <a:p>
            <a:r>
              <a:rPr lang="en-US" sz="2400" dirty="0">
                <a:cs typeface="0 Badr" panose="00000400000000000000" pitchFamily="2" charset="-78"/>
              </a:rPr>
              <a:t/>
            </a:r>
            <a:br>
              <a:rPr lang="en-US" sz="2400" dirty="0">
                <a:cs typeface="0 Badr" panose="00000400000000000000" pitchFamily="2" charset="-78"/>
              </a:rPr>
            </a:br>
            <a:r>
              <a:rPr lang="fa-IR" sz="2400" dirty="0">
                <a:cs typeface="0 Badr" panose="00000400000000000000" pitchFamily="2" charset="-78"/>
              </a:rPr>
              <a:t>اقتصاد به معنی میانه روی است که در آن نه افراط باشد و نه تفریط. مرحوم راغب اصفهانی در کتاب مفردات الفاظ قرآن ذیل ماده «قصد» می‌گوید: «والاقتصاد علی ضربين: أحدهما محمود علی الاطلاق وذلك فيما له طرفان إفراط وتفريط كالجود فإنه بين الاسراف والبخل... والثانی يكنی به عما يتردد بين المحمود والمذموم وهو فيما يقع بين محمود و مذموم كالواقع بين العدل والجور والقريب والبعيد وعلی ذلك قوله (فمنهم ظالم لنفسه ومنهم مقتصد</a:t>
            </a:r>
            <a:r>
              <a:rPr lang="en-US" sz="2400" dirty="0">
                <a:cs typeface="0 Badr" panose="00000400000000000000" pitchFamily="2" charset="-78"/>
              </a:rPr>
              <a:t>)»</a:t>
            </a:r>
            <a:br>
              <a:rPr lang="en-US" sz="2400" dirty="0">
                <a:cs typeface="0 Badr" panose="00000400000000000000" pitchFamily="2" charset="-78"/>
              </a:rPr>
            </a:br>
            <a:r>
              <a:rPr lang="en-US" sz="2400" dirty="0">
                <a:cs typeface="0 Badr" panose="00000400000000000000" pitchFamily="2" charset="-78"/>
              </a:rPr>
              <a:t/>
            </a:r>
            <a:br>
              <a:rPr lang="en-US" sz="2400" dirty="0">
                <a:cs typeface="0 Badr" panose="00000400000000000000" pitchFamily="2" charset="-78"/>
              </a:rPr>
            </a:br>
            <a:r>
              <a:rPr lang="fa-IR" sz="2400" dirty="0">
                <a:cs typeface="0 Badr" panose="00000400000000000000" pitchFamily="2" charset="-78"/>
              </a:rPr>
              <a:t>ترجمه</a:t>
            </a:r>
            <a:r>
              <a:rPr lang="en-US" sz="2400" dirty="0">
                <a:cs typeface="0 Badr" panose="00000400000000000000" pitchFamily="2" charset="-78"/>
              </a:rPr>
              <a:t>: </a:t>
            </a:r>
            <a:r>
              <a:rPr lang="fa-IR" sz="2400" dirty="0">
                <a:cs typeface="0 Badr" panose="00000400000000000000" pitchFamily="2" charset="-78"/>
              </a:rPr>
              <a:t>اقتصاد به دو گونه است؛ یکی مورد ستایش است و آن در جایی است که بین دو طرف </a:t>
            </a:r>
            <a:r>
              <a:rPr lang="en-US" sz="2400" dirty="0">
                <a:cs typeface="0 Badr" panose="00000400000000000000" pitchFamily="2" charset="-78"/>
              </a:rPr>
              <a:t>(</a:t>
            </a:r>
            <a:r>
              <a:rPr lang="fa-IR" sz="2400" dirty="0">
                <a:cs typeface="0 Badr" panose="00000400000000000000" pitchFamily="2" charset="-78"/>
              </a:rPr>
              <a:t>افراط و تفریط) قرار بگیرد؛ مثل «جود» که در صورت افراط به «اسراف</a:t>
            </a:r>
            <a:r>
              <a:rPr lang="en-US" sz="2400" dirty="0">
                <a:cs typeface="0 Badr" panose="00000400000000000000" pitchFamily="2" charset="-78"/>
              </a:rPr>
              <a:t>» </a:t>
            </a:r>
            <a:r>
              <a:rPr lang="fa-IR" sz="2400" dirty="0">
                <a:cs typeface="0 Badr" panose="00000400000000000000" pitchFamily="2" charset="-78"/>
              </a:rPr>
              <a:t>می‌گراید و در صورت تفریط به «بخل</a:t>
            </a:r>
            <a:r>
              <a:rPr lang="en-US" sz="2400" dirty="0">
                <a:cs typeface="0 Badr" panose="00000400000000000000" pitchFamily="2" charset="-78"/>
              </a:rPr>
              <a:t>».</a:t>
            </a:r>
            <a:br>
              <a:rPr lang="en-US" sz="2400" dirty="0">
                <a:cs typeface="0 Badr" panose="00000400000000000000" pitchFamily="2" charset="-78"/>
              </a:rPr>
            </a:br>
            <a:r>
              <a:rPr lang="fa-IR" sz="2400" dirty="0">
                <a:cs typeface="0 Badr" panose="00000400000000000000" pitchFamily="2" charset="-78"/>
              </a:rPr>
              <a:t>دوم در جایی که بین ستایش و ذم واقع شود؛ مثل جایی که نه «عدل» باشد و نه «جور». نه «نزدیک» باشد و نه«دور</a:t>
            </a:r>
            <a:r>
              <a:rPr lang="en-US" sz="2400" dirty="0">
                <a:cs typeface="0 Badr" panose="00000400000000000000" pitchFamily="2" charset="-78"/>
              </a:rPr>
              <a:t>».</a:t>
            </a:r>
            <a:endParaRPr lang="fa-IR" sz="2400" dirty="0">
              <a:cs typeface="0 Badr" panose="00000400000000000000" pitchFamily="2" charset="-78"/>
            </a:endParaRPr>
          </a:p>
        </p:txBody>
      </p:sp>
    </p:spTree>
    <p:extLst>
      <p:ext uri="{BB962C8B-B14F-4D97-AF65-F5344CB8AC3E}">
        <p14:creationId xmlns:p14="http://schemas.microsoft.com/office/powerpoint/2010/main" val="10090234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297546"/>
          </a:xfrm>
        </p:spPr>
        <p:txBody>
          <a:bodyPr/>
          <a:lstStyle/>
          <a:p>
            <a:r>
              <a:rPr lang="fa-IR" dirty="0" smtClean="0">
                <a:cs typeface="0 Badr" panose="00000400000000000000" pitchFamily="2" charset="-78"/>
              </a:rPr>
              <a:t>اسلام و اقتصاد: عدم ورود سفیهان درمعامله</a:t>
            </a:r>
            <a:endParaRPr lang="fa-IR" dirty="0">
              <a:cs typeface="0 Badr" panose="00000400000000000000" pitchFamily="2" charset="-78"/>
            </a:endParaRPr>
          </a:p>
        </p:txBody>
      </p:sp>
      <p:sp>
        <p:nvSpPr>
          <p:cNvPr id="3" name="Content Placeholder 2"/>
          <p:cNvSpPr>
            <a:spLocks noGrp="1"/>
          </p:cNvSpPr>
          <p:nvPr>
            <p:ph idx="1"/>
          </p:nvPr>
        </p:nvSpPr>
        <p:spPr>
          <a:xfrm>
            <a:off x="1371600" y="1558344"/>
            <a:ext cx="9601200" cy="4309056"/>
          </a:xfrm>
        </p:spPr>
        <p:txBody>
          <a:bodyPr>
            <a:noAutofit/>
          </a:bodyPr>
          <a:lstStyle/>
          <a:p>
            <a:pPr algn="justLow"/>
            <a:r>
              <a:rPr lang="fa-IR" b="1" dirty="0" smtClean="0">
                <a:cs typeface="0 Badr" panose="00000400000000000000" pitchFamily="2" charset="-78"/>
              </a:rPr>
              <a:t> </a:t>
            </a:r>
            <a:r>
              <a:rPr lang="fa-IR" b="1" dirty="0">
                <a:cs typeface="0 Badr" panose="00000400000000000000" pitchFamily="2" charset="-78"/>
              </a:rPr>
              <a:t>عدم ورود </a:t>
            </a:r>
            <a:r>
              <a:rPr lang="fa-IR" b="1" dirty="0" smtClean="0">
                <a:cs typeface="0 Badr" panose="00000400000000000000" pitchFamily="2" charset="-78"/>
              </a:rPr>
              <a:t>سفیهان</a:t>
            </a:r>
            <a:r>
              <a:rPr lang="en-US" b="1" dirty="0" smtClean="0">
                <a:cs typeface="0 Badr" panose="00000400000000000000" pitchFamily="2" charset="-78"/>
              </a:rPr>
              <a:t>                                          </a:t>
            </a:r>
            <a:r>
              <a:rPr lang="en-US" dirty="0">
                <a:cs typeface="0 Badr" panose="00000400000000000000" pitchFamily="2" charset="-78"/>
              </a:rPr>
              <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در اقتصاد ورود آدم‌های سفیه و کودن (چه سفیه و احمق ذاتی باشد و یا اینکه دارای سررشته نباشد) ممنوع است و باید از ورود آنان جلوگیری کرد</a:t>
            </a:r>
            <a:r>
              <a:rPr lang="en-US" dirty="0" smtClean="0">
                <a:cs typeface="0 Badr" panose="00000400000000000000" pitchFamily="2" charset="-78"/>
              </a:rPr>
              <a:t>.</a:t>
            </a:r>
            <a:r>
              <a:rPr lang="en-US" dirty="0">
                <a:cs typeface="0 Badr" panose="00000400000000000000" pitchFamily="2" charset="-78"/>
              </a:rPr>
              <a:t> </a:t>
            </a:r>
            <a:r>
              <a:rPr lang="fa-IR" dirty="0" smtClean="0">
                <a:cs typeface="0 Badr" panose="00000400000000000000" pitchFamily="2" charset="-78"/>
              </a:rPr>
              <a:t>خداوند </a:t>
            </a:r>
            <a:r>
              <a:rPr lang="fa-IR" dirty="0">
                <a:cs typeface="0 Badr" panose="00000400000000000000" pitchFamily="2" charset="-78"/>
              </a:rPr>
              <a:t>تبارک تعالی می‌فرماید: وَلَا تُؤْتُوا السُّفَهَاءَ أَمْوَالَكُمُ الَّتِي جَعَلَ اللَّهُ لَكُمْ قِيَامًا وَارْزُقُوهُمْ فِيهَا وَاكْسُوهُمْ وَقُولُوا لَهُمْ قَوْلًا مَعْرُوفًا </a:t>
            </a:r>
            <a:r>
              <a:rPr lang="fa-IR" dirty="0" smtClean="0">
                <a:cs typeface="0 Badr" panose="00000400000000000000" pitchFamily="2" charset="-78"/>
              </a:rPr>
              <a:t>(نساء:5</a:t>
            </a:r>
            <a:r>
              <a:rPr lang="en-US" dirty="0" smtClean="0">
                <a:cs typeface="0 Badr" panose="00000400000000000000" pitchFamily="2" charset="-78"/>
              </a:rPr>
              <a:t>)</a:t>
            </a:r>
            <a:endParaRPr lang="fa-IR" dirty="0" smtClean="0">
              <a:cs typeface="0 Badr" panose="00000400000000000000" pitchFamily="2" charset="-78"/>
            </a:endParaRPr>
          </a:p>
          <a:p>
            <a:pPr algn="justLow"/>
            <a:r>
              <a:rPr lang="fa-IR" dirty="0" smtClean="0">
                <a:cs typeface="0 Badr" panose="00000400000000000000" pitchFamily="2" charset="-78"/>
              </a:rPr>
              <a:t>سفيه </a:t>
            </a:r>
            <a:r>
              <a:rPr lang="fa-IR" dirty="0">
                <a:cs typeface="0 Badr" panose="00000400000000000000" pitchFamily="2" charset="-78"/>
              </a:rPr>
              <a:t>كيست</a:t>
            </a:r>
            <a:r>
              <a:rPr lang="fa-IR" dirty="0" smtClean="0">
                <a:cs typeface="0 Badr" panose="00000400000000000000" pitchFamily="2" charset="-78"/>
              </a:rPr>
              <a:t>؟</a:t>
            </a:r>
            <a:r>
              <a:rPr lang="en-US" dirty="0" smtClean="0">
                <a:cs typeface="0 Badr" panose="00000400000000000000" pitchFamily="2" charset="-78"/>
              </a:rPr>
              <a:t>                                                                                 </a:t>
            </a:r>
            <a:r>
              <a:rPr lang="en-US" dirty="0">
                <a:cs typeface="0 Badr" panose="00000400000000000000" pitchFamily="2" charset="-78"/>
              </a:rPr>
              <a:t/>
            </a:r>
            <a:br>
              <a:rPr lang="en-US" dirty="0">
                <a:cs typeface="0 Badr" panose="00000400000000000000" pitchFamily="2" charset="-78"/>
              </a:rPr>
            </a:br>
            <a:r>
              <a:rPr lang="en-US" dirty="0" smtClean="0">
                <a:cs typeface="0 Badr" panose="00000400000000000000" pitchFamily="2" charset="-78"/>
              </a:rPr>
              <a:t>«</a:t>
            </a:r>
            <a:r>
              <a:rPr lang="fa-IR" dirty="0">
                <a:cs typeface="0 Badr" panose="00000400000000000000" pitchFamily="2" charset="-78"/>
              </a:rPr>
              <a:t>راغب» در كتاب مفردات می‌گويد: سفه «بر وزن تبه» در اصل يك نوع كم وزنی و سبكی بدن است به گونه‌ای كه به هنگام راه رفتن تعادل حفظ نشود و به همين جهت به افسار كه ناموزون است و دایما در حال حركت است «سفيه» گفته می‌شود و سپس به همين تناسب در افرادی كه رشد فكری ندارند به كار رفته است خواه سبكی عقل آنها در امور مادی باشد يا در امور معنوی، ولی روشن است كه منظور از سفاهت در آيه فوق، عدم رشد كافی در خصوص امور مالی است، به طوری كه شخص نتواند سرپرستی اموال خود را به عهده گيرد و در مبادلات مالی منافع خود را تأمين کند و به اصطلاح كلاه سرش </a:t>
            </a:r>
            <a:r>
              <a:rPr lang="fa-IR" dirty="0" smtClean="0">
                <a:cs typeface="0 Badr" panose="00000400000000000000" pitchFamily="2" charset="-78"/>
              </a:rPr>
              <a:t>برود</a:t>
            </a:r>
            <a:r>
              <a:rPr lang="en-US" dirty="0" smtClean="0">
                <a:cs typeface="0 Badr" panose="00000400000000000000" pitchFamily="2" charset="-78"/>
              </a:rPr>
              <a:t>                                                                                        .</a:t>
            </a:r>
            <a:r>
              <a:rPr lang="en-US" dirty="0">
                <a:cs typeface="0 Badr" panose="00000400000000000000" pitchFamily="2" charset="-78"/>
              </a:rPr>
              <a:t/>
            </a:r>
            <a:br>
              <a:rPr lang="en-US" dirty="0">
                <a:cs typeface="0 Badr" panose="00000400000000000000" pitchFamily="2" charset="-78"/>
              </a:rPr>
            </a:br>
            <a:r>
              <a:rPr lang="fa-IR" dirty="0" smtClean="0">
                <a:cs typeface="0 Badr" panose="00000400000000000000" pitchFamily="2" charset="-78"/>
              </a:rPr>
              <a:t>شاهد </a:t>
            </a:r>
            <a:r>
              <a:rPr lang="fa-IR" dirty="0">
                <a:cs typeface="0 Badr" panose="00000400000000000000" pitchFamily="2" charset="-78"/>
              </a:rPr>
              <a:t>بر اين سخن، آيه دوم است كه می‌گويد: «فان آنستم منهم رشدا فادفعوا اليهم اموالهم»؛ اگر آنها را رشيد يافتيد اموالشان را به دست آنها </a:t>
            </a:r>
            <a:r>
              <a:rPr lang="fa-IR" dirty="0" smtClean="0">
                <a:cs typeface="0 Badr" panose="00000400000000000000" pitchFamily="2" charset="-78"/>
              </a:rPr>
              <a:t>بسپاريد</a:t>
            </a:r>
            <a:r>
              <a:rPr lang="en-US" dirty="0" smtClean="0">
                <a:cs typeface="0 Badr" panose="00000400000000000000" pitchFamily="2" charset="-78"/>
              </a:rPr>
              <a:t>                                                                                  .</a:t>
            </a:r>
            <a:r>
              <a:rPr lang="en-US" dirty="0">
                <a:cs typeface="0 Badr" panose="00000400000000000000" pitchFamily="2" charset="-78"/>
              </a:rPr>
              <a:t/>
            </a:r>
            <a:br>
              <a:rPr lang="en-US" dirty="0">
                <a:cs typeface="0 Badr" panose="00000400000000000000" pitchFamily="2" charset="-78"/>
              </a:rPr>
            </a:br>
            <a:endParaRPr lang="fa-IR" dirty="0">
              <a:cs typeface="0 Badr" panose="00000400000000000000" pitchFamily="2" charset="-78"/>
            </a:endParaRPr>
          </a:p>
        </p:txBody>
      </p:sp>
    </p:spTree>
    <p:extLst>
      <p:ext uri="{BB962C8B-B14F-4D97-AF65-F5344CB8AC3E}">
        <p14:creationId xmlns:p14="http://schemas.microsoft.com/office/powerpoint/2010/main" val="39881911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46786"/>
          </a:xfrm>
        </p:spPr>
        <p:txBody>
          <a:bodyPr/>
          <a:lstStyle/>
          <a:p>
            <a:r>
              <a:rPr lang="fa-IR" dirty="0" smtClean="0">
                <a:cs typeface="0 Badr" panose="00000400000000000000" pitchFamily="2" charset="-78"/>
              </a:rPr>
              <a:t>اسلام و اقتصاد2: حرمت ربا</a:t>
            </a:r>
            <a:endParaRPr lang="fa-IR" dirty="0">
              <a:cs typeface="0 Badr" panose="00000400000000000000" pitchFamily="2" charset="-78"/>
            </a:endParaRPr>
          </a:p>
        </p:txBody>
      </p:sp>
      <p:sp>
        <p:nvSpPr>
          <p:cNvPr id="3" name="Content Placeholder 2"/>
          <p:cNvSpPr>
            <a:spLocks noGrp="1"/>
          </p:cNvSpPr>
          <p:nvPr>
            <p:ph idx="1"/>
          </p:nvPr>
        </p:nvSpPr>
        <p:spPr>
          <a:xfrm>
            <a:off x="1371600" y="1532586"/>
            <a:ext cx="9601200" cy="4334814"/>
          </a:xfrm>
        </p:spPr>
        <p:txBody>
          <a:bodyPr>
            <a:noAutofit/>
          </a:bodyPr>
          <a:lstStyle/>
          <a:p>
            <a:r>
              <a:rPr lang="fa-IR" sz="2400" b="1" dirty="0" smtClean="0">
                <a:cs typeface="0 Badr" panose="00000400000000000000" pitchFamily="2" charset="-78"/>
              </a:rPr>
              <a:t>حرمت </a:t>
            </a:r>
            <a:r>
              <a:rPr lang="fa-IR" sz="2400" b="1" dirty="0">
                <a:cs typeface="0 Badr" panose="00000400000000000000" pitchFamily="2" charset="-78"/>
              </a:rPr>
              <a:t>ربا</a:t>
            </a:r>
            <a:r>
              <a:rPr lang="en-US" sz="2400" dirty="0">
                <a:cs typeface="0 Badr" panose="00000400000000000000" pitchFamily="2" charset="-78"/>
              </a:rPr>
              <a:t/>
            </a:r>
            <a:br>
              <a:rPr lang="en-US" sz="2400" dirty="0">
                <a:cs typeface="0 Badr" panose="00000400000000000000" pitchFamily="2" charset="-78"/>
              </a:rPr>
            </a:br>
            <a:r>
              <a:rPr lang="fa-IR" sz="2400" dirty="0" smtClean="0">
                <a:cs typeface="0 Badr" panose="00000400000000000000" pitchFamily="2" charset="-78"/>
              </a:rPr>
              <a:t>اساس </a:t>
            </a:r>
            <a:r>
              <a:rPr lang="fa-IR" sz="2400" dirty="0">
                <a:cs typeface="0 Badr" panose="00000400000000000000" pitchFamily="2" charset="-78"/>
              </a:rPr>
              <a:t>اقتصاد اسلامی بر «حلال بودن و کار» است. اینکه فردی بدون هیچ کار و تلاشی پولی به دیگران بدهد و سود مشخصی به دست آورد، از نظر اسلام مشروع نیست</a:t>
            </a:r>
            <a:r>
              <a:rPr lang="en-US" sz="2400" dirty="0">
                <a:cs typeface="0 Badr" panose="00000400000000000000" pitchFamily="2" charset="-78"/>
              </a:rPr>
              <a:t>.</a:t>
            </a:r>
            <a:br>
              <a:rPr lang="en-US" sz="2400" dirty="0">
                <a:cs typeface="0 Badr" panose="00000400000000000000" pitchFamily="2" charset="-78"/>
              </a:rPr>
            </a:br>
            <a:r>
              <a:rPr lang="fa-IR" sz="2400" dirty="0">
                <a:cs typeface="0 Badr" panose="00000400000000000000" pitchFamily="2" charset="-78"/>
              </a:rPr>
              <a:t>خداوند تبارک و تعالی می‌فرماید: «الَّذِينَ يَأْكُلُونَ الرِّبَا لَا يَقُومُونَ إِلَّا كَمَا يَقُومُ الَّذِي يَتَخَبَّطُهُ الشَّيْطَانُ مِنَ الْمَسِّ ذَلِكَ بِأَنَّهُمْ قَالُوا إِنَّمَا الْبَيْعُ مِثْلُ الرِّبَا وَأَحَلَّ اللَّهُ الْبَيْعَ وَحَرَّمَ الرِّبَا فَمَنْ جَاءَهُ مَوْعِظَةٌ مِنْ رَبِّهِ فَانْتَهَی فَلَهُ مَا سَلَفَ وَأَمْرُهُ إِلَی اللَّهِ وَمَنْ عَادَ فَأُولَئِكَ أَصْحَابُ النَّارِ هُمْ فِيهَا خَالِدُونَ» </a:t>
            </a:r>
            <a:r>
              <a:rPr lang="fa-IR" sz="2400" dirty="0" smtClean="0">
                <a:cs typeface="0 Badr" panose="00000400000000000000" pitchFamily="2" charset="-78"/>
              </a:rPr>
              <a:t>(بقره:275</a:t>
            </a:r>
            <a:r>
              <a:rPr lang="en-US" sz="2400" dirty="0" smtClean="0">
                <a:cs typeface="0 Badr" panose="00000400000000000000" pitchFamily="2" charset="-78"/>
              </a:rPr>
              <a:t>)</a:t>
            </a:r>
            <a:r>
              <a:rPr lang="en-US" sz="2400" dirty="0">
                <a:cs typeface="0 Badr" panose="00000400000000000000" pitchFamily="2" charset="-78"/>
              </a:rPr>
              <a:t/>
            </a:r>
            <a:br>
              <a:rPr lang="en-US" sz="2400" dirty="0">
                <a:cs typeface="0 Badr" panose="00000400000000000000" pitchFamily="2" charset="-78"/>
              </a:rPr>
            </a:br>
            <a:r>
              <a:rPr lang="fa-IR" sz="2400" dirty="0" smtClean="0">
                <a:cs typeface="0 Badr" panose="00000400000000000000" pitchFamily="2" charset="-78"/>
              </a:rPr>
              <a:t>امام </a:t>
            </a:r>
            <a:r>
              <a:rPr lang="fa-IR" sz="2400" dirty="0">
                <a:cs typeface="0 Badr" panose="00000400000000000000" pitchFamily="2" charset="-78"/>
              </a:rPr>
              <a:t>صادق ـ عليه السلام ـ فرمود: «آكل الربا لا يخرج من الدنيا حتی يتخبطه الشيطان»؛ رباخوار از دنيا بيرون نمی‌رود، مگر اين كه به نوعی از جنون مبتلا خواهد شد</a:t>
            </a:r>
            <a:r>
              <a:rPr lang="en-US" sz="2400" dirty="0">
                <a:cs typeface="0 Badr" panose="00000400000000000000" pitchFamily="2" charset="-78"/>
              </a:rPr>
              <a:t>.</a:t>
            </a:r>
            <a:br>
              <a:rPr lang="en-US" sz="2400" dirty="0">
                <a:cs typeface="0 Badr" panose="00000400000000000000" pitchFamily="2" charset="-78"/>
              </a:rPr>
            </a:br>
            <a:r>
              <a:rPr lang="fa-IR" sz="2400" dirty="0" smtClean="0">
                <a:cs typeface="0 Badr" panose="00000400000000000000" pitchFamily="2" charset="-78"/>
              </a:rPr>
              <a:t>از </a:t>
            </a:r>
            <a:r>
              <a:rPr lang="fa-IR" sz="2400" dirty="0">
                <a:cs typeface="0 Badr" panose="00000400000000000000" pitchFamily="2" charset="-78"/>
              </a:rPr>
              <a:t>پيامبر ـ صلی الله عليه و آله و سلم ـ چنين نقل شده كه فرمود: «هنگامی كه به معراج رفتم دسته‌ای را ديدم بحدی شكم آنان بزرگ بود كه هر چه جديت می‌كردند، برخيزند و راه روند، برای آنان ممكن نبود، و پی در پی به زمين می‌خوردند. از جبرئيل سوال كردم اينها چه افرادی هستند و جرمشان چيست</a:t>
            </a:r>
            <a:r>
              <a:rPr lang="fa-IR" sz="2400" dirty="0" smtClean="0">
                <a:cs typeface="0 Badr" panose="00000400000000000000" pitchFamily="2" charset="-78"/>
              </a:rPr>
              <a:t>؟</a:t>
            </a:r>
            <a:r>
              <a:rPr lang="en-US" sz="2400" dirty="0" smtClean="0">
                <a:cs typeface="0 Badr" panose="00000400000000000000" pitchFamily="2" charset="-78"/>
              </a:rPr>
              <a:t> </a:t>
            </a:r>
            <a:r>
              <a:rPr lang="fa-IR" sz="2400" dirty="0" smtClean="0">
                <a:cs typeface="0 Badr" panose="00000400000000000000" pitchFamily="2" charset="-78"/>
              </a:rPr>
              <a:t>پاسخ </a:t>
            </a:r>
            <a:r>
              <a:rPr lang="fa-IR" sz="2400" dirty="0">
                <a:cs typeface="0 Badr" panose="00000400000000000000" pitchFamily="2" charset="-78"/>
              </a:rPr>
              <a:t>داد: اينها رباخواران هستند</a:t>
            </a:r>
            <a:r>
              <a:rPr lang="en-US" sz="2400" dirty="0">
                <a:cs typeface="0 Badr" panose="00000400000000000000" pitchFamily="2" charset="-78"/>
              </a:rPr>
              <a:t>».</a:t>
            </a:r>
            <a:br>
              <a:rPr lang="en-US" sz="2400" dirty="0">
                <a:cs typeface="0 Badr" panose="00000400000000000000" pitchFamily="2" charset="-78"/>
              </a:rPr>
            </a:br>
            <a:endParaRPr lang="fa-IR" sz="2400" dirty="0">
              <a:cs typeface="0 Badr" panose="00000400000000000000" pitchFamily="2" charset="-78"/>
            </a:endParaRPr>
          </a:p>
        </p:txBody>
      </p:sp>
    </p:spTree>
    <p:extLst>
      <p:ext uri="{BB962C8B-B14F-4D97-AF65-F5344CB8AC3E}">
        <p14:creationId xmlns:p14="http://schemas.microsoft.com/office/powerpoint/2010/main" val="25686741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75575"/>
          </a:xfrm>
        </p:spPr>
        <p:txBody>
          <a:bodyPr/>
          <a:lstStyle/>
          <a:p>
            <a:r>
              <a:rPr lang="fa-IR" dirty="0" smtClean="0">
                <a:cs typeface="0 Badr" panose="00000400000000000000" pitchFamily="2" charset="-78"/>
              </a:rPr>
              <a:t>اقتصاد اسلامی: رضایت طرفین در معاملات</a:t>
            </a:r>
            <a:endParaRPr lang="fa-IR" dirty="0">
              <a:cs typeface="0 Badr" panose="00000400000000000000" pitchFamily="2" charset="-78"/>
            </a:endParaRPr>
          </a:p>
        </p:txBody>
      </p:sp>
      <p:sp>
        <p:nvSpPr>
          <p:cNvPr id="3" name="Content Placeholder 2"/>
          <p:cNvSpPr>
            <a:spLocks noGrp="1"/>
          </p:cNvSpPr>
          <p:nvPr>
            <p:ph idx="1"/>
          </p:nvPr>
        </p:nvSpPr>
        <p:spPr/>
        <p:txBody>
          <a:bodyPr>
            <a:normAutofit/>
          </a:bodyPr>
          <a:lstStyle/>
          <a:p>
            <a:pPr marL="0" indent="0">
              <a:buNone/>
            </a:pPr>
            <a:r>
              <a:rPr lang="fa-IR" sz="2800" dirty="0" smtClean="0">
                <a:cs typeface="0 Compset Bold" panose="00000700000000000000" pitchFamily="2" charset="-78"/>
              </a:rPr>
              <a:t>قرآن </a:t>
            </a:r>
            <a:r>
              <a:rPr lang="fa-IR" sz="2800" dirty="0">
                <a:cs typeface="0 Compset Bold" panose="00000700000000000000" pitchFamily="2" charset="-78"/>
              </a:rPr>
              <a:t>در این زمینه می‌فرماید</a:t>
            </a:r>
            <a:r>
              <a:rPr lang="en-US" sz="2800" dirty="0">
                <a:cs typeface="0 Compset Bold" panose="00000700000000000000" pitchFamily="2" charset="-78"/>
              </a:rPr>
              <a:t>:</a:t>
            </a:r>
            <a:br>
              <a:rPr lang="en-US" sz="2800" dirty="0">
                <a:cs typeface="0 Compset Bold" panose="00000700000000000000" pitchFamily="2" charset="-78"/>
              </a:rPr>
            </a:br>
            <a:r>
              <a:rPr lang="en-US" sz="2800" dirty="0">
                <a:cs typeface="0 Compset Bold" panose="00000700000000000000" pitchFamily="2" charset="-78"/>
              </a:rPr>
              <a:t/>
            </a:r>
            <a:br>
              <a:rPr lang="en-US" sz="2800" dirty="0">
                <a:cs typeface="0 Compset Bold" panose="00000700000000000000" pitchFamily="2" charset="-78"/>
              </a:rPr>
            </a:br>
            <a:r>
              <a:rPr lang="en-US" sz="2800" dirty="0">
                <a:cs typeface="0 Compset Bold" panose="00000700000000000000" pitchFamily="2" charset="-78"/>
              </a:rPr>
              <a:t>«</a:t>
            </a:r>
            <a:r>
              <a:rPr lang="fa-IR" sz="2800" dirty="0">
                <a:cs typeface="0 Compset Bold" panose="00000700000000000000" pitchFamily="2" charset="-78"/>
              </a:rPr>
              <a:t>وَلَا تَأْكُلُوا أَمْوَالَكُمْ بَيْنَكُمْ بِالْبَاطِلِ وَتُدْلُوا بِهَا إِلَی الْحُكَّامِ لِتَأْكُلُوا فَرِيقًا مِنْ أَمْوَالِ النَّاسِ بِالْإِثْمِ وَأَنْتُمْ تَعْلَمُونَ» </a:t>
            </a:r>
            <a:r>
              <a:rPr lang="fa-IR" sz="2800" dirty="0" smtClean="0">
                <a:cs typeface="0 Compset Bold" panose="00000700000000000000" pitchFamily="2" charset="-78"/>
              </a:rPr>
              <a:t>(بقره:188</a:t>
            </a:r>
            <a:r>
              <a:rPr lang="en-US" sz="2800" dirty="0" smtClean="0">
                <a:cs typeface="0 Compset Bold" panose="00000700000000000000" pitchFamily="2" charset="-78"/>
              </a:rPr>
              <a:t>)</a:t>
            </a:r>
            <a:endParaRPr lang="fa-IR" sz="2800" dirty="0">
              <a:cs typeface="0 Compset Bold" panose="00000700000000000000" pitchFamily="2" charset="-78"/>
            </a:endParaRPr>
          </a:p>
        </p:txBody>
      </p:sp>
    </p:spTree>
    <p:extLst>
      <p:ext uri="{BB962C8B-B14F-4D97-AF65-F5344CB8AC3E}">
        <p14:creationId xmlns:p14="http://schemas.microsoft.com/office/powerpoint/2010/main" val="3014599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88454"/>
          </a:xfrm>
        </p:spPr>
        <p:txBody>
          <a:bodyPr/>
          <a:lstStyle/>
          <a:p>
            <a:r>
              <a:rPr lang="fa-IR" b="1" dirty="0">
                <a:cs typeface="0 Badr" panose="00000400000000000000" pitchFamily="2" charset="-78"/>
              </a:rPr>
              <a:t>ساير موضوعات مربوط به اقتصاد اسلامي</a:t>
            </a:r>
            <a:endParaRPr lang="fa-IR" dirty="0">
              <a:cs typeface="0 Badr" panose="00000400000000000000" pitchFamily="2" charset="-78"/>
            </a:endParaRPr>
          </a:p>
        </p:txBody>
      </p:sp>
      <p:sp>
        <p:nvSpPr>
          <p:cNvPr id="3" name="Content Placeholder 2"/>
          <p:cNvSpPr>
            <a:spLocks noGrp="1"/>
          </p:cNvSpPr>
          <p:nvPr>
            <p:ph idx="1"/>
          </p:nvPr>
        </p:nvSpPr>
        <p:spPr>
          <a:xfrm>
            <a:off x="1371600" y="1777285"/>
            <a:ext cx="9601200" cy="4090115"/>
          </a:xfrm>
        </p:spPr>
        <p:txBody>
          <a:bodyPr>
            <a:noAutofit/>
          </a:bodyPr>
          <a:lstStyle/>
          <a:p>
            <a:r>
              <a:rPr lang="fa-IR" sz="2400" dirty="0" smtClean="0">
                <a:cs typeface="0 Badr" panose="00000400000000000000" pitchFamily="2" charset="-78"/>
              </a:rPr>
              <a:t>مباحث </a:t>
            </a:r>
            <a:r>
              <a:rPr lang="fa-IR" sz="2400" dirty="0">
                <a:cs typeface="0 Badr" panose="00000400000000000000" pitchFamily="2" charset="-78"/>
              </a:rPr>
              <a:t>زيادي در فقه اسلامي درباره اقتصاد آمده است که مي‌توان به موارد زير اشاره کرد</a:t>
            </a:r>
            <a:r>
              <a:rPr lang="en-US" sz="2400" dirty="0">
                <a:cs typeface="0 Badr" panose="00000400000000000000" pitchFamily="2" charset="-78"/>
              </a:rPr>
              <a:t>:</a:t>
            </a:r>
            <a:br>
              <a:rPr lang="en-US" sz="2400" dirty="0">
                <a:cs typeface="0 Badr" panose="00000400000000000000" pitchFamily="2" charset="-78"/>
              </a:rPr>
            </a:br>
            <a:r>
              <a:rPr lang="en-US" sz="2400" dirty="0">
                <a:cs typeface="0 Badr" panose="00000400000000000000" pitchFamily="2" charset="-78"/>
              </a:rPr>
              <a:t/>
            </a:r>
            <a:br>
              <a:rPr lang="en-US" sz="2400" dirty="0">
                <a:cs typeface="0 Badr" panose="00000400000000000000" pitchFamily="2" charset="-78"/>
              </a:rPr>
            </a:br>
            <a:r>
              <a:rPr lang="en-US" sz="2400" b="1" dirty="0">
                <a:cs typeface="0 Badr" panose="00000400000000000000" pitchFamily="2" charset="-78"/>
              </a:rPr>
              <a:t>1-</a:t>
            </a:r>
            <a:r>
              <a:rPr lang="en-US" sz="2400" dirty="0">
                <a:cs typeface="0 Badr" panose="00000400000000000000" pitchFamily="2" charset="-78"/>
              </a:rPr>
              <a:t> </a:t>
            </a:r>
            <a:r>
              <a:rPr lang="fa-IR" sz="2400" dirty="0">
                <a:cs typeface="0 Badr" panose="00000400000000000000" pitchFamily="2" charset="-78"/>
              </a:rPr>
              <a:t>يادگيري مسائل تجارت (کافي ج 5 ص 150</a:t>
            </a:r>
            <a:br>
              <a:rPr lang="fa-IR" sz="2400" dirty="0">
                <a:cs typeface="0 Badr" panose="00000400000000000000" pitchFamily="2" charset="-78"/>
              </a:rPr>
            </a:br>
            <a:r>
              <a:rPr lang="en-US" sz="2400" b="1" dirty="0" smtClean="0">
                <a:cs typeface="0 Badr" panose="00000400000000000000" pitchFamily="2" charset="-78"/>
              </a:rPr>
              <a:t>2-</a:t>
            </a:r>
            <a:r>
              <a:rPr lang="en-US" sz="2400" dirty="0" smtClean="0">
                <a:cs typeface="0 Badr" panose="00000400000000000000" pitchFamily="2" charset="-78"/>
              </a:rPr>
              <a:t> </a:t>
            </a:r>
            <a:r>
              <a:rPr lang="fa-IR" sz="2400" dirty="0">
                <a:cs typeface="0 Badr" panose="00000400000000000000" pitchFamily="2" charset="-78"/>
              </a:rPr>
              <a:t>صداقت براي تاجر </a:t>
            </a:r>
            <a:r>
              <a:rPr lang="fa-IR" sz="2400" dirty="0" smtClean="0">
                <a:cs typeface="0 Badr" panose="00000400000000000000" pitchFamily="2" charset="-78"/>
              </a:rPr>
              <a:t>(الدر </a:t>
            </a:r>
            <a:r>
              <a:rPr lang="fa-IR" sz="2400" dirty="0">
                <a:cs typeface="0 Badr" panose="00000400000000000000" pitchFamily="2" charset="-78"/>
              </a:rPr>
              <a:t>المثور ج 2 ص 495</a:t>
            </a:r>
            <a:r>
              <a:rPr lang="en-US" sz="2400" dirty="0" smtClean="0">
                <a:cs typeface="0 Badr" panose="00000400000000000000" pitchFamily="2" charset="-78"/>
              </a:rPr>
              <a:t>)</a:t>
            </a:r>
            <a:r>
              <a:rPr lang="en-US" sz="2400" dirty="0">
                <a:cs typeface="0 Badr" panose="00000400000000000000" pitchFamily="2" charset="-78"/>
              </a:rPr>
              <a:t/>
            </a:r>
            <a:br>
              <a:rPr lang="en-US" sz="2400" dirty="0">
                <a:cs typeface="0 Badr" panose="00000400000000000000" pitchFamily="2" charset="-78"/>
              </a:rPr>
            </a:br>
            <a:r>
              <a:rPr lang="en-US" sz="2400" b="1" dirty="0">
                <a:cs typeface="0 Badr" panose="00000400000000000000" pitchFamily="2" charset="-78"/>
              </a:rPr>
              <a:t>3-</a:t>
            </a:r>
            <a:r>
              <a:rPr lang="en-US" sz="2400" dirty="0">
                <a:cs typeface="0 Badr" panose="00000400000000000000" pitchFamily="2" charset="-78"/>
              </a:rPr>
              <a:t> </a:t>
            </a:r>
            <a:r>
              <a:rPr lang="fa-IR" sz="2400" dirty="0">
                <a:cs typeface="0 Badr" panose="00000400000000000000" pitchFamily="2" charset="-78"/>
              </a:rPr>
              <a:t>پس گرفتن معامله </a:t>
            </a:r>
            <a:r>
              <a:rPr lang="fa-IR" sz="2400" dirty="0" smtClean="0">
                <a:cs typeface="0 Badr" panose="00000400000000000000" pitchFamily="2" charset="-78"/>
              </a:rPr>
              <a:t>(وسائل الشيعه ج 12 ص 287</a:t>
            </a:r>
            <a:r>
              <a:rPr lang="en-US" sz="2400" dirty="0" smtClean="0">
                <a:cs typeface="0 Badr" panose="00000400000000000000" pitchFamily="2" charset="-78"/>
              </a:rPr>
              <a:t>)</a:t>
            </a:r>
            <a:r>
              <a:rPr lang="en-US" sz="2400" dirty="0">
                <a:cs typeface="0 Badr" panose="00000400000000000000" pitchFamily="2" charset="-78"/>
              </a:rPr>
              <a:t/>
            </a:r>
            <a:br>
              <a:rPr lang="en-US" sz="2400" dirty="0">
                <a:cs typeface="0 Badr" panose="00000400000000000000" pitchFamily="2" charset="-78"/>
              </a:rPr>
            </a:br>
            <a:r>
              <a:rPr lang="en-US" sz="2400" b="1" dirty="0">
                <a:cs typeface="0 Badr" panose="00000400000000000000" pitchFamily="2" charset="-78"/>
              </a:rPr>
              <a:t>4-</a:t>
            </a:r>
            <a:r>
              <a:rPr lang="en-US" sz="2400" dirty="0">
                <a:cs typeface="0 Badr" panose="00000400000000000000" pitchFamily="2" charset="-78"/>
              </a:rPr>
              <a:t> </a:t>
            </a:r>
            <a:r>
              <a:rPr lang="fa-IR" sz="2400" dirty="0">
                <a:cs typeface="0 Badr" panose="00000400000000000000" pitchFamily="2" charset="-78"/>
              </a:rPr>
              <a:t>آسان گرفتن در معامله </a:t>
            </a:r>
            <a:r>
              <a:rPr lang="fa-IR" sz="2400" dirty="0" smtClean="0">
                <a:cs typeface="0 Badr" panose="00000400000000000000" pitchFamily="2" charset="-78"/>
              </a:rPr>
              <a:t>(</a:t>
            </a:r>
            <a:r>
              <a:rPr lang="fa-IR" sz="2400" dirty="0">
                <a:cs typeface="0 Badr" panose="00000400000000000000" pitchFamily="2" charset="-78"/>
              </a:rPr>
              <a:t>بحار الانوار ج 103 ص </a:t>
            </a:r>
            <a:r>
              <a:rPr lang="fa-IR" sz="2400" dirty="0" smtClean="0">
                <a:cs typeface="0 Badr" panose="00000400000000000000" pitchFamily="2" charset="-78"/>
              </a:rPr>
              <a:t>95</a:t>
            </a:r>
            <a:r>
              <a:rPr lang="en-US" sz="2400" dirty="0" smtClean="0">
                <a:cs typeface="0 Badr" panose="00000400000000000000" pitchFamily="2" charset="-78"/>
              </a:rPr>
              <a:t>)</a:t>
            </a:r>
            <a:r>
              <a:rPr lang="en-US" sz="2400" dirty="0">
                <a:cs typeface="0 Badr" panose="00000400000000000000" pitchFamily="2" charset="-78"/>
              </a:rPr>
              <a:t/>
            </a:r>
            <a:br>
              <a:rPr lang="en-US" sz="2400" dirty="0">
                <a:cs typeface="0 Badr" panose="00000400000000000000" pitchFamily="2" charset="-78"/>
              </a:rPr>
            </a:br>
            <a:r>
              <a:rPr lang="en-US" sz="2400" b="1" dirty="0">
                <a:cs typeface="0 Badr" panose="00000400000000000000" pitchFamily="2" charset="-78"/>
              </a:rPr>
              <a:t>5-</a:t>
            </a:r>
            <a:r>
              <a:rPr lang="en-US" sz="2400" dirty="0">
                <a:cs typeface="0 Badr" panose="00000400000000000000" pitchFamily="2" charset="-78"/>
              </a:rPr>
              <a:t> </a:t>
            </a:r>
            <a:r>
              <a:rPr lang="fa-IR" sz="2400" dirty="0">
                <a:cs typeface="0 Badr" panose="00000400000000000000" pitchFamily="2" charset="-78"/>
              </a:rPr>
              <a:t>ياد خدا در معاملات </a:t>
            </a:r>
            <a:r>
              <a:rPr lang="fa-IR" sz="2400" dirty="0" smtClean="0">
                <a:cs typeface="0 Badr" panose="00000400000000000000" pitchFamily="2" charset="-78"/>
              </a:rPr>
              <a:t>(</a:t>
            </a:r>
            <a:r>
              <a:rPr lang="fa-IR" sz="2400" dirty="0">
                <a:cs typeface="0 Badr" panose="00000400000000000000" pitchFamily="2" charset="-78"/>
              </a:rPr>
              <a:t>کنز العمال حديث </a:t>
            </a:r>
            <a:r>
              <a:rPr lang="fa-IR" sz="2400" dirty="0" smtClean="0">
                <a:cs typeface="0 Badr" panose="00000400000000000000" pitchFamily="2" charset="-78"/>
              </a:rPr>
              <a:t>9330</a:t>
            </a:r>
            <a:r>
              <a:rPr lang="en-US" sz="2400" dirty="0" smtClean="0">
                <a:cs typeface="0 Badr" panose="00000400000000000000" pitchFamily="2" charset="-78"/>
              </a:rPr>
              <a:t>)</a:t>
            </a:r>
            <a:r>
              <a:rPr lang="en-US" sz="2400" dirty="0">
                <a:cs typeface="0 Badr" panose="00000400000000000000" pitchFamily="2" charset="-78"/>
              </a:rPr>
              <a:t/>
            </a:r>
            <a:br>
              <a:rPr lang="en-US" sz="2400" dirty="0">
                <a:cs typeface="0 Badr" panose="00000400000000000000" pitchFamily="2" charset="-78"/>
              </a:rPr>
            </a:br>
            <a:r>
              <a:rPr lang="en-US" sz="2400" b="1" dirty="0">
                <a:cs typeface="0 Badr" panose="00000400000000000000" pitchFamily="2" charset="-78"/>
              </a:rPr>
              <a:t>6-</a:t>
            </a:r>
            <a:r>
              <a:rPr lang="en-US" sz="2400" dirty="0">
                <a:cs typeface="0 Badr" panose="00000400000000000000" pitchFamily="2" charset="-78"/>
              </a:rPr>
              <a:t> </a:t>
            </a:r>
            <a:r>
              <a:rPr lang="fa-IR" sz="2400" dirty="0">
                <a:cs typeface="0 Badr" panose="00000400000000000000" pitchFamily="2" charset="-78"/>
              </a:rPr>
              <a:t>پرهيز از سوگند </a:t>
            </a:r>
            <a:r>
              <a:rPr lang="fa-IR" sz="2400" dirty="0" smtClean="0">
                <a:cs typeface="0 Badr" panose="00000400000000000000" pitchFamily="2" charset="-78"/>
              </a:rPr>
              <a:t>(</a:t>
            </a:r>
            <a:r>
              <a:rPr lang="fa-IR" sz="2400" dirty="0">
                <a:solidFill>
                  <a:srgbClr val="191B0E"/>
                </a:solidFill>
                <a:cs typeface="0 Badr" panose="00000400000000000000" pitchFamily="2" charset="-78"/>
              </a:rPr>
              <a:t>محجه البضاء ج 3 ص 173</a:t>
            </a:r>
            <a:r>
              <a:rPr lang="en-US" sz="2400" dirty="0" smtClean="0">
                <a:cs typeface="0 Badr" panose="00000400000000000000" pitchFamily="2" charset="-78"/>
              </a:rPr>
              <a:t>)</a:t>
            </a:r>
            <a:r>
              <a:rPr lang="en-US" sz="2400" dirty="0">
                <a:cs typeface="0 Badr" panose="00000400000000000000" pitchFamily="2" charset="-78"/>
              </a:rPr>
              <a:t/>
            </a:r>
            <a:br>
              <a:rPr lang="en-US" sz="2400" dirty="0">
                <a:cs typeface="0 Badr" panose="00000400000000000000" pitchFamily="2" charset="-78"/>
              </a:rPr>
            </a:br>
            <a:r>
              <a:rPr lang="en-US" sz="2400" b="1" dirty="0">
                <a:cs typeface="0 Badr" panose="00000400000000000000" pitchFamily="2" charset="-78"/>
              </a:rPr>
              <a:t>7-</a:t>
            </a:r>
            <a:r>
              <a:rPr lang="en-US" sz="2400" dirty="0">
                <a:cs typeface="0 Badr" panose="00000400000000000000" pitchFamily="2" charset="-78"/>
              </a:rPr>
              <a:t> </a:t>
            </a:r>
            <a:r>
              <a:rPr lang="fa-IR" sz="2400" dirty="0">
                <a:cs typeface="0 Badr" panose="00000400000000000000" pitchFamily="2" charset="-78"/>
              </a:rPr>
              <a:t>نه به کسي ضرر بزند و نه بگذارد به خودش ضرر وارد شود </a:t>
            </a:r>
            <a:r>
              <a:rPr lang="fa-IR" sz="2400" dirty="0" smtClean="0">
                <a:cs typeface="0 Badr" panose="00000400000000000000" pitchFamily="2" charset="-78"/>
              </a:rPr>
              <a:t>(</a:t>
            </a:r>
            <a:r>
              <a:rPr lang="fa-IR" sz="2400" dirty="0">
                <a:cs typeface="0 Badr" panose="00000400000000000000" pitchFamily="2" charset="-78"/>
              </a:rPr>
              <a:t>وسائل الشيعه ج 18 ص </a:t>
            </a:r>
            <a:r>
              <a:rPr lang="fa-IR" sz="2400" dirty="0" smtClean="0">
                <a:cs typeface="0 Badr" panose="00000400000000000000" pitchFamily="2" charset="-78"/>
              </a:rPr>
              <a:t>32</a:t>
            </a:r>
            <a:r>
              <a:rPr lang="en-US" sz="2400" dirty="0" smtClean="0">
                <a:cs typeface="0 Badr" panose="00000400000000000000" pitchFamily="2" charset="-78"/>
              </a:rPr>
              <a:t>)</a:t>
            </a:r>
            <a:r>
              <a:rPr lang="en-US" sz="2400" dirty="0">
                <a:cs typeface="0 Badr" panose="00000400000000000000" pitchFamily="2" charset="-78"/>
              </a:rPr>
              <a:t/>
            </a:r>
            <a:br>
              <a:rPr lang="en-US" sz="2400" dirty="0">
                <a:cs typeface="0 Badr" panose="00000400000000000000" pitchFamily="2" charset="-78"/>
              </a:rPr>
            </a:br>
            <a:r>
              <a:rPr lang="en-US" sz="2400" b="1" dirty="0">
                <a:cs typeface="0 Badr" panose="00000400000000000000" pitchFamily="2" charset="-78"/>
              </a:rPr>
              <a:t>8-</a:t>
            </a:r>
            <a:r>
              <a:rPr lang="en-US" sz="2400" dirty="0">
                <a:cs typeface="0 Badr" panose="00000400000000000000" pitchFamily="2" charset="-78"/>
              </a:rPr>
              <a:t> </a:t>
            </a:r>
            <a:r>
              <a:rPr lang="fa-IR" sz="2400" dirty="0">
                <a:cs typeface="0 Badr" panose="00000400000000000000" pitchFamily="2" charset="-78"/>
              </a:rPr>
              <a:t>قرض الحسنه </a:t>
            </a:r>
            <a:r>
              <a:rPr lang="fa-IR" sz="2400" dirty="0" smtClean="0">
                <a:cs typeface="0 Badr" panose="00000400000000000000" pitchFamily="2" charset="-78"/>
              </a:rPr>
              <a:t>(مزمل:20</a:t>
            </a:r>
            <a:r>
              <a:rPr lang="en-US" sz="2400" dirty="0" smtClean="0">
                <a:cs typeface="0 Badr" panose="00000400000000000000" pitchFamily="2" charset="-78"/>
              </a:rPr>
              <a:t>)</a:t>
            </a:r>
            <a:endParaRPr lang="fa-IR" sz="2400" dirty="0">
              <a:cs typeface="0 Badr" panose="00000400000000000000" pitchFamily="2" charset="-78"/>
            </a:endParaRPr>
          </a:p>
        </p:txBody>
      </p:sp>
    </p:spTree>
    <p:extLst>
      <p:ext uri="{BB962C8B-B14F-4D97-AF65-F5344CB8AC3E}">
        <p14:creationId xmlns:p14="http://schemas.microsoft.com/office/powerpoint/2010/main" val="25892246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cs typeface="0 Badr" panose="00000400000000000000" pitchFamily="2" charset="-78"/>
              </a:rPr>
              <a:t>سوال </a:t>
            </a:r>
            <a:r>
              <a:rPr lang="fa-IR" dirty="0" smtClean="0">
                <a:cs typeface="0 Badr" panose="00000400000000000000" pitchFamily="2" charset="-78"/>
              </a:rPr>
              <a:t>ششم</a:t>
            </a:r>
            <a:endParaRPr lang="fa-IR" dirty="0"/>
          </a:p>
        </p:txBody>
      </p:sp>
      <p:sp>
        <p:nvSpPr>
          <p:cNvPr id="3" name="Content Placeholder 2"/>
          <p:cNvSpPr>
            <a:spLocks noGrp="1"/>
          </p:cNvSpPr>
          <p:nvPr>
            <p:ph idx="1"/>
          </p:nvPr>
        </p:nvSpPr>
        <p:spPr/>
        <p:txBody>
          <a:bodyPr/>
          <a:lstStyle/>
          <a:p>
            <a:r>
              <a:rPr lang="fa-IR" dirty="0" smtClean="0">
                <a:cs typeface="0 Badr" panose="00000400000000000000" pitchFamily="2" charset="-78"/>
              </a:rPr>
              <a:t>با نگاه به نظریات مطرح تفاوت بین معامله و ربا را به تفصیل بیان کنید و پاسخ ارسال گردد</a:t>
            </a:r>
          </a:p>
        </p:txBody>
      </p:sp>
    </p:spTree>
    <p:extLst>
      <p:ext uri="{BB962C8B-B14F-4D97-AF65-F5344CB8AC3E}">
        <p14:creationId xmlns:p14="http://schemas.microsoft.com/office/powerpoint/2010/main" val="1015483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0 Badr" panose="00000400000000000000" pitchFamily="2" charset="-78"/>
              </a:rPr>
              <a:t>مقدمه: مفردات بحث</a:t>
            </a:r>
            <a:endParaRPr lang="fa-IR" dirty="0">
              <a:cs typeface="0 Badr" panose="00000400000000000000" pitchFamily="2" charset="-78"/>
            </a:endParaRPr>
          </a:p>
        </p:txBody>
      </p:sp>
      <p:sp>
        <p:nvSpPr>
          <p:cNvPr id="3" name="Content Placeholder 2"/>
          <p:cNvSpPr>
            <a:spLocks noGrp="1"/>
          </p:cNvSpPr>
          <p:nvPr>
            <p:ph idx="1"/>
          </p:nvPr>
        </p:nvSpPr>
        <p:spPr/>
        <p:txBody>
          <a:bodyPr>
            <a:normAutofit/>
          </a:bodyPr>
          <a:lstStyle/>
          <a:p>
            <a:pPr marL="0" indent="0">
              <a:buNone/>
            </a:pPr>
            <a:r>
              <a:rPr lang="fa-IR" sz="2400" dirty="0" smtClean="0">
                <a:cs typeface="0 Badr" panose="00000400000000000000" pitchFamily="2" charset="-78"/>
              </a:rPr>
              <a:t>معنی </a:t>
            </a:r>
            <a:r>
              <a:rPr lang="fa-IR" sz="2400" dirty="0">
                <a:cs typeface="0 Badr" panose="00000400000000000000" pitchFamily="2" charset="-78"/>
              </a:rPr>
              <a:t>نظام</a:t>
            </a:r>
            <a:r>
              <a:rPr lang="en-US" sz="2400" dirty="0">
                <a:cs typeface="0 Badr" panose="00000400000000000000" pitchFamily="2" charset="-78"/>
              </a:rPr>
              <a:t>:</a:t>
            </a:r>
            <a:br>
              <a:rPr lang="en-US" sz="2400" dirty="0">
                <a:cs typeface="0 Badr" panose="00000400000000000000" pitchFamily="2" charset="-78"/>
              </a:rPr>
            </a:br>
            <a:r>
              <a:rPr lang="en-US" sz="2400" dirty="0">
                <a:cs typeface="0 Badr" panose="00000400000000000000" pitchFamily="2" charset="-78"/>
              </a:rPr>
              <a:t>«</a:t>
            </a:r>
            <a:r>
              <a:rPr lang="fa-IR" sz="2400" dirty="0">
                <a:cs typeface="0 Badr" panose="00000400000000000000" pitchFamily="2" charset="-78"/>
              </a:rPr>
              <a:t>نظام</a:t>
            </a:r>
            <a:r>
              <a:rPr lang="en-US" sz="2400" dirty="0">
                <a:cs typeface="0 Badr" panose="00000400000000000000" pitchFamily="2" charset="-78"/>
              </a:rPr>
              <a:t>» </a:t>
            </a:r>
            <a:r>
              <a:rPr lang="fa-IR" sz="2400" dirty="0">
                <a:cs typeface="0 Badr" panose="00000400000000000000" pitchFamily="2" charset="-78"/>
              </a:rPr>
              <a:t>مصدر و صیغه ماضی آن «نَظَمَ» به معنی: «دانه‌های مروارید را به رشته درآورد». این ماده مصدر دیگری هم دارد که به معنی «منظم و مرتب کردن» است</a:t>
            </a:r>
            <a:r>
              <a:rPr lang="en-US" sz="2400" dirty="0" smtClean="0">
                <a:cs typeface="0 Badr" panose="00000400000000000000" pitchFamily="2" charset="-78"/>
              </a:rPr>
              <a:t>.</a:t>
            </a:r>
            <a:r>
              <a:rPr lang="fa-IR" sz="2400" b="1" dirty="0" smtClean="0">
                <a:cs typeface="0 Badr" panose="00000400000000000000" pitchFamily="2" charset="-78"/>
              </a:rPr>
              <a:t>) </a:t>
            </a:r>
            <a:r>
              <a:rPr lang="fa-IR" sz="1100" b="1" dirty="0">
                <a:cs typeface="0 Badr" panose="00000400000000000000" pitchFamily="2" charset="-78"/>
              </a:rPr>
              <a:t>لويس معلوف، ت. بندر ريگي محمد؛ المنجد ص 1961؛ چ 4 ايران </a:t>
            </a:r>
            <a:r>
              <a:rPr lang="fa-IR" sz="1100" b="1" dirty="0" smtClean="0">
                <a:cs typeface="0 Badr" panose="00000400000000000000" pitchFamily="2" charset="-78"/>
              </a:rPr>
              <a:t>1382</a:t>
            </a:r>
            <a:r>
              <a:rPr lang="en-US" sz="1100" dirty="0" smtClean="0">
                <a:cs typeface="0 Badr" panose="00000400000000000000" pitchFamily="2" charset="-78"/>
              </a:rPr>
              <a:t>)</a:t>
            </a:r>
            <a:r>
              <a:rPr lang="en-US" sz="1100" dirty="0">
                <a:cs typeface="0 Badr" panose="00000400000000000000" pitchFamily="2" charset="-78"/>
              </a:rPr>
              <a:t/>
            </a:r>
            <a:br>
              <a:rPr lang="en-US" sz="1100" dirty="0">
                <a:cs typeface="0 Badr" panose="00000400000000000000" pitchFamily="2" charset="-78"/>
              </a:rPr>
            </a:br>
            <a:r>
              <a:rPr lang="fa-IR" sz="2400" dirty="0">
                <a:cs typeface="0 Badr" panose="00000400000000000000" pitchFamily="2" charset="-78"/>
              </a:rPr>
              <a:t>در واقع نظام یعنی </a:t>
            </a:r>
            <a:r>
              <a:rPr lang="fa-IR" sz="2400" dirty="0" smtClean="0">
                <a:cs typeface="0 Badr" panose="00000400000000000000" pitchFamily="2" charset="-78"/>
              </a:rPr>
              <a:t>نظم </a:t>
            </a:r>
            <a:r>
              <a:rPr lang="fa-IR" sz="2400" dirty="0">
                <a:cs typeface="0 Badr" panose="00000400000000000000" pitchFamily="2" charset="-78"/>
              </a:rPr>
              <a:t>دادن چیزهای گوناگون تحت یک ضابطه. مثلا در تسبیح نظم دادن دانه‌های تسبیح تحت یک ریسمان. نظام؛ منطق و محوریتی است که می‌تواند پدیده‌های گوناگون را در حول خود انتظام بخشد</a:t>
            </a:r>
            <a:r>
              <a:rPr lang="en-US" sz="2400" dirty="0">
                <a:cs typeface="0 Badr" panose="00000400000000000000" pitchFamily="2" charset="-78"/>
              </a:rPr>
              <a:t>.</a:t>
            </a:r>
            <a:endParaRPr lang="fa-IR" sz="2400" dirty="0">
              <a:cs typeface="0 Badr" panose="00000400000000000000" pitchFamily="2" charset="-78"/>
            </a:endParaRPr>
          </a:p>
        </p:txBody>
      </p:sp>
    </p:spTree>
    <p:extLst>
      <p:ext uri="{BB962C8B-B14F-4D97-AF65-F5344CB8AC3E}">
        <p14:creationId xmlns:p14="http://schemas.microsoft.com/office/powerpoint/2010/main" val="29407513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49817"/>
          </a:xfrm>
        </p:spPr>
        <p:txBody>
          <a:bodyPr/>
          <a:lstStyle/>
          <a:p>
            <a:r>
              <a:rPr lang="fa-IR" b="1" dirty="0">
                <a:cs typeface="0 Badr" panose="00000400000000000000" pitchFamily="2" charset="-78"/>
              </a:rPr>
              <a:t>فصل پنجم: روابط اجتماعي</a:t>
            </a:r>
            <a:endParaRPr lang="fa-IR" dirty="0">
              <a:cs typeface="0 Badr" panose="00000400000000000000" pitchFamily="2" charset="-78"/>
            </a:endParaRPr>
          </a:p>
        </p:txBody>
      </p:sp>
      <p:sp>
        <p:nvSpPr>
          <p:cNvPr id="3" name="Content Placeholder 2"/>
          <p:cNvSpPr>
            <a:spLocks noGrp="1"/>
          </p:cNvSpPr>
          <p:nvPr>
            <p:ph idx="1"/>
          </p:nvPr>
        </p:nvSpPr>
        <p:spPr/>
        <p:txBody>
          <a:bodyPr>
            <a:normAutofit/>
          </a:bodyPr>
          <a:lstStyle/>
          <a:p>
            <a:pPr algn="justLow"/>
            <a:r>
              <a:rPr lang="fa-IR" sz="3200" dirty="0" smtClean="0">
                <a:cs typeface="0 Badr" panose="00000400000000000000" pitchFamily="2" charset="-78"/>
              </a:rPr>
              <a:t>اسلام </a:t>
            </a:r>
            <a:r>
              <a:rPr lang="fa-IR" sz="3200" dirty="0">
                <a:cs typeface="0 Badr" panose="00000400000000000000" pitchFamily="2" charset="-78"/>
              </a:rPr>
              <a:t>براي انسانها ارزش قائل است و از همين رو، براي حضور آنان در جامعه حدود و شرايطي قائل است. هيچ کس حق ندارد آزادي خود را وسيله‌اي براي اضرار به ديگري قرار دهد. انسانها تا جايي آزادند که به حقوق شهروندي ديگران خلل وارد نکرده و يا اينکه رفتار آنان هتک حرمت به مقدسات را فراهم نياورد</a:t>
            </a:r>
            <a:r>
              <a:rPr lang="en-US" sz="3200" dirty="0" smtClean="0">
                <a:cs typeface="0 Badr" panose="00000400000000000000" pitchFamily="2" charset="-78"/>
              </a:rPr>
              <a:t>.</a:t>
            </a:r>
            <a:endParaRPr lang="fa-IR" sz="3200" dirty="0">
              <a:cs typeface="0 Badr" panose="00000400000000000000" pitchFamily="2" charset="-78"/>
            </a:endParaRPr>
          </a:p>
        </p:txBody>
      </p:sp>
    </p:spTree>
    <p:extLst>
      <p:ext uri="{BB962C8B-B14F-4D97-AF65-F5344CB8AC3E}">
        <p14:creationId xmlns:p14="http://schemas.microsoft.com/office/powerpoint/2010/main" val="28903653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039969"/>
          </a:xfrm>
        </p:spPr>
        <p:txBody>
          <a:bodyPr>
            <a:normAutofit/>
          </a:bodyPr>
          <a:lstStyle/>
          <a:p>
            <a:r>
              <a:rPr lang="fa-IR" dirty="0">
                <a:cs typeface="0 Badr" panose="00000400000000000000" pitchFamily="2" charset="-78"/>
              </a:rPr>
              <a:t>اصول روابط اجتماعی از نظر قران کریم</a:t>
            </a:r>
            <a:r>
              <a:rPr lang="fa-IR" dirty="0" smtClean="0">
                <a:cs typeface="0 Badr" panose="00000400000000000000" pitchFamily="2" charset="-78"/>
              </a:rPr>
              <a:t>:</a:t>
            </a:r>
            <a:endParaRPr lang="fa-IR" dirty="0">
              <a:cs typeface="0 Badr" panose="00000400000000000000" pitchFamily="2" charset="-78"/>
            </a:endParaRPr>
          </a:p>
        </p:txBody>
      </p:sp>
      <p:sp>
        <p:nvSpPr>
          <p:cNvPr id="3" name="Content Placeholder 2"/>
          <p:cNvSpPr>
            <a:spLocks noGrp="1"/>
          </p:cNvSpPr>
          <p:nvPr>
            <p:ph idx="1"/>
          </p:nvPr>
        </p:nvSpPr>
        <p:spPr>
          <a:xfrm>
            <a:off x="1371600" y="1725769"/>
            <a:ext cx="9601200" cy="4141631"/>
          </a:xfrm>
        </p:spPr>
        <p:txBody>
          <a:bodyPr/>
          <a:lstStyle/>
          <a:p>
            <a:r>
              <a:rPr lang="fa-IR" dirty="0" smtClean="0">
                <a:cs typeface="0 Badr" panose="00000400000000000000" pitchFamily="2" charset="-78"/>
              </a:rPr>
              <a:t>همسایه</a:t>
            </a:r>
          </a:p>
          <a:p>
            <a:r>
              <a:rPr lang="fa-IR" dirty="0" smtClean="0">
                <a:cs typeface="0 Badr" panose="00000400000000000000" pitchFamily="2" charset="-78"/>
              </a:rPr>
              <a:t>اداب معاشرت</a:t>
            </a:r>
            <a:br>
              <a:rPr lang="fa-IR" dirty="0" smtClean="0">
                <a:cs typeface="0 Badr" panose="00000400000000000000" pitchFamily="2" charset="-78"/>
              </a:rPr>
            </a:br>
            <a:r>
              <a:rPr lang="fa-IR" dirty="0" smtClean="0">
                <a:cs typeface="0 Badr" panose="00000400000000000000" pitchFamily="2" charset="-78"/>
              </a:rPr>
              <a:t>الف: سلام</a:t>
            </a:r>
            <a:br>
              <a:rPr lang="fa-IR" dirty="0" smtClean="0">
                <a:cs typeface="0 Badr" panose="00000400000000000000" pitchFamily="2" charset="-78"/>
              </a:rPr>
            </a:br>
            <a:r>
              <a:rPr lang="fa-IR" dirty="0" smtClean="0">
                <a:cs typeface="0 Badr" panose="00000400000000000000" pitchFamily="2" charset="-78"/>
              </a:rPr>
              <a:t>ب: خوشرفتاری</a:t>
            </a:r>
            <a:br>
              <a:rPr lang="fa-IR" dirty="0" smtClean="0">
                <a:cs typeface="0 Badr" panose="00000400000000000000" pitchFamily="2" charset="-78"/>
              </a:rPr>
            </a:br>
            <a:r>
              <a:rPr lang="fa-IR" dirty="0" smtClean="0">
                <a:cs typeface="0 Badr" panose="00000400000000000000" pitchFamily="2" charset="-78"/>
              </a:rPr>
              <a:t>ج: بهترین رفتار دربرابر اذیت مردم</a:t>
            </a:r>
            <a:br>
              <a:rPr lang="fa-IR" dirty="0" smtClean="0">
                <a:cs typeface="0 Badr" panose="00000400000000000000" pitchFamily="2" charset="-78"/>
              </a:rPr>
            </a:br>
            <a:r>
              <a:rPr lang="fa-IR" dirty="0" smtClean="0">
                <a:cs typeface="0 Badr" panose="00000400000000000000" pitchFamily="2" charset="-78"/>
              </a:rPr>
              <a:t>د: گذشت از لغزش مردم</a:t>
            </a:r>
            <a:br>
              <a:rPr lang="fa-IR" dirty="0" smtClean="0">
                <a:cs typeface="0 Badr" panose="00000400000000000000" pitchFamily="2" charset="-78"/>
              </a:rPr>
            </a:br>
            <a:r>
              <a:rPr lang="fa-IR" dirty="0" smtClean="0">
                <a:cs typeface="0 Badr" panose="00000400000000000000" pitchFamily="2" charset="-78"/>
              </a:rPr>
              <a:t>ه: زیبا سخن گفتن</a:t>
            </a:r>
            <a:br>
              <a:rPr lang="fa-IR" dirty="0" smtClean="0">
                <a:cs typeface="0 Badr" panose="00000400000000000000" pitchFamily="2" charset="-78"/>
              </a:rPr>
            </a:br>
            <a:r>
              <a:rPr lang="fa-IR" dirty="0" smtClean="0">
                <a:cs typeface="0 Badr" panose="00000400000000000000" pitchFamily="2" charset="-78"/>
              </a:rPr>
              <a:t>و: رعایت امانت</a:t>
            </a:r>
            <a:br>
              <a:rPr lang="fa-IR" dirty="0" smtClean="0">
                <a:cs typeface="0 Badr" panose="00000400000000000000" pitchFamily="2" charset="-78"/>
              </a:rPr>
            </a:br>
            <a:r>
              <a:rPr lang="fa-IR" dirty="0" smtClean="0">
                <a:cs typeface="0 Badr" panose="00000400000000000000" pitchFamily="2" charset="-78"/>
              </a:rPr>
              <a:t>ز: نهی زا خیانت</a:t>
            </a:r>
            <a:br>
              <a:rPr lang="fa-IR" dirty="0" smtClean="0">
                <a:cs typeface="0 Badr" panose="00000400000000000000" pitchFamily="2" charset="-78"/>
              </a:rPr>
            </a:br>
            <a:r>
              <a:rPr lang="fa-IR" dirty="0" smtClean="0">
                <a:cs typeface="0 Badr" panose="00000400000000000000" pitchFamily="2" charset="-78"/>
              </a:rPr>
              <a:t>ح: خدمت به مردم</a:t>
            </a:r>
            <a:br>
              <a:rPr lang="fa-IR" dirty="0" smtClean="0">
                <a:cs typeface="0 Badr" panose="00000400000000000000" pitchFamily="2" charset="-78"/>
              </a:rPr>
            </a:br>
            <a:r>
              <a:rPr lang="fa-IR" dirty="0" smtClean="0">
                <a:cs typeface="0 Badr" panose="00000400000000000000" pitchFamily="2" charset="-78"/>
              </a:rPr>
              <a:t>ط: پوشش</a:t>
            </a:r>
            <a:br>
              <a:rPr lang="fa-IR" dirty="0" smtClean="0">
                <a:cs typeface="0 Badr" panose="00000400000000000000" pitchFamily="2" charset="-78"/>
              </a:rPr>
            </a:br>
            <a:r>
              <a:rPr lang="fa-IR" dirty="0" smtClean="0">
                <a:cs typeface="0 Badr" panose="00000400000000000000" pitchFamily="2" charset="-78"/>
              </a:rPr>
              <a:t>ی: زیبایی</a:t>
            </a:r>
          </a:p>
        </p:txBody>
      </p:sp>
    </p:spTree>
    <p:extLst>
      <p:ext uri="{BB962C8B-B14F-4D97-AF65-F5344CB8AC3E}">
        <p14:creationId xmlns:p14="http://schemas.microsoft.com/office/powerpoint/2010/main" val="26130474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25191"/>
            <a:ext cx="9601200" cy="949817"/>
          </a:xfrm>
        </p:spPr>
        <p:txBody>
          <a:bodyPr/>
          <a:lstStyle/>
          <a:p>
            <a:r>
              <a:rPr lang="fa-IR" b="1" dirty="0">
                <a:cs typeface="0 Badr" panose="00000400000000000000" pitchFamily="2" charset="-78"/>
              </a:rPr>
              <a:t>مطلب اول: همسايه</a:t>
            </a:r>
            <a:r>
              <a:rPr lang="en-US" b="1" dirty="0">
                <a:cs typeface="0 Badr" panose="00000400000000000000" pitchFamily="2" charset="-78"/>
              </a:rPr>
              <a:t>: </a:t>
            </a:r>
            <a:endParaRPr lang="fa-IR" dirty="0">
              <a:cs typeface="0 Badr" panose="00000400000000000000" pitchFamily="2" charset="-78"/>
            </a:endParaRPr>
          </a:p>
        </p:txBody>
      </p:sp>
      <p:sp>
        <p:nvSpPr>
          <p:cNvPr id="3" name="Content Placeholder 2"/>
          <p:cNvSpPr>
            <a:spLocks noGrp="1"/>
          </p:cNvSpPr>
          <p:nvPr>
            <p:ph idx="1"/>
          </p:nvPr>
        </p:nvSpPr>
        <p:spPr>
          <a:xfrm>
            <a:off x="1371600" y="1558344"/>
            <a:ext cx="9601200" cy="4309056"/>
          </a:xfrm>
        </p:spPr>
        <p:txBody>
          <a:bodyPr/>
          <a:lstStyle/>
          <a:p>
            <a:r>
              <a:rPr lang="fa-IR" dirty="0" smtClean="0"/>
              <a:t>در </a:t>
            </a:r>
            <a:r>
              <a:rPr lang="fa-IR" dirty="0"/>
              <a:t>دين ما مطالب فراواني درباره همسايه از جمله: احترام، نيکي، انتخاب، آزار، حدود همسايه و... بحث شده است</a:t>
            </a:r>
            <a:r>
              <a:rPr lang="en-US" dirty="0"/>
              <a:t>.</a:t>
            </a:r>
            <a:br>
              <a:rPr lang="en-US" dirty="0"/>
            </a:br>
            <a:r>
              <a:rPr lang="en-US" dirty="0"/>
              <a:t/>
            </a:r>
            <a:br>
              <a:rPr lang="en-US" dirty="0"/>
            </a:br>
            <a:r>
              <a:rPr lang="fa-IR" dirty="0"/>
              <a:t>در قرآن عظيم احسان به همسايه در رديف پرستش خدا قرار گرفته است</a:t>
            </a:r>
            <a:r>
              <a:rPr lang="en-US" dirty="0"/>
              <a:t>.</a:t>
            </a:r>
            <a:br>
              <a:rPr lang="en-US" dirty="0"/>
            </a:br>
            <a:r>
              <a:rPr lang="en-US" dirty="0"/>
              <a:t/>
            </a:r>
            <a:br>
              <a:rPr lang="en-US" dirty="0"/>
            </a:br>
            <a:r>
              <a:rPr lang="fa-IR" dirty="0"/>
              <a:t>وَاعْبُدُوا اللَّهَ وَلَا تُشْرِكُوا بِهِ شَيْئًا وَبِالْوَالِدَيْنِ إِحْسَانًا وَبِذِي الْقُرْبَی وَالْيَتَامَی وَالْمَسَاكِينِ وَالْجَارِ ذِي الْقُرْبَی وَالْجَارِ الْجُنُبِ وَالصَّاحِبِ بِالْجَنْبِ وَابْنِ السَّبِيلِ وَمَا مَلَكَتْ أَيْمَانُكُمْ إِنَّ اللَّهَ لَا يُحِبُّ مَنْ كَانَ مُخْتَالًا فَخُورًا </a:t>
            </a:r>
            <a:r>
              <a:rPr lang="fa-IR" dirty="0" smtClean="0"/>
              <a:t>(نساء:36</a:t>
            </a:r>
            <a:r>
              <a:rPr lang="en-US" dirty="0" smtClean="0"/>
              <a:t>)</a:t>
            </a:r>
            <a:endParaRPr lang="fa-IR" dirty="0" smtClean="0"/>
          </a:p>
          <a:p>
            <a:r>
              <a:rPr lang="fa-IR" dirty="0" smtClean="0"/>
              <a:t>ازپيامبر(ص</a:t>
            </a:r>
            <a:r>
              <a:rPr lang="fa-IR" dirty="0"/>
              <a:t>) نقل شده كه در يكی از روزها سه بار فرمود: واللّه لا </a:t>
            </a:r>
            <a:r>
              <a:rPr lang="fa-IR" dirty="0" smtClean="0"/>
              <a:t>يؤمن الذی </a:t>
            </a:r>
            <a:r>
              <a:rPr lang="fa-IR" dirty="0"/>
              <a:t>لا يامن جاره بوائقه: «كسی كه همسايه او از مزاحمت او در امان نيست</a:t>
            </a:r>
            <a:r>
              <a:rPr lang="en-US" dirty="0"/>
              <a:t>»!...</a:t>
            </a:r>
            <a:br>
              <a:rPr lang="en-US" dirty="0"/>
            </a:br>
            <a:endParaRPr lang="fa-IR" dirty="0"/>
          </a:p>
        </p:txBody>
      </p:sp>
    </p:spTree>
    <p:extLst>
      <p:ext uri="{BB962C8B-B14F-4D97-AF65-F5344CB8AC3E}">
        <p14:creationId xmlns:p14="http://schemas.microsoft.com/office/powerpoint/2010/main" val="20117222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11180"/>
          </a:xfrm>
        </p:spPr>
        <p:txBody>
          <a:bodyPr/>
          <a:lstStyle/>
          <a:p>
            <a:r>
              <a:rPr lang="fa-IR" b="1" dirty="0">
                <a:cs typeface="0 Badr" panose="00000400000000000000" pitchFamily="2" charset="-78"/>
              </a:rPr>
              <a:t>مطلب دوم: آداب معاشرت </a:t>
            </a:r>
            <a:endParaRPr lang="fa-IR" dirty="0">
              <a:cs typeface="0 Badr" panose="00000400000000000000" pitchFamily="2" charset="-78"/>
            </a:endParaRPr>
          </a:p>
        </p:txBody>
      </p:sp>
      <p:sp>
        <p:nvSpPr>
          <p:cNvPr id="3" name="Content Placeholder 2"/>
          <p:cNvSpPr>
            <a:spLocks noGrp="1"/>
          </p:cNvSpPr>
          <p:nvPr>
            <p:ph idx="1"/>
          </p:nvPr>
        </p:nvSpPr>
        <p:spPr>
          <a:xfrm>
            <a:off x="1371600" y="1596979"/>
            <a:ext cx="9601200" cy="4610637"/>
          </a:xfrm>
        </p:spPr>
        <p:txBody>
          <a:bodyPr>
            <a:noAutofit/>
          </a:bodyPr>
          <a:lstStyle/>
          <a:p>
            <a:pPr marL="457200" indent="-457200">
              <a:buAutoNum type="arabicPeriod"/>
            </a:pPr>
            <a:r>
              <a:rPr lang="fa-IR" sz="1800" b="1" dirty="0" smtClean="0">
                <a:cs typeface="0 Badr" panose="00000400000000000000" pitchFamily="2" charset="-78"/>
              </a:rPr>
              <a:t>سلام </a:t>
            </a:r>
            <a:r>
              <a:rPr lang="fa-IR" sz="1800" b="1" dirty="0">
                <a:cs typeface="0 Badr" panose="00000400000000000000" pitchFamily="2" charset="-78"/>
              </a:rPr>
              <a:t>کردن</a:t>
            </a:r>
            <a:r>
              <a:rPr lang="en-US" sz="1800" b="1" dirty="0">
                <a:cs typeface="0 Badr" panose="00000400000000000000" pitchFamily="2" charset="-78"/>
              </a:rPr>
              <a:t>: </a:t>
            </a:r>
            <a:r>
              <a:rPr lang="fa-IR" sz="1800" b="1" dirty="0" smtClean="0">
                <a:cs typeface="0 Badr" panose="00000400000000000000" pitchFamily="2" charset="-78"/>
              </a:rPr>
              <a:t> </a:t>
            </a:r>
            <a:r>
              <a:rPr lang="en-US" sz="1800" dirty="0">
                <a:cs typeface="0 Badr" panose="00000400000000000000" pitchFamily="2" charset="-78"/>
              </a:rPr>
              <a:t/>
            </a:r>
            <a:br>
              <a:rPr lang="en-US" sz="1800" dirty="0">
                <a:cs typeface="0 Badr" panose="00000400000000000000" pitchFamily="2" charset="-78"/>
              </a:rPr>
            </a:br>
            <a:r>
              <a:rPr lang="fa-IR" sz="1800" dirty="0">
                <a:cs typeface="0 Badr" panose="00000400000000000000" pitchFamily="2" charset="-78"/>
              </a:rPr>
              <a:t>يَا أَيُّهَا الَّذِينَ آَمَنُوا لَا تَدْخُلُوا بُيُوتًا غَيْرَ بُيُوتِكُمْ حَتَّی تَسْتَأْنِسُوا وَتُسَلِّمُوا عَلَی أَهْلِهَا ذَلِكُمْ خَيْرٌ لَكُمْ لَعَلَّكُمْ تَذَكَّرُونَ </a:t>
            </a:r>
            <a:r>
              <a:rPr lang="fa-IR" sz="1800" dirty="0" smtClean="0">
                <a:cs typeface="0 Badr" panose="00000400000000000000" pitchFamily="2" charset="-78"/>
              </a:rPr>
              <a:t>(نور:27</a:t>
            </a:r>
            <a:r>
              <a:rPr lang="en-US" sz="1800" dirty="0" smtClean="0">
                <a:cs typeface="0 Badr" panose="00000400000000000000" pitchFamily="2" charset="-78"/>
              </a:rPr>
              <a:t>)</a:t>
            </a:r>
            <a:endParaRPr lang="fa-IR" sz="1800" dirty="0" smtClean="0">
              <a:cs typeface="0 Badr" panose="00000400000000000000" pitchFamily="2" charset="-78"/>
            </a:endParaRPr>
          </a:p>
          <a:p>
            <a:pPr marL="457200" indent="-457200">
              <a:buAutoNum type="arabicPeriod"/>
            </a:pPr>
            <a:r>
              <a:rPr lang="fa-IR" sz="1800" b="1" dirty="0">
                <a:cs typeface="0 Badr" panose="00000400000000000000" pitchFamily="2" charset="-78"/>
              </a:rPr>
              <a:t>خوش رفتاري و مشورت با مردم </a:t>
            </a:r>
            <a:r>
              <a:rPr lang="en-US" sz="1800" b="1" dirty="0" smtClean="0">
                <a:cs typeface="0 Badr" panose="00000400000000000000" pitchFamily="2" charset="-78"/>
              </a:rPr>
              <a:t>: </a:t>
            </a:r>
            <a:r>
              <a:rPr lang="en-US" sz="1800" dirty="0">
                <a:cs typeface="0 Badr" panose="00000400000000000000" pitchFamily="2" charset="-78"/>
              </a:rPr>
              <a:t/>
            </a:r>
            <a:br>
              <a:rPr lang="en-US" sz="1800" dirty="0">
                <a:cs typeface="0 Badr" panose="00000400000000000000" pitchFamily="2" charset="-78"/>
              </a:rPr>
            </a:br>
            <a:r>
              <a:rPr lang="fa-IR" sz="1800" dirty="0">
                <a:cs typeface="0 Badr" panose="00000400000000000000" pitchFamily="2" charset="-78"/>
              </a:rPr>
              <a:t>فَبِمَا رَحْمَةٍ مِنَ اللَّهِ لِنْتَ لَهُمْ وَلَوْ كُنْتَ فَظًّا غَلِيظَ الْقَلْبِ لَانْفَضُّوا مِنْ حَوْلِكَ فَاعْفُ عَنْهُمْ وَاسْتَغْفِرْ لَهُمْ وَشَاوِرْهُمْ فِي الْأَمْرِ فَإِذَا عَزَمْتَ فَتَوَكَّلْ عَلَی اللَّهِ إِنَّ اللَّهَ يُحِبُّ الْمُتَوَكِّلِينَ </a:t>
            </a:r>
            <a:r>
              <a:rPr lang="fa-IR" sz="1800" dirty="0" smtClean="0">
                <a:cs typeface="0 Badr" panose="00000400000000000000" pitchFamily="2" charset="-78"/>
              </a:rPr>
              <a:t>(ال عمران:145</a:t>
            </a:r>
            <a:r>
              <a:rPr lang="en-US" sz="1800" dirty="0" smtClean="0">
                <a:cs typeface="0 Badr" panose="00000400000000000000" pitchFamily="2" charset="-78"/>
              </a:rPr>
              <a:t>)</a:t>
            </a:r>
            <a:r>
              <a:rPr lang="fa-IR" sz="1800" dirty="0" smtClean="0">
                <a:cs typeface="0 Badr" panose="00000400000000000000" pitchFamily="2" charset="-78"/>
              </a:rPr>
              <a:t/>
            </a:r>
            <a:br>
              <a:rPr lang="fa-IR" sz="1800" dirty="0" smtClean="0">
                <a:cs typeface="0 Badr" panose="00000400000000000000" pitchFamily="2" charset="-78"/>
              </a:rPr>
            </a:br>
            <a:r>
              <a:rPr lang="fa-IR" sz="1800" b="1" dirty="0">
                <a:cs typeface="0 Badr" panose="00000400000000000000" pitchFamily="2" charset="-78"/>
              </a:rPr>
              <a:t>برداشت از اين آيه</a:t>
            </a:r>
            <a:r>
              <a:rPr lang="en-US" sz="1800" b="1" dirty="0">
                <a:cs typeface="0 Badr" panose="00000400000000000000" pitchFamily="2" charset="-78"/>
              </a:rPr>
              <a:t>:</a:t>
            </a:r>
            <a:r>
              <a:rPr lang="en-US" sz="1800" dirty="0">
                <a:cs typeface="0 Badr" panose="00000400000000000000" pitchFamily="2" charset="-78"/>
              </a:rPr>
              <a:t/>
            </a:r>
            <a:br>
              <a:rPr lang="en-US" sz="1800" dirty="0">
                <a:cs typeface="0 Badr" panose="00000400000000000000" pitchFamily="2" charset="-78"/>
              </a:rPr>
            </a:br>
            <a:r>
              <a:rPr lang="en-US" sz="1800" dirty="0">
                <a:cs typeface="0 Badr" panose="00000400000000000000" pitchFamily="2" charset="-78"/>
              </a:rPr>
              <a:t/>
            </a:r>
            <a:br>
              <a:rPr lang="en-US" sz="1800" dirty="0">
                <a:cs typeface="0 Badr" panose="00000400000000000000" pitchFamily="2" charset="-78"/>
              </a:rPr>
            </a:br>
            <a:r>
              <a:rPr lang="en-US" sz="1800" b="1" dirty="0">
                <a:cs typeface="0 Badr" panose="00000400000000000000" pitchFamily="2" charset="-78"/>
              </a:rPr>
              <a:t>1. </a:t>
            </a:r>
            <a:r>
              <a:rPr lang="fa-IR" sz="1800" dirty="0">
                <a:cs typeface="0 Badr" panose="00000400000000000000" pitchFamily="2" charset="-78"/>
              </a:rPr>
              <a:t>اخلاق خوب، لطف الهي است و بايد شکر آن به جا آورده شود. (فبما رحمه من الله</a:t>
            </a:r>
            <a:r>
              <a:rPr lang="en-US" sz="1800" dirty="0" smtClean="0">
                <a:cs typeface="0 Badr" panose="00000400000000000000" pitchFamily="2" charset="-78"/>
              </a:rPr>
              <a:t>...</a:t>
            </a:r>
            <a:r>
              <a:rPr lang="en-US" sz="1800" b="1" dirty="0" smtClean="0">
                <a:cs typeface="0 Badr" panose="00000400000000000000" pitchFamily="2" charset="-78"/>
              </a:rPr>
              <a:t>2   .</a:t>
            </a:r>
            <a:r>
              <a:rPr lang="en-US" sz="1800" dirty="0" smtClean="0">
                <a:cs typeface="0 Badr" panose="00000400000000000000" pitchFamily="2" charset="-78"/>
              </a:rPr>
              <a:t> </a:t>
            </a:r>
            <a:r>
              <a:rPr lang="fa-IR" sz="1800" dirty="0">
                <a:cs typeface="0 Badr" panose="00000400000000000000" pitchFamily="2" charset="-78"/>
              </a:rPr>
              <a:t>دوري جستن مردم از آدم بد اخلاق (لانفضو من حولک</a:t>
            </a:r>
            <a:r>
              <a:rPr lang="en-US" sz="1800" dirty="0" smtClean="0">
                <a:cs typeface="0 Badr" panose="00000400000000000000" pitchFamily="2" charset="-78"/>
              </a:rPr>
              <a:t>)</a:t>
            </a:r>
            <a:r>
              <a:rPr lang="fa-IR" sz="1800" dirty="0" smtClean="0">
                <a:cs typeface="0 Badr" panose="00000400000000000000" pitchFamily="2" charset="-78"/>
              </a:rPr>
              <a:t>     </a:t>
            </a:r>
            <a:r>
              <a:rPr lang="en-US" sz="1800" b="1" dirty="0" smtClean="0">
                <a:cs typeface="0 Badr" panose="00000400000000000000" pitchFamily="2" charset="-78"/>
              </a:rPr>
              <a:t>3</a:t>
            </a:r>
            <a:r>
              <a:rPr lang="en-US" sz="1800" b="1" dirty="0">
                <a:cs typeface="0 Badr" panose="00000400000000000000" pitchFamily="2" charset="-78"/>
              </a:rPr>
              <a:t>. </a:t>
            </a:r>
            <a:r>
              <a:rPr lang="fa-IR" sz="1800" dirty="0">
                <a:cs typeface="0 Badr" panose="00000400000000000000" pitchFamily="2" charset="-78"/>
              </a:rPr>
              <a:t>بخشش خطاکارن در صورتي که بخشش باعث جرأت آنان به کار زشت نشود (فَاعْفُ عَنْهُمْ</a:t>
            </a:r>
            <a:r>
              <a:rPr lang="en-US" sz="1800" dirty="0">
                <a:cs typeface="0 Badr" panose="00000400000000000000" pitchFamily="2" charset="-78"/>
              </a:rPr>
              <a:t>)</a:t>
            </a:r>
            <a:br>
              <a:rPr lang="en-US" sz="1800" dirty="0">
                <a:cs typeface="0 Badr" panose="00000400000000000000" pitchFamily="2" charset="-78"/>
              </a:rPr>
            </a:br>
            <a:r>
              <a:rPr lang="en-US" sz="1800" dirty="0">
                <a:cs typeface="0 Badr" panose="00000400000000000000" pitchFamily="2" charset="-78"/>
              </a:rPr>
              <a:t/>
            </a:r>
            <a:br>
              <a:rPr lang="en-US" sz="1800" dirty="0">
                <a:cs typeface="0 Badr" panose="00000400000000000000" pitchFamily="2" charset="-78"/>
              </a:rPr>
            </a:br>
            <a:r>
              <a:rPr lang="en-US" sz="1800" b="1" dirty="0">
                <a:cs typeface="0 Badr" panose="00000400000000000000" pitchFamily="2" charset="-78"/>
              </a:rPr>
              <a:t>4. </a:t>
            </a:r>
            <a:r>
              <a:rPr lang="fa-IR" sz="1800" dirty="0">
                <a:cs typeface="0 Badr" panose="00000400000000000000" pitchFamily="2" charset="-78"/>
              </a:rPr>
              <a:t>طلب مغفرت براي خطاکاران (اسْتَغْفِرْ لَهُمْ</a:t>
            </a:r>
            <a:r>
              <a:rPr lang="en-US" sz="1800" dirty="0" smtClean="0">
                <a:cs typeface="0 Badr" panose="00000400000000000000" pitchFamily="2" charset="-78"/>
              </a:rPr>
              <a:t>)</a:t>
            </a:r>
            <a:r>
              <a:rPr lang="fa-IR" sz="1800" dirty="0" smtClean="0">
                <a:cs typeface="0 Badr" panose="00000400000000000000" pitchFamily="2" charset="-78"/>
              </a:rPr>
              <a:t> 5 براي </a:t>
            </a:r>
            <a:r>
              <a:rPr lang="fa-IR" sz="1800" dirty="0">
                <a:cs typeface="0 Badr" panose="00000400000000000000" pitchFamily="2" charset="-78"/>
              </a:rPr>
              <a:t>اينکه خوب جذب شوند، کارشکني نکنند و از ديدگاه‌هاي انتقادي آنان بهره برده شود] با آنها مشورت شود (وَشَاوِرْهُمْ فِي الْأَمْرِ</a:t>
            </a:r>
            <a:r>
              <a:rPr lang="en-US" sz="1800" dirty="0">
                <a:cs typeface="0 Badr" panose="00000400000000000000" pitchFamily="2" charset="-78"/>
              </a:rPr>
              <a:t>)</a:t>
            </a:r>
            <a:br>
              <a:rPr lang="en-US" sz="1800" dirty="0">
                <a:cs typeface="0 Badr" panose="00000400000000000000" pitchFamily="2" charset="-78"/>
              </a:rPr>
            </a:br>
            <a:r>
              <a:rPr lang="en-US" sz="1800" dirty="0">
                <a:cs typeface="0 Badr" panose="00000400000000000000" pitchFamily="2" charset="-78"/>
              </a:rPr>
              <a:t/>
            </a:r>
            <a:br>
              <a:rPr lang="en-US" sz="1800" dirty="0">
                <a:cs typeface="0 Badr" panose="00000400000000000000" pitchFamily="2" charset="-78"/>
              </a:rPr>
            </a:br>
            <a:r>
              <a:rPr lang="en-US" sz="1800" b="1" dirty="0">
                <a:cs typeface="0 Badr" panose="00000400000000000000" pitchFamily="2" charset="-78"/>
              </a:rPr>
              <a:t>6.</a:t>
            </a:r>
            <a:r>
              <a:rPr lang="en-US" sz="1800" dirty="0">
                <a:cs typeface="0 Badr" panose="00000400000000000000" pitchFamily="2" charset="-78"/>
              </a:rPr>
              <a:t> </a:t>
            </a:r>
            <a:r>
              <a:rPr lang="fa-IR" sz="1800" dirty="0">
                <a:cs typeface="0 Badr" panose="00000400000000000000" pitchFamily="2" charset="-78"/>
              </a:rPr>
              <a:t>اتخاذ تصميم بايد قاطعانه باشد (فَإِذَا عَزَمْتَ</a:t>
            </a:r>
            <a:r>
              <a:rPr lang="en-US" sz="1800" dirty="0" smtClean="0">
                <a:cs typeface="0 Badr" panose="00000400000000000000" pitchFamily="2" charset="-78"/>
              </a:rPr>
              <a:t>)</a:t>
            </a:r>
            <a:r>
              <a:rPr lang="fa-IR" sz="1800" dirty="0" smtClean="0">
                <a:cs typeface="0 Badr" panose="00000400000000000000" pitchFamily="2" charset="-78"/>
              </a:rPr>
              <a:t>  </a:t>
            </a:r>
            <a:r>
              <a:rPr lang="en-US" sz="1800" b="1" dirty="0" smtClean="0">
                <a:cs typeface="0 Badr" panose="00000400000000000000" pitchFamily="2" charset="-78"/>
              </a:rPr>
              <a:t>7</a:t>
            </a:r>
            <a:r>
              <a:rPr lang="en-US" sz="1800" b="1" dirty="0">
                <a:cs typeface="0 Badr" panose="00000400000000000000" pitchFamily="2" charset="-78"/>
              </a:rPr>
              <a:t>.</a:t>
            </a:r>
            <a:r>
              <a:rPr lang="en-US" sz="1800" dirty="0">
                <a:cs typeface="0 Badr" panose="00000400000000000000" pitchFamily="2" charset="-78"/>
              </a:rPr>
              <a:t> </a:t>
            </a:r>
            <a:r>
              <a:rPr lang="fa-IR" sz="1800" dirty="0">
                <a:cs typeface="0 Badr" panose="00000400000000000000" pitchFamily="2" charset="-78"/>
              </a:rPr>
              <a:t>بعد از تصميم بر خدا توکل کند (فَتَوَكَّلْ عَلَی اللَّهِ</a:t>
            </a:r>
            <a:r>
              <a:rPr lang="en-US" sz="1800" dirty="0">
                <a:cs typeface="0 Badr" panose="00000400000000000000" pitchFamily="2" charset="-78"/>
              </a:rPr>
              <a:t>)</a:t>
            </a:r>
            <a:br>
              <a:rPr lang="en-US" sz="1800" dirty="0">
                <a:cs typeface="0 Badr" panose="00000400000000000000" pitchFamily="2" charset="-78"/>
              </a:rPr>
            </a:br>
            <a:r>
              <a:rPr lang="en-US" sz="1800" dirty="0">
                <a:cs typeface="0 Badr" panose="00000400000000000000" pitchFamily="2" charset="-78"/>
              </a:rPr>
              <a:t/>
            </a:r>
            <a:br>
              <a:rPr lang="en-US" sz="1800" dirty="0">
                <a:cs typeface="0 Badr" panose="00000400000000000000" pitchFamily="2" charset="-78"/>
              </a:rPr>
            </a:br>
            <a:r>
              <a:rPr lang="en-US" sz="1800" b="1" dirty="0">
                <a:cs typeface="0 Badr" panose="00000400000000000000" pitchFamily="2" charset="-78"/>
              </a:rPr>
              <a:t>8.</a:t>
            </a:r>
            <a:r>
              <a:rPr lang="en-US" sz="1800" dirty="0">
                <a:cs typeface="0 Badr" panose="00000400000000000000" pitchFamily="2" charset="-78"/>
              </a:rPr>
              <a:t> </a:t>
            </a:r>
            <a:r>
              <a:rPr lang="fa-IR" sz="1800" dirty="0">
                <a:cs typeface="0 Badr" panose="00000400000000000000" pitchFamily="2" charset="-78"/>
              </a:rPr>
              <a:t>خداوند متوکليني را دوست دارد [که همه مراحل گذشته را به خوبي انجام دهند] (إِنَّ اللَّهَ يُحِبُّ </a:t>
            </a:r>
            <a:r>
              <a:rPr lang="fa-IR" sz="1800" dirty="0" smtClean="0">
                <a:cs typeface="0 Badr" panose="00000400000000000000" pitchFamily="2" charset="-78"/>
              </a:rPr>
              <a:t>الْمُتَوَكِّلِينَ</a:t>
            </a:r>
          </a:p>
        </p:txBody>
      </p:sp>
    </p:spTree>
    <p:extLst>
      <p:ext uri="{BB962C8B-B14F-4D97-AF65-F5344CB8AC3E}">
        <p14:creationId xmlns:p14="http://schemas.microsoft.com/office/powerpoint/2010/main" val="35690137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36938"/>
          </a:xfrm>
        </p:spPr>
        <p:txBody>
          <a:bodyPr/>
          <a:lstStyle/>
          <a:p>
            <a:r>
              <a:rPr lang="fa-IR" b="1" dirty="0">
                <a:cs typeface="0 Badr" panose="00000400000000000000" pitchFamily="2" charset="-78"/>
              </a:rPr>
              <a:t>مطلب دوم: آداب معاشرت </a:t>
            </a:r>
            <a:endParaRPr lang="fa-IR" dirty="0"/>
          </a:p>
        </p:txBody>
      </p:sp>
      <p:sp>
        <p:nvSpPr>
          <p:cNvPr id="3" name="Content Placeholder 2"/>
          <p:cNvSpPr>
            <a:spLocks noGrp="1"/>
          </p:cNvSpPr>
          <p:nvPr>
            <p:ph idx="1"/>
          </p:nvPr>
        </p:nvSpPr>
        <p:spPr/>
        <p:txBody>
          <a:bodyPr>
            <a:normAutofit/>
          </a:bodyPr>
          <a:lstStyle/>
          <a:p>
            <a:r>
              <a:rPr lang="en-US" b="1" dirty="0">
                <a:cs typeface="0 Badr" panose="00000400000000000000" pitchFamily="2" charset="-78"/>
              </a:rPr>
              <a:t>3. </a:t>
            </a:r>
            <a:r>
              <a:rPr lang="fa-IR" b="1" dirty="0">
                <a:cs typeface="0 Badr" panose="00000400000000000000" pitchFamily="2" charset="-78"/>
              </a:rPr>
              <a:t>بهترين رفتار در برابر اذيت </a:t>
            </a:r>
            <a:r>
              <a:rPr lang="fa-IR" b="1" dirty="0" smtClean="0">
                <a:cs typeface="0 Badr" panose="00000400000000000000" pitchFamily="2" charset="-78"/>
              </a:rPr>
              <a:t>مردم:  </a:t>
            </a:r>
            <a:r>
              <a:rPr lang="fa-IR" dirty="0" smtClean="0">
                <a:cs typeface="0 Badr" panose="00000400000000000000" pitchFamily="2" charset="-78"/>
              </a:rPr>
              <a:t>ادْفَعْ </a:t>
            </a:r>
            <a:r>
              <a:rPr lang="fa-IR" dirty="0">
                <a:cs typeface="0 Badr" panose="00000400000000000000" pitchFamily="2" charset="-78"/>
              </a:rPr>
              <a:t>بِالَّتِي هِيَ أَحْسَنُ السَّيِّئَةَ نَحْنُ أَعْلَمُ بِمَا يَصِفُونَ </a:t>
            </a:r>
            <a:r>
              <a:rPr lang="fa-IR" dirty="0" smtClean="0">
                <a:cs typeface="0 Badr" panose="00000400000000000000" pitchFamily="2" charset="-78"/>
              </a:rPr>
              <a:t>(مومنون:96</a:t>
            </a:r>
          </a:p>
          <a:p>
            <a:r>
              <a:rPr lang="en-US" b="1" dirty="0">
                <a:cs typeface="0 Badr" panose="00000400000000000000" pitchFamily="2" charset="-78"/>
              </a:rPr>
              <a:t>. </a:t>
            </a:r>
            <a:r>
              <a:rPr lang="en-US" b="1" dirty="0" smtClean="0">
                <a:cs typeface="0 Badr" panose="00000400000000000000" pitchFamily="2" charset="-78"/>
              </a:rPr>
              <a:t>4</a:t>
            </a:r>
            <a:r>
              <a:rPr lang="fa-IR" b="1" dirty="0" smtClean="0">
                <a:cs typeface="0 Badr" panose="00000400000000000000" pitchFamily="2" charset="-78"/>
              </a:rPr>
              <a:t>گذشت </a:t>
            </a:r>
            <a:r>
              <a:rPr lang="fa-IR" b="1" dirty="0">
                <a:cs typeface="0 Badr" panose="00000400000000000000" pitchFamily="2" charset="-78"/>
              </a:rPr>
              <a:t>از لغزش مردم</a:t>
            </a:r>
            <a:r>
              <a:rPr lang="en-US" dirty="0">
                <a:cs typeface="0 Badr" panose="00000400000000000000" pitchFamily="2" charset="-78"/>
              </a:rPr>
              <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الَّذِينَ يُنْفِقُونَ فِي السَّرَّاءِ وَالضَّرَّاءِ وَالْكَاظِمِينَ الْغَيْظَ وَالْعَافِينَ عَنِ النَّاسِ وَاللَّهُ يُحِبُّ الْمُحْسِنِينَ </a:t>
            </a:r>
            <a:r>
              <a:rPr lang="fa-IR" dirty="0" smtClean="0">
                <a:cs typeface="0 Badr" panose="00000400000000000000" pitchFamily="2" charset="-78"/>
              </a:rPr>
              <a:t>(ال عمران:134</a:t>
            </a:r>
          </a:p>
          <a:p>
            <a:r>
              <a:rPr lang="fa-IR" b="1" dirty="0">
                <a:cs typeface="0 Badr" panose="00000400000000000000" pitchFamily="2" charset="-78"/>
              </a:rPr>
              <a:t>گذشت از خطای مردم</a:t>
            </a:r>
            <a:r>
              <a:rPr lang="en-US" dirty="0">
                <a:cs typeface="0 Badr" panose="00000400000000000000" pitchFamily="2" charset="-78"/>
              </a:rPr>
              <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فرو بردن خشم بسيار خوب است، اما به تنهايی كافی نيست؛ در اينجا اشاره به مرحله‌ای عالي‌تر از عفو شده كه همچون يك سلسله مراتب تكاملی پشت سر هم قرار گرفته‌اند و آن اين است كه انسان نه تنها بايد خشم خود را فرو برد و با عفو و گذشت كينه را از دل خود بشويد بلكه با نيكی كردن در برابر بدی (آنجا كه شايسته است) ريشه دشمنی را در دل طرف نيز بسوزاند و قلب او را نسبت به خويش مهربان گرداند</a:t>
            </a:r>
          </a:p>
        </p:txBody>
      </p:sp>
    </p:spTree>
    <p:extLst>
      <p:ext uri="{BB962C8B-B14F-4D97-AF65-F5344CB8AC3E}">
        <p14:creationId xmlns:p14="http://schemas.microsoft.com/office/powerpoint/2010/main" val="23315814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039969"/>
          </a:xfrm>
        </p:spPr>
        <p:txBody>
          <a:bodyPr/>
          <a:lstStyle/>
          <a:p>
            <a:r>
              <a:rPr lang="fa-IR" b="1" dirty="0">
                <a:cs typeface="0 Badr" panose="00000400000000000000" pitchFamily="2" charset="-78"/>
              </a:rPr>
              <a:t>مطلب دوم: آداب معاشرت </a:t>
            </a:r>
            <a:endParaRPr lang="fa-IR" dirty="0"/>
          </a:p>
        </p:txBody>
      </p:sp>
      <p:sp>
        <p:nvSpPr>
          <p:cNvPr id="3" name="Content Placeholder 2"/>
          <p:cNvSpPr>
            <a:spLocks noGrp="1"/>
          </p:cNvSpPr>
          <p:nvPr>
            <p:ph idx="1"/>
          </p:nvPr>
        </p:nvSpPr>
        <p:spPr/>
        <p:txBody>
          <a:bodyPr>
            <a:normAutofit lnSpcReduction="10000"/>
          </a:bodyPr>
          <a:lstStyle/>
          <a:p>
            <a:r>
              <a:rPr lang="en-US" b="1" dirty="0">
                <a:cs typeface="0 Badr" panose="00000400000000000000" pitchFamily="2" charset="-78"/>
              </a:rPr>
              <a:t>. </a:t>
            </a:r>
            <a:r>
              <a:rPr lang="en-US" b="1" dirty="0" smtClean="0">
                <a:cs typeface="0 Badr" panose="00000400000000000000" pitchFamily="2" charset="-78"/>
              </a:rPr>
              <a:t>5</a:t>
            </a:r>
            <a:r>
              <a:rPr lang="fa-IR" b="1" dirty="0" smtClean="0">
                <a:cs typeface="0 Badr" panose="00000400000000000000" pitchFamily="2" charset="-78"/>
              </a:rPr>
              <a:t>زيبا </a:t>
            </a:r>
            <a:r>
              <a:rPr lang="fa-IR" b="1" dirty="0">
                <a:cs typeface="0 Badr" panose="00000400000000000000" pitchFamily="2" charset="-78"/>
              </a:rPr>
              <a:t>سخن </a:t>
            </a:r>
            <a:r>
              <a:rPr lang="fa-IR" b="1" dirty="0" smtClean="0">
                <a:cs typeface="0 Badr" panose="00000400000000000000" pitchFamily="2" charset="-78"/>
              </a:rPr>
              <a:t>گفتن</a:t>
            </a:r>
            <a:r>
              <a:rPr lang="en-US" b="1" dirty="0" smtClean="0">
                <a:cs typeface="0 Badr" panose="00000400000000000000" pitchFamily="2" charset="-78"/>
              </a:rPr>
              <a:t> : </a:t>
            </a:r>
            <a:r>
              <a:rPr lang="en-US" dirty="0" smtClean="0">
                <a:cs typeface="0 Badr" panose="00000400000000000000" pitchFamily="2" charset="-78"/>
              </a:rPr>
              <a:t>... </a:t>
            </a:r>
            <a:r>
              <a:rPr lang="fa-IR" dirty="0">
                <a:cs typeface="0 Badr" panose="00000400000000000000" pitchFamily="2" charset="-78"/>
              </a:rPr>
              <a:t>وَقُولُوا لِلنَّاسِ حُسْنًا... </a:t>
            </a:r>
            <a:r>
              <a:rPr lang="fa-IR" dirty="0" smtClean="0">
                <a:cs typeface="0 Badr" panose="00000400000000000000" pitchFamily="2" charset="-78"/>
              </a:rPr>
              <a:t>(بقره:83</a:t>
            </a:r>
            <a:r>
              <a:rPr lang="en-US" dirty="0" smtClean="0">
                <a:cs typeface="0 Badr" panose="00000400000000000000" pitchFamily="2" charset="-78"/>
              </a:rPr>
              <a:t>)</a:t>
            </a:r>
            <a:r>
              <a:rPr lang="en-US" dirty="0">
                <a:cs typeface="0 Badr" panose="00000400000000000000" pitchFamily="2" charset="-78"/>
              </a:rPr>
              <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en-US" b="1" dirty="0" smtClean="0">
                <a:cs typeface="0 Badr" panose="00000400000000000000" pitchFamily="2" charset="-78"/>
              </a:rPr>
              <a:t>6</a:t>
            </a:r>
            <a:r>
              <a:rPr lang="en-US" b="1" dirty="0">
                <a:cs typeface="0 Badr" panose="00000400000000000000" pitchFamily="2" charset="-78"/>
              </a:rPr>
              <a:t>. </a:t>
            </a:r>
            <a:r>
              <a:rPr lang="fa-IR" b="1" dirty="0">
                <a:cs typeface="0 Badr" panose="00000400000000000000" pitchFamily="2" charset="-78"/>
              </a:rPr>
              <a:t>رعايت امانت</a:t>
            </a:r>
            <a:r>
              <a:rPr lang="en-US" dirty="0">
                <a:cs typeface="0 Badr" panose="00000400000000000000" pitchFamily="2" charset="-78"/>
              </a:rPr>
              <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امانت داري از صفات برجسته يک مسلمان است. به طوري که اگر رعايت امانت را نکند مسلمان واقعي نخواهد بود</a:t>
            </a:r>
            <a:r>
              <a:rPr lang="en-US" dirty="0">
                <a:cs typeface="0 Badr" panose="00000400000000000000" pitchFamily="2" charset="-78"/>
              </a:rPr>
              <a:t>.</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قَدْ أَفْلَحَ الْمُؤْمِنُونَ... وَالَّذِينَ هُمْ لِأَمَانَاتِهِمْ وَعَهْدِهِمْ رَاعُونَ </a:t>
            </a:r>
            <a:r>
              <a:rPr lang="fa-IR" dirty="0" smtClean="0">
                <a:cs typeface="0 Badr" panose="00000400000000000000" pitchFamily="2" charset="-78"/>
              </a:rPr>
              <a:t>(مومنون:8</a:t>
            </a:r>
            <a:r>
              <a:rPr lang="en-US" dirty="0" smtClean="0">
                <a:cs typeface="0 Badr" panose="00000400000000000000" pitchFamily="2" charset="-78"/>
              </a:rPr>
              <a:t>)</a:t>
            </a:r>
            <a:r>
              <a:rPr lang="en-US" dirty="0">
                <a:cs typeface="0 Badr" panose="00000400000000000000" pitchFamily="2" charset="-78"/>
              </a:rPr>
              <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انسان نسبت به تعهداتي که مي‌دهد بايد پايبند باشد چه آن تعهدات را کتبي بگويد يا شفاهي. </a:t>
            </a:r>
            <a:endParaRPr lang="fa-IR" dirty="0" smtClean="0">
              <a:cs typeface="0 Badr" panose="00000400000000000000" pitchFamily="2" charset="-78"/>
            </a:endParaRPr>
          </a:p>
          <a:p>
            <a:r>
              <a:rPr lang="fa-IR" dirty="0">
                <a:cs typeface="0 Badr" panose="00000400000000000000" pitchFamily="2" charset="-78"/>
              </a:rPr>
              <a:t> </a:t>
            </a:r>
            <a:r>
              <a:rPr lang="fa-IR" dirty="0" smtClean="0">
                <a:cs typeface="0 Badr" panose="00000400000000000000" pitchFamily="2" charset="-78"/>
              </a:rPr>
              <a:t>امام </a:t>
            </a:r>
            <a:r>
              <a:rPr lang="fa-IR" dirty="0">
                <a:cs typeface="0 Badr" panose="00000400000000000000" pitchFamily="2" charset="-78"/>
              </a:rPr>
              <a:t>صادق (ع) فرمودند</a:t>
            </a:r>
            <a:r>
              <a:rPr lang="en-US" dirty="0" smtClean="0">
                <a:cs typeface="0 Badr" panose="00000400000000000000" pitchFamily="2" charset="-78"/>
              </a:rPr>
              <a:t>:</a:t>
            </a:r>
            <a:r>
              <a:rPr lang="fa-IR" dirty="0" smtClean="0">
                <a:cs typeface="0 Badr" panose="00000400000000000000" pitchFamily="2" charset="-78"/>
              </a:rPr>
              <a:t> اگر </a:t>
            </a:r>
            <a:r>
              <a:rPr lang="fa-IR" dirty="0">
                <a:cs typeface="0 Badr" panose="00000400000000000000" pitchFamily="2" charset="-78"/>
              </a:rPr>
              <a:t>قاتل حضرت علي علي (ع) شمشير خود را به رسم امانت به من بسپارد و من بپذيرم، امانت را به او تحويل خواهم داد. (</a:t>
            </a:r>
            <a:r>
              <a:rPr lang="fa-IR" dirty="0" smtClean="0">
                <a:cs typeface="0 Badr" panose="00000400000000000000" pitchFamily="2" charset="-78"/>
              </a:rPr>
              <a:t> </a:t>
            </a:r>
            <a:r>
              <a:rPr lang="fa-IR" dirty="0">
                <a:cs typeface="0 Badr" panose="00000400000000000000" pitchFamily="2" charset="-78"/>
              </a:rPr>
              <a:t>بحار الانوار ج 77 ص 418</a:t>
            </a:r>
            <a:r>
              <a:rPr lang="en-US" dirty="0" smtClean="0">
                <a:cs typeface="0 Badr" panose="00000400000000000000" pitchFamily="2" charset="-78"/>
              </a:rPr>
              <a:t>)</a:t>
            </a:r>
            <a:r>
              <a:rPr lang="en-US" dirty="0">
                <a:cs typeface="0 Badr" panose="00000400000000000000" pitchFamily="2" charset="-78"/>
              </a:rPr>
              <a:t/>
            </a:r>
            <a:br>
              <a:rPr lang="en-US" dirty="0">
                <a:cs typeface="0 Badr" panose="00000400000000000000" pitchFamily="2" charset="-78"/>
              </a:rPr>
            </a:br>
            <a:endParaRPr lang="fa-IR" dirty="0">
              <a:cs typeface="0 Badr" panose="00000400000000000000" pitchFamily="2" charset="-78"/>
            </a:endParaRPr>
          </a:p>
        </p:txBody>
      </p:sp>
    </p:spTree>
    <p:extLst>
      <p:ext uri="{BB962C8B-B14F-4D97-AF65-F5344CB8AC3E}">
        <p14:creationId xmlns:p14="http://schemas.microsoft.com/office/powerpoint/2010/main" val="39941108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078606"/>
          </a:xfrm>
        </p:spPr>
        <p:txBody>
          <a:bodyPr/>
          <a:lstStyle/>
          <a:p>
            <a:r>
              <a:rPr lang="fa-IR" b="1" dirty="0">
                <a:cs typeface="0 Badr" panose="00000400000000000000" pitchFamily="2" charset="-78"/>
              </a:rPr>
              <a:t>مطلب دوم: آداب معاشرت </a:t>
            </a:r>
            <a:endParaRPr lang="fa-IR" dirty="0"/>
          </a:p>
        </p:txBody>
      </p:sp>
      <p:sp>
        <p:nvSpPr>
          <p:cNvPr id="3" name="Content Placeholder 2"/>
          <p:cNvSpPr>
            <a:spLocks noGrp="1"/>
          </p:cNvSpPr>
          <p:nvPr>
            <p:ph idx="1"/>
          </p:nvPr>
        </p:nvSpPr>
        <p:spPr>
          <a:xfrm>
            <a:off x="1371600" y="1584101"/>
            <a:ext cx="9601200" cy="4283299"/>
          </a:xfrm>
        </p:spPr>
        <p:txBody>
          <a:bodyPr>
            <a:normAutofit/>
          </a:bodyPr>
          <a:lstStyle/>
          <a:p>
            <a:r>
              <a:rPr lang="en-US" b="1" dirty="0" smtClean="0">
                <a:cs typeface="0 Badr" panose="00000400000000000000" pitchFamily="2" charset="-78"/>
              </a:rPr>
              <a:t>.7 </a:t>
            </a:r>
            <a:r>
              <a:rPr lang="fa-IR" b="1" dirty="0">
                <a:cs typeface="0 Badr" panose="00000400000000000000" pitchFamily="2" charset="-78"/>
              </a:rPr>
              <a:t>نهي از خيانت </a:t>
            </a:r>
            <a:r>
              <a:rPr lang="en-US" dirty="0">
                <a:cs typeface="0 Badr" panose="00000400000000000000" pitchFamily="2" charset="-78"/>
              </a:rPr>
              <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يَا أَيُّهَا الَّذِينَ آَمَنُوا لَا تَخُونُوا اللَّهَ وَالرَّسُولَ وَتَخُونُوا أَمَانَاتِكُمْ وَأَنْتُمْ تَعْلَمُونَ </a:t>
            </a:r>
            <a:r>
              <a:rPr lang="fa-IR" dirty="0" smtClean="0">
                <a:cs typeface="0 Badr" panose="00000400000000000000" pitchFamily="2" charset="-78"/>
              </a:rPr>
              <a:t>(انفال:27</a:t>
            </a:r>
            <a:r>
              <a:rPr lang="en-US" dirty="0" smtClean="0">
                <a:cs typeface="0 Badr" panose="00000400000000000000" pitchFamily="2" charset="-78"/>
              </a:rPr>
              <a:t>)</a:t>
            </a:r>
            <a:endParaRPr lang="fa-IR" dirty="0" smtClean="0">
              <a:cs typeface="0 Badr" panose="00000400000000000000" pitchFamily="2" charset="-78"/>
            </a:endParaRPr>
          </a:p>
          <a:p>
            <a:r>
              <a:rPr lang="en-US" b="1" dirty="0">
                <a:cs typeface="0 Badr" panose="00000400000000000000" pitchFamily="2" charset="-78"/>
              </a:rPr>
              <a:t>. </a:t>
            </a:r>
            <a:r>
              <a:rPr lang="en-US" b="1" dirty="0" smtClean="0">
                <a:cs typeface="0 Badr" panose="00000400000000000000" pitchFamily="2" charset="-78"/>
              </a:rPr>
              <a:t>8</a:t>
            </a:r>
            <a:r>
              <a:rPr lang="fa-IR" b="1" dirty="0" smtClean="0">
                <a:cs typeface="0 Badr" panose="00000400000000000000" pitchFamily="2" charset="-78"/>
              </a:rPr>
              <a:t>خدمت </a:t>
            </a:r>
            <a:r>
              <a:rPr lang="fa-IR" b="1" dirty="0">
                <a:cs typeface="0 Badr" panose="00000400000000000000" pitchFamily="2" charset="-78"/>
              </a:rPr>
              <a:t>به مردم</a:t>
            </a:r>
            <a:r>
              <a:rPr lang="en-US" dirty="0">
                <a:cs typeface="0 Badr" panose="00000400000000000000" pitchFamily="2" charset="-78"/>
              </a:rPr>
              <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خداوند به حضرت ابراهيم و اسماعيل (آيه 125 سوره بقره) در خصوص خدمت به زائران خانه خدا دستوراتي مي‌دهد. در آيه 77تا81 سوره کهف داستان حضرت خضر و موسي را نقل مي‌کند که تمام اقدامات حضرت خضر براي مردم و آن دو کودک يتيم بود</a:t>
            </a:r>
            <a:r>
              <a:rPr lang="en-US" dirty="0">
                <a:cs typeface="0 Badr" panose="00000400000000000000" pitchFamily="2" charset="-78"/>
              </a:rPr>
              <a:t>. </a:t>
            </a:r>
            <a:r>
              <a:rPr lang="fa-IR" dirty="0">
                <a:cs typeface="0 Badr" panose="00000400000000000000" pitchFamily="2" charset="-78"/>
              </a:rPr>
              <a:t>در سوره قصص آيه 23و24 خدمت حضرت موسي به دختران شعيب را مطرح مي‌کند که همگي در عين بيان مصداق ما را متوجه مي‌کند که هر کاري از دستمان بر مي‌آيد بايد براي مردم انجام </a:t>
            </a:r>
            <a:r>
              <a:rPr lang="fa-IR" dirty="0" smtClean="0">
                <a:cs typeface="0 Badr" panose="00000400000000000000" pitchFamily="2" charset="-78"/>
              </a:rPr>
              <a:t>دهيم</a:t>
            </a:r>
          </a:p>
          <a:p>
            <a:r>
              <a:rPr lang="fa-IR" dirty="0" smtClean="0">
                <a:cs typeface="0 Badr" panose="00000400000000000000" pitchFamily="2" charset="-78"/>
              </a:rPr>
              <a:t>امام </a:t>
            </a:r>
            <a:r>
              <a:rPr lang="fa-IR" dirty="0">
                <a:cs typeface="0 Badr" panose="00000400000000000000" pitchFamily="2" charset="-78"/>
              </a:rPr>
              <a:t>صادق (ع) مي‌فرمايد</a:t>
            </a:r>
            <a:r>
              <a:rPr lang="en-US" dirty="0">
                <a:cs typeface="0 Badr" panose="00000400000000000000" pitchFamily="2" charset="-78"/>
              </a:rPr>
              <a:t>:</a:t>
            </a:r>
            <a:br>
              <a:rPr lang="en-US" dirty="0">
                <a:cs typeface="0 Badr" panose="00000400000000000000" pitchFamily="2" charset="-78"/>
              </a:rPr>
            </a:br>
            <a:r>
              <a:rPr lang="en-US" dirty="0">
                <a:cs typeface="0 Badr" panose="00000400000000000000" pitchFamily="2" charset="-78"/>
              </a:rPr>
              <a:t>«</a:t>
            </a:r>
            <a:r>
              <a:rPr lang="fa-IR" dirty="0">
                <a:cs typeface="0 Badr" panose="00000400000000000000" pitchFamily="2" charset="-78"/>
              </a:rPr>
              <a:t>خداوند مي‌فرمايد مردم خانواده من هستند، محبوبترين انسان کسي است که بر مردم لطف بيشتر داشته باشد و تلاش در رفع نياز آنها بکند» (کافي ج 2 ص </a:t>
            </a:r>
            <a:r>
              <a:rPr lang="fa-IR" dirty="0" smtClean="0">
                <a:cs typeface="0 Badr" panose="00000400000000000000" pitchFamily="2" charset="-78"/>
              </a:rPr>
              <a:t>199</a:t>
            </a:r>
            <a:endParaRPr lang="fa-IR" dirty="0">
              <a:cs typeface="0 Badr" panose="00000400000000000000" pitchFamily="2" charset="-78"/>
            </a:endParaRPr>
          </a:p>
        </p:txBody>
      </p:sp>
    </p:spTree>
    <p:extLst>
      <p:ext uri="{BB962C8B-B14F-4D97-AF65-F5344CB8AC3E}">
        <p14:creationId xmlns:p14="http://schemas.microsoft.com/office/powerpoint/2010/main" val="21353545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85423"/>
          </a:xfrm>
        </p:spPr>
        <p:txBody>
          <a:bodyPr/>
          <a:lstStyle/>
          <a:p>
            <a:r>
              <a:rPr lang="fa-IR" b="1" dirty="0">
                <a:cs typeface="0 Badr" panose="00000400000000000000" pitchFamily="2" charset="-78"/>
              </a:rPr>
              <a:t>مطلب دوم: آداب معاشرت </a:t>
            </a:r>
            <a:endParaRPr lang="fa-IR" dirty="0"/>
          </a:p>
        </p:txBody>
      </p:sp>
      <p:sp>
        <p:nvSpPr>
          <p:cNvPr id="3" name="Content Placeholder 2"/>
          <p:cNvSpPr>
            <a:spLocks noGrp="1"/>
          </p:cNvSpPr>
          <p:nvPr>
            <p:ph idx="1"/>
          </p:nvPr>
        </p:nvSpPr>
        <p:spPr>
          <a:xfrm>
            <a:off x="1371600" y="1700011"/>
            <a:ext cx="9601200" cy="4167389"/>
          </a:xfrm>
        </p:spPr>
        <p:txBody>
          <a:bodyPr>
            <a:normAutofit fontScale="92500" lnSpcReduction="20000"/>
          </a:bodyPr>
          <a:lstStyle/>
          <a:p>
            <a:r>
              <a:rPr lang="en-US" b="1" dirty="0" smtClean="0">
                <a:cs typeface="0 Badr" panose="00000400000000000000" pitchFamily="2" charset="-78"/>
              </a:rPr>
              <a:t>9.  </a:t>
            </a:r>
            <a:r>
              <a:rPr lang="fa-IR" b="1" dirty="0">
                <a:cs typeface="0 Badr" panose="00000400000000000000" pitchFamily="2" charset="-78"/>
              </a:rPr>
              <a:t>پوشش</a:t>
            </a:r>
            <a:r>
              <a:rPr lang="en-US" dirty="0">
                <a:cs typeface="0 Badr" panose="00000400000000000000" pitchFamily="2" charset="-78"/>
              </a:rPr>
              <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قطعا لباسي که انسان در خانه مي‌پوشد با بيرون و همچنين لباسي که در برابر محارم خود مي‌پوشد با نامحرمان مثل هم نيست</a:t>
            </a:r>
            <a:r>
              <a:rPr lang="en-US" dirty="0">
                <a:cs typeface="0 Badr" panose="00000400000000000000" pitchFamily="2" charset="-78"/>
              </a:rPr>
              <a:t>.</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fa-IR" b="1" dirty="0" smtClean="0">
                <a:cs typeface="0 Badr" panose="00000400000000000000" pitchFamily="2" charset="-78"/>
              </a:rPr>
              <a:t>چه </a:t>
            </a:r>
            <a:r>
              <a:rPr lang="fa-IR" b="1" dirty="0">
                <a:cs typeface="0 Badr" panose="00000400000000000000" pitchFamily="2" charset="-78"/>
              </a:rPr>
              <a:t>لباسهايي ممنوع است</a:t>
            </a:r>
            <a:r>
              <a:rPr lang="en-US" b="1" dirty="0">
                <a:cs typeface="0 Badr" panose="00000400000000000000" pitchFamily="2" charset="-78"/>
              </a:rPr>
              <a:t>:</a:t>
            </a:r>
            <a:r>
              <a:rPr lang="en-US" dirty="0">
                <a:cs typeface="0 Badr" panose="00000400000000000000" pitchFamily="2" charset="-78"/>
              </a:rPr>
              <a:t/>
            </a:r>
            <a:br>
              <a:rPr lang="en-US" dirty="0">
                <a:cs typeface="0 Badr" panose="00000400000000000000" pitchFamily="2" charset="-78"/>
              </a:rPr>
            </a:br>
            <a:r>
              <a:rPr lang="fa-IR" b="1" dirty="0">
                <a:cs typeface="0 Badr" panose="00000400000000000000" pitchFamily="2" charset="-78"/>
              </a:rPr>
              <a:t>الف: نازک و بدن نما</a:t>
            </a: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زنان حق ندارند در برابر ديد نامحرم از لباس نازک و بدن نما استفاده کند. [ البته براي مردان هم کراهت دارد](مستدرک الوسائل ج 1 ص 210</a:t>
            </a:r>
            <a:br>
              <a:rPr lang="fa-IR" dirty="0">
                <a:cs typeface="0 Badr" panose="00000400000000000000" pitchFamily="2" charset="-78"/>
              </a:rPr>
            </a:br>
            <a:r>
              <a:rPr lang="fa-IR" b="1" dirty="0" smtClean="0">
                <a:cs typeface="0 Badr" panose="00000400000000000000" pitchFamily="2" charset="-78"/>
              </a:rPr>
              <a:t>ب</a:t>
            </a:r>
            <a:r>
              <a:rPr lang="fa-IR" b="1" dirty="0">
                <a:cs typeface="0 Badr" panose="00000400000000000000" pitchFamily="2" charset="-78"/>
              </a:rPr>
              <a:t>: لباس شهرت</a:t>
            </a: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لباسي است که اختصاص به زن يا مرد دارد. هيچ کدام حق ندارد لباس مخصوص ديگري را بر تن کند. </a:t>
            </a:r>
            <a:r>
              <a:rPr lang="fa-IR" dirty="0" smtClean="0">
                <a:cs typeface="0 Badr" panose="00000400000000000000" pitchFamily="2" charset="-78"/>
              </a:rPr>
              <a:t>(محجه </a:t>
            </a:r>
            <a:r>
              <a:rPr lang="fa-IR" dirty="0">
                <a:cs typeface="0 Badr" panose="00000400000000000000" pitchFamily="2" charset="-78"/>
              </a:rPr>
              <a:t>البيضا ج 2 ص 24</a:t>
            </a:r>
            <a:r>
              <a:rPr lang="en-US" dirty="0" smtClean="0">
                <a:cs typeface="0 Badr" panose="00000400000000000000" pitchFamily="2" charset="-78"/>
              </a:rPr>
              <a:t>)</a:t>
            </a:r>
            <a:r>
              <a:rPr lang="en-US" dirty="0">
                <a:cs typeface="0 Badr" panose="00000400000000000000" pitchFamily="2" charset="-78"/>
              </a:rPr>
              <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گاهي لباس شهرت به لباسي گفته مي‌شود که غير مسلمانان مي‌پوشند و اگر پوشيدن آن باعث ترويج فرهنگ بيگانه شود داراي اشکال است</a:t>
            </a:r>
            <a:r>
              <a:rPr lang="en-US" dirty="0">
                <a:cs typeface="0 Badr" panose="00000400000000000000" pitchFamily="2" charset="-78"/>
              </a:rPr>
              <a:t>.</a:t>
            </a:r>
            <a:br>
              <a:rPr lang="en-US" dirty="0">
                <a:cs typeface="0 Badr" panose="00000400000000000000" pitchFamily="2" charset="-78"/>
              </a:rPr>
            </a:br>
            <a:r>
              <a:rPr lang="en-US" b="1" dirty="0">
                <a:cs typeface="0 Badr" panose="00000400000000000000" pitchFamily="2" charset="-78"/>
              </a:rPr>
              <a:t/>
            </a:r>
            <a:br>
              <a:rPr lang="en-US" b="1" dirty="0">
                <a:cs typeface="0 Badr" panose="00000400000000000000" pitchFamily="2" charset="-78"/>
              </a:rPr>
            </a:br>
            <a:r>
              <a:rPr lang="fa-IR" b="1" dirty="0">
                <a:cs typeface="0 Badr" panose="00000400000000000000" pitchFamily="2" charset="-78"/>
              </a:rPr>
              <a:t>ج: لباس ابريشم براي مرد</a:t>
            </a: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مردها نمي‌توانند لباس ابريشمي بپوشند. </a:t>
            </a:r>
            <a:r>
              <a:rPr lang="fa-IR" dirty="0" smtClean="0">
                <a:cs typeface="0 Badr" panose="00000400000000000000" pitchFamily="2" charset="-78"/>
              </a:rPr>
              <a:t>(کافي </a:t>
            </a:r>
            <a:r>
              <a:rPr lang="fa-IR" dirty="0">
                <a:cs typeface="0 Badr" panose="00000400000000000000" pitchFamily="2" charset="-78"/>
              </a:rPr>
              <a:t>ج 6 ص </a:t>
            </a:r>
            <a:r>
              <a:rPr lang="en-US" dirty="0" smtClean="0">
                <a:cs typeface="0 Badr" panose="00000400000000000000" pitchFamily="2" charset="-78"/>
              </a:rPr>
              <a:t>)453</a:t>
            </a:r>
            <a:endParaRPr lang="fa-IR" dirty="0">
              <a:cs typeface="0 Badr" panose="00000400000000000000" pitchFamily="2" charset="-78"/>
            </a:endParaRPr>
          </a:p>
        </p:txBody>
      </p:sp>
    </p:spTree>
    <p:extLst>
      <p:ext uri="{BB962C8B-B14F-4D97-AF65-F5344CB8AC3E}">
        <p14:creationId xmlns:p14="http://schemas.microsoft.com/office/powerpoint/2010/main" val="9024789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72544"/>
          </a:xfrm>
        </p:spPr>
        <p:txBody>
          <a:bodyPr/>
          <a:lstStyle/>
          <a:p>
            <a:r>
              <a:rPr lang="fa-IR" b="1" dirty="0">
                <a:cs typeface="0 Badr" panose="00000400000000000000" pitchFamily="2" charset="-78"/>
              </a:rPr>
              <a:t>مطلب دوم: آداب معاشرت </a:t>
            </a:r>
            <a:endParaRPr lang="fa-IR" dirty="0"/>
          </a:p>
        </p:txBody>
      </p:sp>
      <p:sp>
        <p:nvSpPr>
          <p:cNvPr id="3" name="Content Placeholder 2"/>
          <p:cNvSpPr>
            <a:spLocks noGrp="1"/>
          </p:cNvSpPr>
          <p:nvPr>
            <p:ph idx="1"/>
          </p:nvPr>
        </p:nvSpPr>
        <p:spPr/>
        <p:txBody>
          <a:bodyPr>
            <a:noAutofit/>
          </a:bodyPr>
          <a:lstStyle/>
          <a:p>
            <a:r>
              <a:rPr lang="en-US" sz="2400" b="1" dirty="0" smtClean="0">
                <a:cs typeface="0 Badr" panose="00000400000000000000" pitchFamily="2" charset="-78"/>
              </a:rPr>
              <a:t>.10 </a:t>
            </a:r>
            <a:r>
              <a:rPr lang="fa-IR" sz="2400" b="1" dirty="0">
                <a:cs typeface="0 Badr" panose="00000400000000000000" pitchFamily="2" charset="-78"/>
              </a:rPr>
              <a:t>زيبایي</a:t>
            </a:r>
            <a:r>
              <a:rPr lang="en-US" sz="2400" dirty="0">
                <a:cs typeface="0 Badr" panose="00000400000000000000" pitchFamily="2" charset="-78"/>
              </a:rPr>
              <a:t/>
            </a:r>
            <a:br>
              <a:rPr lang="en-US" sz="2400" dirty="0">
                <a:cs typeface="0 Badr" panose="00000400000000000000" pitchFamily="2" charset="-78"/>
              </a:rPr>
            </a:br>
            <a:r>
              <a:rPr lang="en-US" sz="2400" dirty="0">
                <a:cs typeface="0 Badr" panose="00000400000000000000" pitchFamily="2" charset="-78"/>
              </a:rPr>
              <a:t/>
            </a:r>
            <a:br>
              <a:rPr lang="en-US" sz="2400" dirty="0">
                <a:cs typeface="0 Badr" panose="00000400000000000000" pitchFamily="2" charset="-78"/>
              </a:rPr>
            </a:br>
            <a:r>
              <a:rPr lang="fa-IR" sz="2400" dirty="0">
                <a:cs typeface="0 Badr" panose="00000400000000000000" pitchFamily="2" charset="-78"/>
              </a:rPr>
              <a:t>اسلام مخالف زيبایي نيست. حتي دستور مي‌دهد که وقتي به مسجد مي‌رويد زينت‌هاي خود را همراه ببريد (اعراف 31</a:t>
            </a:r>
            <a:r>
              <a:rPr lang="en-US" sz="2400" dirty="0">
                <a:cs typeface="0 Badr" panose="00000400000000000000" pitchFamily="2" charset="-78"/>
              </a:rPr>
              <a:t>).</a:t>
            </a:r>
            <a:br>
              <a:rPr lang="en-US" sz="2400" dirty="0">
                <a:cs typeface="0 Badr" panose="00000400000000000000" pitchFamily="2" charset="-78"/>
              </a:rPr>
            </a:br>
            <a:r>
              <a:rPr lang="en-US" sz="2400" dirty="0">
                <a:cs typeface="0 Badr" panose="00000400000000000000" pitchFamily="2" charset="-78"/>
              </a:rPr>
              <a:t/>
            </a:r>
            <a:br>
              <a:rPr lang="en-US" sz="2400" dirty="0">
                <a:cs typeface="0 Badr" panose="00000400000000000000" pitchFamily="2" charset="-78"/>
              </a:rPr>
            </a:br>
            <a:r>
              <a:rPr lang="fa-IR" sz="2400" dirty="0">
                <a:cs typeface="0 Badr" panose="00000400000000000000" pitchFamily="2" charset="-78"/>
              </a:rPr>
              <a:t>خداوند آن دسته از افرادي را که از زيبایي‌ها استفاده نمي‌کنند، را توبيخ مي‌کند (اعراف 32</a:t>
            </a:r>
            <a:r>
              <a:rPr lang="en-US" sz="2400" dirty="0">
                <a:cs typeface="0 Badr" panose="00000400000000000000" pitchFamily="2" charset="-78"/>
              </a:rPr>
              <a:t>)</a:t>
            </a:r>
            <a:br>
              <a:rPr lang="en-US" sz="2400" dirty="0">
                <a:cs typeface="0 Badr" panose="00000400000000000000" pitchFamily="2" charset="-78"/>
              </a:rPr>
            </a:br>
            <a:r>
              <a:rPr lang="en-US" sz="2400" dirty="0">
                <a:cs typeface="0 Badr" panose="00000400000000000000" pitchFamily="2" charset="-78"/>
              </a:rPr>
              <a:t/>
            </a:r>
            <a:br>
              <a:rPr lang="en-US" sz="2400" dirty="0">
                <a:cs typeface="0 Badr" panose="00000400000000000000" pitchFamily="2" charset="-78"/>
              </a:rPr>
            </a:br>
            <a:r>
              <a:rPr lang="fa-IR" sz="2400" dirty="0">
                <a:cs typeface="0 Badr" panose="00000400000000000000" pitchFamily="2" charset="-78"/>
              </a:rPr>
              <a:t>زنها زينت خود را بايد براي شوهرانشان آشکار کنند (نور 31</a:t>
            </a:r>
            <a:r>
              <a:rPr lang="en-US" sz="2400" dirty="0">
                <a:cs typeface="0 Badr" panose="00000400000000000000" pitchFamily="2" charset="-78"/>
              </a:rPr>
              <a:t>)</a:t>
            </a:r>
            <a:br>
              <a:rPr lang="en-US" sz="2400" dirty="0">
                <a:cs typeface="0 Badr" panose="00000400000000000000" pitchFamily="2" charset="-78"/>
              </a:rPr>
            </a:br>
            <a:r>
              <a:rPr lang="en-US" sz="2400" dirty="0">
                <a:cs typeface="0 Badr" panose="00000400000000000000" pitchFamily="2" charset="-78"/>
              </a:rPr>
              <a:t/>
            </a:r>
            <a:br>
              <a:rPr lang="en-US" sz="2400" dirty="0">
                <a:cs typeface="0 Badr" panose="00000400000000000000" pitchFamily="2" charset="-78"/>
              </a:rPr>
            </a:br>
            <a:r>
              <a:rPr lang="fa-IR" sz="2400" dirty="0">
                <a:cs typeface="0 Badr" panose="00000400000000000000" pitchFamily="2" charset="-78"/>
              </a:rPr>
              <a:t>در روايات به ضرورت زيبایي (56)، محبوبيت زيبایي در نزد خدا (57)، زيبایي در لباس (58)، زيبایي در مو (59)، زيبایي صورت (60) و... اشاره شده است</a:t>
            </a:r>
          </a:p>
        </p:txBody>
      </p:sp>
    </p:spTree>
    <p:extLst>
      <p:ext uri="{BB962C8B-B14F-4D97-AF65-F5344CB8AC3E}">
        <p14:creationId xmlns:p14="http://schemas.microsoft.com/office/powerpoint/2010/main" val="42618564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59665"/>
          </a:xfrm>
        </p:spPr>
        <p:txBody>
          <a:bodyPr/>
          <a:lstStyle/>
          <a:p>
            <a:r>
              <a:rPr lang="fa-IR" dirty="0">
                <a:cs typeface="0 Badr" panose="00000400000000000000" pitchFamily="2" charset="-78"/>
              </a:rPr>
              <a:t>سوال </a:t>
            </a:r>
            <a:r>
              <a:rPr lang="fa-IR" dirty="0" smtClean="0">
                <a:cs typeface="0 Badr" panose="00000400000000000000" pitchFamily="2" charset="-78"/>
              </a:rPr>
              <a:t>هفتم</a:t>
            </a:r>
            <a:endParaRPr lang="fa-IR" dirty="0"/>
          </a:p>
        </p:txBody>
      </p:sp>
      <p:sp>
        <p:nvSpPr>
          <p:cNvPr id="3" name="Content Placeholder 2"/>
          <p:cNvSpPr>
            <a:spLocks noGrp="1"/>
          </p:cNvSpPr>
          <p:nvPr>
            <p:ph idx="1"/>
          </p:nvPr>
        </p:nvSpPr>
        <p:spPr>
          <a:xfrm>
            <a:off x="1371600" y="1906073"/>
            <a:ext cx="9601200" cy="3961327"/>
          </a:xfrm>
        </p:spPr>
        <p:txBody>
          <a:bodyPr/>
          <a:lstStyle/>
          <a:p>
            <a:r>
              <a:rPr lang="fa-IR" dirty="0" smtClean="0">
                <a:cs typeface="0 Badr" panose="00000400000000000000" pitchFamily="2" charset="-78"/>
              </a:rPr>
              <a:t>پس از مطالعه اصول روابط اجتماعی یک اصل را به صورت کامل با استفاده از منابع در دسترس تبیین کرده ارسال کنید</a:t>
            </a:r>
            <a:endParaRPr lang="fa-IR" dirty="0">
              <a:cs typeface="0 Badr" panose="00000400000000000000" pitchFamily="2" charset="-78"/>
            </a:endParaRPr>
          </a:p>
        </p:txBody>
      </p:sp>
    </p:spTree>
    <p:extLst>
      <p:ext uri="{BB962C8B-B14F-4D97-AF65-F5344CB8AC3E}">
        <p14:creationId xmlns:p14="http://schemas.microsoft.com/office/powerpoint/2010/main" val="2164953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cs typeface="0 Badr" panose="00000400000000000000" pitchFamily="2" charset="-78"/>
              </a:rPr>
              <a:t>مقدمه: تربیت و اسلام</a:t>
            </a:r>
            <a:endParaRPr lang="fa-IR" dirty="0">
              <a:cs typeface="0 Badr" panose="00000400000000000000" pitchFamily="2" charset="-78"/>
            </a:endParaRPr>
          </a:p>
        </p:txBody>
      </p:sp>
      <p:sp>
        <p:nvSpPr>
          <p:cNvPr id="3" name="Content Placeholder 2"/>
          <p:cNvSpPr>
            <a:spLocks noGrp="1"/>
          </p:cNvSpPr>
          <p:nvPr>
            <p:ph idx="1"/>
          </p:nvPr>
        </p:nvSpPr>
        <p:spPr/>
        <p:txBody>
          <a:bodyPr>
            <a:noAutofit/>
          </a:bodyPr>
          <a:lstStyle/>
          <a:p>
            <a:pPr marL="0" indent="0">
              <a:buNone/>
            </a:pPr>
            <a:r>
              <a:rPr lang="fa-IR" sz="2400" dirty="0" smtClean="0">
                <a:cs typeface="0 Badr" panose="00000400000000000000" pitchFamily="2" charset="-78"/>
              </a:rPr>
              <a:t>تربیت </a:t>
            </a:r>
            <a:r>
              <a:rPr lang="fa-IR" sz="2400" dirty="0">
                <a:cs typeface="0 Badr" panose="00000400000000000000" pitchFamily="2" charset="-78"/>
              </a:rPr>
              <a:t>کلمه عربی و مصدر مستعار است که «رب» از آن گرفته شده و به معنی: «1</a:t>
            </a:r>
            <a:r>
              <a:rPr lang="en-US" sz="2400" dirty="0">
                <a:cs typeface="0 Badr" panose="00000400000000000000" pitchFamily="2" charset="-78"/>
              </a:rPr>
              <a:t>- </a:t>
            </a:r>
            <a:r>
              <a:rPr lang="fa-IR" sz="2400" dirty="0">
                <a:cs typeface="0 Badr" panose="00000400000000000000" pitchFamily="2" charset="-78"/>
              </a:rPr>
              <a:t>پروردن و پروراندن. 2- آداب و اخلاق را به کسی آموختن. 3- پرورش (اگر به معنای اسم مصدر </a:t>
            </a:r>
            <a:r>
              <a:rPr lang="fa-IR" sz="2400" dirty="0" smtClean="0">
                <a:cs typeface="0 Badr" panose="00000400000000000000" pitchFamily="2" charset="-78"/>
              </a:rPr>
              <a:t>بگیریم</a:t>
            </a:r>
            <a:r>
              <a:rPr lang="en-US" sz="2400" dirty="0" smtClean="0">
                <a:cs typeface="0 Badr" panose="00000400000000000000" pitchFamily="2" charset="-78"/>
              </a:rPr>
              <a:t>)</a:t>
            </a:r>
            <a:r>
              <a:rPr lang="fa-IR" sz="2400" dirty="0" smtClean="0">
                <a:cs typeface="0 Badr" panose="00000400000000000000" pitchFamily="2" charset="-78"/>
              </a:rPr>
              <a:t> </a:t>
            </a:r>
            <a:r>
              <a:rPr lang="fa-IR" sz="2400" dirty="0">
                <a:cs typeface="0 Badr" panose="00000400000000000000" pitchFamily="2" charset="-78"/>
              </a:rPr>
              <a:t>)» (معين محمد؛ فرهنگ فارسي معين؛ چ 6 تهران1382؛ چاپخانه مهارت ص 279</a:t>
            </a:r>
            <a:r>
              <a:rPr lang="en-US" sz="2400" dirty="0">
                <a:cs typeface="0 Badr" panose="00000400000000000000" pitchFamily="2" charset="-78"/>
              </a:rPr>
              <a:t/>
            </a:r>
            <a:br>
              <a:rPr lang="en-US" sz="2400" dirty="0">
                <a:cs typeface="0 Badr" panose="00000400000000000000" pitchFamily="2" charset="-78"/>
              </a:rPr>
            </a:br>
            <a:r>
              <a:rPr lang="fa-IR" sz="2400" dirty="0">
                <a:cs typeface="0 Badr" panose="00000400000000000000" pitchFamily="2" charset="-78"/>
              </a:rPr>
              <a:t>در واقع، تربیت یعنی چیزی را از یک حالتی به حالت دیگر بگردانی تا به حد کمال و تمام برسد و روشن است که «رب» حقیقی خداست</a:t>
            </a:r>
            <a:r>
              <a:rPr lang="en-US" sz="2400" dirty="0">
                <a:cs typeface="0 Badr" panose="00000400000000000000" pitchFamily="2" charset="-78"/>
              </a:rPr>
              <a:t>.</a:t>
            </a:r>
            <a:br>
              <a:rPr lang="en-US" sz="2400" dirty="0">
                <a:cs typeface="0 Badr" panose="00000400000000000000" pitchFamily="2" charset="-78"/>
              </a:rPr>
            </a:br>
            <a:r>
              <a:rPr lang="fa-IR" sz="2400" dirty="0">
                <a:cs typeface="0 Badr" panose="00000400000000000000" pitchFamily="2" charset="-78"/>
              </a:rPr>
              <a:t>در اصطلاح پداگوژي (تعليم و تربيت) از ريشه يوناني و آن وظيفه برده‌اي بوده كه اداره و هدايت اطفال را به عهده داشته است</a:t>
            </a:r>
            <a:r>
              <a:rPr lang="en-US" sz="2400" dirty="0" smtClean="0">
                <a:cs typeface="0 Badr" panose="00000400000000000000" pitchFamily="2" charset="-78"/>
              </a:rPr>
              <a:t>.</a:t>
            </a:r>
            <a:endParaRPr lang="fa-IR" sz="2400" dirty="0" smtClean="0">
              <a:cs typeface="0 Badr" panose="00000400000000000000" pitchFamily="2" charset="-78"/>
            </a:endParaRPr>
          </a:p>
          <a:p>
            <a:pPr marL="0" indent="0">
              <a:buNone/>
            </a:pPr>
            <a:r>
              <a:rPr lang="fa-IR" sz="2400" dirty="0" smtClean="0">
                <a:cs typeface="0 Badr" panose="00000400000000000000" pitchFamily="2" charset="-78"/>
              </a:rPr>
              <a:t>اسلام</a:t>
            </a:r>
            <a:r>
              <a:rPr lang="en-US" sz="2400" dirty="0">
                <a:cs typeface="0 Badr" panose="00000400000000000000" pitchFamily="2" charset="-78"/>
              </a:rPr>
              <a:t>» </a:t>
            </a:r>
            <a:r>
              <a:rPr lang="fa-IR" sz="2400" dirty="0">
                <a:cs typeface="0 Badr" panose="00000400000000000000" pitchFamily="2" charset="-78"/>
              </a:rPr>
              <a:t>مصدر از «اَسلَمَ یُسلِمُ» به معنی: «تسلیم بی قید و شرط شدن» است، ولی اگر ریشه آن ثلاثی مجرد باشد (سَلِمَ یَسلَمُ) به معنی: «سالم و بی عیب و آفت ماندن» می‌باشد. (لويس معلوف، ت. بندر ريگي محمد؛ المنجد ص 767؛ چ 4 ايران </a:t>
            </a:r>
            <a:r>
              <a:rPr lang="fa-IR" sz="2400" dirty="0" smtClean="0">
                <a:cs typeface="0 Badr" panose="00000400000000000000" pitchFamily="2" charset="-78"/>
              </a:rPr>
              <a:t>1382</a:t>
            </a:r>
            <a:endParaRPr lang="fa-IR" sz="2400" dirty="0">
              <a:cs typeface="0 Badr" panose="00000400000000000000" pitchFamily="2" charset="-78"/>
            </a:endParaRPr>
          </a:p>
        </p:txBody>
      </p:sp>
    </p:spTree>
    <p:extLst>
      <p:ext uri="{BB962C8B-B14F-4D97-AF65-F5344CB8AC3E}">
        <p14:creationId xmlns:p14="http://schemas.microsoft.com/office/powerpoint/2010/main" val="33797549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078606"/>
          </a:xfrm>
        </p:spPr>
        <p:txBody>
          <a:bodyPr/>
          <a:lstStyle/>
          <a:p>
            <a:r>
              <a:rPr lang="fa-IR" dirty="0" smtClean="0">
                <a:cs typeface="0 Badr" panose="00000400000000000000" pitchFamily="2" charset="-78"/>
              </a:rPr>
              <a:t>فصل ششم: بینش سیاسی</a:t>
            </a:r>
            <a:endParaRPr lang="fa-IR" dirty="0">
              <a:cs typeface="0 Badr" panose="00000400000000000000" pitchFamily="2" charset="-78"/>
            </a:endParaRPr>
          </a:p>
        </p:txBody>
      </p:sp>
      <p:sp>
        <p:nvSpPr>
          <p:cNvPr id="3" name="Content Placeholder 2"/>
          <p:cNvSpPr>
            <a:spLocks noGrp="1"/>
          </p:cNvSpPr>
          <p:nvPr>
            <p:ph idx="1"/>
          </p:nvPr>
        </p:nvSpPr>
        <p:spPr>
          <a:xfrm>
            <a:off x="1371600" y="1764406"/>
            <a:ext cx="9601200" cy="4102994"/>
          </a:xfrm>
        </p:spPr>
        <p:txBody>
          <a:bodyPr/>
          <a:lstStyle/>
          <a:p>
            <a:r>
              <a:rPr lang="fa-IR" dirty="0" smtClean="0">
                <a:cs typeface="0 Badr" panose="00000400000000000000" pitchFamily="2" charset="-78"/>
              </a:rPr>
              <a:t>مباحث مطرح در این فصل:</a:t>
            </a:r>
          </a:p>
          <a:p>
            <a:r>
              <a:rPr lang="fa-IR" dirty="0">
                <a:cs typeface="0 Badr" panose="00000400000000000000" pitchFamily="2" charset="-78"/>
              </a:rPr>
              <a:t>1</a:t>
            </a:r>
            <a:r>
              <a:rPr lang="fa-IR" dirty="0" smtClean="0">
                <a:cs typeface="0 Badr" panose="00000400000000000000" pitchFamily="2" charset="-78"/>
              </a:rPr>
              <a:t>: معنی سیاست</a:t>
            </a:r>
          </a:p>
          <a:p>
            <a:r>
              <a:rPr lang="fa-IR" dirty="0" smtClean="0">
                <a:cs typeface="0 Badr" panose="00000400000000000000" pitchFamily="2" charset="-78"/>
              </a:rPr>
              <a:t>2: ویژگی های رهبر</a:t>
            </a:r>
          </a:p>
          <a:p>
            <a:r>
              <a:rPr lang="fa-IR" dirty="0" smtClean="0">
                <a:cs typeface="0 Badr" panose="00000400000000000000" pitchFamily="2" charset="-78"/>
              </a:rPr>
              <a:t>3: مدیریت اسلامی</a:t>
            </a:r>
          </a:p>
          <a:p>
            <a:r>
              <a:rPr lang="fa-IR" dirty="0" smtClean="0">
                <a:cs typeface="0 Badr" panose="00000400000000000000" pitchFamily="2" charset="-78"/>
              </a:rPr>
              <a:t>4: دشمن شناسی</a:t>
            </a:r>
          </a:p>
          <a:p>
            <a:r>
              <a:rPr lang="fa-IR" dirty="0" smtClean="0">
                <a:cs typeface="0 Badr" panose="00000400000000000000" pitchFamily="2" charset="-78"/>
              </a:rPr>
              <a:t>5: ظلم ستیزی</a:t>
            </a:r>
          </a:p>
          <a:p>
            <a:r>
              <a:rPr lang="fa-IR" dirty="0" smtClean="0">
                <a:cs typeface="0 Badr" panose="00000400000000000000" pitchFamily="2" charset="-78"/>
              </a:rPr>
              <a:t>6: آزادی</a:t>
            </a:r>
            <a:endParaRPr lang="fa-IR" dirty="0">
              <a:cs typeface="0 Badr" panose="00000400000000000000" pitchFamily="2" charset="-78"/>
            </a:endParaRPr>
          </a:p>
        </p:txBody>
      </p:sp>
    </p:spTree>
    <p:extLst>
      <p:ext uri="{BB962C8B-B14F-4D97-AF65-F5344CB8AC3E}">
        <p14:creationId xmlns:p14="http://schemas.microsoft.com/office/powerpoint/2010/main" val="6462640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489398"/>
            <a:ext cx="9601200" cy="875764"/>
          </a:xfrm>
        </p:spPr>
        <p:txBody>
          <a:bodyPr>
            <a:normAutofit/>
          </a:bodyPr>
          <a:lstStyle/>
          <a:p>
            <a:r>
              <a:rPr lang="fa-IR" dirty="0" smtClean="0">
                <a:cs typeface="0 Badr" panose="00000400000000000000" pitchFamily="2" charset="-78"/>
              </a:rPr>
              <a:t>فصل ششم: بینش سیاسی</a:t>
            </a:r>
            <a:endParaRPr lang="fa-IR" dirty="0">
              <a:cs typeface="0 Badr" panose="00000400000000000000" pitchFamily="2" charset="-78"/>
            </a:endParaRPr>
          </a:p>
        </p:txBody>
      </p:sp>
      <p:sp>
        <p:nvSpPr>
          <p:cNvPr id="3" name="Content Placeholder 2"/>
          <p:cNvSpPr>
            <a:spLocks noGrp="1"/>
          </p:cNvSpPr>
          <p:nvPr>
            <p:ph idx="1"/>
          </p:nvPr>
        </p:nvSpPr>
        <p:spPr>
          <a:xfrm>
            <a:off x="1371600" y="1210615"/>
            <a:ext cx="9601200" cy="5061396"/>
          </a:xfrm>
        </p:spPr>
        <p:txBody>
          <a:bodyPr>
            <a:noAutofit/>
          </a:bodyPr>
          <a:lstStyle/>
          <a:p>
            <a:pPr algn="justLow"/>
            <a:r>
              <a:rPr lang="fa-IR" dirty="0" smtClean="0">
                <a:cs typeface="0 Badr" panose="00000400000000000000" pitchFamily="2" charset="-78"/>
              </a:rPr>
              <a:t>اسلام در </a:t>
            </a:r>
            <a:r>
              <a:rPr lang="fa-IR" dirty="0">
                <a:cs typeface="0 Badr" panose="00000400000000000000" pitchFamily="2" charset="-78"/>
              </a:rPr>
              <a:t>يک کلام </a:t>
            </a:r>
            <a:r>
              <a:rPr lang="fa-IR" dirty="0" smtClean="0">
                <a:cs typeface="0 Badr" panose="00000400000000000000" pitchFamily="2" charset="-78"/>
              </a:rPr>
              <a:t>يک </a:t>
            </a:r>
            <a:r>
              <a:rPr lang="fa-IR" dirty="0">
                <a:cs typeface="0 Badr" panose="00000400000000000000" pitchFamily="2" charset="-78"/>
              </a:rPr>
              <a:t>دين سياسي، اجتماعي و عبادي است. يک دين چند بعدي است که اگر يکي از ابعاد آن نباشد، ناقص و ابتر خواهد بود</a:t>
            </a:r>
            <a:r>
              <a:rPr lang="en-US" dirty="0" smtClean="0">
                <a:cs typeface="0 Badr" panose="00000400000000000000" pitchFamily="2" charset="-78"/>
              </a:rPr>
              <a:t>.                                               </a:t>
            </a:r>
            <a:r>
              <a:rPr lang="en-US" dirty="0">
                <a:cs typeface="0 Badr" panose="00000400000000000000" pitchFamily="2" charset="-78"/>
              </a:rPr>
              <a:t/>
            </a:r>
            <a:br>
              <a:rPr lang="en-US" dirty="0">
                <a:cs typeface="0 Badr" panose="00000400000000000000" pitchFamily="2" charset="-78"/>
              </a:rPr>
            </a:br>
            <a:r>
              <a:rPr lang="fa-IR" b="1" dirty="0" smtClean="0">
                <a:cs typeface="0 Badr" panose="00000400000000000000" pitchFamily="2" charset="-78"/>
              </a:rPr>
              <a:t>مطلب </a:t>
            </a:r>
            <a:r>
              <a:rPr lang="fa-IR" b="1" dirty="0">
                <a:cs typeface="0 Badr" panose="00000400000000000000" pitchFamily="2" charset="-78"/>
              </a:rPr>
              <a:t>اول: معني </a:t>
            </a:r>
            <a:r>
              <a:rPr lang="fa-IR" b="1" dirty="0" smtClean="0">
                <a:cs typeface="0 Badr" panose="00000400000000000000" pitchFamily="2" charset="-78"/>
              </a:rPr>
              <a:t>سياست</a:t>
            </a:r>
            <a:r>
              <a:rPr lang="en-US" b="1" dirty="0" smtClean="0">
                <a:cs typeface="0 Badr" panose="00000400000000000000" pitchFamily="2" charset="-78"/>
              </a:rPr>
              <a:t>                                               </a:t>
            </a: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سياست از ريشه «سوس» به معني: «تيمار و سرپرستي چهار پايان» است. و اگر گفته شود: «ساس القوم» يعني: رهبري آن قوم را به دست گرفت و کارهاي آنان را سر و سامان داد» (لويس معلوف، ت. بندر ريگي محمد؛ المنجد ص 793؛چ 4 ايران 1382</a:t>
            </a:r>
            <a:r>
              <a:rPr lang="en-US" dirty="0" smtClean="0">
                <a:cs typeface="0 Badr" panose="00000400000000000000" pitchFamily="2" charset="-78"/>
              </a:rPr>
              <a:t>)</a:t>
            </a:r>
            <a:r>
              <a:rPr lang="en-US" dirty="0">
                <a:cs typeface="0 Badr" panose="00000400000000000000" pitchFamily="2" charset="-78"/>
              </a:rPr>
              <a:t> </a:t>
            </a:r>
            <a:r>
              <a:rPr lang="fa-IR" dirty="0" smtClean="0">
                <a:cs typeface="0 Badr" panose="00000400000000000000" pitchFamily="2" charset="-78"/>
              </a:rPr>
              <a:t>اما </a:t>
            </a:r>
            <a:r>
              <a:rPr lang="fa-IR" dirty="0">
                <a:cs typeface="0 Badr" panose="00000400000000000000" pitchFamily="2" charset="-78"/>
              </a:rPr>
              <a:t>نظريه پردازان تعاريف گوناگون از سنخ توصيفي، تجويزي يا مختلط درباره سياست ارائه داده‏اند؛ </a:t>
            </a:r>
            <a:r>
              <a:rPr lang="fa-IR" dirty="0" smtClean="0">
                <a:cs typeface="0 Badr" panose="00000400000000000000" pitchFamily="2" charset="-78"/>
              </a:rPr>
              <a:t>از جمله:</a:t>
            </a:r>
          </a:p>
          <a:p>
            <a:pPr algn="justLow"/>
            <a:r>
              <a:rPr lang="en-US" b="1" dirty="0" smtClean="0">
                <a:cs typeface="0 Badr" panose="00000400000000000000" pitchFamily="2" charset="-78"/>
              </a:rPr>
              <a:t>1</a:t>
            </a:r>
            <a:r>
              <a:rPr lang="en-US" b="1" dirty="0">
                <a:cs typeface="0 Badr" panose="00000400000000000000" pitchFamily="2" charset="-78"/>
              </a:rPr>
              <a:t>. </a:t>
            </a:r>
            <a:r>
              <a:rPr lang="fa-IR" dirty="0">
                <a:cs typeface="0 Badr" panose="00000400000000000000" pitchFamily="2" charset="-78"/>
              </a:rPr>
              <a:t>سياست، علم فرمانروايي بر كشورها است. </a:t>
            </a:r>
            <a:r>
              <a:rPr lang="fa-IR" dirty="0" smtClean="0">
                <a:cs typeface="0 Badr" panose="00000400000000000000" pitchFamily="2" charset="-78"/>
              </a:rPr>
              <a:t>(</a:t>
            </a:r>
            <a:r>
              <a:rPr lang="fa-IR" dirty="0">
                <a:cs typeface="0 Badr" panose="00000400000000000000" pitchFamily="2" charset="-78"/>
              </a:rPr>
              <a:t>صول علم سياست، موريس دوورژه، ترجمه ابوالفضل قاضي شريعت پناهي، </a:t>
            </a:r>
            <a:r>
              <a:rPr lang="fa-IR" dirty="0" smtClean="0">
                <a:cs typeface="0 Badr" panose="00000400000000000000" pitchFamily="2" charset="-78"/>
              </a:rPr>
              <a:t>ص11 </a:t>
            </a:r>
            <a:r>
              <a:rPr lang="en-US" b="1" dirty="0" smtClean="0">
                <a:cs typeface="0 Badr" panose="00000400000000000000" pitchFamily="2" charset="-78"/>
              </a:rPr>
              <a:t>2.                                            </a:t>
            </a:r>
            <a:r>
              <a:rPr lang="fa-IR" dirty="0">
                <a:cs typeface="0 Badr" panose="00000400000000000000" pitchFamily="2" charset="-78"/>
              </a:rPr>
              <a:t>سياست، يعني فن و عمل فرمانروايي در جوامع انساني. </a:t>
            </a:r>
            <a:r>
              <a:rPr lang="fa-IR" dirty="0" smtClean="0">
                <a:cs typeface="0 Badr" panose="00000400000000000000" pitchFamily="2" charset="-78"/>
              </a:rPr>
              <a:t>(همان</a:t>
            </a:r>
            <a:r>
              <a:rPr lang="en-US" dirty="0" smtClean="0">
                <a:cs typeface="0 Badr" panose="00000400000000000000" pitchFamily="2" charset="-78"/>
              </a:rPr>
              <a:t>         )</a:t>
            </a:r>
            <a:r>
              <a:rPr lang="fa-IR" dirty="0" smtClean="0">
                <a:cs typeface="0 Badr" panose="00000400000000000000" pitchFamily="2" charset="-78"/>
              </a:rPr>
              <a:t>  </a:t>
            </a:r>
            <a:r>
              <a:rPr lang="en-US" b="1" dirty="0" smtClean="0">
                <a:cs typeface="0 Badr" panose="00000400000000000000" pitchFamily="2" charset="-78"/>
              </a:rPr>
              <a:t>3</a:t>
            </a:r>
            <a:r>
              <a:rPr lang="en-US" b="1" dirty="0">
                <a:cs typeface="0 Badr" panose="00000400000000000000" pitchFamily="2" charset="-78"/>
              </a:rPr>
              <a:t>.</a:t>
            </a:r>
            <a:r>
              <a:rPr lang="en-US" dirty="0">
                <a:cs typeface="0 Badr" panose="00000400000000000000" pitchFamily="2" charset="-78"/>
              </a:rPr>
              <a:t> </a:t>
            </a:r>
            <a:r>
              <a:rPr lang="fa-IR" dirty="0">
                <a:cs typeface="0 Badr" panose="00000400000000000000" pitchFamily="2" charset="-78"/>
              </a:rPr>
              <a:t>سياست عبارت است از مطالعه قدرت و نفوذ. </a:t>
            </a:r>
            <a:r>
              <a:rPr lang="fa-IR" dirty="0" smtClean="0">
                <a:cs typeface="0 Badr" panose="00000400000000000000" pitchFamily="2" charset="-78"/>
              </a:rPr>
              <a:t>(مباني </a:t>
            </a:r>
            <a:r>
              <a:rPr lang="fa-IR" dirty="0">
                <a:cs typeface="0 Badr" panose="00000400000000000000" pitchFamily="2" charset="-78"/>
              </a:rPr>
              <a:t>علم سياست، عبدالحميد ابوالمحمد، ج 1، ص </a:t>
            </a:r>
            <a:r>
              <a:rPr lang="fa-IR" dirty="0" smtClean="0">
                <a:cs typeface="0 Badr" panose="00000400000000000000" pitchFamily="2" charset="-78"/>
              </a:rPr>
              <a:t>27</a:t>
            </a:r>
            <a:r>
              <a:rPr lang="en-US" dirty="0" smtClean="0">
                <a:cs typeface="0 Badr" panose="00000400000000000000" pitchFamily="2" charset="-78"/>
              </a:rPr>
              <a:t>)</a:t>
            </a:r>
            <a:r>
              <a:rPr lang="fa-IR" dirty="0" smtClean="0">
                <a:cs typeface="0 Badr" panose="00000400000000000000" pitchFamily="2" charset="-78"/>
              </a:rPr>
              <a:t>                </a:t>
            </a:r>
            <a:r>
              <a:rPr lang="en-US" b="1" dirty="0" smtClean="0">
                <a:cs typeface="0 Badr" panose="00000400000000000000" pitchFamily="2" charset="-78"/>
              </a:rPr>
              <a:t>4</a:t>
            </a:r>
            <a:r>
              <a:rPr lang="en-US" b="1" dirty="0">
                <a:cs typeface="0 Badr" panose="00000400000000000000" pitchFamily="2" charset="-78"/>
              </a:rPr>
              <a:t>. </a:t>
            </a:r>
            <a:r>
              <a:rPr lang="fa-IR" dirty="0">
                <a:cs typeface="0 Badr" panose="00000400000000000000" pitchFamily="2" charset="-78"/>
              </a:rPr>
              <a:t>علم سياست به تحليل و بررسي جنبه‏هاي سياسي پديده‏هاي اجتماعي نظر دارد. </a:t>
            </a:r>
            <a:r>
              <a:rPr lang="fa-IR" dirty="0" smtClean="0">
                <a:cs typeface="0 Badr" panose="00000400000000000000" pitchFamily="2" charset="-78"/>
              </a:rPr>
              <a:t>(بنيادهاي </a:t>
            </a:r>
            <a:r>
              <a:rPr lang="fa-IR" dirty="0">
                <a:cs typeface="0 Badr" panose="00000400000000000000" pitchFamily="2" charset="-78"/>
              </a:rPr>
              <a:t>علم سياست، عبدالرحمن عالم، ص </a:t>
            </a:r>
            <a:r>
              <a:rPr lang="fa-IR" dirty="0" smtClean="0">
                <a:cs typeface="0 Badr" panose="00000400000000000000" pitchFamily="2" charset="-78"/>
              </a:rPr>
              <a:t>26</a:t>
            </a:r>
            <a:r>
              <a:rPr lang="en-US" dirty="0" smtClean="0">
                <a:cs typeface="0 Badr" panose="00000400000000000000" pitchFamily="2" charset="-78"/>
              </a:rPr>
              <a:t>                                                                                                                                       </a:t>
            </a:r>
            <a:r>
              <a:rPr lang="fa-IR" dirty="0" smtClean="0">
                <a:cs typeface="0 Badr" panose="00000400000000000000" pitchFamily="2" charset="-78"/>
              </a:rPr>
              <a:t>5</a:t>
            </a:r>
            <a:r>
              <a:rPr lang="fa-IR" dirty="0" smtClean="0">
                <a:cs typeface="0 Badr" panose="00000400000000000000" pitchFamily="2" charset="-78"/>
              </a:rPr>
              <a:t>.- سياست </a:t>
            </a:r>
            <a:r>
              <a:rPr lang="fa-IR" dirty="0">
                <a:cs typeface="0 Badr" panose="00000400000000000000" pitchFamily="2" charset="-78"/>
              </a:rPr>
              <a:t>هنر استفاده از امكانات، حكومت كردن بر انسان‏ها، مبارزه براي قدرت، دانستن اين‏كه چه كسي مي‏بَرد، چه مي‏بَرد، چه موقع مي‏بَرد، چگونه مي‏بَرد و چرا مي‏بَرد و توزيع آمرانه ارزش‏ها است. </a:t>
            </a:r>
            <a:r>
              <a:rPr lang="fa-IR" dirty="0" smtClean="0">
                <a:cs typeface="0 Badr" panose="00000400000000000000" pitchFamily="2" charset="-78"/>
              </a:rPr>
              <a:t>(همان: 29-30</a:t>
            </a:r>
            <a:r>
              <a:rPr lang="en-US" dirty="0" smtClean="0">
                <a:cs typeface="0 Badr" panose="00000400000000000000" pitchFamily="2" charset="-78"/>
              </a:rPr>
              <a:t>)</a:t>
            </a:r>
            <a:r>
              <a:rPr lang="fa-IR" dirty="0" smtClean="0">
                <a:cs typeface="0 Badr" panose="00000400000000000000" pitchFamily="2" charset="-78"/>
              </a:rPr>
              <a:t>                     </a:t>
            </a:r>
            <a:r>
              <a:rPr lang="en-US" b="1" dirty="0" smtClean="0">
                <a:cs typeface="0 Badr" panose="00000400000000000000" pitchFamily="2" charset="-78"/>
              </a:rPr>
              <a:t>6</a:t>
            </a:r>
            <a:r>
              <a:rPr lang="en-US" b="1" dirty="0">
                <a:cs typeface="0 Badr" panose="00000400000000000000" pitchFamily="2" charset="-78"/>
              </a:rPr>
              <a:t>.</a:t>
            </a:r>
            <a:r>
              <a:rPr lang="en-US" dirty="0">
                <a:cs typeface="0 Badr" panose="00000400000000000000" pitchFamily="2" charset="-78"/>
              </a:rPr>
              <a:t> </a:t>
            </a:r>
            <a:r>
              <a:rPr lang="fa-IR" dirty="0">
                <a:cs typeface="0 Badr" panose="00000400000000000000" pitchFamily="2" charset="-78"/>
              </a:rPr>
              <a:t>علم سياست دانشي است كه پديده‏ها و روندهاي سياسي موجود و سازمان‏ها و گروه‏هاي جوياي قدرت و روابط شهروندان و گروه‏هاي گوناگون با دولت و روابط دولت با ديگر دولت‏ها و سازمان‏هاي بين المللي را مطالعه مي‏كند. </a:t>
            </a:r>
            <a:r>
              <a:rPr lang="fa-IR" dirty="0" smtClean="0">
                <a:cs typeface="0 Badr" panose="00000400000000000000" pitchFamily="2" charset="-78"/>
              </a:rPr>
              <a:t>(همان:33</a:t>
            </a:r>
            <a:r>
              <a:rPr lang="en-US" dirty="0" smtClean="0">
                <a:cs typeface="0 Badr" panose="00000400000000000000" pitchFamily="2" charset="-78"/>
              </a:rPr>
              <a:t>)</a:t>
            </a:r>
            <a:endParaRPr lang="fa-IR" dirty="0">
              <a:cs typeface="0 Badr" panose="00000400000000000000" pitchFamily="2" charset="-78"/>
            </a:endParaRPr>
          </a:p>
        </p:txBody>
      </p:sp>
    </p:spTree>
    <p:extLst>
      <p:ext uri="{BB962C8B-B14F-4D97-AF65-F5344CB8AC3E}">
        <p14:creationId xmlns:p14="http://schemas.microsoft.com/office/powerpoint/2010/main" val="21347337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60797"/>
            <a:ext cx="9601200" cy="1485900"/>
          </a:xfrm>
        </p:spPr>
        <p:txBody>
          <a:bodyPr/>
          <a:lstStyle/>
          <a:p>
            <a:r>
              <a:rPr lang="fa-IR" b="1" dirty="0">
                <a:cs typeface="0 Badr" panose="00000400000000000000" pitchFamily="2" charset="-78"/>
              </a:rPr>
              <a:t>ويژگي‌هاي رهبر اسلامي </a:t>
            </a:r>
            <a:endParaRPr lang="fa-IR" dirty="0">
              <a:cs typeface="0 Badr" panose="00000400000000000000" pitchFamily="2" charset="-78"/>
            </a:endParaRPr>
          </a:p>
        </p:txBody>
      </p:sp>
      <p:sp>
        <p:nvSpPr>
          <p:cNvPr id="3" name="Content Placeholder 2"/>
          <p:cNvSpPr>
            <a:spLocks noGrp="1"/>
          </p:cNvSpPr>
          <p:nvPr>
            <p:ph idx="1"/>
          </p:nvPr>
        </p:nvSpPr>
        <p:spPr/>
        <p:txBody>
          <a:bodyPr>
            <a:noAutofit/>
          </a:bodyPr>
          <a:lstStyle/>
          <a:p>
            <a:pPr marL="0" indent="0">
              <a:buNone/>
            </a:pPr>
            <a:r>
              <a:rPr lang="fa-IR" sz="2400" dirty="0" smtClean="0">
                <a:cs typeface="0 Badr" panose="00000400000000000000" pitchFamily="2" charset="-78"/>
              </a:rPr>
              <a:t>دلایل </a:t>
            </a:r>
            <a:r>
              <a:rPr lang="fa-IR" sz="2400" dirty="0">
                <a:cs typeface="0 Badr" panose="00000400000000000000" pitchFamily="2" charset="-78"/>
              </a:rPr>
              <a:t>بسياري (چه نقلي و چه عقلي) دلالت بر وجود يک فقيه جامع الشرایط به عنوان حاکم اسلامي موجود است که در آيات قرآن و روايات وظایفي را براي او بيان کرده است</a:t>
            </a:r>
            <a:r>
              <a:rPr lang="en-US" sz="2400" dirty="0" smtClean="0">
                <a:cs typeface="0 Badr" panose="00000400000000000000" pitchFamily="2" charset="-78"/>
              </a:rPr>
              <a:t>.</a:t>
            </a:r>
            <a:r>
              <a:rPr lang="fa-IR" sz="2400" dirty="0" smtClean="0">
                <a:cs typeface="0 Badr" panose="00000400000000000000" pitchFamily="2" charset="-78"/>
              </a:rPr>
              <a:t> از جمله:</a:t>
            </a:r>
            <a:r>
              <a:rPr lang="en-US" sz="2400" dirty="0">
                <a:cs typeface="0 Badr" panose="00000400000000000000" pitchFamily="2" charset="-78"/>
              </a:rPr>
              <a:t> </a:t>
            </a:r>
            <a:r>
              <a:rPr lang="en-US" sz="2400" b="1" dirty="0">
                <a:cs typeface="0 Badr" panose="00000400000000000000" pitchFamily="2" charset="-78"/>
              </a:rPr>
              <a:t/>
            </a:r>
            <a:br>
              <a:rPr lang="en-US" sz="2400" b="1" dirty="0">
                <a:cs typeface="0 Badr" panose="00000400000000000000" pitchFamily="2" charset="-78"/>
              </a:rPr>
            </a:br>
            <a:r>
              <a:rPr lang="en-US" sz="2400" b="1" dirty="0">
                <a:cs typeface="0 Badr" panose="00000400000000000000" pitchFamily="2" charset="-78"/>
              </a:rPr>
              <a:t>1. </a:t>
            </a:r>
            <a:r>
              <a:rPr lang="fa-IR" sz="2400" b="1" dirty="0">
                <a:cs typeface="0 Badr" panose="00000400000000000000" pitchFamily="2" charset="-78"/>
              </a:rPr>
              <a:t>توانایي علمي و قدرت جسمي</a:t>
            </a:r>
            <a:r>
              <a:rPr lang="en-US" sz="2400" dirty="0">
                <a:cs typeface="0 Badr" panose="00000400000000000000" pitchFamily="2" charset="-78"/>
              </a:rPr>
              <a:t/>
            </a:r>
            <a:br>
              <a:rPr lang="en-US" sz="2400" dirty="0">
                <a:cs typeface="0 Badr" panose="00000400000000000000" pitchFamily="2" charset="-78"/>
              </a:rPr>
            </a:br>
            <a:r>
              <a:rPr lang="en-US" sz="2400" dirty="0">
                <a:cs typeface="0 Badr" panose="00000400000000000000" pitchFamily="2" charset="-78"/>
              </a:rPr>
              <a:t/>
            </a:r>
            <a:br>
              <a:rPr lang="en-US" sz="2400" dirty="0">
                <a:cs typeface="0 Badr" panose="00000400000000000000" pitchFamily="2" charset="-78"/>
              </a:rPr>
            </a:br>
            <a:r>
              <a:rPr lang="fa-IR" sz="2400" dirty="0">
                <a:cs typeface="0 Badr" panose="00000400000000000000" pitchFamily="2" charset="-78"/>
              </a:rPr>
              <a:t>وَقَالَ لَهُمْ نَبِيُّهُمْ إِنَّ اللَّهَ قَدْ بَعَثَ لَكُمْ طَالُوتَ مَلِكًا قَالُوا أَنَّی يَكُونُ لَهُ الْمُلْكُ عَلَيْنَا وَنَحْنُ أَحَقُّ بِالْمُلْكِ مِنْهُ وَلَمْ يُؤْتَ سَعَةً مِنَ الْمَالِ قَالَ إِنَّ اللَّهَ اصْطَفَاهُ عَلَيْكُمْ وَزَادَهُ بَسْطَةً فِي الْعِلْمِ وَالْجِسْمِ وَاللَّهُ يُؤْتِي مُلْكَهُ مَنْ يَشَاءُ وَاللَّهُ وَاسِعٌ عَلِيمٌ </a:t>
            </a:r>
            <a:r>
              <a:rPr lang="fa-IR" sz="2400" dirty="0" smtClean="0">
                <a:cs typeface="0 Badr" panose="00000400000000000000" pitchFamily="2" charset="-78"/>
              </a:rPr>
              <a:t>(بقره:247</a:t>
            </a:r>
            <a:r>
              <a:rPr lang="en-US" sz="2400" dirty="0" smtClean="0">
                <a:cs typeface="0 Badr" panose="00000400000000000000" pitchFamily="2" charset="-78"/>
              </a:rPr>
              <a:t>)</a:t>
            </a:r>
            <a:endParaRPr lang="fa-IR" sz="2400" dirty="0" smtClean="0">
              <a:cs typeface="0 Badr" panose="00000400000000000000" pitchFamily="2" charset="-78"/>
            </a:endParaRPr>
          </a:p>
          <a:p>
            <a:pPr marL="0" indent="0">
              <a:buNone/>
            </a:pPr>
            <a:r>
              <a:rPr lang="en-US" sz="2400" b="1" dirty="0" smtClean="0">
                <a:cs typeface="0 Badr" panose="00000400000000000000" pitchFamily="2" charset="-78"/>
              </a:rPr>
              <a:t>2.  </a:t>
            </a:r>
            <a:r>
              <a:rPr lang="fa-IR" sz="2400" b="1" dirty="0">
                <a:cs typeface="0 Badr" panose="00000400000000000000" pitchFamily="2" charset="-78"/>
              </a:rPr>
              <a:t>دلسوزي نسبت به جامعه</a:t>
            </a:r>
            <a:r>
              <a:rPr lang="en-US" sz="2400" b="1" dirty="0">
                <a:cs typeface="0 Badr" panose="00000400000000000000" pitchFamily="2" charset="-78"/>
              </a:rPr>
              <a:t>:</a:t>
            </a:r>
            <a:r>
              <a:rPr lang="en-US" sz="2400" dirty="0">
                <a:cs typeface="0 Badr" panose="00000400000000000000" pitchFamily="2" charset="-78"/>
              </a:rPr>
              <a:t/>
            </a:r>
            <a:br>
              <a:rPr lang="en-US" sz="2400" dirty="0">
                <a:cs typeface="0 Badr" panose="00000400000000000000" pitchFamily="2" charset="-78"/>
              </a:rPr>
            </a:br>
            <a:r>
              <a:rPr lang="en-US" sz="2400" dirty="0">
                <a:cs typeface="0 Badr" panose="00000400000000000000" pitchFamily="2" charset="-78"/>
              </a:rPr>
              <a:t/>
            </a:r>
            <a:br>
              <a:rPr lang="en-US" sz="2400" dirty="0">
                <a:cs typeface="0 Badr" panose="00000400000000000000" pitchFamily="2" charset="-78"/>
              </a:rPr>
            </a:br>
            <a:r>
              <a:rPr lang="fa-IR" sz="2400" dirty="0">
                <a:cs typeface="0 Badr" panose="00000400000000000000" pitchFamily="2" charset="-78"/>
              </a:rPr>
              <a:t>لَعَلَّكَ بَاخِعٌ نَفْسَكَ أَلَّا يَكُونُوا مُؤْمِنِينَ </a:t>
            </a:r>
            <a:r>
              <a:rPr lang="fa-IR" sz="2400" dirty="0" smtClean="0">
                <a:cs typeface="0 Badr" panose="00000400000000000000" pitchFamily="2" charset="-78"/>
              </a:rPr>
              <a:t>(شعراء:3</a:t>
            </a:r>
            <a:r>
              <a:rPr lang="en-US" sz="2400" dirty="0" smtClean="0">
                <a:cs typeface="0 Badr" panose="00000400000000000000" pitchFamily="2" charset="-78"/>
              </a:rPr>
              <a:t>)</a:t>
            </a:r>
            <a:r>
              <a:rPr lang="en-US" sz="2400" dirty="0">
                <a:cs typeface="0 Badr" panose="00000400000000000000" pitchFamily="2" charset="-78"/>
              </a:rPr>
              <a:t/>
            </a:r>
            <a:br>
              <a:rPr lang="en-US" sz="2400" dirty="0">
                <a:cs typeface="0 Badr" panose="00000400000000000000" pitchFamily="2" charset="-78"/>
              </a:rPr>
            </a:br>
            <a:endParaRPr lang="fa-IR" sz="2400" dirty="0">
              <a:cs typeface="0 Badr" panose="00000400000000000000" pitchFamily="2" charset="-78"/>
            </a:endParaRPr>
          </a:p>
        </p:txBody>
      </p:sp>
    </p:spTree>
    <p:extLst>
      <p:ext uri="{BB962C8B-B14F-4D97-AF65-F5344CB8AC3E}">
        <p14:creationId xmlns:p14="http://schemas.microsoft.com/office/powerpoint/2010/main" val="18943117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95270"/>
          </a:xfrm>
        </p:spPr>
        <p:txBody>
          <a:bodyPr/>
          <a:lstStyle/>
          <a:p>
            <a:r>
              <a:rPr lang="fa-IR" b="1" dirty="0">
                <a:solidFill>
                  <a:srgbClr val="191B0E"/>
                </a:solidFill>
                <a:cs typeface="0 Badr" panose="00000400000000000000" pitchFamily="2" charset="-78"/>
              </a:rPr>
              <a:t>ويژگي‌هاي رهبر اسلامي </a:t>
            </a:r>
            <a:endParaRPr lang="fa-IR" dirty="0"/>
          </a:p>
        </p:txBody>
      </p:sp>
      <p:sp>
        <p:nvSpPr>
          <p:cNvPr id="3" name="Content Placeholder 2"/>
          <p:cNvSpPr>
            <a:spLocks noGrp="1"/>
          </p:cNvSpPr>
          <p:nvPr>
            <p:ph idx="1"/>
          </p:nvPr>
        </p:nvSpPr>
        <p:spPr>
          <a:xfrm>
            <a:off x="1371600" y="1481070"/>
            <a:ext cx="9601200" cy="4386330"/>
          </a:xfrm>
        </p:spPr>
        <p:txBody>
          <a:bodyPr>
            <a:noAutofit/>
          </a:bodyPr>
          <a:lstStyle/>
          <a:p>
            <a:r>
              <a:rPr lang="en-US" sz="2800" b="1" dirty="0" smtClean="0">
                <a:cs typeface="0 Badr" panose="00000400000000000000" pitchFamily="2" charset="-78"/>
              </a:rPr>
              <a:t>.3 </a:t>
            </a:r>
            <a:r>
              <a:rPr lang="fa-IR" sz="2800" b="1" dirty="0">
                <a:cs typeface="0 Badr" panose="00000400000000000000" pitchFamily="2" charset="-78"/>
              </a:rPr>
              <a:t>صبر و يقين</a:t>
            </a:r>
            <a:r>
              <a:rPr lang="en-US" sz="2800" b="1" dirty="0">
                <a:cs typeface="0 Badr" panose="00000400000000000000" pitchFamily="2" charset="-78"/>
              </a:rPr>
              <a:t>:</a:t>
            </a:r>
            <a:r>
              <a:rPr lang="en-US" sz="2800" dirty="0">
                <a:cs typeface="0 Badr" panose="00000400000000000000" pitchFamily="2" charset="-78"/>
              </a:rPr>
              <a:t/>
            </a:r>
            <a:br>
              <a:rPr lang="en-US" sz="2800" dirty="0">
                <a:cs typeface="0 Badr" panose="00000400000000000000" pitchFamily="2" charset="-78"/>
              </a:rPr>
            </a:br>
            <a:r>
              <a:rPr lang="en-US" sz="2800" dirty="0">
                <a:cs typeface="0 Badr" panose="00000400000000000000" pitchFamily="2" charset="-78"/>
              </a:rPr>
              <a:t/>
            </a:r>
            <a:br>
              <a:rPr lang="en-US" sz="2800" dirty="0">
                <a:cs typeface="0 Badr" panose="00000400000000000000" pitchFamily="2" charset="-78"/>
              </a:rPr>
            </a:br>
            <a:r>
              <a:rPr lang="fa-IR" sz="2800" dirty="0">
                <a:cs typeface="0 Badr" panose="00000400000000000000" pitchFamily="2" charset="-78"/>
              </a:rPr>
              <a:t>وَجَعَلْنَا مِنْهُمْ أَئِمَّةً يَهْدُونَ بِأَمْرِنَا لَمَّا صَبَرُوا وَكَانُوا بِآَيَاتِنَا يُوقِنُونَ (سجده آيه 24</a:t>
            </a:r>
            <a:br>
              <a:rPr lang="fa-IR" sz="2800" dirty="0">
                <a:cs typeface="0 Badr" panose="00000400000000000000" pitchFamily="2" charset="-78"/>
              </a:rPr>
            </a:br>
            <a:r>
              <a:rPr lang="en-US" sz="2800" b="1" dirty="0" smtClean="0">
                <a:cs typeface="0 Badr" panose="00000400000000000000" pitchFamily="2" charset="-78"/>
              </a:rPr>
              <a:t>4</a:t>
            </a:r>
            <a:r>
              <a:rPr lang="en-US" sz="2800" b="1" dirty="0">
                <a:cs typeface="0 Badr" panose="00000400000000000000" pitchFamily="2" charset="-78"/>
              </a:rPr>
              <a:t>. </a:t>
            </a:r>
            <a:r>
              <a:rPr lang="fa-IR" sz="2800" b="1" dirty="0">
                <a:cs typeface="0 Badr" panose="00000400000000000000" pitchFamily="2" charset="-78"/>
              </a:rPr>
              <a:t>شرح صدر</a:t>
            </a:r>
            <a:r>
              <a:rPr lang="en-US" sz="2800" b="1" dirty="0">
                <a:cs typeface="0 Badr" panose="00000400000000000000" pitchFamily="2" charset="-78"/>
              </a:rPr>
              <a:t>:</a:t>
            </a:r>
            <a:br>
              <a:rPr lang="en-US" sz="2800" b="1" dirty="0">
                <a:cs typeface="0 Badr" panose="00000400000000000000" pitchFamily="2" charset="-78"/>
              </a:rPr>
            </a:br>
            <a:r>
              <a:rPr lang="fa-IR" sz="2800" dirty="0">
                <a:cs typeface="0 Badr" panose="00000400000000000000" pitchFamily="2" charset="-78"/>
              </a:rPr>
              <a:t>قَالَ رَبِّ اشْرَحْ لِي صَدْرِي (*) وَيَسِّرْ لِي أَمْرِي </a:t>
            </a:r>
            <a:r>
              <a:rPr lang="fa-IR" sz="2800" dirty="0" smtClean="0">
                <a:cs typeface="0 Badr" panose="00000400000000000000" pitchFamily="2" charset="-78"/>
              </a:rPr>
              <a:t>(طه: 25-26</a:t>
            </a:r>
            <a:r>
              <a:rPr lang="en-US" sz="2800" dirty="0" smtClean="0">
                <a:cs typeface="0 Badr" panose="00000400000000000000" pitchFamily="2" charset="-78"/>
              </a:rPr>
              <a:t>)</a:t>
            </a:r>
            <a:endParaRPr lang="fa-IR" sz="2800" dirty="0" smtClean="0">
              <a:cs typeface="0 Badr" panose="00000400000000000000" pitchFamily="2" charset="-78"/>
            </a:endParaRPr>
          </a:p>
          <a:p>
            <a:r>
              <a:rPr lang="fa-IR" sz="2800" b="1" dirty="0" smtClean="0">
                <a:cs typeface="0 Badr" panose="00000400000000000000" pitchFamily="2" charset="-78"/>
              </a:rPr>
              <a:t>5. حکم </a:t>
            </a:r>
            <a:r>
              <a:rPr lang="fa-IR" sz="2800" b="1" dirty="0">
                <a:cs typeface="0 Badr" panose="00000400000000000000" pitchFamily="2" charset="-78"/>
              </a:rPr>
              <a:t>بر طبق حق</a:t>
            </a:r>
            <a:r>
              <a:rPr lang="en-US" sz="2800" dirty="0">
                <a:cs typeface="0 Badr" panose="00000400000000000000" pitchFamily="2" charset="-78"/>
              </a:rPr>
              <a:t/>
            </a:r>
            <a:br>
              <a:rPr lang="en-US" sz="2800" dirty="0">
                <a:cs typeface="0 Badr" panose="00000400000000000000" pitchFamily="2" charset="-78"/>
              </a:rPr>
            </a:br>
            <a:r>
              <a:rPr lang="fa-IR" sz="2800" dirty="0" smtClean="0">
                <a:cs typeface="0 Badr" panose="00000400000000000000" pitchFamily="2" charset="-78"/>
              </a:rPr>
              <a:t>يَا </a:t>
            </a:r>
            <a:r>
              <a:rPr lang="fa-IR" sz="2800" dirty="0">
                <a:cs typeface="0 Badr" panose="00000400000000000000" pitchFamily="2" charset="-78"/>
              </a:rPr>
              <a:t>دَاوُودُ إِنَّا جَعَلْنَاكَ خَلِيفَةً فِي الْأَرْضِ فَاحْكُمْ بَيْنَ النَّاسِ بِالْحَقِّ وَلَا تَتَّبِعِ الْهَوَی فَيُضِلَّكَ عَنْ سَبِيلِ اللَّهِ إِنَّ الَّذِينَ يَضِلُّونَ عَنْ سَبِيلِ اللَّهِ لَهُمْ عَذَابٌ شَدِيدٌ بِمَا نَسُوا يَوْمَ الْحِسَابِ </a:t>
            </a:r>
            <a:r>
              <a:rPr lang="fa-IR" sz="2800" dirty="0" smtClean="0">
                <a:cs typeface="0 Badr" panose="00000400000000000000" pitchFamily="2" charset="-78"/>
              </a:rPr>
              <a:t>(ص:26</a:t>
            </a:r>
            <a:endParaRPr lang="fa-IR" sz="2800" dirty="0">
              <a:cs typeface="0 Badr" panose="00000400000000000000" pitchFamily="2" charset="-78"/>
            </a:endParaRPr>
          </a:p>
        </p:txBody>
      </p:sp>
    </p:spTree>
    <p:extLst>
      <p:ext uri="{BB962C8B-B14F-4D97-AF65-F5344CB8AC3E}">
        <p14:creationId xmlns:p14="http://schemas.microsoft.com/office/powerpoint/2010/main" val="42282172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34285"/>
            <a:ext cx="9601200" cy="1143000"/>
          </a:xfrm>
        </p:spPr>
        <p:txBody>
          <a:bodyPr/>
          <a:lstStyle/>
          <a:p>
            <a:r>
              <a:rPr lang="fa-IR" b="1" dirty="0">
                <a:cs typeface="0 Badr" panose="00000400000000000000" pitchFamily="2" charset="-78"/>
              </a:rPr>
              <a:t>ويژگي‌هاي رهبر اسلامي </a:t>
            </a:r>
            <a:endParaRPr lang="fa-IR" dirty="0"/>
          </a:p>
        </p:txBody>
      </p:sp>
      <p:sp>
        <p:nvSpPr>
          <p:cNvPr id="3" name="Content Placeholder 2"/>
          <p:cNvSpPr>
            <a:spLocks noGrp="1"/>
          </p:cNvSpPr>
          <p:nvPr>
            <p:ph idx="1"/>
          </p:nvPr>
        </p:nvSpPr>
        <p:spPr>
          <a:xfrm>
            <a:off x="1371600" y="1957589"/>
            <a:ext cx="9601200" cy="3909811"/>
          </a:xfrm>
        </p:spPr>
        <p:txBody>
          <a:bodyPr>
            <a:noAutofit/>
          </a:bodyPr>
          <a:lstStyle/>
          <a:p>
            <a:r>
              <a:rPr lang="en-US" sz="2400" b="1" dirty="0">
                <a:cs typeface="0 Badr" panose="00000400000000000000" pitchFamily="2" charset="-78"/>
              </a:rPr>
              <a:t> 6. </a:t>
            </a:r>
            <a:r>
              <a:rPr lang="fa-IR" sz="2400" b="1" dirty="0">
                <a:cs typeface="0 Badr" panose="00000400000000000000" pitchFamily="2" charset="-78"/>
              </a:rPr>
              <a:t>قاطعيت در مبارزه</a:t>
            </a:r>
            <a:r>
              <a:rPr lang="en-US" sz="2400" b="1" dirty="0">
                <a:cs typeface="0 Badr" panose="00000400000000000000" pitchFamily="2" charset="-78"/>
              </a:rPr>
              <a:t>:</a:t>
            </a:r>
            <a:br>
              <a:rPr lang="en-US" sz="2400" b="1" dirty="0">
                <a:cs typeface="0 Badr" panose="00000400000000000000" pitchFamily="2" charset="-78"/>
              </a:rPr>
            </a:br>
            <a:r>
              <a:rPr lang="fa-IR" sz="2400" dirty="0">
                <a:cs typeface="0 Badr" panose="00000400000000000000" pitchFamily="2" charset="-78"/>
              </a:rPr>
              <a:t>فَقَاتِلْ فِي سَبِيلِ اللَّهِ لَا تُكَلَّفُ إِلَّا نَفْسَكَ وَحَرِّضِ الْمُؤْمِنِينَ عَسَی اللَّهُ أَنْ يَكُفَّ بَأْسَ الَّذِينَ كَفَرُوا وَاللَّهُ أَشَدُّ بَأْسًا وَأَشَدُّ تَنْكِيلًا (نساء:84</a:t>
            </a:r>
            <a:r>
              <a:rPr lang="en-US" sz="2400" dirty="0">
                <a:cs typeface="0 Badr" panose="00000400000000000000" pitchFamily="2" charset="-78"/>
              </a:rPr>
              <a:t>)</a:t>
            </a:r>
            <a:br>
              <a:rPr lang="en-US" sz="2400" dirty="0">
                <a:cs typeface="0 Badr" panose="00000400000000000000" pitchFamily="2" charset="-78"/>
              </a:rPr>
            </a:br>
            <a:r>
              <a:rPr lang="en-US" sz="2400" b="1" dirty="0" smtClean="0">
                <a:cs typeface="0 Badr" panose="00000400000000000000" pitchFamily="2" charset="-78"/>
              </a:rPr>
              <a:t>7</a:t>
            </a:r>
            <a:r>
              <a:rPr lang="en-US" sz="2400" b="1" dirty="0">
                <a:cs typeface="0 Badr" panose="00000400000000000000" pitchFamily="2" charset="-78"/>
              </a:rPr>
              <a:t>. </a:t>
            </a:r>
            <a:r>
              <a:rPr lang="fa-IR" sz="2400" b="1" dirty="0">
                <a:cs typeface="0 Badr" panose="00000400000000000000" pitchFamily="2" charset="-78"/>
              </a:rPr>
              <a:t>مقدم داشتن ضابطه بر رابطه</a:t>
            </a:r>
            <a:r>
              <a:rPr lang="en-US" sz="2400" dirty="0">
                <a:cs typeface="0 Badr" panose="00000400000000000000" pitchFamily="2" charset="-78"/>
              </a:rPr>
              <a:t/>
            </a:r>
            <a:br>
              <a:rPr lang="en-US" sz="2400" dirty="0">
                <a:cs typeface="0 Badr" panose="00000400000000000000" pitchFamily="2" charset="-78"/>
              </a:rPr>
            </a:br>
            <a:r>
              <a:rPr lang="fa-IR" sz="2400" dirty="0">
                <a:cs typeface="0 Badr" panose="00000400000000000000" pitchFamily="2" charset="-78"/>
              </a:rPr>
              <a:t>يَا أَيُّهَا الَّذِينَ </a:t>
            </a:r>
            <a:r>
              <a:rPr lang="fa-IR" sz="2400" dirty="0" smtClean="0">
                <a:cs typeface="0 Badr" panose="00000400000000000000" pitchFamily="2" charset="-78"/>
              </a:rPr>
              <a:t>آَمَنُوا </a:t>
            </a:r>
            <a:r>
              <a:rPr lang="fa-IR" sz="2400" dirty="0">
                <a:cs typeface="0 Badr" panose="00000400000000000000" pitchFamily="2" charset="-78"/>
              </a:rPr>
              <a:t>كُونُوا قَوَّامِينَ بِالْقِسْطِ شُهَدَاءَ لِلَّهِ وَلَوْ عَلَی أَنْفُسِكُمْ أَوِ الْوَالِدَيْنِ وَالْأَقْرَبِينَ إِنْ يَكُنْ غَنِيًّا أَوْ فَقِيرًا فَاللَّهُ أَوْلَی بِهِمَا فَلَا تَتَّبِعُوا الْهَوَی أَنْ تَعْدِلُوا وَإِنْ تَلْوُوا أَوْ تُعْرِضُوا فَإِنَّ اللَّهَ كَانَ بِمَا تَعْمَلُونَ خَبِيرًا (نساء:135</a:t>
            </a:r>
            <a:r>
              <a:rPr lang="en-US" sz="2400" dirty="0">
                <a:cs typeface="0 Badr" panose="00000400000000000000" pitchFamily="2" charset="-78"/>
              </a:rPr>
              <a:t>)</a:t>
            </a:r>
            <a:endParaRPr lang="fa-IR" sz="2400" dirty="0">
              <a:cs typeface="0 Badr" panose="00000400000000000000" pitchFamily="2" charset="-78"/>
            </a:endParaRPr>
          </a:p>
          <a:p>
            <a:r>
              <a:rPr lang="fa-IR" sz="2400" b="1" dirty="0" smtClean="0">
                <a:cs typeface="0 Badr" panose="00000400000000000000" pitchFamily="2" charset="-78"/>
              </a:rPr>
              <a:t>8. احياء </a:t>
            </a:r>
            <a:r>
              <a:rPr lang="fa-IR" sz="2400" b="1" dirty="0">
                <a:cs typeface="0 Badr" panose="00000400000000000000" pitchFamily="2" charset="-78"/>
              </a:rPr>
              <a:t>احکام الهي</a:t>
            </a:r>
            <a:r>
              <a:rPr lang="en-US" sz="2400" dirty="0">
                <a:cs typeface="0 Badr" panose="00000400000000000000" pitchFamily="2" charset="-78"/>
              </a:rPr>
              <a:t/>
            </a:r>
            <a:br>
              <a:rPr lang="en-US" sz="2400" dirty="0">
                <a:cs typeface="0 Badr" panose="00000400000000000000" pitchFamily="2" charset="-78"/>
              </a:rPr>
            </a:br>
            <a:r>
              <a:rPr lang="fa-IR" sz="2400" dirty="0" smtClean="0">
                <a:cs typeface="0 Badr" panose="00000400000000000000" pitchFamily="2" charset="-78"/>
              </a:rPr>
              <a:t>الَّذِينَ </a:t>
            </a:r>
            <a:r>
              <a:rPr lang="fa-IR" sz="2400" dirty="0">
                <a:cs typeface="0 Badr" panose="00000400000000000000" pitchFamily="2" charset="-78"/>
              </a:rPr>
              <a:t>إِنْ مَكَّنَّاهُمْ فِي الْأَرْضِ أَقَامُوا الصَّلَاةَ وَآَتَوُا الزَّكَاةَ وَأَمَرُوا بِالْمَعْرُوفِ وَنَهَوْا عَنِ الْمُنْكَرِ وَلِلَّهِ عَاقِبَةُ الْأُمُورِ (77</a:t>
            </a:r>
            <a:r>
              <a:rPr lang="en-US" sz="2400" dirty="0">
                <a:cs typeface="0 Badr" panose="00000400000000000000" pitchFamily="2" charset="-78"/>
              </a:rPr>
              <a:t>)</a:t>
            </a:r>
            <a:endParaRPr lang="fa-IR" sz="2400" dirty="0">
              <a:cs typeface="0 Badr" panose="00000400000000000000" pitchFamily="2" charset="-78"/>
            </a:endParaRPr>
          </a:p>
        </p:txBody>
      </p:sp>
    </p:spTree>
    <p:extLst>
      <p:ext uri="{BB962C8B-B14F-4D97-AF65-F5344CB8AC3E}">
        <p14:creationId xmlns:p14="http://schemas.microsoft.com/office/powerpoint/2010/main" val="47092297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0 Badr" panose="00000400000000000000" pitchFamily="2" charset="-78"/>
              </a:rPr>
              <a:t>سوال هشتم</a:t>
            </a:r>
            <a:endParaRPr lang="fa-IR" dirty="0"/>
          </a:p>
        </p:txBody>
      </p:sp>
      <p:sp>
        <p:nvSpPr>
          <p:cNvPr id="3" name="Content Placeholder 2"/>
          <p:cNvSpPr>
            <a:spLocks noGrp="1"/>
          </p:cNvSpPr>
          <p:nvPr>
            <p:ph idx="1"/>
          </p:nvPr>
        </p:nvSpPr>
        <p:spPr/>
        <p:txBody>
          <a:bodyPr/>
          <a:lstStyle/>
          <a:p>
            <a:r>
              <a:rPr lang="fa-IR" dirty="0" smtClean="0">
                <a:cs typeface="0 Badr" panose="00000400000000000000" pitchFamily="2" charset="-78"/>
              </a:rPr>
              <a:t>با توجه به ایات مطرح شده در مورد ویزگی های رهبر یک ایه رابه دلخواه از تفاسیر توضیح دهید</a:t>
            </a:r>
            <a:endParaRPr lang="fa-IR" dirty="0">
              <a:cs typeface="0 Badr" panose="00000400000000000000" pitchFamily="2" charset="-78"/>
            </a:endParaRPr>
          </a:p>
        </p:txBody>
      </p:sp>
    </p:spTree>
    <p:extLst>
      <p:ext uri="{BB962C8B-B14F-4D97-AF65-F5344CB8AC3E}">
        <p14:creationId xmlns:p14="http://schemas.microsoft.com/office/powerpoint/2010/main" val="8926520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24059"/>
          </a:xfrm>
        </p:spPr>
        <p:txBody>
          <a:bodyPr/>
          <a:lstStyle/>
          <a:p>
            <a:r>
              <a:rPr lang="fa-IR" dirty="0" smtClean="0">
                <a:cs typeface="0 Badr" panose="00000400000000000000" pitchFamily="2" charset="-78"/>
              </a:rPr>
              <a:t>مطلب سوم در بینش سیاسی: مدیریت</a:t>
            </a:r>
            <a:endParaRPr lang="fa-IR" dirty="0">
              <a:cs typeface="0 Badr" panose="00000400000000000000" pitchFamily="2" charset="-78"/>
            </a:endParaRPr>
          </a:p>
        </p:txBody>
      </p:sp>
      <p:sp>
        <p:nvSpPr>
          <p:cNvPr id="3" name="Content Placeholder 2"/>
          <p:cNvSpPr>
            <a:spLocks noGrp="1"/>
          </p:cNvSpPr>
          <p:nvPr>
            <p:ph idx="1"/>
          </p:nvPr>
        </p:nvSpPr>
        <p:spPr/>
        <p:txBody>
          <a:bodyPr>
            <a:noAutofit/>
          </a:bodyPr>
          <a:lstStyle/>
          <a:p>
            <a:pPr marL="457200" indent="-457200">
              <a:buFont typeface="+mj-lt"/>
              <a:buAutoNum type="arabicPeriod"/>
            </a:pPr>
            <a:r>
              <a:rPr lang="fa-IR" sz="3200" dirty="0" smtClean="0">
                <a:cs typeface="0 Badr" panose="00000400000000000000" pitchFamily="2" charset="-78"/>
              </a:rPr>
              <a:t>علم و شناخت(در فصل اول بحث شد)</a:t>
            </a:r>
          </a:p>
          <a:p>
            <a:pPr marL="457200" indent="-457200">
              <a:buFont typeface="+mj-lt"/>
              <a:buAutoNum type="arabicPeriod"/>
            </a:pPr>
            <a:r>
              <a:rPr lang="fa-IR" sz="3200" dirty="0" smtClean="0">
                <a:cs typeface="0 Badr" panose="00000400000000000000" pitchFamily="2" charset="-78"/>
              </a:rPr>
              <a:t>تخصص و تعهد</a:t>
            </a:r>
          </a:p>
          <a:p>
            <a:pPr marL="457200" indent="-457200">
              <a:buFont typeface="+mj-lt"/>
              <a:buAutoNum type="arabicPeriod"/>
            </a:pPr>
            <a:r>
              <a:rPr lang="fa-IR" sz="3200" dirty="0" smtClean="0">
                <a:cs typeface="0 Badr" panose="00000400000000000000" pitchFamily="2" charset="-78"/>
              </a:rPr>
              <a:t>تشویق و تنبیه</a:t>
            </a:r>
          </a:p>
          <a:p>
            <a:pPr marL="457200" indent="-457200">
              <a:buFont typeface="+mj-lt"/>
              <a:buAutoNum type="arabicPeriod"/>
            </a:pPr>
            <a:r>
              <a:rPr lang="fa-IR" sz="3200" dirty="0" smtClean="0">
                <a:cs typeface="0 Badr" panose="00000400000000000000" pitchFamily="2" charset="-78"/>
              </a:rPr>
              <a:t>عدم سوء استفاده از بیت المال</a:t>
            </a:r>
          </a:p>
          <a:p>
            <a:pPr marL="457200" indent="-457200">
              <a:buFont typeface="+mj-lt"/>
              <a:buAutoNum type="arabicPeriod"/>
            </a:pPr>
            <a:r>
              <a:rPr lang="fa-IR" sz="3200" dirty="0" smtClean="0">
                <a:cs typeface="0 Badr" panose="00000400000000000000" pitchFamily="2" charset="-78"/>
              </a:rPr>
              <a:t>پرداختن به امور مهم</a:t>
            </a:r>
          </a:p>
          <a:p>
            <a:pPr marL="457200" indent="-457200">
              <a:buFont typeface="+mj-lt"/>
              <a:buAutoNum type="arabicPeriod"/>
            </a:pPr>
            <a:r>
              <a:rPr lang="fa-IR" sz="3200" dirty="0" smtClean="0">
                <a:cs typeface="0 Badr" panose="00000400000000000000" pitchFamily="2" charset="-78"/>
              </a:rPr>
              <a:t>نسپردن منصب به افراد ضعیف</a:t>
            </a:r>
            <a:endParaRPr lang="fa-IR" sz="3200" dirty="0">
              <a:cs typeface="0 Badr" panose="00000400000000000000" pitchFamily="2" charset="-78"/>
            </a:endParaRPr>
          </a:p>
        </p:txBody>
      </p:sp>
    </p:spTree>
    <p:extLst>
      <p:ext uri="{BB962C8B-B14F-4D97-AF65-F5344CB8AC3E}">
        <p14:creationId xmlns:p14="http://schemas.microsoft.com/office/powerpoint/2010/main" val="15344303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0 Badr" panose="00000400000000000000" pitchFamily="2" charset="-78"/>
              </a:rPr>
              <a:t>مدیریت </a:t>
            </a:r>
            <a:endParaRPr lang="fa-IR" dirty="0">
              <a:cs typeface="0 Badr" panose="00000400000000000000" pitchFamily="2" charset="-78"/>
            </a:endParaRPr>
          </a:p>
        </p:txBody>
      </p:sp>
      <p:sp>
        <p:nvSpPr>
          <p:cNvPr id="3" name="Content Placeholder 2"/>
          <p:cNvSpPr>
            <a:spLocks noGrp="1"/>
          </p:cNvSpPr>
          <p:nvPr>
            <p:ph idx="1"/>
          </p:nvPr>
        </p:nvSpPr>
        <p:spPr/>
        <p:txBody>
          <a:bodyPr>
            <a:noAutofit/>
          </a:bodyPr>
          <a:lstStyle/>
          <a:p>
            <a:r>
              <a:rPr lang="fa-IR" dirty="0" smtClean="0">
                <a:cs typeface="0 Badr" panose="00000400000000000000" pitchFamily="2" charset="-78"/>
              </a:rPr>
              <a:t> تعهد و تخصص:</a:t>
            </a:r>
          </a:p>
          <a:p>
            <a:r>
              <a:rPr lang="fa-IR" dirty="0" smtClean="0">
                <a:cs typeface="0 Badr" panose="00000400000000000000" pitchFamily="2" charset="-78"/>
              </a:rPr>
              <a:t>وَقَالَ </a:t>
            </a:r>
            <a:r>
              <a:rPr lang="fa-IR" dirty="0">
                <a:cs typeface="0 Badr" panose="00000400000000000000" pitchFamily="2" charset="-78"/>
              </a:rPr>
              <a:t>الْمَلِكُ ائْتُونِي بِهِ أَسْتَخْلِصْهُ لِنَفْسِي فَلَمَّا كَلَّمَهُ قَالَ إِنَّكَ الْيَوْمَ لَدَيْنَا مَكِينٌ أَمِينٌ (*) قَالَ اجْعَلْنِي عَلَی خَزَائِنِ الْأَرْضِ إِنِّي حَفِيظٌ عَلِيمٌ </a:t>
            </a:r>
            <a:r>
              <a:rPr lang="fa-IR" dirty="0" smtClean="0">
                <a:cs typeface="0 Badr" panose="00000400000000000000" pitchFamily="2" charset="-78"/>
              </a:rPr>
              <a:t>(یوسف:55</a:t>
            </a:r>
            <a:r>
              <a:rPr lang="en-US" dirty="0" smtClean="0">
                <a:cs typeface="0 Badr" panose="00000400000000000000" pitchFamily="2" charset="-78"/>
              </a:rPr>
              <a:t>)</a:t>
            </a:r>
            <a:r>
              <a:rPr lang="fa-IR" dirty="0" smtClean="0">
                <a:cs typeface="0 Badr" panose="00000400000000000000" pitchFamily="2" charset="-78"/>
              </a:rPr>
              <a:t> تاکید بر امین بودن و دانائی</a:t>
            </a:r>
            <a:endParaRPr lang="en-US" dirty="0" smtClean="0">
              <a:cs typeface="0 Badr" panose="00000400000000000000" pitchFamily="2" charset="-78"/>
            </a:endParaRPr>
          </a:p>
          <a:p>
            <a:r>
              <a:rPr lang="fa-IR" dirty="0" smtClean="0">
                <a:cs typeface="0 Badr" panose="00000400000000000000" pitchFamily="2" charset="-78"/>
              </a:rPr>
              <a:t>تشویق و تنبیه: امام </a:t>
            </a:r>
            <a:r>
              <a:rPr lang="fa-IR" dirty="0">
                <a:cs typeface="0 Badr" panose="00000400000000000000" pitchFamily="2" charset="-78"/>
              </a:rPr>
              <a:t>علي (ع) مي‌فرمايد</a:t>
            </a:r>
            <a:r>
              <a:rPr lang="en-US" dirty="0">
                <a:cs typeface="0 Badr" panose="00000400000000000000" pitchFamily="2" charset="-78"/>
              </a:rPr>
              <a:t>:</a:t>
            </a:r>
            <a:br>
              <a:rPr lang="en-US" dirty="0">
                <a:cs typeface="0 Badr" panose="00000400000000000000" pitchFamily="2" charset="-78"/>
              </a:rPr>
            </a:br>
            <a:r>
              <a:rPr lang="en-US" dirty="0">
                <a:cs typeface="0 Badr" panose="00000400000000000000" pitchFamily="2" charset="-78"/>
              </a:rPr>
              <a:t>«</a:t>
            </a:r>
            <a:r>
              <a:rPr lang="fa-IR" dirty="0">
                <a:cs typeface="0 Badr" panose="00000400000000000000" pitchFamily="2" charset="-78"/>
              </a:rPr>
              <a:t>هرگز نيکوکار و بدکار در نظرت يکسان نباشد، زيرا نيکوکاران در نيکوکاري بي رغبت و بدکاران در بدکاري تشويق مي‌شوند» </a:t>
            </a:r>
            <a:r>
              <a:rPr lang="fa-IR" dirty="0" smtClean="0">
                <a:cs typeface="0 Badr" panose="00000400000000000000" pitchFamily="2" charset="-78"/>
              </a:rPr>
              <a:t>(سفینه البحار ج2، ص641</a:t>
            </a:r>
          </a:p>
          <a:p>
            <a:r>
              <a:rPr lang="fa-IR" b="1" dirty="0">
                <a:cs typeface="0 Badr" panose="00000400000000000000" pitchFamily="2" charset="-78"/>
              </a:rPr>
              <a:t>عدم سوء استفاده از بيت المال </a:t>
            </a:r>
            <a:r>
              <a:rPr lang="en-US" b="1" dirty="0">
                <a:cs typeface="0 Badr" panose="00000400000000000000" pitchFamily="2" charset="-78"/>
              </a:rPr>
              <a:t/>
            </a:r>
            <a:br>
              <a:rPr lang="en-US" b="1" dirty="0">
                <a:cs typeface="0 Badr" panose="00000400000000000000" pitchFamily="2" charset="-78"/>
              </a:rPr>
            </a:br>
            <a:r>
              <a:rPr lang="fa-IR" dirty="0" smtClean="0">
                <a:cs typeface="0 Badr" panose="00000400000000000000" pitchFamily="2" charset="-78"/>
              </a:rPr>
              <a:t>امام </a:t>
            </a:r>
            <a:r>
              <a:rPr lang="fa-IR" dirty="0">
                <a:cs typeface="0 Badr" panose="00000400000000000000" pitchFamily="2" charset="-78"/>
              </a:rPr>
              <a:t>علي (ع) </a:t>
            </a:r>
            <a:r>
              <a:rPr lang="fa-IR" dirty="0" smtClean="0">
                <a:cs typeface="0 Badr" panose="00000400000000000000" pitchFamily="2" charset="-78"/>
              </a:rPr>
              <a:t>در عهد نامه به مالک اشتر مي‌فرمايد</a:t>
            </a:r>
            <a:r>
              <a:rPr lang="en-US" dirty="0">
                <a:cs typeface="0 Badr" panose="00000400000000000000" pitchFamily="2" charset="-78"/>
              </a:rPr>
              <a:t>:</a:t>
            </a:r>
            <a:br>
              <a:rPr lang="en-US" dirty="0">
                <a:cs typeface="0 Badr" panose="00000400000000000000" pitchFamily="2" charset="-78"/>
              </a:rPr>
            </a:br>
            <a:r>
              <a:rPr lang="fa-IR" dirty="0">
                <a:cs typeface="0 Badr" panose="00000400000000000000" pitchFamily="2" charset="-78"/>
              </a:rPr>
              <a:t>مقام و پست طعمه‌اي براي تو نيست که از آن استفاده کني، بلکه اين مسئوليت امانتي نزد توست» </a:t>
            </a:r>
            <a:r>
              <a:rPr lang="fa-IR" dirty="0" smtClean="0">
                <a:cs typeface="0 Badr" panose="00000400000000000000" pitchFamily="2" charset="-78"/>
              </a:rPr>
              <a:t>(بحار الانوار، ج33، حدیث:512</a:t>
            </a:r>
            <a:r>
              <a:rPr lang="en-US" dirty="0">
                <a:cs typeface="0 Badr" panose="00000400000000000000" pitchFamily="2" charset="-78"/>
              </a:rPr>
              <a:t/>
            </a:r>
            <a:br>
              <a:rPr lang="en-US" dirty="0">
                <a:cs typeface="0 Badr" panose="00000400000000000000" pitchFamily="2" charset="-78"/>
              </a:rPr>
            </a:br>
            <a:endParaRPr lang="fa-IR" dirty="0">
              <a:cs typeface="0 Badr" panose="00000400000000000000" pitchFamily="2" charset="-78"/>
            </a:endParaRPr>
          </a:p>
        </p:txBody>
      </p:sp>
    </p:spTree>
    <p:extLst>
      <p:ext uri="{BB962C8B-B14F-4D97-AF65-F5344CB8AC3E}">
        <p14:creationId xmlns:p14="http://schemas.microsoft.com/office/powerpoint/2010/main" val="18575621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08149"/>
          </a:xfrm>
        </p:spPr>
        <p:txBody>
          <a:bodyPr/>
          <a:lstStyle/>
          <a:p>
            <a:r>
              <a:rPr lang="fa-IR" dirty="0">
                <a:cs typeface="0 Badr" panose="00000400000000000000" pitchFamily="2" charset="-78"/>
              </a:rPr>
              <a:t>مدیریت </a:t>
            </a:r>
            <a:endParaRPr lang="fa-IR" dirty="0"/>
          </a:p>
        </p:txBody>
      </p:sp>
      <p:sp>
        <p:nvSpPr>
          <p:cNvPr id="3" name="Content Placeholder 2"/>
          <p:cNvSpPr>
            <a:spLocks noGrp="1"/>
          </p:cNvSpPr>
          <p:nvPr>
            <p:ph idx="1"/>
          </p:nvPr>
        </p:nvSpPr>
        <p:spPr>
          <a:xfrm>
            <a:off x="1371600" y="1648496"/>
            <a:ext cx="9601200" cy="4456090"/>
          </a:xfrm>
        </p:spPr>
        <p:txBody>
          <a:bodyPr>
            <a:noAutofit/>
          </a:bodyPr>
          <a:lstStyle/>
          <a:p>
            <a:r>
              <a:rPr lang="fa-IR" b="1" dirty="0">
                <a:cs typeface="0 Badr" panose="00000400000000000000" pitchFamily="2" charset="-78"/>
              </a:rPr>
              <a:t>پرداختن به امور مهم</a:t>
            </a:r>
            <a:r>
              <a:rPr lang="en-US" dirty="0">
                <a:cs typeface="0 Badr" panose="00000400000000000000" pitchFamily="2" charset="-78"/>
              </a:rPr>
              <a:t/>
            </a:r>
            <a:br>
              <a:rPr lang="en-US" dirty="0">
                <a:cs typeface="0 Badr" panose="00000400000000000000" pitchFamily="2" charset="-78"/>
              </a:rPr>
            </a:br>
            <a:r>
              <a:rPr lang="fa-IR" dirty="0" smtClean="0">
                <a:cs typeface="0 Badr" panose="00000400000000000000" pitchFamily="2" charset="-78"/>
              </a:rPr>
              <a:t>يک </a:t>
            </a:r>
            <a:r>
              <a:rPr lang="fa-IR" dirty="0">
                <a:cs typeface="0 Badr" panose="00000400000000000000" pitchFamily="2" charset="-78"/>
              </a:rPr>
              <a:t>مدير بايد از پرداختن به حواشي و کارهاي غير ضروري خودداري کند. در عين اينکه از زير و بم همه تشکيلات تحت امر سر در مي‌آورد، ولي در جزئيات دخالت نکند</a:t>
            </a:r>
            <a:r>
              <a:rPr lang="en-US" dirty="0">
                <a:cs typeface="0 Badr" panose="00000400000000000000" pitchFamily="2" charset="-78"/>
              </a:rPr>
              <a:t>.</a:t>
            </a:r>
            <a:br>
              <a:rPr lang="en-US" dirty="0">
                <a:cs typeface="0 Badr" panose="00000400000000000000" pitchFamily="2" charset="-78"/>
              </a:rPr>
            </a:br>
            <a:r>
              <a:rPr lang="fa-IR" dirty="0" smtClean="0">
                <a:cs typeface="0 Badr" panose="00000400000000000000" pitchFamily="2" charset="-78"/>
              </a:rPr>
              <a:t>اميرالمومنين </a:t>
            </a:r>
            <a:r>
              <a:rPr lang="fa-IR" dirty="0">
                <a:cs typeface="0 Badr" panose="00000400000000000000" pitchFamily="2" charset="-78"/>
              </a:rPr>
              <a:t>(ع) مي‌فرمايد</a:t>
            </a:r>
            <a:r>
              <a:rPr lang="en-US" dirty="0">
                <a:cs typeface="0 Badr" panose="00000400000000000000" pitchFamily="2" charset="-78"/>
              </a:rPr>
              <a:t>:</a:t>
            </a:r>
            <a:br>
              <a:rPr lang="en-US" dirty="0">
                <a:cs typeface="0 Badr" panose="00000400000000000000" pitchFamily="2" charset="-78"/>
              </a:rPr>
            </a:br>
            <a:r>
              <a:rPr lang="en-US" dirty="0">
                <a:cs typeface="0 Badr" panose="00000400000000000000" pitchFamily="2" charset="-78"/>
              </a:rPr>
              <a:t>«</a:t>
            </a:r>
            <a:r>
              <a:rPr lang="fa-IR" dirty="0">
                <a:cs typeface="0 Badr" panose="00000400000000000000" pitchFamily="2" charset="-78"/>
              </a:rPr>
              <a:t>کسي که به کار غير مهم بپردازد کار مهمتر را ضايع مي‌سازد. نظريه تو براي همه کارها گنجايش ندارد پس آن را براي کارهاي بسيار مهم مشغول ساز. (81</a:t>
            </a:r>
            <a:r>
              <a:rPr lang="en-US" dirty="0">
                <a:cs typeface="0 Badr" panose="00000400000000000000" pitchFamily="2" charset="-78"/>
              </a:rPr>
              <a:t>)</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fa-IR" dirty="0" smtClean="0">
                <a:cs typeface="0 Badr" panose="00000400000000000000" pitchFamily="2" charset="-78"/>
              </a:rPr>
              <a:t> </a:t>
            </a:r>
            <a:r>
              <a:rPr lang="fa-IR" b="1" dirty="0" smtClean="0">
                <a:cs typeface="0 Badr" panose="00000400000000000000" pitchFamily="2" charset="-78"/>
              </a:rPr>
              <a:t>نسپردن </a:t>
            </a:r>
            <a:r>
              <a:rPr lang="fa-IR" b="1" dirty="0">
                <a:cs typeface="0 Badr" panose="00000400000000000000" pitchFamily="2" charset="-78"/>
              </a:rPr>
              <a:t>منصب به افراد ضعيف</a:t>
            </a:r>
            <a:r>
              <a:rPr lang="en-US" dirty="0">
                <a:cs typeface="0 Badr" panose="00000400000000000000" pitchFamily="2" charset="-78"/>
              </a:rPr>
              <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روزي پيامبر (ص) افرادي را براي فرمانداري به جاهاي مختلف مي‌فرستاد. براي ابوذر جایي را در نظر نگرفت. ظاهرا ابوذر قدري به فکر فرو رفت که چه ايرادي در او وجود دارد</a:t>
            </a:r>
            <a:r>
              <a:rPr lang="en-US" dirty="0">
                <a:cs typeface="0 Badr" panose="00000400000000000000" pitchFamily="2" charset="-78"/>
              </a:rPr>
              <a:t>.</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r>
              <a:rPr lang="fa-IR" dirty="0">
                <a:cs typeface="0 Badr" panose="00000400000000000000" pitchFamily="2" charset="-78"/>
              </a:rPr>
              <a:t>پيامبر (ص) نگاهي به </a:t>
            </a:r>
            <a:r>
              <a:rPr lang="fa-IR" dirty="0" smtClean="0">
                <a:cs typeface="0 Badr" panose="00000400000000000000" pitchFamily="2" charset="-78"/>
              </a:rPr>
              <a:t>ابوذر </a:t>
            </a:r>
            <a:r>
              <a:rPr lang="fa-IR" dirty="0">
                <a:cs typeface="0 Badr" panose="00000400000000000000" pitchFamily="2" charset="-78"/>
              </a:rPr>
              <a:t>کرد و فرمود</a:t>
            </a:r>
            <a:r>
              <a:rPr lang="en-US" dirty="0" smtClean="0">
                <a:cs typeface="0 Badr" panose="00000400000000000000" pitchFamily="2" charset="-78"/>
              </a:rPr>
              <a:t>:</a:t>
            </a:r>
            <a:r>
              <a:rPr lang="fa-IR" dirty="0" smtClean="0">
                <a:cs typeface="0 Badr" panose="00000400000000000000" pitchFamily="2" charset="-78"/>
              </a:rPr>
              <a:t> </a:t>
            </a:r>
            <a:r>
              <a:rPr lang="en-US" dirty="0" smtClean="0">
                <a:cs typeface="0 Badr" panose="00000400000000000000" pitchFamily="2" charset="-78"/>
              </a:rPr>
              <a:t>«</a:t>
            </a:r>
            <a:r>
              <a:rPr lang="fa-IR" dirty="0">
                <a:cs typeface="0 Badr" panose="00000400000000000000" pitchFamily="2" charset="-78"/>
              </a:rPr>
              <a:t>يا اباذر! تو را ضعيف و ناتوان مي‌بينم. و براي تو دوست دارم آنچه را که براي خودم دوست دارم. فرمانروایي بر دو نفر را [حتي] نپذير و نيز متولي مال يتيم نشو</a:t>
            </a:r>
            <a:r>
              <a:rPr lang="en-US" dirty="0">
                <a:cs typeface="0 Badr" panose="00000400000000000000" pitchFamily="2" charset="-78"/>
              </a:rPr>
              <a:t>»</a:t>
            </a:r>
            <a:br>
              <a:rPr lang="en-US" dirty="0">
                <a:cs typeface="0 Badr" panose="00000400000000000000" pitchFamily="2" charset="-78"/>
              </a:rPr>
            </a:br>
            <a:r>
              <a:rPr lang="en-US" dirty="0">
                <a:cs typeface="0 Badr" panose="00000400000000000000" pitchFamily="2" charset="-78"/>
              </a:rPr>
              <a:t/>
            </a:r>
            <a:br>
              <a:rPr lang="en-US" dirty="0">
                <a:cs typeface="0 Badr" panose="00000400000000000000" pitchFamily="2" charset="-78"/>
              </a:rPr>
            </a:br>
            <a:endParaRPr lang="fa-IR" dirty="0">
              <a:cs typeface="0 Badr" panose="00000400000000000000" pitchFamily="2" charset="-78"/>
            </a:endParaRPr>
          </a:p>
        </p:txBody>
      </p:sp>
    </p:spTree>
    <p:extLst>
      <p:ext uri="{BB962C8B-B14F-4D97-AF65-F5344CB8AC3E}">
        <p14:creationId xmlns:p14="http://schemas.microsoft.com/office/powerpoint/2010/main" val="292363328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039969"/>
          </a:xfrm>
        </p:spPr>
        <p:txBody>
          <a:bodyPr/>
          <a:lstStyle/>
          <a:p>
            <a:r>
              <a:rPr lang="fa-IR" b="1" dirty="0">
                <a:cs typeface="0 Badr" panose="00000400000000000000" pitchFamily="2" charset="-78"/>
              </a:rPr>
              <a:t>مطلب چهارم: دشمن شناسي </a:t>
            </a:r>
            <a:endParaRPr lang="fa-IR" dirty="0">
              <a:cs typeface="0 Badr" panose="00000400000000000000" pitchFamily="2" charset="-78"/>
            </a:endParaRPr>
          </a:p>
        </p:txBody>
      </p:sp>
      <p:sp>
        <p:nvSpPr>
          <p:cNvPr id="3" name="Content Placeholder 2"/>
          <p:cNvSpPr>
            <a:spLocks noGrp="1"/>
          </p:cNvSpPr>
          <p:nvPr>
            <p:ph idx="1"/>
          </p:nvPr>
        </p:nvSpPr>
        <p:spPr>
          <a:xfrm>
            <a:off x="1371600" y="1558344"/>
            <a:ext cx="9601200" cy="4309056"/>
          </a:xfrm>
        </p:spPr>
        <p:txBody>
          <a:bodyPr>
            <a:noAutofit/>
          </a:bodyPr>
          <a:lstStyle/>
          <a:p>
            <a:r>
              <a:rPr lang="fa-IR" sz="2400" dirty="0" smtClean="0">
                <a:cs typeface="0 Badr" panose="00000400000000000000" pitchFamily="2" charset="-78"/>
              </a:rPr>
              <a:t>يک </a:t>
            </a:r>
            <a:r>
              <a:rPr lang="fa-IR" sz="2400" dirty="0">
                <a:cs typeface="0 Badr" panose="00000400000000000000" pitchFamily="2" charset="-78"/>
              </a:rPr>
              <a:t>جامعه ارزشي، مکتبي و مستقل، قطعا دشمناني دارد. اما افراط و تفريط خطرناک است. آنهايي که فکر مي‌کنند همه مشکلات ما از دشمن است، در افراطند. و آنهایي که فکر مي‌کنند ما اصلا دشمني نداريم آنها هم در غفلت و تفريط به سر مي‌برند</a:t>
            </a:r>
            <a:r>
              <a:rPr lang="en-US" sz="2400" dirty="0">
                <a:cs typeface="0 Badr" panose="00000400000000000000" pitchFamily="2" charset="-78"/>
              </a:rPr>
              <a:t>.</a:t>
            </a:r>
            <a:br>
              <a:rPr lang="en-US" sz="2400" dirty="0">
                <a:cs typeface="0 Badr" panose="00000400000000000000" pitchFamily="2" charset="-78"/>
              </a:rPr>
            </a:br>
            <a:r>
              <a:rPr lang="en-US" sz="2400" dirty="0">
                <a:cs typeface="0 Badr" panose="00000400000000000000" pitchFamily="2" charset="-78"/>
              </a:rPr>
              <a:t/>
            </a:r>
            <a:br>
              <a:rPr lang="en-US" sz="2400" dirty="0">
                <a:cs typeface="0 Badr" panose="00000400000000000000" pitchFamily="2" charset="-78"/>
              </a:rPr>
            </a:br>
            <a:r>
              <a:rPr lang="fa-IR" sz="2400" dirty="0">
                <a:cs typeface="0 Badr" panose="00000400000000000000" pitchFamily="2" charset="-78"/>
              </a:rPr>
              <a:t>دشمن با صرف بودجه‌هاي هنگفت درصدد تضعيف و ايجاد اختلاف بين مسلمانان است (انفال آيه 36) تا قدرت آنان را کم جلوه دهد و تحقيرشان کند (شعرا آيه 54) از هرگونه تحريم و محاصره آنان دريغ نمي‌کند (منافقون آيه 7) تا بلکه با صحنه‌هاي سرگرم کننده و مهيج شهوت آنان را سست کرده و از رمق بيندازد (لقمان آيه 6</a:t>
            </a:r>
            <a:r>
              <a:rPr lang="en-US" sz="2400" dirty="0">
                <a:cs typeface="0 Badr" panose="00000400000000000000" pitchFamily="2" charset="-78"/>
              </a:rPr>
              <a:t>).</a:t>
            </a:r>
            <a:br>
              <a:rPr lang="en-US" sz="2400" dirty="0">
                <a:cs typeface="0 Badr" panose="00000400000000000000" pitchFamily="2" charset="-78"/>
              </a:rPr>
            </a:br>
            <a:r>
              <a:rPr lang="fa-IR" sz="2400" dirty="0" smtClean="0">
                <a:cs typeface="0 Badr" panose="00000400000000000000" pitchFamily="2" charset="-78"/>
              </a:rPr>
              <a:t>يکي </a:t>
            </a:r>
            <a:r>
              <a:rPr lang="fa-IR" sz="2400" dirty="0">
                <a:cs typeface="0 Badr" panose="00000400000000000000" pitchFamily="2" charset="-78"/>
              </a:rPr>
              <a:t>از نکات اساسي که دشمن درصدد ضربه زدن به آن است، عبارت از ايمان مسلمانان است (بقره آيه 109) و از هر راهي که بتواند چه به صورت نظامي يا فرهنگي و اقتصادي آنان را اغفال مي‌کند </a:t>
            </a:r>
            <a:r>
              <a:rPr lang="en-US" sz="2400" dirty="0">
                <a:cs typeface="0 Badr" panose="00000400000000000000" pitchFamily="2" charset="-78"/>
              </a:rPr>
              <a:t>(</a:t>
            </a:r>
            <a:r>
              <a:rPr lang="fa-IR" sz="2400" dirty="0">
                <a:cs typeface="0 Badr" panose="00000400000000000000" pitchFamily="2" charset="-78"/>
              </a:rPr>
              <a:t>نساء آيه 102) نقشه نهایي آنان اين است که مسلمانان را همچون خود به مسير کفر بکشانند (نساء آيه 89</a:t>
            </a:r>
            <a:r>
              <a:rPr lang="en-US" sz="2400" dirty="0" smtClean="0">
                <a:cs typeface="0 Badr" panose="00000400000000000000" pitchFamily="2" charset="-78"/>
              </a:rPr>
              <a:t>)</a:t>
            </a:r>
            <a:r>
              <a:rPr lang="en-US" sz="2400" dirty="0">
                <a:cs typeface="0 Badr" panose="00000400000000000000" pitchFamily="2" charset="-78"/>
              </a:rPr>
              <a:t> </a:t>
            </a:r>
            <a:br>
              <a:rPr lang="en-US" sz="2400" dirty="0">
                <a:cs typeface="0 Badr" panose="00000400000000000000" pitchFamily="2" charset="-78"/>
              </a:rPr>
            </a:br>
            <a:endParaRPr lang="fa-IR" sz="2400" dirty="0">
              <a:cs typeface="0 Badr" panose="00000400000000000000" pitchFamily="2" charset="-78"/>
            </a:endParaRPr>
          </a:p>
        </p:txBody>
      </p:sp>
    </p:spTree>
    <p:extLst>
      <p:ext uri="{BB962C8B-B14F-4D97-AF65-F5344CB8AC3E}">
        <p14:creationId xmlns:p14="http://schemas.microsoft.com/office/powerpoint/2010/main" val="2742349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cs typeface="0 Badr" panose="00000400000000000000" pitchFamily="2" charset="-78"/>
              </a:rPr>
              <a:t>مقدمه: نظام تربیتی اسلام</a:t>
            </a:r>
            <a:endParaRPr lang="fa-IR" dirty="0">
              <a:cs typeface="0 Badr" panose="00000400000000000000" pitchFamily="2" charset="-78"/>
            </a:endParaRPr>
          </a:p>
        </p:txBody>
      </p:sp>
      <p:sp>
        <p:nvSpPr>
          <p:cNvPr id="3" name="Content Placeholder 2"/>
          <p:cNvSpPr>
            <a:spLocks noGrp="1"/>
          </p:cNvSpPr>
          <p:nvPr>
            <p:ph idx="1"/>
          </p:nvPr>
        </p:nvSpPr>
        <p:spPr/>
        <p:txBody>
          <a:bodyPr>
            <a:normAutofit/>
          </a:bodyPr>
          <a:lstStyle/>
          <a:p>
            <a:pPr algn="justLow"/>
            <a:r>
              <a:rPr lang="en-US" sz="3600" dirty="0">
                <a:cs typeface="0 Badr" panose="00000400000000000000" pitchFamily="2" charset="-78"/>
              </a:rPr>
              <a:t/>
            </a:r>
            <a:br>
              <a:rPr lang="en-US" sz="3600" dirty="0">
                <a:cs typeface="0 Badr" panose="00000400000000000000" pitchFamily="2" charset="-78"/>
              </a:rPr>
            </a:br>
            <a:r>
              <a:rPr lang="fa-IR" sz="3600" dirty="0">
                <a:cs typeface="0 Badr" panose="00000400000000000000" pitchFamily="2" charset="-78"/>
              </a:rPr>
              <a:t>جامعه که همان «دانه‌های مرواریدند» را می‌خواهیم، پیرامون یک منطق قوی «از حالتی به حالت کمال» برسانیم تا از خطرات و رذایل اخلاقی «سالم و بی عیب و آفت» بمانند</a:t>
            </a:r>
            <a:r>
              <a:rPr lang="en-US" sz="3600" dirty="0">
                <a:cs typeface="0 Badr" panose="00000400000000000000" pitchFamily="2" charset="-78"/>
              </a:rPr>
              <a:t>.</a:t>
            </a:r>
            <a:endParaRPr lang="fa-IR" sz="3600" dirty="0">
              <a:cs typeface="0 Badr" panose="00000400000000000000" pitchFamily="2" charset="-78"/>
            </a:endParaRPr>
          </a:p>
        </p:txBody>
      </p:sp>
    </p:spTree>
    <p:extLst>
      <p:ext uri="{BB962C8B-B14F-4D97-AF65-F5344CB8AC3E}">
        <p14:creationId xmlns:p14="http://schemas.microsoft.com/office/powerpoint/2010/main" val="424651272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33907"/>
          </a:xfrm>
        </p:spPr>
        <p:txBody>
          <a:bodyPr/>
          <a:lstStyle/>
          <a:p>
            <a:r>
              <a:rPr lang="fa-IR" b="1" dirty="0">
                <a:solidFill>
                  <a:srgbClr val="CC20D4"/>
                </a:solidFill>
                <a:ea typeface="Times New Roman" panose="02020803070505020304" pitchFamily="18" charset="0"/>
                <a:cs typeface="Sakkal Majalla" panose="02000000000000000000" pitchFamily="2" charset="-78"/>
              </a:rPr>
              <a:t>مطلب</a:t>
            </a:r>
            <a:r>
              <a:rPr lang="fa-IR" b="1" dirty="0">
                <a:solidFill>
                  <a:srgbClr val="CC20D4"/>
                </a:solidFill>
                <a:ea typeface="Times New Roman" panose="02020803070505020304" pitchFamily="18" charset="0"/>
                <a:cs typeface="Times New Roman" panose="02020803070505020304" pitchFamily="18" charset="0"/>
              </a:rPr>
              <a:t> </a:t>
            </a:r>
            <a:r>
              <a:rPr lang="fa-IR" b="1" dirty="0">
                <a:solidFill>
                  <a:srgbClr val="CC20D4"/>
                </a:solidFill>
                <a:ea typeface="Times New Roman" panose="02020803070505020304" pitchFamily="18" charset="0"/>
                <a:cs typeface="Sakkal Majalla" panose="02000000000000000000" pitchFamily="2" charset="-78"/>
              </a:rPr>
              <a:t>پنجم</a:t>
            </a:r>
            <a:r>
              <a:rPr lang="fa-IR" b="1" dirty="0">
                <a:solidFill>
                  <a:srgbClr val="CC20D4"/>
                </a:solidFill>
                <a:ea typeface="Times New Roman" panose="02020803070505020304" pitchFamily="18" charset="0"/>
                <a:cs typeface="Times New Roman" panose="02020803070505020304" pitchFamily="18" charset="0"/>
              </a:rPr>
              <a:t>: </a:t>
            </a:r>
            <a:r>
              <a:rPr lang="fa-IR" b="1" dirty="0">
                <a:solidFill>
                  <a:srgbClr val="CC20D4"/>
                </a:solidFill>
                <a:ea typeface="Times New Roman" panose="02020803070505020304" pitchFamily="18" charset="0"/>
                <a:cs typeface="Sakkal Majalla" panose="02000000000000000000" pitchFamily="2" charset="-78"/>
              </a:rPr>
              <a:t>ظلم</a:t>
            </a:r>
            <a:r>
              <a:rPr lang="fa-IR" b="1" dirty="0">
                <a:solidFill>
                  <a:srgbClr val="CC20D4"/>
                </a:solidFill>
                <a:ea typeface="Times New Roman" panose="02020803070505020304" pitchFamily="18" charset="0"/>
                <a:cs typeface="Times New Roman" panose="02020803070505020304" pitchFamily="18" charset="0"/>
              </a:rPr>
              <a:t> </a:t>
            </a:r>
            <a:r>
              <a:rPr lang="fa-IR" b="1" dirty="0">
                <a:solidFill>
                  <a:srgbClr val="CC20D4"/>
                </a:solidFill>
                <a:ea typeface="Times New Roman" panose="02020803070505020304" pitchFamily="18" charset="0"/>
                <a:cs typeface="Sakkal Majalla" panose="02000000000000000000" pitchFamily="2" charset="-78"/>
              </a:rPr>
              <a:t>ستيزي</a:t>
            </a:r>
            <a:endParaRPr lang="fa-IR" dirty="0"/>
          </a:p>
        </p:txBody>
      </p:sp>
      <p:sp>
        <p:nvSpPr>
          <p:cNvPr id="3" name="Content Placeholder 2"/>
          <p:cNvSpPr>
            <a:spLocks noGrp="1"/>
          </p:cNvSpPr>
          <p:nvPr>
            <p:ph idx="1"/>
          </p:nvPr>
        </p:nvSpPr>
        <p:spPr>
          <a:xfrm>
            <a:off x="1371600" y="1519707"/>
            <a:ext cx="9601200" cy="4347693"/>
          </a:xfrm>
        </p:spPr>
        <p:txBody>
          <a:bodyPr>
            <a:noAutofit/>
          </a:bodyPr>
          <a:lstStyle/>
          <a:p>
            <a:r>
              <a:rPr lang="en-US" sz="1800" b="1" dirty="0" smtClean="0">
                <a:solidFill>
                  <a:srgbClr val="00A000"/>
                </a:solidFill>
                <a:latin typeface="Times New Roman" panose="02020803070505020304" pitchFamily="18" charset="0"/>
                <a:ea typeface="Times New Roman" panose="02020803070505020304" pitchFamily="18" charset="0"/>
              </a:rPr>
              <a:t>1</a:t>
            </a:r>
            <a:r>
              <a:rPr lang="en-US" sz="1800" b="1" dirty="0">
                <a:solidFill>
                  <a:srgbClr val="00A000"/>
                </a:solidFill>
                <a:latin typeface="Times New Roman" panose="02020803070505020304" pitchFamily="18" charset="0"/>
                <a:ea typeface="Times New Roman" panose="02020803070505020304" pitchFamily="18" charset="0"/>
              </a:rPr>
              <a:t>. </a:t>
            </a:r>
            <a:r>
              <a:rPr lang="fa-IR" sz="1800" b="1" dirty="0">
                <a:solidFill>
                  <a:srgbClr val="00A000"/>
                </a:solidFill>
                <a:ea typeface="Times New Roman" panose="02020803070505020304" pitchFamily="18" charset="0"/>
                <a:cs typeface="Sakkal Majalla" panose="02000000000000000000" pitchFamily="2" charset="-78"/>
              </a:rPr>
              <a:t>عدم</a:t>
            </a:r>
            <a:r>
              <a:rPr lang="fa-IR" sz="1800" b="1" dirty="0">
                <a:solidFill>
                  <a:srgbClr val="00A000"/>
                </a:solidFill>
                <a:ea typeface="Times New Roman" panose="02020803070505020304" pitchFamily="18" charset="0"/>
                <a:cs typeface="Times New Roman" panose="02020803070505020304" pitchFamily="18" charset="0"/>
              </a:rPr>
              <a:t> </a:t>
            </a:r>
            <a:r>
              <a:rPr lang="fa-IR" sz="1800" b="1" dirty="0">
                <a:solidFill>
                  <a:srgbClr val="00A000"/>
                </a:solidFill>
                <a:ea typeface="Times New Roman" panose="02020803070505020304" pitchFamily="18" charset="0"/>
                <a:cs typeface="Sakkal Majalla" panose="02000000000000000000" pitchFamily="2" charset="-78"/>
              </a:rPr>
              <a:t>لياقت</a:t>
            </a:r>
            <a:r>
              <a:rPr lang="fa-IR" sz="1800" b="1" dirty="0">
                <a:solidFill>
                  <a:srgbClr val="00A000"/>
                </a:solidFill>
                <a:ea typeface="Times New Roman" panose="02020803070505020304" pitchFamily="18" charset="0"/>
                <a:cs typeface="Times New Roman" panose="02020803070505020304" pitchFamily="18" charset="0"/>
              </a:rPr>
              <a:t> </a:t>
            </a:r>
            <a:r>
              <a:rPr lang="fa-IR" sz="1800" b="1" dirty="0">
                <a:solidFill>
                  <a:srgbClr val="00A000"/>
                </a:solidFill>
                <a:ea typeface="Times New Roman" panose="02020803070505020304" pitchFamily="18" charset="0"/>
                <a:cs typeface="Sakkal Majalla" panose="02000000000000000000" pitchFamily="2" charset="-78"/>
              </a:rPr>
              <a:t>ظالمين</a:t>
            </a:r>
            <a:r>
              <a:rPr lang="fa-IR" sz="1800" b="1" dirty="0">
                <a:solidFill>
                  <a:srgbClr val="00A000"/>
                </a:solidFill>
                <a:ea typeface="Times New Roman" panose="02020803070505020304" pitchFamily="18" charset="0"/>
                <a:cs typeface="Times New Roman" panose="02020803070505020304" pitchFamily="18" charset="0"/>
              </a:rPr>
              <a:t> </a:t>
            </a:r>
            <a:r>
              <a:rPr lang="fa-IR" sz="1800" b="1" dirty="0">
                <a:solidFill>
                  <a:srgbClr val="00A000"/>
                </a:solidFill>
                <a:ea typeface="Times New Roman" panose="02020803070505020304" pitchFamily="18" charset="0"/>
                <a:cs typeface="Sakkal Majalla" panose="02000000000000000000" pitchFamily="2" charset="-78"/>
              </a:rPr>
              <a:t>براي</a:t>
            </a:r>
            <a:r>
              <a:rPr lang="fa-IR" sz="1800" b="1" dirty="0">
                <a:solidFill>
                  <a:srgbClr val="00A000"/>
                </a:solidFill>
                <a:ea typeface="Times New Roman" panose="02020803070505020304" pitchFamily="18" charset="0"/>
                <a:cs typeface="Times New Roman" panose="02020803070505020304" pitchFamily="18" charset="0"/>
              </a:rPr>
              <a:t> </a:t>
            </a:r>
            <a:r>
              <a:rPr lang="fa-IR" sz="1800" b="1" dirty="0">
                <a:solidFill>
                  <a:srgbClr val="00A000"/>
                </a:solidFill>
                <a:ea typeface="Times New Roman" panose="02020803070505020304" pitchFamily="18" charset="0"/>
                <a:cs typeface="Sakkal Majalla" panose="02000000000000000000" pitchFamily="2" charset="-78"/>
              </a:rPr>
              <a:t>مديريت</a:t>
            </a:r>
            <a:r>
              <a:rPr lang="fa-IR" sz="1800" b="1" dirty="0">
                <a:solidFill>
                  <a:srgbClr val="00A000"/>
                </a:solidFill>
                <a:ea typeface="Times New Roman" panose="02020803070505020304" pitchFamily="18" charset="0"/>
                <a:cs typeface="Times New Roman" panose="02020803070505020304" pitchFamily="18" charset="0"/>
              </a:rPr>
              <a:t> </a:t>
            </a:r>
            <a:r>
              <a:rPr lang="fa-IR" sz="1800" b="1" dirty="0">
                <a:solidFill>
                  <a:srgbClr val="00A000"/>
                </a:solidFill>
                <a:ea typeface="Times New Roman" panose="02020803070505020304" pitchFamily="18" charset="0"/>
                <a:cs typeface="Sakkal Majalla" panose="02000000000000000000" pitchFamily="2" charset="-78"/>
              </a:rPr>
              <a:t>و</a:t>
            </a:r>
            <a:r>
              <a:rPr lang="fa-IR" sz="1800" b="1" dirty="0">
                <a:solidFill>
                  <a:srgbClr val="00A000"/>
                </a:solidFill>
                <a:ea typeface="Times New Roman" panose="02020803070505020304" pitchFamily="18" charset="0"/>
                <a:cs typeface="Times New Roman" panose="02020803070505020304" pitchFamily="18" charset="0"/>
              </a:rPr>
              <a:t> </a:t>
            </a:r>
            <a:r>
              <a:rPr lang="fa-IR" sz="1800" b="1" dirty="0">
                <a:solidFill>
                  <a:srgbClr val="00A000"/>
                </a:solidFill>
                <a:ea typeface="Times New Roman" panose="02020803070505020304" pitchFamily="18" charset="0"/>
                <a:cs typeface="Sakkal Majalla" panose="02000000000000000000" pitchFamily="2" charset="-78"/>
              </a:rPr>
              <a:t>رهبري</a:t>
            </a:r>
            <a:r>
              <a:rPr lang="en-US" sz="1800" dirty="0">
                <a:latin typeface="Times New Roman" panose="02020803070505020304" pitchFamily="18" charset="0"/>
                <a:ea typeface="Times New Roman" panose="02020803070505020304" pitchFamily="18" charset="0"/>
              </a:rPr>
              <a:t/>
            </a:r>
            <a:br>
              <a:rPr lang="en-US" sz="1800" dirty="0">
                <a:latin typeface="Times New Roman" panose="02020803070505020304" pitchFamily="18" charset="0"/>
                <a:ea typeface="Times New Roman" panose="02020803070505020304" pitchFamily="18" charset="0"/>
              </a:rPr>
            </a:br>
            <a:r>
              <a:rPr lang="fa-IR" sz="1800" dirty="0" smtClean="0">
                <a:ea typeface="Times New Roman" panose="02020803070505020304" pitchFamily="18" charset="0"/>
                <a:cs typeface="Sakkal Majalla" panose="02000000000000000000" pitchFamily="2" charset="-78"/>
              </a:rPr>
              <a:t>وَإِذِ</a:t>
            </a:r>
            <a:r>
              <a:rPr lang="fa-IR" sz="1800" dirty="0" smtClean="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ابْتَلَی</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إِبْرَاهِيمَ</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رَبُّهُ</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بِكَلِمَاتٍ</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فَأَتَمَّهُنَّ</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قَالَ</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إِنِّي</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جَاعِلُكَ</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لِلنَّاسِ</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إِمَامًا</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قَالَ</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وَمِنْ</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ذُرِّيَّتِي</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قَالَ</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لَا</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يَنَالُ</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عَهْدِي</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الظَّالِمِينَ</a:t>
            </a:r>
            <a:r>
              <a:rPr lang="fa-IR" sz="1800" dirty="0">
                <a:ea typeface="Times New Roman" panose="02020803070505020304" pitchFamily="18" charset="0"/>
                <a:cs typeface="Times New Roman" panose="02020803070505020304" pitchFamily="18" charset="0"/>
              </a:rPr>
              <a:t> (83</a:t>
            </a:r>
            <a:r>
              <a:rPr lang="en-US" sz="1800" dirty="0">
                <a:latin typeface="Times New Roman" panose="02020803070505020304" pitchFamily="18" charset="0"/>
                <a:ea typeface="Times New Roman" panose="02020803070505020304" pitchFamily="18" charset="0"/>
              </a:rPr>
              <a:t>)</a:t>
            </a:r>
            <a:br>
              <a:rPr lang="en-US" sz="1800" dirty="0">
                <a:latin typeface="Times New Roman" panose="02020803070505020304" pitchFamily="18" charset="0"/>
                <a:ea typeface="Times New Roman" panose="02020803070505020304" pitchFamily="18" charset="0"/>
              </a:rPr>
            </a:br>
            <a:r>
              <a:rPr lang="fa-IR" sz="1800" dirty="0" smtClean="0">
                <a:ea typeface="Times New Roman" panose="02020803070505020304" pitchFamily="18" charset="0"/>
                <a:cs typeface="Sakkal Majalla" panose="02000000000000000000" pitchFamily="2" charset="-78"/>
              </a:rPr>
              <a:t>مقام</a:t>
            </a:r>
            <a:r>
              <a:rPr lang="fa-IR" sz="1800" dirty="0" smtClean="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امامت</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يعنی</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رهبری</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و</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پيشوایی</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خلق،</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در</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واقع</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امام</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كسی</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است</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كه</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با</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تشكيل</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يك</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حكومت</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الهی</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و</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به</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دست</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آوردن</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قدرت‌های</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لازم،</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سعی</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می‌كند</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احكام</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خدا</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را</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عملا</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اجرا</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و</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پياده</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نمايد</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و</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اگر</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هم</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نتواند</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رسما</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تشكيل</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حكومت</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دهد</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تا</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آنجا</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كه</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در</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توان</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دارد</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در</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اجرای</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احكام</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می‌كوشد</a:t>
            </a:r>
            <a:r>
              <a:rPr lang="en-US" sz="1800" dirty="0">
                <a:latin typeface="Times New Roman" panose="02020803070505020304" pitchFamily="18" charset="0"/>
                <a:ea typeface="Times New Roman" panose="02020803070505020304" pitchFamily="18" charset="0"/>
              </a:rPr>
              <a:t>.</a:t>
            </a:r>
            <a:br>
              <a:rPr lang="en-US" sz="1800" dirty="0">
                <a:latin typeface="Times New Roman" panose="02020803070505020304" pitchFamily="18" charset="0"/>
                <a:ea typeface="Times New Roman" panose="02020803070505020304" pitchFamily="18" charset="0"/>
              </a:rPr>
            </a:br>
            <a:r>
              <a:rPr lang="en-US" sz="1800" b="1" dirty="0">
                <a:solidFill>
                  <a:srgbClr val="00A000"/>
                </a:solidFill>
                <a:latin typeface="Times New Roman" panose="02020803070505020304" pitchFamily="18" charset="0"/>
                <a:ea typeface="Times New Roman" panose="02020803070505020304" pitchFamily="18" charset="0"/>
              </a:rPr>
              <a:t/>
            </a:r>
            <a:br>
              <a:rPr lang="en-US" sz="1800" b="1" dirty="0">
                <a:solidFill>
                  <a:srgbClr val="00A000"/>
                </a:solidFill>
                <a:latin typeface="Times New Roman" panose="02020803070505020304" pitchFamily="18" charset="0"/>
                <a:ea typeface="Times New Roman" panose="02020803070505020304" pitchFamily="18" charset="0"/>
              </a:rPr>
            </a:br>
            <a:r>
              <a:rPr lang="en-US" sz="1800" b="1" dirty="0">
                <a:solidFill>
                  <a:srgbClr val="00A000"/>
                </a:solidFill>
                <a:latin typeface="Times New Roman" panose="02020803070505020304" pitchFamily="18" charset="0"/>
                <a:ea typeface="Times New Roman" panose="02020803070505020304" pitchFamily="18" charset="0"/>
              </a:rPr>
              <a:t>2. </a:t>
            </a:r>
            <a:r>
              <a:rPr lang="fa-IR" sz="1800" b="1" dirty="0">
                <a:solidFill>
                  <a:srgbClr val="00A000"/>
                </a:solidFill>
                <a:ea typeface="Times New Roman" panose="02020803070505020304" pitchFamily="18" charset="0"/>
                <a:cs typeface="Sakkal Majalla" panose="02000000000000000000" pitchFamily="2" charset="-78"/>
              </a:rPr>
              <a:t>ظالمين</a:t>
            </a:r>
            <a:r>
              <a:rPr lang="fa-IR" sz="1800" b="1" dirty="0">
                <a:solidFill>
                  <a:srgbClr val="00A000"/>
                </a:solidFill>
                <a:ea typeface="Times New Roman" panose="02020803070505020304" pitchFamily="18" charset="0"/>
                <a:cs typeface="Times New Roman" panose="02020803070505020304" pitchFamily="18" charset="0"/>
              </a:rPr>
              <a:t> </a:t>
            </a:r>
            <a:r>
              <a:rPr lang="fa-IR" sz="1800" b="1" dirty="0">
                <a:solidFill>
                  <a:srgbClr val="00A000"/>
                </a:solidFill>
                <a:ea typeface="Times New Roman" panose="02020803070505020304" pitchFamily="18" charset="0"/>
                <a:cs typeface="Sakkal Majalla" panose="02000000000000000000" pitchFamily="2" charset="-78"/>
              </a:rPr>
              <a:t>در</a:t>
            </a:r>
            <a:r>
              <a:rPr lang="fa-IR" sz="1800" b="1" dirty="0">
                <a:solidFill>
                  <a:srgbClr val="00A000"/>
                </a:solidFill>
                <a:ea typeface="Times New Roman" panose="02020803070505020304" pitchFamily="18" charset="0"/>
                <a:cs typeface="Times New Roman" panose="02020803070505020304" pitchFamily="18" charset="0"/>
              </a:rPr>
              <a:t> </a:t>
            </a:r>
            <a:r>
              <a:rPr lang="fa-IR" sz="1800" b="1" dirty="0">
                <a:solidFill>
                  <a:srgbClr val="00A000"/>
                </a:solidFill>
                <a:ea typeface="Times New Roman" panose="02020803070505020304" pitchFamily="18" charset="0"/>
                <a:cs typeface="Sakkal Majalla" panose="02000000000000000000" pitchFamily="2" charset="-78"/>
              </a:rPr>
              <a:t>قرآن</a:t>
            </a:r>
            <a:r>
              <a:rPr lang="en-US" sz="1800" dirty="0">
                <a:latin typeface="Times New Roman" panose="02020803070505020304" pitchFamily="18" charset="0"/>
                <a:ea typeface="Times New Roman" panose="02020803070505020304" pitchFamily="18" charset="0"/>
              </a:rPr>
              <a:t/>
            </a:r>
            <a:br>
              <a:rPr lang="en-US" sz="1800" dirty="0">
                <a:latin typeface="Times New Roman" panose="02020803070505020304" pitchFamily="18" charset="0"/>
                <a:ea typeface="Times New Roman" panose="02020803070505020304" pitchFamily="18" charset="0"/>
              </a:rPr>
            </a:br>
            <a:r>
              <a:rPr lang="fa-IR" sz="1800" dirty="0" smtClean="0">
                <a:ea typeface="Times New Roman" panose="02020803070505020304" pitchFamily="18" charset="0"/>
                <a:cs typeface="Sakkal Majalla" panose="02000000000000000000" pitchFamily="2" charset="-78"/>
              </a:rPr>
              <a:t>قرآن</a:t>
            </a:r>
            <a:r>
              <a:rPr lang="fa-IR" sz="1800" dirty="0" smtClean="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چهار</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دسته</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را</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به</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عنوان</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ظالم</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معرفي</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مي‌کند</a:t>
            </a:r>
            <a:r>
              <a:rPr lang="en-US" sz="1800" dirty="0">
                <a:latin typeface="Times New Roman" panose="02020803070505020304" pitchFamily="18" charset="0"/>
                <a:ea typeface="Times New Roman" panose="02020803070505020304" pitchFamily="18" charset="0"/>
              </a:rPr>
              <a:t>:</a:t>
            </a:r>
            <a:br>
              <a:rPr lang="en-US" sz="1800" dirty="0">
                <a:latin typeface="Times New Roman" panose="02020803070505020304" pitchFamily="18" charset="0"/>
                <a:ea typeface="Times New Roman" panose="02020803070505020304" pitchFamily="18" charset="0"/>
              </a:rPr>
            </a:br>
            <a:r>
              <a:rPr lang="fa-IR" sz="1800" dirty="0">
                <a:ea typeface="Times New Roman" panose="02020803070505020304" pitchFamily="18" charset="0"/>
                <a:cs typeface="Sakkal Majalla" panose="02000000000000000000" pitchFamily="2" charset="-78"/>
              </a:rPr>
              <a:t>الف</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تجاوزکاران</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از</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حدود</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الهي</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طلاق</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آيه</a:t>
            </a:r>
            <a:r>
              <a:rPr lang="fa-IR" sz="1800" dirty="0">
                <a:ea typeface="Times New Roman" panose="02020803070505020304" pitchFamily="18" charset="0"/>
                <a:cs typeface="Times New Roman" panose="02020803070505020304" pitchFamily="18" charset="0"/>
              </a:rPr>
              <a:t> 1</a:t>
            </a:r>
            <a:r>
              <a:rPr lang="en-US" sz="1800" dirty="0">
                <a:latin typeface="Times New Roman" panose="02020803070505020304" pitchFamily="18" charset="0"/>
                <a:ea typeface="Times New Roman" panose="02020803070505020304" pitchFamily="18" charset="0"/>
              </a:rPr>
              <a:t>)</a:t>
            </a:r>
            <a:br>
              <a:rPr lang="en-US" sz="1800" dirty="0">
                <a:latin typeface="Times New Roman" panose="02020803070505020304" pitchFamily="18" charset="0"/>
                <a:ea typeface="Times New Roman" panose="02020803070505020304" pitchFamily="18" charset="0"/>
              </a:rPr>
            </a:br>
            <a:r>
              <a:rPr lang="fa-IR" sz="1800" dirty="0">
                <a:ea typeface="Times New Roman" panose="02020803070505020304" pitchFamily="18" charset="0"/>
                <a:cs typeface="Sakkal Majalla" panose="02000000000000000000" pitchFamily="2" charset="-78"/>
              </a:rPr>
              <a:t>ب</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بت</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پرستان</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بقره</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آيه</a:t>
            </a:r>
            <a:r>
              <a:rPr lang="fa-IR" sz="1800" dirty="0">
                <a:ea typeface="Times New Roman" panose="02020803070505020304" pitchFamily="18" charset="0"/>
                <a:cs typeface="Times New Roman" panose="02020803070505020304" pitchFamily="18" charset="0"/>
              </a:rPr>
              <a:t> 54</a:t>
            </a:r>
            <a:r>
              <a:rPr lang="en-US" sz="1800" dirty="0">
                <a:latin typeface="Times New Roman" panose="02020803070505020304" pitchFamily="18" charset="0"/>
                <a:ea typeface="Times New Roman" panose="02020803070505020304" pitchFamily="18" charset="0"/>
              </a:rPr>
              <a:t>)</a:t>
            </a:r>
            <a:br>
              <a:rPr lang="en-US" sz="1800" dirty="0">
                <a:latin typeface="Times New Roman" panose="02020803070505020304" pitchFamily="18" charset="0"/>
                <a:ea typeface="Times New Roman" panose="02020803070505020304" pitchFamily="18" charset="0"/>
              </a:rPr>
            </a:br>
            <a:r>
              <a:rPr lang="fa-IR" sz="1800" dirty="0">
                <a:ea typeface="Times New Roman" panose="02020803070505020304" pitchFamily="18" charset="0"/>
                <a:cs typeface="Sakkal Majalla" panose="02000000000000000000" pitchFamily="2" charset="-78"/>
              </a:rPr>
              <a:t>ج</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کافران</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بقره</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آيه</a:t>
            </a:r>
            <a:r>
              <a:rPr lang="fa-IR" sz="1800" dirty="0">
                <a:ea typeface="Times New Roman" panose="02020803070505020304" pitchFamily="18" charset="0"/>
                <a:cs typeface="Times New Roman" panose="02020803070505020304" pitchFamily="18" charset="0"/>
              </a:rPr>
              <a:t> 254</a:t>
            </a:r>
            <a:r>
              <a:rPr lang="en-US" sz="1800" dirty="0">
                <a:latin typeface="Times New Roman" panose="02020803070505020304" pitchFamily="18" charset="0"/>
                <a:ea typeface="Times New Roman" panose="02020803070505020304" pitchFamily="18" charset="0"/>
              </a:rPr>
              <a:t>)</a:t>
            </a:r>
            <a:br>
              <a:rPr lang="en-US" sz="1800" dirty="0">
                <a:latin typeface="Times New Roman" panose="02020803070505020304" pitchFamily="18" charset="0"/>
                <a:ea typeface="Times New Roman" panose="02020803070505020304" pitchFamily="18" charset="0"/>
              </a:rPr>
            </a:br>
            <a:r>
              <a:rPr lang="fa-IR" sz="1800" dirty="0">
                <a:ea typeface="Times New Roman" panose="02020803070505020304" pitchFamily="18" charset="0"/>
                <a:cs typeface="Sakkal Majalla" panose="02000000000000000000" pitchFamily="2" charset="-78"/>
              </a:rPr>
              <a:t>د</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حاکمان</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منحرف</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مائده</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آيه</a:t>
            </a:r>
            <a:r>
              <a:rPr lang="fa-IR" sz="1800" dirty="0">
                <a:ea typeface="Times New Roman" panose="02020803070505020304" pitchFamily="18" charset="0"/>
                <a:cs typeface="Times New Roman" panose="02020803070505020304" pitchFamily="18" charset="0"/>
              </a:rPr>
              <a:t> 45</a:t>
            </a:r>
            <a:r>
              <a:rPr lang="en-US" sz="1800" dirty="0">
                <a:latin typeface="Times New Roman" panose="02020803070505020304" pitchFamily="18" charset="0"/>
                <a:ea typeface="Times New Roman" panose="02020803070505020304" pitchFamily="18" charset="0"/>
              </a:rPr>
              <a:t>)</a:t>
            </a:r>
            <a:br>
              <a:rPr lang="en-US" sz="1800" dirty="0">
                <a:latin typeface="Times New Roman" panose="02020803070505020304" pitchFamily="18" charset="0"/>
                <a:ea typeface="Times New Roman" panose="02020803070505020304" pitchFamily="18" charset="0"/>
              </a:rPr>
            </a:br>
            <a:r>
              <a:rPr lang="en-US" sz="1800" dirty="0">
                <a:latin typeface="Times New Roman" panose="02020803070505020304" pitchFamily="18" charset="0"/>
                <a:ea typeface="Times New Roman" panose="02020803070505020304" pitchFamily="18" charset="0"/>
              </a:rPr>
              <a:t> </a:t>
            </a:r>
            <a:r>
              <a:rPr lang="en-US" sz="1800" b="1" dirty="0" smtClean="0">
                <a:solidFill>
                  <a:srgbClr val="00A000"/>
                </a:solidFill>
                <a:latin typeface="Times New Roman" panose="02020803070505020304" pitchFamily="18" charset="0"/>
                <a:ea typeface="Times New Roman" panose="02020803070505020304" pitchFamily="18" charset="0"/>
              </a:rPr>
              <a:t>3</a:t>
            </a:r>
            <a:r>
              <a:rPr lang="en-US" sz="1800" b="1" dirty="0">
                <a:solidFill>
                  <a:srgbClr val="00A000"/>
                </a:solidFill>
                <a:latin typeface="Times New Roman" panose="02020803070505020304" pitchFamily="18" charset="0"/>
                <a:ea typeface="Times New Roman" panose="02020803070505020304" pitchFamily="18" charset="0"/>
              </a:rPr>
              <a:t>. </a:t>
            </a:r>
            <a:r>
              <a:rPr lang="fa-IR" sz="1800" b="1" dirty="0">
                <a:solidFill>
                  <a:srgbClr val="00A000"/>
                </a:solidFill>
                <a:ea typeface="Times New Roman" panose="02020803070505020304" pitchFamily="18" charset="0"/>
                <a:cs typeface="Sakkal Majalla" panose="02000000000000000000" pitchFamily="2" charset="-78"/>
              </a:rPr>
              <a:t>شديدترين</a:t>
            </a:r>
            <a:r>
              <a:rPr lang="fa-IR" sz="1800" b="1" dirty="0">
                <a:solidFill>
                  <a:srgbClr val="00A000"/>
                </a:solidFill>
                <a:ea typeface="Times New Roman" panose="02020803070505020304" pitchFamily="18" charset="0"/>
                <a:cs typeface="Times New Roman" panose="02020803070505020304" pitchFamily="18" charset="0"/>
              </a:rPr>
              <a:t> </a:t>
            </a:r>
            <a:r>
              <a:rPr lang="fa-IR" sz="1800" b="1" dirty="0">
                <a:solidFill>
                  <a:srgbClr val="00A000"/>
                </a:solidFill>
                <a:ea typeface="Times New Roman" panose="02020803070505020304" pitchFamily="18" charset="0"/>
                <a:cs typeface="Sakkal Majalla" panose="02000000000000000000" pitchFamily="2" charset="-78"/>
              </a:rPr>
              <a:t>ظلم</a:t>
            </a:r>
            <a:r>
              <a:rPr lang="en-US" sz="1800" dirty="0">
                <a:latin typeface="Times New Roman" panose="02020803070505020304" pitchFamily="18" charset="0"/>
                <a:ea typeface="Times New Roman" panose="02020803070505020304" pitchFamily="18" charset="0"/>
              </a:rPr>
              <a:t/>
            </a:r>
            <a:br>
              <a:rPr lang="en-US" sz="1800" dirty="0">
                <a:latin typeface="Times New Roman" panose="02020803070505020304" pitchFamily="18" charset="0"/>
                <a:ea typeface="Times New Roman" panose="02020803070505020304" pitchFamily="18" charset="0"/>
              </a:rPr>
            </a:br>
            <a:r>
              <a:rPr lang="fa-IR" sz="1800" dirty="0" smtClean="0">
                <a:ea typeface="Times New Roman" panose="02020803070505020304" pitchFamily="18" charset="0"/>
                <a:cs typeface="Sakkal Majalla" panose="02000000000000000000" pitchFamily="2" charset="-78"/>
              </a:rPr>
              <a:t>در</a:t>
            </a:r>
            <a:r>
              <a:rPr lang="fa-IR" sz="1800" dirty="0" smtClean="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روايتي</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از</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امام</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صادق</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ع</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آمده</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است</a:t>
            </a:r>
            <a:r>
              <a:rPr lang="en-US" sz="1800" dirty="0" smtClean="0">
                <a:latin typeface="Times New Roman" panose="02020803070505020304" pitchFamily="18" charset="0"/>
                <a:ea typeface="Times New Roman" panose="02020803070505020304" pitchFamily="18" charset="0"/>
              </a:rPr>
              <a:t>:</a:t>
            </a:r>
            <a:r>
              <a:rPr lang="fa-IR" sz="1800" dirty="0" smtClean="0">
                <a:latin typeface="Times New Roman" panose="02020803070505020304" pitchFamily="18" charset="0"/>
                <a:ea typeface="Times New Roman" panose="02020803070505020304" pitchFamily="18" charset="0"/>
              </a:rPr>
              <a:t> </a:t>
            </a:r>
            <a:r>
              <a:rPr lang="en-US" sz="1800" dirty="0" smtClean="0">
                <a:latin typeface="Times New Roman" panose="02020803070505020304" pitchFamily="18" charset="0"/>
                <a:ea typeface="Times New Roman" panose="02020803070505020304" pitchFamily="18" charset="0"/>
              </a:rPr>
              <a:t>«</a:t>
            </a:r>
            <a:r>
              <a:rPr lang="fa-IR" sz="1800" dirty="0">
                <a:ea typeface="Times New Roman" panose="02020803070505020304" pitchFamily="18" charset="0"/>
                <a:cs typeface="Sakkal Majalla" panose="02000000000000000000" pitchFamily="2" charset="-78"/>
              </a:rPr>
              <a:t>هيچ</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ستمي</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سخت‌تر</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از</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اين</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نيست</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که</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مظلوم</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ياوري</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جز</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خدا</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نداشته</a:t>
            </a:r>
            <a:r>
              <a:rPr lang="fa-IR" sz="1800" dirty="0">
                <a:ea typeface="Times New Roman" panose="02020803070505020304" pitchFamily="18" charset="0"/>
                <a:cs typeface="Times New Roman" panose="02020803070505020304" pitchFamily="18" charset="0"/>
              </a:rPr>
              <a:t> </a:t>
            </a:r>
            <a:r>
              <a:rPr lang="fa-IR" sz="1800" dirty="0" smtClean="0">
                <a:ea typeface="Times New Roman" panose="02020803070505020304" pitchFamily="18" charset="0"/>
                <a:cs typeface="Sakkal Majalla" panose="02000000000000000000" pitchFamily="2" charset="-78"/>
              </a:rPr>
              <a:t>باشد</a:t>
            </a:r>
            <a:r>
              <a:rPr lang="fa-IR" sz="1800" dirty="0" smtClean="0">
                <a:ea typeface="Times New Roman" panose="02020803070505020304" pitchFamily="18" charset="0"/>
                <a:cs typeface="Times New Roman" panose="02020803070505020304" pitchFamily="18" charset="0"/>
              </a:rPr>
              <a:t>»</a:t>
            </a:r>
            <a:r>
              <a:rPr lang="en-US" sz="1800" dirty="0">
                <a:latin typeface="Times New Roman" panose="02020803070505020304" pitchFamily="18" charset="0"/>
                <a:ea typeface="Times New Roman" panose="02020803070505020304" pitchFamily="18" charset="0"/>
              </a:rPr>
              <a:t/>
            </a:r>
            <a:br>
              <a:rPr lang="en-US" sz="1800" dirty="0">
                <a:latin typeface="Times New Roman" panose="02020803070505020304" pitchFamily="18" charset="0"/>
                <a:ea typeface="Times New Roman" panose="02020803070505020304" pitchFamily="18" charset="0"/>
              </a:rPr>
            </a:br>
            <a:r>
              <a:rPr lang="en-US" sz="1800" dirty="0">
                <a:latin typeface="Times New Roman" panose="02020803070505020304" pitchFamily="18" charset="0"/>
                <a:ea typeface="Times New Roman" panose="02020803070505020304" pitchFamily="18" charset="0"/>
              </a:rPr>
              <a:t> </a:t>
            </a:r>
            <a:r>
              <a:rPr lang="en-US" sz="1800" b="1" dirty="0" smtClean="0">
                <a:solidFill>
                  <a:srgbClr val="00A000"/>
                </a:solidFill>
                <a:latin typeface="Times New Roman" panose="02020803070505020304" pitchFamily="18" charset="0"/>
                <a:ea typeface="Times New Roman" panose="02020803070505020304" pitchFamily="18" charset="0"/>
              </a:rPr>
              <a:t>4</a:t>
            </a:r>
            <a:r>
              <a:rPr lang="en-US" sz="1800" b="1" dirty="0">
                <a:solidFill>
                  <a:srgbClr val="00A000"/>
                </a:solidFill>
                <a:latin typeface="Times New Roman" panose="02020803070505020304" pitchFamily="18" charset="0"/>
                <a:ea typeface="Times New Roman" panose="02020803070505020304" pitchFamily="18" charset="0"/>
              </a:rPr>
              <a:t>. </a:t>
            </a:r>
            <a:r>
              <a:rPr lang="fa-IR" sz="1800" b="1" dirty="0">
                <a:solidFill>
                  <a:srgbClr val="00A000"/>
                </a:solidFill>
                <a:ea typeface="Times New Roman" panose="02020803070505020304" pitchFamily="18" charset="0"/>
                <a:cs typeface="Sakkal Majalla" panose="02000000000000000000" pitchFamily="2" charset="-78"/>
              </a:rPr>
              <a:t>ظالم</a:t>
            </a:r>
            <a:r>
              <a:rPr lang="fa-IR" sz="1800" b="1" dirty="0">
                <a:solidFill>
                  <a:srgbClr val="00A000"/>
                </a:solidFill>
                <a:ea typeface="Times New Roman" panose="02020803070505020304" pitchFamily="18" charset="0"/>
                <a:cs typeface="Times New Roman" panose="02020803070505020304" pitchFamily="18" charset="0"/>
              </a:rPr>
              <a:t> </a:t>
            </a:r>
            <a:r>
              <a:rPr lang="fa-IR" sz="1800" b="1" dirty="0">
                <a:solidFill>
                  <a:srgbClr val="00A000"/>
                </a:solidFill>
                <a:ea typeface="Times New Roman" panose="02020803070505020304" pitchFamily="18" charset="0"/>
                <a:cs typeface="Sakkal Majalla" panose="02000000000000000000" pitchFamily="2" charset="-78"/>
              </a:rPr>
              <a:t>ترين</a:t>
            </a:r>
            <a:r>
              <a:rPr lang="fa-IR" sz="1800" b="1" dirty="0">
                <a:solidFill>
                  <a:srgbClr val="00A000"/>
                </a:solidFill>
                <a:ea typeface="Times New Roman" panose="02020803070505020304" pitchFamily="18" charset="0"/>
                <a:cs typeface="Times New Roman" panose="02020803070505020304" pitchFamily="18" charset="0"/>
              </a:rPr>
              <a:t> </a:t>
            </a:r>
            <a:r>
              <a:rPr lang="fa-IR" sz="1800" b="1" dirty="0">
                <a:solidFill>
                  <a:srgbClr val="00A000"/>
                </a:solidFill>
                <a:ea typeface="Times New Roman" panose="02020803070505020304" pitchFamily="18" charset="0"/>
                <a:cs typeface="Sakkal Majalla" panose="02000000000000000000" pitchFamily="2" charset="-78"/>
              </a:rPr>
              <a:t>مردم</a:t>
            </a:r>
            <a:r>
              <a:rPr lang="en-US" sz="1800" b="1" dirty="0">
                <a:solidFill>
                  <a:srgbClr val="00A000"/>
                </a:solidFill>
                <a:latin typeface="Times New Roman" panose="02020803070505020304" pitchFamily="18" charset="0"/>
                <a:ea typeface="Times New Roman" panose="02020803070505020304" pitchFamily="18" charset="0"/>
              </a:rPr>
              <a:t/>
            </a:r>
            <a:br>
              <a:rPr lang="en-US" sz="1800" b="1" dirty="0">
                <a:solidFill>
                  <a:srgbClr val="00A000"/>
                </a:solidFill>
                <a:latin typeface="Times New Roman" panose="02020803070505020304" pitchFamily="18" charset="0"/>
                <a:ea typeface="Times New Roman" panose="02020803070505020304" pitchFamily="18" charset="0"/>
              </a:rPr>
            </a:br>
            <a:r>
              <a:rPr lang="fa-IR" sz="1800" dirty="0" smtClean="0">
                <a:ea typeface="Times New Roman" panose="02020803070505020304" pitchFamily="18" charset="0"/>
                <a:cs typeface="Sakkal Majalla" panose="02000000000000000000" pitchFamily="2" charset="-78"/>
              </a:rPr>
              <a:t>امام</a:t>
            </a:r>
            <a:r>
              <a:rPr lang="fa-IR" sz="1800" dirty="0" smtClean="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علي</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ع</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مي‌فرمايد</a:t>
            </a:r>
            <a:r>
              <a:rPr lang="en-US" sz="1800" dirty="0" smtClean="0">
                <a:latin typeface="Times New Roman" panose="02020803070505020304" pitchFamily="18" charset="0"/>
                <a:ea typeface="Times New Roman" panose="02020803070505020304" pitchFamily="18" charset="0"/>
              </a:rPr>
              <a:t>:</a:t>
            </a:r>
            <a:r>
              <a:rPr lang="fa-IR" sz="1800" dirty="0" smtClean="0">
                <a:latin typeface="Times New Roman" panose="02020803070505020304" pitchFamily="18" charset="0"/>
                <a:ea typeface="Times New Roman" panose="02020803070505020304" pitchFamily="18" charset="0"/>
              </a:rPr>
              <a:t> </a:t>
            </a:r>
            <a:r>
              <a:rPr lang="en-US" sz="1800" dirty="0" smtClean="0">
                <a:latin typeface="Times New Roman" panose="02020803070505020304" pitchFamily="18" charset="0"/>
                <a:ea typeface="Times New Roman" panose="02020803070505020304" pitchFamily="18" charset="0"/>
              </a:rPr>
              <a:t>«</a:t>
            </a:r>
            <a:r>
              <a:rPr lang="fa-IR" sz="1800" dirty="0">
                <a:ea typeface="Times New Roman" panose="02020803070505020304" pitchFamily="18" charset="0"/>
                <a:cs typeface="Sakkal Majalla" panose="02000000000000000000" pitchFamily="2" charset="-78"/>
              </a:rPr>
              <a:t>ستمکارترين</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مردم</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کسي</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است</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که</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ظلم</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خود</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را</a:t>
            </a:r>
            <a:r>
              <a:rPr lang="fa-IR" sz="1800" dirty="0">
                <a:ea typeface="Times New Roman" panose="02020803070505020304" pitchFamily="18" charset="0"/>
                <a:cs typeface="Times New Roman" panose="02020803070505020304" pitchFamily="18" charset="0"/>
              </a:rPr>
              <a:t> </a:t>
            </a:r>
            <a:r>
              <a:rPr lang="fa-IR" sz="1800" dirty="0">
                <a:ea typeface="Times New Roman" panose="02020803070505020304" pitchFamily="18" charset="0"/>
                <a:cs typeface="Sakkal Majalla" panose="02000000000000000000" pitchFamily="2" charset="-78"/>
              </a:rPr>
              <a:t>عدل</a:t>
            </a:r>
            <a:r>
              <a:rPr lang="fa-IR" sz="1800" dirty="0">
                <a:ea typeface="Times New Roman" panose="02020803070505020304" pitchFamily="18" charset="0"/>
                <a:cs typeface="Times New Roman" panose="02020803070505020304" pitchFamily="18" charset="0"/>
              </a:rPr>
              <a:t> </a:t>
            </a:r>
            <a:r>
              <a:rPr lang="fa-IR" sz="1800" dirty="0" smtClean="0">
                <a:ea typeface="Times New Roman" panose="02020803070505020304" pitchFamily="18" charset="0"/>
                <a:cs typeface="Sakkal Majalla" panose="02000000000000000000" pitchFamily="2" charset="-78"/>
              </a:rPr>
              <a:t>بشمارد</a:t>
            </a:r>
            <a:r>
              <a:rPr lang="fa-IR" sz="1800" dirty="0" smtClean="0">
                <a:ea typeface="Times New Roman" panose="02020803070505020304" pitchFamily="18" charset="0"/>
                <a:cs typeface="Times New Roman" panose="02020803070505020304" pitchFamily="18" charset="0"/>
              </a:rPr>
              <a:t>»</a:t>
            </a:r>
            <a:endParaRPr lang="fa-IR" sz="1800" dirty="0"/>
          </a:p>
        </p:txBody>
      </p:sp>
    </p:spTree>
    <p:extLst>
      <p:ext uri="{BB962C8B-B14F-4D97-AF65-F5344CB8AC3E}">
        <p14:creationId xmlns:p14="http://schemas.microsoft.com/office/powerpoint/2010/main" val="7451609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solidFill>
                  <a:srgbClr val="CC20D4"/>
                </a:solidFill>
                <a:ea typeface="Times New Roman" panose="02020803070505020304" pitchFamily="18" charset="0"/>
                <a:cs typeface="Sakkal Majalla" panose="02000000000000000000" pitchFamily="2" charset="-78"/>
              </a:rPr>
              <a:t>مطلب</a:t>
            </a:r>
            <a:r>
              <a:rPr lang="fa-IR" b="1" dirty="0">
                <a:solidFill>
                  <a:srgbClr val="CC20D4"/>
                </a:solidFill>
                <a:ea typeface="Times New Roman" panose="02020803070505020304" pitchFamily="18" charset="0"/>
                <a:cs typeface="Times New Roman" panose="02020803070505020304" pitchFamily="18" charset="0"/>
              </a:rPr>
              <a:t> </a:t>
            </a:r>
            <a:r>
              <a:rPr lang="fa-IR" b="1" dirty="0">
                <a:solidFill>
                  <a:srgbClr val="CC20D4"/>
                </a:solidFill>
                <a:ea typeface="Times New Roman" panose="02020803070505020304" pitchFamily="18" charset="0"/>
                <a:cs typeface="Sakkal Majalla" panose="02000000000000000000" pitchFamily="2" charset="-78"/>
              </a:rPr>
              <a:t>ششم</a:t>
            </a:r>
            <a:r>
              <a:rPr lang="fa-IR" b="1" dirty="0">
                <a:solidFill>
                  <a:srgbClr val="CC20D4"/>
                </a:solidFill>
                <a:ea typeface="Times New Roman" panose="02020803070505020304" pitchFamily="18" charset="0"/>
                <a:cs typeface="Times New Roman" panose="02020803070505020304" pitchFamily="18" charset="0"/>
              </a:rPr>
              <a:t>: </a:t>
            </a:r>
            <a:r>
              <a:rPr lang="fa-IR" b="1" dirty="0">
                <a:solidFill>
                  <a:srgbClr val="CC20D4"/>
                </a:solidFill>
                <a:ea typeface="Times New Roman" panose="02020803070505020304" pitchFamily="18" charset="0"/>
                <a:cs typeface="Sakkal Majalla" panose="02000000000000000000" pitchFamily="2" charset="-78"/>
              </a:rPr>
              <a:t>آزادي</a:t>
            </a:r>
            <a:endParaRPr lang="fa-IR" dirty="0"/>
          </a:p>
        </p:txBody>
      </p:sp>
      <p:sp>
        <p:nvSpPr>
          <p:cNvPr id="3" name="Content Placeholder 2"/>
          <p:cNvSpPr>
            <a:spLocks noGrp="1"/>
          </p:cNvSpPr>
          <p:nvPr>
            <p:ph idx="1"/>
          </p:nvPr>
        </p:nvSpPr>
        <p:spPr/>
        <p:txBody>
          <a:bodyPr>
            <a:normAutofit/>
          </a:bodyPr>
          <a:lstStyle/>
          <a:p>
            <a:r>
              <a:rPr lang="fa-IR" sz="3200" dirty="0">
                <a:ea typeface="Times New Roman" panose="02020803070505020304" pitchFamily="18" charset="0"/>
                <a:cs typeface="Sakkal Majalla" panose="02000000000000000000" pitchFamily="2" charset="-78"/>
              </a:rPr>
              <a:t>آزادي</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يکي</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از</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چالش</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برانگيز</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ترين</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واژه</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هایي</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است</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که</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در</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چند</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قرن</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اخير</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در</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دنيا</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توجه</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همه</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را</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به</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خود</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جلب</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کرده</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است</a:t>
            </a:r>
            <a:r>
              <a:rPr lang="en-US" sz="3200" dirty="0">
                <a:latin typeface="Times New Roman" panose="02020803070505020304" pitchFamily="18" charset="0"/>
                <a:ea typeface="Times New Roman" panose="02020803070505020304" pitchFamily="18" charset="0"/>
              </a:rPr>
              <a:t>.</a:t>
            </a:r>
            <a:br>
              <a:rPr lang="en-US" sz="3200" dirty="0">
                <a:latin typeface="Times New Roman" panose="02020803070505020304" pitchFamily="18" charset="0"/>
                <a:ea typeface="Times New Roman" panose="02020803070505020304" pitchFamily="18" charset="0"/>
              </a:rPr>
            </a:br>
            <a:r>
              <a:rPr lang="en-US" sz="3200" dirty="0">
                <a:latin typeface="Times New Roman" panose="02020803070505020304" pitchFamily="18" charset="0"/>
                <a:ea typeface="Times New Roman" panose="02020803070505020304" pitchFamily="18" charset="0"/>
              </a:rPr>
              <a:t/>
            </a:r>
            <a:br>
              <a:rPr lang="en-US" sz="3200" dirty="0">
                <a:latin typeface="Times New Roman" panose="02020803070505020304" pitchFamily="18" charset="0"/>
                <a:ea typeface="Times New Roman" panose="02020803070505020304" pitchFamily="18" charset="0"/>
              </a:rPr>
            </a:br>
            <a:r>
              <a:rPr lang="fa-IR" sz="3200" dirty="0">
                <a:ea typeface="Times New Roman" panose="02020803070505020304" pitchFamily="18" charset="0"/>
                <a:cs typeface="Sakkal Majalla" panose="02000000000000000000" pitchFamily="2" charset="-78"/>
              </a:rPr>
              <a:t>سياستمداران</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دنيا</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به</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تکيه</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بر</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عصاي</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آزادي</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همواره</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کانون</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توجه</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بوده‌اند</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و</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هر</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کدام</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تعريفي</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و</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حدي</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براي</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آزادي</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مطرح</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کرده</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که</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مخالفان</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و</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موافقاني</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هم</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داشته</a:t>
            </a:r>
            <a:r>
              <a:rPr lang="fa-IR" sz="3200" dirty="0">
                <a:ea typeface="Times New Roman" panose="02020803070505020304" pitchFamily="18" charset="0"/>
                <a:cs typeface="Times New Roman" panose="02020803070505020304" pitchFamily="18" charset="0"/>
              </a:rPr>
              <a:t> </a:t>
            </a:r>
            <a:r>
              <a:rPr lang="fa-IR" sz="3200" dirty="0">
                <a:ea typeface="Times New Roman" panose="02020803070505020304" pitchFamily="18" charset="0"/>
                <a:cs typeface="Sakkal Majalla" panose="02000000000000000000" pitchFamily="2" charset="-78"/>
              </a:rPr>
              <a:t>است</a:t>
            </a:r>
            <a:endParaRPr lang="fa-IR" sz="3200" dirty="0"/>
          </a:p>
        </p:txBody>
      </p:sp>
    </p:spTree>
    <p:extLst>
      <p:ext uri="{BB962C8B-B14F-4D97-AF65-F5344CB8AC3E}">
        <p14:creationId xmlns:p14="http://schemas.microsoft.com/office/powerpoint/2010/main" val="10594377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solidFill>
                  <a:srgbClr val="7B38ED"/>
                </a:solidFill>
                <a:ea typeface="Times New Roman" panose="02020803070505020304" pitchFamily="18" charset="0"/>
                <a:cs typeface="Sakkal Majalla" panose="02000000000000000000" pitchFamily="2" charset="-78"/>
              </a:rPr>
              <a:t>تعريف</a:t>
            </a:r>
            <a:r>
              <a:rPr lang="fa-IR" b="1" dirty="0">
                <a:solidFill>
                  <a:srgbClr val="7B38ED"/>
                </a:solidFill>
                <a:ea typeface="Times New Roman" panose="02020803070505020304" pitchFamily="18" charset="0"/>
                <a:cs typeface="Times New Roman" panose="02020803070505020304" pitchFamily="18" charset="0"/>
              </a:rPr>
              <a:t> </a:t>
            </a:r>
            <a:r>
              <a:rPr lang="fa-IR" b="1" dirty="0">
                <a:solidFill>
                  <a:srgbClr val="7B38ED"/>
                </a:solidFill>
                <a:ea typeface="Times New Roman" panose="02020803070505020304" pitchFamily="18" charset="0"/>
                <a:cs typeface="Sakkal Majalla" panose="02000000000000000000" pitchFamily="2" charset="-78"/>
              </a:rPr>
              <a:t>اسلام</a:t>
            </a:r>
            <a:r>
              <a:rPr lang="fa-IR" b="1" dirty="0">
                <a:solidFill>
                  <a:srgbClr val="7B38ED"/>
                </a:solidFill>
                <a:ea typeface="Times New Roman" panose="02020803070505020304" pitchFamily="18" charset="0"/>
                <a:cs typeface="Times New Roman" panose="02020803070505020304" pitchFamily="18" charset="0"/>
              </a:rPr>
              <a:t> </a:t>
            </a:r>
            <a:r>
              <a:rPr lang="fa-IR" b="1" dirty="0">
                <a:solidFill>
                  <a:srgbClr val="7B38ED"/>
                </a:solidFill>
                <a:ea typeface="Times New Roman" panose="02020803070505020304" pitchFamily="18" charset="0"/>
                <a:cs typeface="Sakkal Majalla" panose="02000000000000000000" pitchFamily="2" charset="-78"/>
              </a:rPr>
              <a:t>از</a:t>
            </a:r>
            <a:r>
              <a:rPr lang="fa-IR" b="1" dirty="0">
                <a:solidFill>
                  <a:srgbClr val="7B38ED"/>
                </a:solidFill>
                <a:ea typeface="Times New Roman" panose="02020803070505020304" pitchFamily="18" charset="0"/>
                <a:cs typeface="Times New Roman" panose="02020803070505020304" pitchFamily="18" charset="0"/>
              </a:rPr>
              <a:t> </a:t>
            </a:r>
            <a:r>
              <a:rPr lang="fa-IR" b="1" dirty="0">
                <a:solidFill>
                  <a:srgbClr val="7B38ED"/>
                </a:solidFill>
                <a:ea typeface="Times New Roman" panose="02020803070505020304" pitchFamily="18" charset="0"/>
                <a:cs typeface="Sakkal Majalla" panose="02000000000000000000" pitchFamily="2" charset="-78"/>
              </a:rPr>
              <a:t>آزادي</a:t>
            </a:r>
            <a:r>
              <a:rPr lang="fa-IR" b="1" dirty="0">
                <a:solidFill>
                  <a:srgbClr val="7B38ED"/>
                </a:solidFill>
                <a:ea typeface="Times New Roman" panose="02020803070505020304" pitchFamily="18" charset="0"/>
                <a:cs typeface="Times New Roman" panose="02020803070505020304" pitchFamily="18" charset="0"/>
              </a:rPr>
              <a:t> </a:t>
            </a:r>
            <a:r>
              <a:rPr lang="fa-IR" b="1" dirty="0">
                <a:solidFill>
                  <a:srgbClr val="7B38ED"/>
                </a:solidFill>
                <a:ea typeface="Times New Roman" panose="02020803070505020304" pitchFamily="18" charset="0"/>
                <a:cs typeface="Sakkal Majalla" panose="02000000000000000000" pitchFamily="2" charset="-78"/>
              </a:rPr>
              <a:t>چيست؟</a:t>
            </a:r>
            <a:endParaRPr lang="fa-IR" dirty="0"/>
          </a:p>
        </p:txBody>
      </p:sp>
      <p:sp>
        <p:nvSpPr>
          <p:cNvPr id="3" name="Content Placeholder 2"/>
          <p:cNvSpPr>
            <a:spLocks noGrp="1"/>
          </p:cNvSpPr>
          <p:nvPr>
            <p:ph idx="1"/>
          </p:nvPr>
        </p:nvSpPr>
        <p:spPr/>
        <p:txBody>
          <a:bodyPr>
            <a:normAutofit/>
          </a:bodyPr>
          <a:lstStyle/>
          <a:p>
            <a:r>
              <a:rPr lang="en-US" b="1" dirty="0" smtClean="0">
                <a:solidFill>
                  <a:srgbClr val="3283D5"/>
                </a:solidFill>
                <a:latin typeface="Times New Roman" panose="02020803070505020304" pitchFamily="18" charset="0"/>
                <a:ea typeface="Times New Roman" panose="02020803070505020304" pitchFamily="18" charset="0"/>
                <a:cs typeface="0 Badr" panose="00000400000000000000" pitchFamily="2" charset="-78"/>
              </a:rPr>
              <a:t>1</a:t>
            </a:r>
            <a:r>
              <a:rPr lang="en-US" b="1" dirty="0">
                <a:solidFill>
                  <a:srgbClr val="3283D5"/>
                </a:solidFill>
                <a:latin typeface="Times New Roman" panose="02020803070505020304" pitchFamily="18" charset="0"/>
                <a:ea typeface="Times New Roman" panose="02020803070505020304" pitchFamily="18" charset="0"/>
                <a:cs typeface="0 Badr" panose="00000400000000000000" pitchFamily="2" charset="-78"/>
              </a:rPr>
              <a:t>. </a:t>
            </a:r>
            <a:r>
              <a:rPr lang="fa-IR" b="1" dirty="0">
                <a:solidFill>
                  <a:srgbClr val="3283D5"/>
                </a:solidFill>
                <a:ea typeface="Times New Roman" panose="02020803070505020304" pitchFamily="18" charset="0"/>
                <a:cs typeface="0 Badr" panose="00000400000000000000" pitchFamily="2" charset="-78"/>
              </a:rPr>
              <a:t>معني آزادي</a:t>
            </a:r>
            <a:r>
              <a:rPr lang="en-US" b="1" dirty="0" smtClean="0">
                <a:solidFill>
                  <a:srgbClr val="3283D5"/>
                </a:solidFill>
                <a:latin typeface="Times New Roman" panose="02020803070505020304" pitchFamily="18" charset="0"/>
                <a:ea typeface="Times New Roman" panose="02020803070505020304" pitchFamily="18" charset="0"/>
                <a:cs typeface="0 Badr" panose="00000400000000000000" pitchFamily="2" charset="-78"/>
              </a:rPr>
              <a:t>:</a:t>
            </a:r>
            <a:r>
              <a:rPr lang="fa-IR" dirty="0" smtClean="0">
                <a:ea typeface="Times New Roman" panose="02020803070505020304" pitchFamily="18" charset="0"/>
                <a:cs typeface="0 Badr" panose="00000400000000000000" pitchFamily="2" charset="-78"/>
              </a:rPr>
              <a:t>تفاهم </a:t>
            </a:r>
            <a:r>
              <a:rPr lang="fa-IR" dirty="0">
                <a:ea typeface="Times New Roman" panose="02020803070505020304" pitchFamily="18" charset="0"/>
                <a:cs typeface="0 Badr" panose="00000400000000000000" pitchFamily="2" charset="-78"/>
              </a:rPr>
              <a:t>و ارائه تعريف از مفاهيم عيني، كار چندان مشكلي نيست. به عنوان مثال</a:t>
            </a:r>
            <a:r>
              <a:rPr lang="en-US" dirty="0">
                <a:latin typeface="Times New Roman" panose="02020803070505020304" pitchFamily="18" charset="0"/>
                <a:ea typeface="Times New Roman" panose="02020803070505020304" pitchFamily="18" charset="0"/>
                <a:cs typeface="0 Badr" panose="00000400000000000000" pitchFamily="2" charset="-78"/>
              </a:rPr>
              <a:t>: </a:t>
            </a:r>
            <a:r>
              <a:rPr lang="fa-IR" dirty="0">
                <a:ea typeface="Times New Roman" panose="02020803070505020304" pitchFamily="18" charset="0"/>
                <a:cs typeface="0 Badr" panose="00000400000000000000" pitchFamily="2" charset="-78"/>
              </a:rPr>
              <a:t>مفهوم گوش، چشم، حركت، آب، كوه، برق و... همگي مفاهيمي عيني و غير ذهني دارند، اما آن جايي كه سر و كار با مفاهيم انتزاعي و ذهني است، مانند مفاهيم فلسفي و بسياري از علوم انساني همانند روان شناسي، جامعه شناسي و علوم سياسي، ارائه تعريف جامع، امري مشكل و غالباً دست نيافتني است، چنان كه گفته مي‌شود: به تعداد ذهن‌ها و فكرها، جهان بيني وجود دارد. </a:t>
            </a:r>
            <a:endParaRPr lang="fa-IR" dirty="0" smtClean="0">
              <a:ea typeface="Times New Roman" panose="02020803070505020304" pitchFamily="18" charset="0"/>
              <a:cs typeface="0 Badr" panose="00000400000000000000" pitchFamily="2" charset="-78"/>
            </a:endParaRPr>
          </a:p>
          <a:p>
            <a:r>
              <a:rPr lang="fa-IR" dirty="0" smtClean="0">
                <a:ea typeface="Times New Roman" panose="02020803070505020304" pitchFamily="18" charset="0"/>
                <a:cs typeface="0 Badr" panose="00000400000000000000" pitchFamily="2" charset="-78"/>
              </a:rPr>
              <a:t>به </a:t>
            </a:r>
            <a:r>
              <a:rPr lang="fa-IR" dirty="0">
                <a:ea typeface="Times New Roman" panose="02020803070505020304" pitchFamily="18" charset="0"/>
                <a:cs typeface="0 Badr" panose="00000400000000000000" pitchFamily="2" charset="-78"/>
              </a:rPr>
              <a:t>بيان ديگر: امور ذهني و مفاهيمي كه ذهن آن را توليد مي‌كند، آن چنان گسترده است كه مي‌توان گفت به تعداد هر انسان، برداشت‌ها و بينش‌هاي مختلف و گاه متضاد وجود دارد. به عنوان مثال مفهوم سعادت، دموكراسي، سوسياليسم، فرهنگ و توسعه فرهنگي، آزادي و ليبراليسم، همگي از مقوله مفاهيم ذهني هستند</a:t>
            </a:r>
            <a:r>
              <a:rPr lang="en-US" dirty="0">
                <a:latin typeface="Times New Roman" panose="02020803070505020304" pitchFamily="18" charset="0"/>
                <a:ea typeface="Times New Roman" panose="02020803070505020304" pitchFamily="18" charset="0"/>
                <a:cs typeface="0 Badr" panose="00000400000000000000" pitchFamily="2" charset="-78"/>
              </a:rPr>
              <a:t>.</a:t>
            </a:r>
            <a:br>
              <a:rPr lang="en-US" dirty="0">
                <a:latin typeface="Times New Roman" panose="02020803070505020304" pitchFamily="18" charset="0"/>
                <a:ea typeface="Times New Roman" panose="02020803070505020304" pitchFamily="18" charset="0"/>
                <a:cs typeface="0 Badr" panose="00000400000000000000" pitchFamily="2" charset="-78"/>
              </a:rPr>
            </a:br>
            <a:r>
              <a:rPr lang="en-US" dirty="0">
                <a:latin typeface="Times New Roman" panose="02020803070505020304" pitchFamily="18" charset="0"/>
                <a:ea typeface="Times New Roman" panose="02020803070505020304" pitchFamily="18" charset="0"/>
                <a:cs typeface="0 Badr" panose="00000400000000000000" pitchFamily="2" charset="-78"/>
              </a:rPr>
              <a:t/>
            </a:r>
            <a:br>
              <a:rPr lang="en-US" dirty="0">
                <a:latin typeface="Times New Roman" panose="02020803070505020304" pitchFamily="18" charset="0"/>
                <a:ea typeface="Times New Roman" panose="02020803070505020304" pitchFamily="18" charset="0"/>
                <a:cs typeface="0 Badr" panose="00000400000000000000" pitchFamily="2" charset="-78"/>
              </a:rPr>
            </a:br>
            <a:r>
              <a:rPr lang="fa-IR" dirty="0">
                <a:ea typeface="Times New Roman" panose="02020803070505020304" pitchFamily="18" charset="0"/>
                <a:cs typeface="0 Badr" panose="00000400000000000000" pitchFamily="2" charset="-78"/>
              </a:rPr>
              <a:t>مفهوم سعادت گرچه در ابتدا واضح و بديهي به نظر مي‌رسد، اما يكي از ابهام آميزترين مفاهيم است، به گونه‌اي كه دو فيلسوف در جهان يافت نمي‌شود كه نظر يكساني در پاسخ سؤال بدهد. </a:t>
            </a:r>
            <a:r>
              <a:rPr lang="fa-IR" dirty="0" smtClean="0">
                <a:ea typeface="Times New Roman" panose="02020803070505020304" pitchFamily="18" charset="0"/>
                <a:cs typeface="0 Badr" panose="00000400000000000000" pitchFamily="2" charset="-78"/>
              </a:rPr>
              <a:t>و </a:t>
            </a:r>
            <a:r>
              <a:rPr lang="fa-IR" dirty="0">
                <a:ea typeface="Times New Roman" panose="02020803070505020304" pitchFamily="18" charset="0"/>
                <a:cs typeface="0 Badr" panose="00000400000000000000" pitchFamily="2" charset="-78"/>
              </a:rPr>
              <a:t>برخي نويسندگان غربي براي آزادي حدود دويست تعريف ذكر كرده‌اند</a:t>
            </a:r>
            <a:r>
              <a:rPr lang="fa-IR" dirty="0" smtClean="0">
                <a:ea typeface="Times New Roman" panose="02020803070505020304" pitchFamily="18" charset="0"/>
                <a:cs typeface="0 Badr" panose="00000400000000000000" pitchFamily="2" charset="-78"/>
              </a:rPr>
              <a:t>.</a:t>
            </a:r>
            <a:endParaRPr lang="fa-IR" dirty="0">
              <a:cs typeface="0 Badr" panose="00000400000000000000" pitchFamily="2" charset="-78"/>
            </a:endParaRPr>
          </a:p>
        </p:txBody>
      </p:sp>
    </p:spTree>
    <p:extLst>
      <p:ext uri="{BB962C8B-B14F-4D97-AF65-F5344CB8AC3E}">
        <p14:creationId xmlns:p14="http://schemas.microsoft.com/office/powerpoint/2010/main" val="33493655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08149"/>
          </a:xfrm>
        </p:spPr>
        <p:txBody>
          <a:bodyPr/>
          <a:lstStyle/>
          <a:p>
            <a:r>
              <a:rPr lang="fa-IR" b="1" dirty="0">
                <a:solidFill>
                  <a:srgbClr val="EF001B"/>
                </a:solidFill>
                <a:ea typeface="Times New Roman" panose="02020803070505020304" pitchFamily="18" charset="0"/>
                <a:cs typeface="Sakkal Majalla" panose="02000000000000000000" pitchFamily="2" charset="-78"/>
              </a:rPr>
              <a:t>آزادي</a:t>
            </a:r>
            <a:r>
              <a:rPr lang="fa-IR" b="1" dirty="0">
                <a:solidFill>
                  <a:srgbClr val="EF001B"/>
                </a:solidFill>
                <a:ea typeface="Times New Roman" panose="02020803070505020304" pitchFamily="18" charset="0"/>
                <a:cs typeface="Times New Roman" panose="02020803070505020304" pitchFamily="18" charset="0"/>
              </a:rPr>
              <a:t> </a:t>
            </a:r>
            <a:r>
              <a:rPr lang="fa-IR" b="1" dirty="0">
                <a:solidFill>
                  <a:srgbClr val="EF001B"/>
                </a:solidFill>
                <a:ea typeface="Times New Roman" panose="02020803070505020304" pitchFamily="18" charset="0"/>
                <a:cs typeface="Sakkal Majalla" panose="02000000000000000000" pitchFamily="2" charset="-78"/>
              </a:rPr>
              <a:t>مورد</a:t>
            </a:r>
            <a:r>
              <a:rPr lang="fa-IR" b="1" dirty="0">
                <a:solidFill>
                  <a:srgbClr val="EF001B"/>
                </a:solidFill>
                <a:ea typeface="Times New Roman" panose="02020803070505020304" pitchFamily="18" charset="0"/>
                <a:cs typeface="Times New Roman" panose="02020803070505020304" pitchFamily="18" charset="0"/>
              </a:rPr>
              <a:t> </a:t>
            </a:r>
            <a:r>
              <a:rPr lang="fa-IR" b="1" dirty="0">
                <a:solidFill>
                  <a:srgbClr val="EF001B"/>
                </a:solidFill>
                <a:ea typeface="Times New Roman" panose="02020803070505020304" pitchFamily="18" charset="0"/>
                <a:cs typeface="Sakkal Majalla" panose="02000000000000000000" pitchFamily="2" charset="-78"/>
              </a:rPr>
              <a:t>بحث</a:t>
            </a:r>
            <a:r>
              <a:rPr lang="fa-IR" b="1" dirty="0">
                <a:solidFill>
                  <a:srgbClr val="EF001B"/>
                </a:solidFill>
                <a:ea typeface="Times New Roman" panose="02020803070505020304" pitchFamily="18" charset="0"/>
                <a:cs typeface="Times New Roman" panose="02020803070505020304" pitchFamily="18" charset="0"/>
              </a:rPr>
              <a:t> </a:t>
            </a:r>
            <a:r>
              <a:rPr lang="fa-IR" b="1" dirty="0">
                <a:solidFill>
                  <a:srgbClr val="EF001B"/>
                </a:solidFill>
                <a:ea typeface="Times New Roman" panose="02020803070505020304" pitchFamily="18" charset="0"/>
                <a:cs typeface="Sakkal Majalla" panose="02000000000000000000" pitchFamily="2" charset="-78"/>
              </a:rPr>
              <a:t>در</a:t>
            </a:r>
            <a:r>
              <a:rPr lang="fa-IR" b="1" dirty="0">
                <a:solidFill>
                  <a:srgbClr val="EF001B"/>
                </a:solidFill>
                <a:ea typeface="Times New Roman" panose="02020803070505020304" pitchFamily="18" charset="0"/>
                <a:cs typeface="Times New Roman" panose="02020803070505020304" pitchFamily="18" charset="0"/>
              </a:rPr>
              <a:t> </a:t>
            </a:r>
            <a:r>
              <a:rPr lang="fa-IR" b="1" dirty="0">
                <a:solidFill>
                  <a:srgbClr val="EF001B"/>
                </a:solidFill>
                <a:ea typeface="Times New Roman" panose="02020803070505020304" pitchFamily="18" charset="0"/>
                <a:cs typeface="Sakkal Majalla" panose="02000000000000000000" pitchFamily="2" charset="-78"/>
              </a:rPr>
              <a:t>علوم</a:t>
            </a:r>
            <a:r>
              <a:rPr lang="fa-IR" b="1" dirty="0">
                <a:solidFill>
                  <a:srgbClr val="EF001B"/>
                </a:solidFill>
                <a:ea typeface="Times New Roman" panose="02020803070505020304" pitchFamily="18" charset="0"/>
                <a:cs typeface="Times New Roman" panose="02020803070505020304" pitchFamily="18" charset="0"/>
              </a:rPr>
              <a:t> </a:t>
            </a:r>
            <a:r>
              <a:rPr lang="fa-IR" b="1" dirty="0">
                <a:solidFill>
                  <a:srgbClr val="EF001B"/>
                </a:solidFill>
                <a:ea typeface="Times New Roman" panose="02020803070505020304" pitchFamily="18" charset="0"/>
                <a:cs typeface="Sakkal Majalla" panose="02000000000000000000" pitchFamily="2" charset="-78"/>
              </a:rPr>
              <a:t>مختلف</a:t>
            </a:r>
            <a:endParaRPr lang="fa-IR" dirty="0"/>
          </a:p>
        </p:txBody>
      </p:sp>
      <p:sp>
        <p:nvSpPr>
          <p:cNvPr id="3" name="Content Placeholder 2"/>
          <p:cNvSpPr>
            <a:spLocks noGrp="1"/>
          </p:cNvSpPr>
          <p:nvPr>
            <p:ph idx="1"/>
          </p:nvPr>
        </p:nvSpPr>
        <p:spPr>
          <a:xfrm>
            <a:off x="1371600" y="1493949"/>
            <a:ext cx="9601200" cy="4373451"/>
          </a:xfrm>
        </p:spPr>
        <p:txBody>
          <a:bodyPr>
            <a:normAutofit fontScale="92500" lnSpcReduction="10000"/>
          </a:bodyPr>
          <a:lstStyle/>
          <a:p>
            <a:r>
              <a:rPr lang="fa-IR" dirty="0">
                <a:ea typeface="Times New Roman" panose="02020803070505020304" pitchFamily="18" charset="0"/>
                <a:cs typeface="Sakkal Majalla" panose="02000000000000000000" pitchFamily="2" charset="-78"/>
              </a:rPr>
              <a:t>آ</a:t>
            </a:r>
            <a:r>
              <a:rPr lang="fa-IR" dirty="0" smtClean="0">
                <a:ea typeface="Times New Roman" panose="02020803070505020304" pitchFamily="18" charset="0"/>
                <a:cs typeface="Sakkal Majalla" panose="02000000000000000000" pitchFamily="2" charset="-78"/>
              </a:rPr>
              <a:t>زادي</a:t>
            </a:r>
            <a:r>
              <a:rPr lang="fa-IR" dirty="0">
                <a:ea typeface="Times New Roman" panose="02020803070505020304" pitchFamily="18" charset="0"/>
                <a:cs typeface="Sakkal Majalla" panose="02000000000000000000" pitchFamily="2" charset="-78"/>
              </a:rPr>
              <a:t>،</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گاه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معناي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اختيار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مقابل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جبر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كار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مي‌رود</a:t>
            </a:r>
            <a:r>
              <a:rPr lang="fa-IR" dirty="0">
                <a:ea typeface="Times New Roman" panose="02020803070505020304" pitchFamily="18" charset="0"/>
                <a:cs typeface="Times New Roman" panose="02020803070505020304" pitchFamily="18" charset="0"/>
              </a:rPr>
              <a:t>. </a:t>
            </a:r>
            <a:endParaRPr lang="fa-IR" dirty="0" smtClean="0">
              <a:ea typeface="Times New Roman" panose="02020803070505020304" pitchFamily="18" charset="0"/>
              <a:cs typeface="Times New Roman" panose="02020803070505020304" pitchFamily="18" charset="0"/>
            </a:endParaRPr>
          </a:p>
          <a:p>
            <a:r>
              <a:rPr lang="fa-IR" dirty="0" smtClean="0">
                <a:ea typeface="Times New Roman" panose="02020803070505020304" pitchFamily="18" charset="0"/>
                <a:cs typeface="Sakkal Majalla" panose="02000000000000000000" pitchFamily="2" charset="-78"/>
              </a:rPr>
              <a:t>گاهي</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نيز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مراد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آزاد،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انسان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مقابل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انسان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مملوك</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برده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smtClean="0">
                <a:ea typeface="Times New Roman" panose="02020803070505020304" pitchFamily="18" charset="0"/>
                <a:cs typeface="Times New Roman" panose="02020803070505020304" pitchFamily="18" charset="0"/>
              </a:rPr>
              <a:t>.</a:t>
            </a:r>
          </a:p>
          <a:p>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گاهي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گفته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مي‌شود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فلاني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آزاد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رايي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دارد؛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يعني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رأي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مستقل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دارد،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مقابل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نظر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تقليدي</a:t>
            </a:r>
            <a:r>
              <a:rPr lang="fa-IR" dirty="0">
                <a:ea typeface="Times New Roman" panose="02020803070505020304" pitchFamily="18" charset="0"/>
                <a:cs typeface="Times New Roman" panose="02020803070505020304" pitchFamily="18" charset="0"/>
              </a:rPr>
              <a:t> </a:t>
            </a:r>
            <a:endParaRPr lang="fa-IR" dirty="0" smtClean="0">
              <a:ea typeface="Times New Roman" panose="02020803070505020304" pitchFamily="18" charset="0"/>
              <a:cs typeface="Times New Roman" panose="02020803070505020304" pitchFamily="18" charset="0"/>
            </a:endParaRPr>
          </a:p>
          <a:p>
            <a:r>
              <a:rPr lang="fa-IR" dirty="0" smtClean="0">
                <a:ea typeface="Times New Roman" panose="02020803070505020304" pitchFamily="18" charset="0"/>
                <a:cs typeface="Sakkal Majalla" panose="02000000000000000000" pitchFamily="2" charset="-78"/>
              </a:rPr>
              <a:t>بعضي</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مواقع،</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آزادي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معنا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كه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انسان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كاري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بخواهد،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انجام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دهد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چه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مي‌پسندد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بگويد،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بدون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كه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هيچ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مرزي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عنوان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خط</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قرمز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براي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وجود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داشته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باشد</a:t>
            </a:r>
            <a:r>
              <a:rPr lang="en-US" dirty="0">
                <a:latin typeface="Times New Roman" panose="02020803070505020304" pitchFamily="18" charset="0"/>
                <a:ea typeface="Times New Roman" panose="02020803070505020304" pitchFamily="18" charset="0"/>
              </a:rPr>
              <a:t>.</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fa-IR" dirty="0">
                <a:ea typeface="Times New Roman" panose="02020803070505020304" pitchFamily="18" charset="0"/>
                <a:cs typeface="Sakkal Majalla" panose="02000000000000000000" pitchFamily="2" charset="-78"/>
              </a:rPr>
              <a:t>بحث</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يونان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باستان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گونه‌اي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ديگر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پيگيري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شده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آيا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طبيعت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سرشت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انسان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اجتماعي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آفريده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شده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اصطلاح</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مدني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كه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ذات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انسان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تنهايي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بنا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گشته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a:ea typeface="Times New Roman" panose="02020803070505020304" pitchFamily="18" charset="0"/>
                <a:cs typeface="Times New Roman" panose="02020803070505020304" pitchFamily="18" charset="0"/>
              </a:rPr>
              <a:t>. </a:t>
            </a:r>
            <a:endParaRPr lang="fa-IR" dirty="0" smtClean="0">
              <a:ea typeface="Times New Roman" panose="02020803070505020304" pitchFamily="18" charset="0"/>
              <a:cs typeface="Times New Roman" panose="02020803070505020304" pitchFamily="18" charset="0"/>
            </a:endParaRPr>
          </a:p>
          <a:p>
            <a:r>
              <a:rPr lang="fa-IR" dirty="0" smtClean="0">
                <a:ea typeface="Times New Roman" panose="02020803070505020304" pitchFamily="18" charset="0"/>
                <a:cs typeface="Sakkal Majalla" panose="02000000000000000000" pitchFamily="2" charset="-78"/>
              </a:rPr>
              <a:t>اگر</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گفتيم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اصالت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جامعه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smtClean="0">
                <a:ea typeface="Times New Roman" panose="02020803070505020304" pitchFamily="18" charset="0"/>
                <a:cs typeface="Sakkal Majalla" panose="02000000000000000000" pitchFamily="2" charset="-78"/>
              </a:rPr>
              <a:t>،</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لازمه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زندگي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اجتماعي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رعايت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يك</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سري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قيودات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شرايط</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ضوابط</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پس</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طبيعت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آدمي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گونه‌اي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سرشته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گشته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كه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داراي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آزادي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مطلق</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نباشد،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بلكه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چارچوب</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آزادي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داشته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باشد</a:t>
            </a:r>
            <a:r>
              <a:rPr lang="en-US" dirty="0">
                <a:latin typeface="Times New Roman" panose="02020803070505020304" pitchFamily="18" charset="0"/>
                <a:ea typeface="Times New Roman" panose="02020803070505020304" pitchFamily="18" charset="0"/>
              </a:rPr>
              <a:t>.</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fa-IR" dirty="0">
                <a:ea typeface="Times New Roman" panose="02020803070505020304" pitchFamily="18" charset="0"/>
                <a:cs typeface="Sakkal Majalla" panose="02000000000000000000" pitchFamily="2" charset="-78"/>
              </a:rPr>
              <a:t>اگر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گفتيم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اصالت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فرد</a:t>
            </a:r>
            <a:r>
              <a:rPr lang="fa-IR" dirty="0">
                <a:ea typeface="Times New Roman" panose="02020803070505020304" pitchFamily="18" charset="0"/>
                <a:cs typeface="Times New Roman" panose="02020803070505020304" pitchFamily="18" charset="0"/>
              </a:rPr>
              <a:t> </a:t>
            </a:r>
            <a:r>
              <a:rPr lang="fa-IR" dirty="0" smtClean="0">
                <a:ea typeface="Times New Roman" panose="02020803070505020304" pitchFamily="18" charset="0"/>
                <a:cs typeface="Sakkal Majalla" panose="02000000000000000000" pitchFamily="2" charset="-78"/>
              </a:rPr>
              <a:t>است،</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لازمه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زندگي</a:t>
            </a:r>
            <a:r>
              <a:rPr lang="fa-IR" dirty="0">
                <a:ea typeface="Times New Roman" panose="02020803070505020304" pitchFamily="18" charset="0"/>
                <a:cs typeface="Times New Roman" panose="02020803070505020304" pitchFamily="18" charset="0"/>
              </a:rPr>
              <a:t> </a:t>
            </a:r>
            <a:r>
              <a:rPr lang="fa-IR" dirty="0" smtClean="0">
                <a:ea typeface="Times New Roman" panose="02020803070505020304" pitchFamily="18" charset="0"/>
                <a:cs typeface="Sakkal Majalla" panose="02000000000000000000" pitchFamily="2" charset="-78"/>
              </a:rPr>
              <a:t>فردي،</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داشتن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آزادي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مطلق</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ترتيب</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آزادي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مقوله‌اي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نيست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كه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موضوع</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بحث</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علم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خاص</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باشد،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بلكه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فلسفه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روان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شناسي،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جامعه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شناسي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علم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حقوق</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علوم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سياسي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علم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عقايد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كلام،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طور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كلي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اديان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مكاتب</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الهي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غير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الهي</a:t>
            </a:r>
            <a:r>
              <a:rPr lang="fa-IR" dirty="0">
                <a:ea typeface="Times New Roman" panose="02020803070505020304" pitchFamily="18" charset="0"/>
                <a:cs typeface="Times New Roman" panose="02020803070505020304" pitchFamily="18" charset="0"/>
              </a:rPr>
              <a:t> </a:t>
            </a:r>
            <a:r>
              <a:rPr lang="fa-IR" dirty="0" smtClean="0">
                <a:ea typeface="Times New Roman" panose="02020803070505020304" pitchFamily="18" charset="0"/>
                <a:cs typeface="Sakkal Majalla" panose="02000000000000000000" pitchFamily="2" charset="-78"/>
              </a:rPr>
              <a:t>همگی در این</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مورد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اظهار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نظر</a:t>
            </a:r>
            <a:r>
              <a:rPr lang="fa-IR" dirty="0">
                <a:ea typeface="Times New Roman" panose="02020803070505020304" pitchFamily="18" charset="0"/>
                <a:cs typeface="Times New Roman" panose="02020803070505020304" pitchFamily="18" charset="0"/>
              </a:rPr>
              <a:t> </a:t>
            </a:r>
            <a:r>
              <a:rPr lang="fa-IR" dirty="0" smtClean="0">
                <a:ea typeface="Times New Roman" panose="02020803070505020304" pitchFamily="18" charset="0"/>
                <a:cs typeface="Sakkal Majalla" panose="02000000000000000000" pitchFamily="2" charset="-78"/>
              </a:rPr>
              <a:t>كرده اند</a:t>
            </a:r>
            <a:r>
              <a:rPr lang="en-US" dirty="0" smtClean="0">
                <a:latin typeface="Times New Roman" panose="02020803070505020304" pitchFamily="18" charset="0"/>
                <a:ea typeface="Times New Roman" panose="02020803070505020304" pitchFamily="18" charset="0"/>
              </a:rPr>
              <a:t> .</a:t>
            </a:r>
            <a:r>
              <a:rPr lang="fa-IR" dirty="0" smtClean="0">
                <a:ea typeface="Times New Roman" panose="02020803070505020304" pitchFamily="18" charset="0"/>
                <a:cs typeface="Sakkal Majalla" panose="02000000000000000000" pitchFamily="2" charset="-78"/>
              </a:rPr>
              <a:t>بنابراين</a:t>
            </a:r>
            <a:r>
              <a:rPr lang="fa-IR" dirty="0">
                <a:ea typeface="Times New Roman" panose="02020803070505020304" pitchFamily="18" charset="0"/>
                <a:cs typeface="Sakkal Majalla" panose="02000000000000000000" pitchFamily="2" charset="-78"/>
              </a:rPr>
              <a:t>،</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استقرا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احصا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جمع</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آوري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ديدگاه‌هاي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مكاتب</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مختلف</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مورد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آزادي،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ممكن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مفيد</a:t>
            </a:r>
            <a:r>
              <a:rPr lang="en-US" dirty="0">
                <a:latin typeface="Times New Roman" panose="02020803070505020304" pitchFamily="18" charset="0"/>
                <a:ea typeface="Times New Roman" panose="02020803070505020304" pitchFamily="18" charset="0"/>
              </a:rPr>
              <a:t>.</a:t>
            </a:r>
            <a:endParaRPr lang="fa-IR" dirty="0"/>
          </a:p>
        </p:txBody>
      </p:sp>
    </p:spTree>
    <p:extLst>
      <p:ext uri="{BB962C8B-B14F-4D97-AF65-F5344CB8AC3E}">
        <p14:creationId xmlns:p14="http://schemas.microsoft.com/office/powerpoint/2010/main" val="387037103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0 Badr" panose="00000400000000000000" pitchFamily="2" charset="-78"/>
              </a:rPr>
              <a:t>آزادی در قرآن</a:t>
            </a:r>
            <a:endParaRPr lang="fa-IR" dirty="0">
              <a:cs typeface="0 Badr" panose="00000400000000000000" pitchFamily="2" charset="-78"/>
            </a:endParaRPr>
          </a:p>
        </p:txBody>
      </p:sp>
      <p:sp>
        <p:nvSpPr>
          <p:cNvPr id="3" name="Content Placeholder 2"/>
          <p:cNvSpPr>
            <a:spLocks noGrp="1"/>
          </p:cNvSpPr>
          <p:nvPr>
            <p:ph idx="1"/>
          </p:nvPr>
        </p:nvSpPr>
        <p:spPr/>
        <p:txBody>
          <a:bodyPr>
            <a:normAutofit/>
          </a:bodyPr>
          <a:lstStyle/>
          <a:p>
            <a:r>
              <a:rPr lang="fa-IR" sz="4800" dirty="0" smtClean="0">
                <a:cs typeface="0 Badr" panose="00000400000000000000" pitchFamily="2" charset="-78"/>
              </a:rPr>
              <a:t>حدود ازادی</a:t>
            </a:r>
          </a:p>
          <a:p>
            <a:r>
              <a:rPr lang="fa-IR" sz="4800" dirty="0" smtClean="0">
                <a:cs typeface="0 Badr" panose="00000400000000000000" pitchFamily="2" charset="-78"/>
              </a:rPr>
              <a:t>آزادی در اعتقاد</a:t>
            </a:r>
          </a:p>
          <a:p>
            <a:r>
              <a:rPr lang="fa-IR" sz="4800" dirty="0" smtClean="0">
                <a:cs typeface="0 Badr" panose="00000400000000000000" pitchFamily="2" charset="-78"/>
              </a:rPr>
              <a:t>آزادی های فردی</a:t>
            </a:r>
          </a:p>
          <a:p>
            <a:r>
              <a:rPr lang="fa-IR" sz="4800" dirty="0" smtClean="0">
                <a:cs typeface="0 Badr" panose="00000400000000000000" pitchFamily="2" charset="-78"/>
              </a:rPr>
              <a:t>ازادی اجتماعی</a:t>
            </a:r>
          </a:p>
        </p:txBody>
      </p:sp>
    </p:spTree>
    <p:extLst>
      <p:ext uri="{BB962C8B-B14F-4D97-AF65-F5344CB8AC3E}">
        <p14:creationId xmlns:p14="http://schemas.microsoft.com/office/powerpoint/2010/main" val="41238920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solidFill>
                  <a:srgbClr val="3283D5"/>
                </a:solidFill>
                <a:ea typeface="Times New Roman" panose="02020803070505020304" pitchFamily="18" charset="0"/>
                <a:cs typeface="Sakkal Majalla" panose="02000000000000000000" pitchFamily="2" charset="-78"/>
              </a:rPr>
              <a:t>آزادي</a:t>
            </a:r>
            <a:r>
              <a:rPr lang="fa-IR" b="1" dirty="0">
                <a:solidFill>
                  <a:srgbClr val="3283D5"/>
                </a:solidFill>
                <a:ea typeface="Times New Roman" panose="02020803070505020304" pitchFamily="18" charset="0"/>
                <a:cs typeface="Times New Roman" panose="02020803070505020304" pitchFamily="18" charset="0"/>
              </a:rPr>
              <a:t> </a:t>
            </a:r>
            <a:r>
              <a:rPr lang="fa-IR" b="1" dirty="0">
                <a:solidFill>
                  <a:srgbClr val="3283D5"/>
                </a:solidFill>
                <a:ea typeface="Times New Roman" panose="02020803070505020304" pitchFamily="18" charset="0"/>
                <a:cs typeface="Sakkal Majalla" panose="02000000000000000000" pitchFamily="2" charset="-78"/>
              </a:rPr>
              <a:t>در</a:t>
            </a:r>
            <a:r>
              <a:rPr lang="fa-IR" b="1" dirty="0">
                <a:solidFill>
                  <a:srgbClr val="3283D5"/>
                </a:solidFill>
                <a:ea typeface="Times New Roman" panose="02020803070505020304" pitchFamily="18" charset="0"/>
                <a:cs typeface="Times New Roman" panose="02020803070505020304" pitchFamily="18" charset="0"/>
              </a:rPr>
              <a:t> </a:t>
            </a:r>
            <a:r>
              <a:rPr lang="fa-IR" b="1" dirty="0">
                <a:solidFill>
                  <a:srgbClr val="3283D5"/>
                </a:solidFill>
                <a:ea typeface="Times New Roman" panose="02020803070505020304" pitchFamily="18" charset="0"/>
                <a:cs typeface="Sakkal Majalla" panose="02000000000000000000" pitchFamily="2" charset="-78"/>
              </a:rPr>
              <a:t>قرآن</a:t>
            </a: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fa-IR" dirty="0">
                <a:solidFill>
                  <a:srgbClr val="EF0078"/>
                </a:solidFill>
                <a:ea typeface="Times New Roman" panose="02020803070505020304" pitchFamily="18" charset="0"/>
                <a:cs typeface="Sakkal Majalla" panose="02000000000000000000" pitchFamily="2" charset="-78"/>
              </a:rPr>
              <a:t>الف</a:t>
            </a:r>
            <a:r>
              <a:rPr lang="fa-IR" dirty="0">
                <a:solidFill>
                  <a:srgbClr val="EF0078"/>
                </a:solidFill>
                <a:ea typeface="Times New Roman" panose="02020803070505020304" pitchFamily="18" charset="0"/>
                <a:cs typeface="Times New Roman" panose="02020803070505020304" pitchFamily="18" charset="0"/>
              </a:rPr>
              <a:t>: </a:t>
            </a:r>
            <a:r>
              <a:rPr lang="fa-IR" dirty="0">
                <a:solidFill>
                  <a:srgbClr val="EF0078"/>
                </a:solidFill>
                <a:ea typeface="Times New Roman" panose="02020803070505020304" pitchFamily="18" charset="0"/>
                <a:cs typeface="Sakkal Majalla" panose="02000000000000000000" pitchFamily="2" charset="-78"/>
              </a:rPr>
              <a:t>حدود</a:t>
            </a:r>
            <a:r>
              <a:rPr lang="fa-IR" dirty="0">
                <a:solidFill>
                  <a:srgbClr val="EF0078"/>
                </a:solidFill>
                <a:ea typeface="Times New Roman" panose="02020803070505020304" pitchFamily="18" charset="0"/>
                <a:cs typeface="Times New Roman" panose="02020803070505020304" pitchFamily="18" charset="0"/>
              </a:rPr>
              <a:t> </a:t>
            </a:r>
            <a:r>
              <a:rPr lang="fa-IR" dirty="0">
                <a:solidFill>
                  <a:srgbClr val="EF0078"/>
                </a:solidFill>
                <a:ea typeface="Times New Roman" panose="02020803070505020304" pitchFamily="18" charset="0"/>
                <a:cs typeface="Sakkal Majalla" panose="02000000000000000000" pitchFamily="2" charset="-78"/>
              </a:rPr>
              <a:t>آزادي</a:t>
            </a:r>
            <a:r>
              <a:rPr lang="en-US" dirty="0">
                <a:solidFill>
                  <a:srgbClr val="EF0078"/>
                </a:solidFill>
                <a:latin typeface="Times New Roman" panose="02020803070505020304" pitchFamily="18" charset="0"/>
                <a:ea typeface="Times New Roman" panose="02020803070505020304" pitchFamily="18" charset="0"/>
              </a:rPr>
              <a:t>:</a:t>
            </a:r>
            <a:endParaRPr lang="fa-IR" dirty="0"/>
          </a:p>
        </p:txBody>
      </p:sp>
      <p:sp>
        <p:nvSpPr>
          <p:cNvPr id="3" name="Content Placeholder 2"/>
          <p:cNvSpPr>
            <a:spLocks noGrp="1"/>
          </p:cNvSpPr>
          <p:nvPr>
            <p:ph idx="1"/>
          </p:nvPr>
        </p:nvSpPr>
        <p:spPr/>
        <p:txBody>
          <a:bodyPr>
            <a:normAutofit fontScale="85000" lnSpcReduction="20000"/>
          </a:bodyPr>
          <a:lstStyle/>
          <a:p>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fa-IR" dirty="0">
                <a:ea typeface="Times New Roman" panose="02020803070505020304" pitchFamily="18" charset="0"/>
                <a:cs typeface="Sakkal Majalla" panose="02000000000000000000" pitchFamily="2" charset="-78"/>
              </a:rPr>
              <a:t>قرآن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انسان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يک</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موجود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کاملا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آزاد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مختار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مي‌داند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شکلي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که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پذيرش</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براي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اجباري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نخواهد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بود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اکراه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الدين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طرفي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حق</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دارد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مسير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حق</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باطل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خودش</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انتخاب</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کند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انا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هديناه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السبيل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اما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شاکرا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اما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کفورا</a:t>
            </a:r>
            <a:r>
              <a:rPr lang="en-US" dirty="0">
                <a:latin typeface="Times New Roman" panose="02020803070505020304" pitchFamily="18" charset="0"/>
                <a:ea typeface="Times New Roman" panose="02020803070505020304" pitchFamily="18" charset="0"/>
              </a:rPr>
              <a:t>).</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fa-IR" dirty="0">
                <a:ea typeface="Times New Roman" panose="02020803070505020304" pitchFamily="18" charset="0"/>
                <a:cs typeface="Sakkal Majalla" panose="02000000000000000000" pitchFamily="2" charset="-78"/>
              </a:rPr>
              <a:t>اما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بحث</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ديگر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يک</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انساني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که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معتقد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اصول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اخلاقي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اجتماعي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اسلام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نيست،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آيا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مي‌تواند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طبق</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اعتقادات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خود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جامعه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رفتار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کند؟</a:t>
            </a: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fa-IR" dirty="0" smtClean="0">
                <a:ea typeface="Times New Roman" panose="02020803070505020304" pitchFamily="18" charset="0"/>
                <a:cs typeface="Sakkal Majalla" panose="02000000000000000000" pitchFamily="2" charset="-78"/>
              </a:rPr>
              <a:t>اسلام</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براي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رفتار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آدمها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مرزي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قائل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دليل</a:t>
            </a:r>
            <a:r>
              <a:rPr lang="en-US" dirty="0">
                <a:latin typeface="Times New Roman" panose="02020803070505020304" pitchFamily="18" charset="0"/>
                <a:ea typeface="Times New Roman" panose="02020803070505020304" pitchFamily="18" charset="0"/>
              </a:rPr>
              <a:t>:</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fa-IR" b="1" dirty="0">
                <a:ea typeface="Times New Roman" panose="02020803070505020304" pitchFamily="18" charset="0"/>
                <a:cs typeface="Sakkal Majalla" panose="02000000000000000000" pitchFamily="2" charset="-78"/>
              </a:rPr>
              <a:t>يکم</a:t>
            </a:r>
            <a:r>
              <a:rPr lang="en-US" b="1" dirty="0">
                <a:latin typeface="Times New Roman" panose="02020803070505020304" pitchFamily="18" charset="0"/>
                <a:ea typeface="Times New Roman" panose="02020803070505020304" pitchFamily="18" charset="0"/>
              </a:rPr>
              <a:t>: </a:t>
            </a:r>
            <a:r>
              <a:rPr lang="fa-IR" dirty="0">
                <a:ea typeface="Times New Roman" panose="02020803070505020304" pitchFamily="18" charset="0"/>
                <a:cs typeface="Sakkal Majalla" panose="02000000000000000000" pitchFamily="2" charset="-78"/>
              </a:rPr>
              <a:t>رفتار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فرد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نبايد</a:t>
            </a:r>
            <a:r>
              <a:rPr lang="fa-IR" dirty="0">
                <a:ea typeface="Times New Roman" panose="02020803070505020304" pitchFamily="18" charset="0"/>
                <a:cs typeface="Times New Roman" panose="02020803070505020304" pitchFamily="18" charset="0"/>
              </a:rPr>
              <a:t> </a:t>
            </a:r>
            <a:r>
              <a:rPr lang="fa-IR" dirty="0" smtClean="0">
                <a:ea typeface="Times New Roman" panose="02020803070505020304" pitchFamily="18" charset="0"/>
                <a:cs typeface="Sakkal Majalla" panose="02000000000000000000" pitchFamily="2" charset="-78"/>
              </a:rPr>
              <a:t>مخل</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آزادي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ديگران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باعث</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ضرر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شخص</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ثالث</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گردد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مطلب</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بديهي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عقل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مي‌باشد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کسي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مخالفت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بورزد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يعني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اينکه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جامعه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هرج</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مرج</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بايد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وجود</a:t>
            </a:r>
            <a:r>
              <a:rPr lang="fa-IR" dirty="0">
                <a:ea typeface="Times New Roman" panose="02020803070505020304" pitchFamily="18" charset="0"/>
                <a:cs typeface="Times New Roman" panose="02020803070505020304" pitchFamily="18" charset="0"/>
              </a:rPr>
              <a:t> </a:t>
            </a:r>
            <a:r>
              <a:rPr lang="fa-IR" dirty="0" smtClean="0">
                <a:ea typeface="Times New Roman" panose="02020803070505020304" pitchFamily="18" charset="0"/>
                <a:cs typeface="Sakkal Majalla" panose="02000000000000000000" pitchFamily="2" charset="-78"/>
              </a:rPr>
              <a:t>بيايد.  دلایل</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قرآني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روایي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فراوان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لاضرر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لاضرار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الاسلام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الدين</a:t>
            </a:r>
            <a:r>
              <a:rPr lang="en-US" dirty="0">
                <a:latin typeface="Times New Roman" panose="02020803070505020304" pitchFamily="18" charset="0"/>
                <a:ea typeface="Times New Roman" panose="02020803070505020304" pitchFamily="18" charset="0"/>
              </a:rPr>
              <a:t>)</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fa-IR" b="1" dirty="0">
                <a:ea typeface="Times New Roman" panose="02020803070505020304" pitchFamily="18" charset="0"/>
                <a:cs typeface="Sakkal Majalla" panose="02000000000000000000" pitchFamily="2" charset="-78"/>
              </a:rPr>
              <a:t>دوم</a:t>
            </a:r>
            <a:r>
              <a:rPr lang="fa-IR" b="1"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مصالح</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جامعه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فرد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مقدم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en-US" dirty="0">
                <a:latin typeface="Times New Roman" panose="02020803070505020304" pitchFamily="18" charset="0"/>
                <a:ea typeface="Times New Roman" panose="02020803070505020304" pitchFamily="18" charset="0"/>
              </a:rPr>
              <a:t>.</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fa-IR" dirty="0">
                <a:ea typeface="Times New Roman" panose="02020803070505020304" pitchFamily="18" charset="0"/>
                <a:cs typeface="Sakkal Majalla" panose="02000000000000000000" pitchFamily="2" charset="-78"/>
              </a:rPr>
              <a:t>فلسفه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وضع</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قانون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که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حقوق</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اکثر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جامع</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پايمال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نگردد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بهترين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قانون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که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جامعيت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بيشتري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داشته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باشد</a:t>
            </a:r>
            <a:r>
              <a:rPr lang="fa-IR" dirty="0">
                <a:ea typeface="Times New Roman" panose="02020803070505020304" pitchFamily="18" charset="0"/>
                <a:cs typeface="Times New Roman" panose="02020803070505020304" pitchFamily="18" charset="0"/>
              </a:rPr>
              <a:t>. </a:t>
            </a:r>
            <a:r>
              <a:rPr lang="fa-IR" dirty="0" smtClean="0">
                <a:ea typeface="Times New Roman" panose="02020803070505020304" pitchFamily="18" charset="0"/>
                <a:cs typeface="Sakkal Majalla" panose="02000000000000000000" pitchFamily="2" charset="-78"/>
              </a:rPr>
              <a:t>پس</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هميشه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اعمال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قانون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اکثريت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منتفع</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مي‌گردند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يک</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اقليتي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ممکن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مقداري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زيان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ببيند</a:t>
            </a:r>
            <a:r>
              <a:rPr lang="fa-IR" dirty="0">
                <a:ea typeface="Times New Roman" panose="02020803070505020304" pitchFamily="18" charset="0"/>
                <a:cs typeface="Times New Roman" panose="02020803070505020304" pitchFamily="18" charset="0"/>
              </a:rPr>
              <a:t>. </a:t>
            </a:r>
            <a:endParaRPr lang="fa-IR" dirty="0" smtClean="0">
              <a:ea typeface="Times New Roman" panose="02020803070505020304" pitchFamily="18" charset="0"/>
              <a:cs typeface="Times New Roman" panose="02020803070505020304" pitchFamily="18" charset="0"/>
            </a:endParaRPr>
          </a:p>
          <a:p>
            <a:r>
              <a:rPr lang="fa-IR" dirty="0" smtClean="0">
                <a:ea typeface="Times New Roman" panose="02020803070505020304" pitchFamily="18" charset="0"/>
                <a:cs typeface="Sakkal Majalla" panose="02000000000000000000" pitchFamily="2" charset="-78"/>
              </a:rPr>
              <a:t>البته</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اعمال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قانون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اينگونه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نيست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که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هميشه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فقط</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يک</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اقليت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خاص</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متضرر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باشند</a:t>
            </a:r>
            <a:r>
              <a:rPr lang="en-US" dirty="0">
                <a:latin typeface="Times New Roman" panose="02020803070505020304" pitchFamily="18" charset="0"/>
                <a:ea typeface="Times New Roman" panose="02020803070505020304" pitchFamily="18" charset="0"/>
              </a:rPr>
              <a:t>.</a:t>
            </a:r>
            <a:br>
              <a:rPr lang="en-US" dirty="0">
                <a:latin typeface="Times New Roman" panose="02020803070505020304" pitchFamily="18" charset="0"/>
                <a:ea typeface="Times New Roman" panose="02020803070505020304" pitchFamily="18" charset="0"/>
              </a:rPr>
            </a:br>
            <a:endParaRPr lang="fa-IR" dirty="0"/>
          </a:p>
        </p:txBody>
      </p:sp>
    </p:spTree>
    <p:extLst>
      <p:ext uri="{BB962C8B-B14F-4D97-AF65-F5344CB8AC3E}">
        <p14:creationId xmlns:p14="http://schemas.microsoft.com/office/powerpoint/2010/main" val="304850802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b="1" dirty="0">
                <a:solidFill>
                  <a:srgbClr val="3283D5"/>
                </a:solidFill>
                <a:ea typeface="Times New Roman" panose="02020803070505020304" pitchFamily="18" charset="0"/>
                <a:cs typeface="Sakkal Majalla" panose="02000000000000000000" pitchFamily="2" charset="-78"/>
              </a:rPr>
              <a:t>آزادي</a:t>
            </a:r>
            <a:r>
              <a:rPr lang="fa-IR" sz="3600" b="1" dirty="0">
                <a:solidFill>
                  <a:srgbClr val="3283D5"/>
                </a:solidFill>
                <a:ea typeface="Times New Roman" panose="02020803070505020304" pitchFamily="18" charset="0"/>
                <a:cs typeface="Times New Roman" panose="02020803070505020304" pitchFamily="18" charset="0"/>
              </a:rPr>
              <a:t> </a:t>
            </a:r>
            <a:r>
              <a:rPr lang="fa-IR" sz="3600" b="1" dirty="0">
                <a:solidFill>
                  <a:srgbClr val="3283D5"/>
                </a:solidFill>
                <a:ea typeface="Times New Roman" panose="02020803070505020304" pitchFamily="18" charset="0"/>
                <a:cs typeface="Sakkal Majalla" panose="02000000000000000000" pitchFamily="2" charset="-78"/>
              </a:rPr>
              <a:t>در</a:t>
            </a:r>
            <a:r>
              <a:rPr lang="fa-IR" sz="3600" b="1" dirty="0">
                <a:solidFill>
                  <a:srgbClr val="3283D5"/>
                </a:solidFill>
                <a:ea typeface="Times New Roman" panose="02020803070505020304" pitchFamily="18" charset="0"/>
                <a:cs typeface="Times New Roman" panose="02020803070505020304" pitchFamily="18" charset="0"/>
              </a:rPr>
              <a:t> </a:t>
            </a:r>
            <a:r>
              <a:rPr lang="fa-IR" sz="3600" b="1" dirty="0">
                <a:solidFill>
                  <a:srgbClr val="3283D5"/>
                </a:solidFill>
                <a:ea typeface="Times New Roman" panose="02020803070505020304" pitchFamily="18" charset="0"/>
                <a:cs typeface="Sakkal Majalla" panose="02000000000000000000" pitchFamily="2" charset="-78"/>
              </a:rPr>
              <a:t>قرآن</a:t>
            </a:r>
            <a:r>
              <a:rPr lang="en-US" sz="3600" dirty="0">
                <a:solidFill>
                  <a:srgbClr val="191B0E"/>
                </a:solidFill>
                <a:latin typeface="Times New Roman" panose="02020803070505020304" pitchFamily="18" charset="0"/>
                <a:ea typeface="Times New Roman" panose="02020803070505020304" pitchFamily="18" charset="0"/>
              </a:rPr>
              <a:t/>
            </a:r>
            <a:br>
              <a:rPr lang="en-US" sz="3600" dirty="0">
                <a:solidFill>
                  <a:srgbClr val="191B0E"/>
                </a:solidFill>
                <a:latin typeface="Times New Roman" panose="02020803070505020304" pitchFamily="18" charset="0"/>
                <a:ea typeface="Times New Roman" panose="02020803070505020304" pitchFamily="18" charset="0"/>
              </a:rPr>
            </a:br>
            <a:r>
              <a:rPr lang="fa-IR" sz="3600" dirty="0">
                <a:solidFill>
                  <a:srgbClr val="EF0078"/>
                </a:solidFill>
                <a:ea typeface="Times New Roman" panose="02020803070505020304" pitchFamily="18" charset="0"/>
                <a:cs typeface="Sakkal Majalla" panose="02000000000000000000" pitchFamily="2" charset="-78"/>
              </a:rPr>
              <a:t>ب</a:t>
            </a:r>
            <a:r>
              <a:rPr lang="fa-IR" sz="3600" dirty="0">
                <a:solidFill>
                  <a:srgbClr val="EF0078"/>
                </a:solidFill>
                <a:ea typeface="Times New Roman" panose="02020803070505020304" pitchFamily="18" charset="0"/>
                <a:cs typeface="Times New Roman" panose="02020803070505020304" pitchFamily="18" charset="0"/>
              </a:rPr>
              <a:t>: </a:t>
            </a:r>
            <a:r>
              <a:rPr lang="fa-IR" sz="3600" dirty="0">
                <a:solidFill>
                  <a:srgbClr val="EF0078"/>
                </a:solidFill>
                <a:ea typeface="Times New Roman" panose="02020803070505020304" pitchFamily="18" charset="0"/>
                <a:cs typeface="Sakkal Majalla" panose="02000000000000000000" pitchFamily="2" charset="-78"/>
              </a:rPr>
              <a:t>آزادي</a:t>
            </a:r>
            <a:r>
              <a:rPr lang="fa-IR" sz="3600" dirty="0">
                <a:solidFill>
                  <a:srgbClr val="EF0078"/>
                </a:solidFill>
                <a:ea typeface="Times New Roman" panose="02020803070505020304" pitchFamily="18" charset="0"/>
                <a:cs typeface="Times New Roman" panose="02020803070505020304" pitchFamily="18" charset="0"/>
              </a:rPr>
              <a:t> </a:t>
            </a:r>
            <a:r>
              <a:rPr lang="fa-IR" sz="3600" dirty="0">
                <a:solidFill>
                  <a:srgbClr val="EF0078"/>
                </a:solidFill>
                <a:ea typeface="Times New Roman" panose="02020803070505020304" pitchFamily="18" charset="0"/>
                <a:cs typeface="Sakkal Majalla" panose="02000000000000000000" pitchFamily="2" charset="-78"/>
              </a:rPr>
              <a:t>در</a:t>
            </a:r>
            <a:r>
              <a:rPr lang="fa-IR" sz="3600" dirty="0">
                <a:solidFill>
                  <a:srgbClr val="EF0078"/>
                </a:solidFill>
                <a:ea typeface="Times New Roman" panose="02020803070505020304" pitchFamily="18" charset="0"/>
                <a:cs typeface="Times New Roman" panose="02020803070505020304" pitchFamily="18" charset="0"/>
              </a:rPr>
              <a:t> </a:t>
            </a:r>
            <a:r>
              <a:rPr lang="fa-IR" sz="3600" dirty="0">
                <a:solidFill>
                  <a:srgbClr val="EF0078"/>
                </a:solidFill>
                <a:ea typeface="Times New Roman" panose="02020803070505020304" pitchFamily="18" charset="0"/>
                <a:cs typeface="Sakkal Majalla" panose="02000000000000000000" pitchFamily="2" charset="-78"/>
              </a:rPr>
              <a:t>اعتقاد</a:t>
            </a:r>
            <a:endParaRPr lang="fa-IR" sz="3600" dirty="0"/>
          </a:p>
        </p:txBody>
      </p:sp>
      <p:sp>
        <p:nvSpPr>
          <p:cNvPr id="3" name="Content Placeholder 2"/>
          <p:cNvSpPr>
            <a:spLocks noGrp="1"/>
          </p:cNvSpPr>
          <p:nvPr>
            <p:ph idx="1"/>
          </p:nvPr>
        </p:nvSpPr>
        <p:spPr>
          <a:xfrm>
            <a:off x="1371600" y="1777285"/>
            <a:ext cx="9601200" cy="4090115"/>
          </a:xfrm>
        </p:spPr>
        <p:txBody>
          <a:bodyPr>
            <a:normAutofit/>
          </a:bodyPr>
          <a:lstStyle/>
          <a:p>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fa-IR" dirty="0">
                <a:ea typeface="Times New Roman" panose="02020803070505020304" pitchFamily="18" charset="0"/>
                <a:cs typeface="Sakkal Majalla" panose="02000000000000000000" pitchFamily="2" charset="-78"/>
              </a:rPr>
              <a:t>لَا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إِكْرَاهَ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الدِّينِ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تَبَيَّنَ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الرُّشْدُ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الْغَيِّ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فَمَنْ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يَكْفُرْ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بِالطَّاغُوتِ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وَيُؤْمِنْ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بِاللَّهِ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فَقَدِ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اسْتَمْسَكَ</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بِالْعُرْوَةِ</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الْوُثْقَی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انْفِصَامَ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لَهَا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وَاللَّهُ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سَمِيعٌ</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عَلِيمٌ</a:t>
            </a:r>
            <a:r>
              <a:rPr lang="fa-IR" dirty="0">
                <a:ea typeface="Times New Roman" panose="02020803070505020304" pitchFamily="18" charset="0"/>
                <a:cs typeface="Times New Roman" panose="02020803070505020304" pitchFamily="18" charset="0"/>
              </a:rPr>
              <a:t> </a:t>
            </a:r>
            <a:r>
              <a:rPr lang="en-US" dirty="0">
                <a:latin typeface="Times New Roman" panose="02020803070505020304" pitchFamily="18" charset="0"/>
                <a:ea typeface="Times New Roman" panose="02020803070505020304" pitchFamily="18" charset="0"/>
              </a:rPr>
              <a:t>(</a:t>
            </a:r>
            <a:r>
              <a:rPr lang="en-US" dirty="0" smtClean="0">
                <a:latin typeface="Times New Roman" panose="02020803070505020304" pitchFamily="18" charset="0"/>
                <a:ea typeface="Times New Roman" panose="02020803070505020304" pitchFamily="18" charset="0"/>
              </a:rPr>
              <a:t>256)</a:t>
            </a: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fa-IR" dirty="0" smtClean="0">
                <a:ea typeface="Times New Roman" panose="02020803070505020304" pitchFamily="18" charset="0"/>
                <a:cs typeface="Sakkal Majalla" panose="02000000000000000000" pitchFamily="2" charset="-78"/>
              </a:rPr>
              <a:t>شان</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نزول</a:t>
            </a:r>
            <a:r>
              <a:rPr lang="en-US" dirty="0">
                <a:latin typeface="Times New Roman" panose="02020803070505020304" pitchFamily="18" charset="0"/>
                <a:ea typeface="Times New Roman" panose="02020803070505020304" pitchFamily="18" charset="0"/>
              </a:rPr>
              <a:t>:</a:t>
            </a:r>
            <a:br>
              <a:rPr lang="en-US" dirty="0">
                <a:latin typeface="Times New Roman" panose="02020803070505020304" pitchFamily="18" charset="0"/>
                <a:ea typeface="Times New Roman" panose="02020803070505020304" pitchFamily="18" charset="0"/>
              </a:rPr>
            </a:br>
            <a:r>
              <a:rPr lang="fa-IR" dirty="0">
                <a:ea typeface="Times New Roman" panose="02020803070505020304" pitchFamily="18" charset="0"/>
                <a:cs typeface="Sakkal Majalla" panose="02000000000000000000" pitchFamily="2" charset="-78"/>
              </a:rPr>
              <a:t>مفسر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معروف</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اسلامی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طبرسی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مجمع</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البيان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شان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نزول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آيه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نقل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می‌كند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مردی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اهل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مدينه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نام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ابو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حصين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پسر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داشت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برخی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بازرگانانی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كه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مدينه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كالا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وارد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می‌كردند،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هنگام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برخورد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پسر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آنان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عقيده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آيين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مسيح</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دعوت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كردند،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آنان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سخت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تحت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تاثير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قرار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گرفته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كيش</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وارد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شدند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هنگام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مراجعت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نيز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اتفاق</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بازرگانان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شام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رهسپار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گرديدند</a:t>
            </a:r>
            <a:r>
              <a:rPr lang="en-US" dirty="0">
                <a:latin typeface="Times New Roman" panose="02020803070505020304" pitchFamily="18" charset="0"/>
                <a:ea typeface="Times New Roman" panose="02020803070505020304" pitchFamily="18" charset="0"/>
              </a:rPr>
              <a:t>.</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fa-IR" dirty="0">
                <a:ea typeface="Times New Roman" panose="02020803070505020304" pitchFamily="18" charset="0"/>
                <a:cs typeface="Sakkal Majalla" panose="02000000000000000000" pitchFamily="2" charset="-78"/>
              </a:rPr>
              <a:t>ابو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حصين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جريان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سخت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ناراحت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شد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پيامبر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صلی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الله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عليه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آله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سلم</a:t>
            </a:r>
            <a:r>
              <a:rPr lang="en-US" dirty="0">
                <a:latin typeface="Times New Roman" panose="02020803070505020304" pitchFamily="18" charset="0"/>
                <a:ea typeface="Times New Roman" panose="02020803070505020304" pitchFamily="18" charset="0"/>
              </a:rPr>
              <a:t>» </a:t>
            </a:r>
            <a:r>
              <a:rPr lang="fa-IR" dirty="0">
                <a:ea typeface="Times New Roman" panose="02020803070505020304" pitchFamily="18" charset="0"/>
                <a:cs typeface="Sakkal Majalla" panose="02000000000000000000" pitchFamily="2" charset="-78"/>
              </a:rPr>
              <a:t>اطلاع</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داد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حضرت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خواست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كه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آنان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مذهب</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خود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برگرداند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سوال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كرد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آيا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می‌تواند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آنان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اجبار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مذهب</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خويش</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گرداند</a:t>
            </a:r>
            <a:r>
              <a:rPr lang="fa-IR" dirty="0" smtClean="0">
                <a:ea typeface="Times New Roman" panose="02020803070505020304" pitchFamily="18" charset="0"/>
                <a:cs typeface="Sakkal Majalla" panose="02000000000000000000" pitchFamily="2" charset="-78"/>
              </a:rPr>
              <a:t>؟  آيه</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فوق</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نازل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گرديد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حقيقت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بيان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داشت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كه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گرايش</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مذهب</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اجبار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اكراهی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نيست</a:t>
            </a:r>
            <a:r>
              <a:rPr lang="en-US" dirty="0">
                <a:latin typeface="Times New Roman" panose="02020803070505020304" pitchFamily="18" charset="0"/>
                <a:ea typeface="Times New Roman" panose="02020803070505020304" pitchFamily="18" charset="0"/>
              </a:rPr>
              <a:t>.</a:t>
            </a:r>
            <a:endParaRPr lang="fa-IR" dirty="0"/>
          </a:p>
        </p:txBody>
      </p:sp>
    </p:spTree>
    <p:extLst>
      <p:ext uri="{BB962C8B-B14F-4D97-AF65-F5344CB8AC3E}">
        <p14:creationId xmlns:p14="http://schemas.microsoft.com/office/powerpoint/2010/main" val="225567796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smtClean="0">
                <a:solidFill>
                  <a:srgbClr val="3283D5"/>
                </a:solidFill>
                <a:ea typeface="Times New Roman" panose="02020803070505020304" pitchFamily="18" charset="0"/>
                <a:cs typeface="Sakkal Majalla" panose="02000000000000000000" pitchFamily="2" charset="-78"/>
              </a:rPr>
              <a:t>آزادي</a:t>
            </a:r>
            <a:r>
              <a:rPr lang="fa-IR" b="1" dirty="0" smtClean="0">
                <a:solidFill>
                  <a:srgbClr val="3283D5"/>
                </a:solidFill>
                <a:ea typeface="Times New Roman" panose="02020803070505020304" pitchFamily="18" charset="0"/>
                <a:cs typeface="Times New Roman" panose="02020803070505020304" pitchFamily="18" charset="0"/>
              </a:rPr>
              <a:t> </a:t>
            </a:r>
            <a:r>
              <a:rPr lang="fa-IR" b="1" dirty="0">
                <a:solidFill>
                  <a:srgbClr val="3283D5"/>
                </a:solidFill>
                <a:ea typeface="Times New Roman" panose="02020803070505020304" pitchFamily="18" charset="0"/>
                <a:cs typeface="Sakkal Majalla" panose="02000000000000000000" pitchFamily="2" charset="-78"/>
              </a:rPr>
              <a:t>در</a:t>
            </a:r>
            <a:r>
              <a:rPr lang="fa-IR" b="1" dirty="0">
                <a:solidFill>
                  <a:srgbClr val="3283D5"/>
                </a:solidFill>
                <a:ea typeface="Times New Roman" panose="02020803070505020304" pitchFamily="18" charset="0"/>
                <a:cs typeface="Times New Roman" panose="02020803070505020304" pitchFamily="18" charset="0"/>
              </a:rPr>
              <a:t> </a:t>
            </a:r>
            <a:r>
              <a:rPr lang="fa-IR" b="1" dirty="0" smtClean="0">
                <a:solidFill>
                  <a:srgbClr val="3283D5"/>
                </a:solidFill>
                <a:ea typeface="Times New Roman" panose="02020803070505020304" pitchFamily="18" charset="0"/>
                <a:cs typeface="Sakkal Majalla" panose="02000000000000000000" pitchFamily="2" charset="-78"/>
              </a:rPr>
              <a:t>قرآن</a:t>
            </a:r>
            <a:br>
              <a:rPr lang="fa-IR" b="1" dirty="0" smtClean="0">
                <a:solidFill>
                  <a:srgbClr val="3283D5"/>
                </a:solidFill>
                <a:ea typeface="Times New Roman" panose="02020803070505020304" pitchFamily="18" charset="0"/>
                <a:cs typeface="Sakkal Majalla" panose="02000000000000000000" pitchFamily="2" charset="-78"/>
              </a:rPr>
            </a:br>
            <a:r>
              <a:rPr lang="fa-IR" b="1" dirty="0">
                <a:solidFill>
                  <a:srgbClr val="3283D5"/>
                </a:solidFill>
                <a:ea typeface="Times New Roman" panose="02020803070505020304" pitchFamily="18" charset="0"/>
                <a:cs typeface="Sakkal Majalla" panose="02000000000000000000" pitchFamily="2" charset="-78"/>
              </a:rPr>
              <a:t>ج</a:t>
            </a:r>
            <a:r>
              <a:rPr lang="fa-IR" b="1" dirty="0">
                <a:solidFill>
                  <a:srgbClr val="3283D5"/>
                </a:solidFill>
                <a:ea typeface="Times New Roman" panose="02020803070505020304" pitchFamily="18" charset="0"/>
                <a:cs typeface="Times New Roman" panose="02020803070505020304" pitchFamily="18" charset="0"/>
              </a:rPr>
              <a:t>: </a:t>
            </a:r>
            <a:r>
              <a:rPr lang="fa-IR" b="1" dirty="0">
                <a:solidFill>
                  <a:srgbClr val="3283D5"/>
                </a:solidFill>
                <a:ea typeface="Times New Roman" panose="02020803070505020304" pitchFamily="18" charset="0"/>
                <a:cs typeface="Sakkal Majalla" panose="02000000000000000000" pitchFamily="2" charset="-78"/>
              </a:rPr>
              <a:t>آزادي‌هاي</a:t>
            </a:r>
            <a:r>
              <a:rPr lang="fa-IR" b="1" dirty="0">
                <a:solidFill>
                  <a:srgbClr val="3283D5"/>
                </a:solidFill>
                <a:ea typeface="Times New Roman" panose="02020803070505020304" pitchFamily="18" charset="0"/>
                <a:cs typeface="Times New Roman" panose="02020803070505020304" pitchFamily="18" charset="0"/>
              </a:rPr>
              <a:t> </a:t>
            </a:r>
            <a:r>
              <a:rPr lang="fa-IR" b="1" dirty="0">
                <a:solidFill>
                  <a:srgbClr val="3283D5"/>
                </a:solidFill>
                <a:ea typeface="Times New Roman" panose="02020803070505020304" pitchFamily="18" charset="0"/>
                <a:cs typeface="Sakkal Majalla" panose="02000000000000000000" pitchFamily="2" charset="-78"/>
              </a:rPr>
              <a:t>فردي</a:t>
            </a:r>
            <a:endParaRPr lang="fa-IR" dirty="0"/>
          </a:p>
        </p:txBody>
      </p:sp>
      <p:sp>
        <p:nvSpPr>
          <p:cNvPr id="3" name="Content Placeholder 2"/>
          <p:cNvSpPr>
            <a:spLocks noGrp="1"/>
          </p:cNvSpPr>
          <p:nvPr>
            <p:ph idx="1"/>
          </p:nvPr>
        </p:nvSpPr>
        <p:spPr/>
        <p:txBody>
          <a:bodyPr>
            <a:normAutofit/>
          </a:bodyPr>
          <a:lstStyle/>
          <a:p>
            <a:pPr marL="457200" indent="-457200">
              <a:buFont typeface="+mj-lt"/>
              <a:buAutoNum type="arabicPeriod"/>
            </a:pPr>
            <a:r>
              <a:rPr lang="fa-IR" sz="2800" dirty="0" smtClean="0">
                <a:cs typeface="0 Badr" panose="00000400000000000000" pitchFamily="2" charset="-78"/>
              </a:rPr>
              <a:t>حق تحصیل</a:t>
            </a:r>
          </a:p>
          <a:p>
            <a:pPr marL="457200" indent="-457200">
              <a:buFont typeface="+mj-lt"/>
              <a:buAutoNum type="arabicPeriod"/>
            </a:pPr>
            <a:r>
              <a:rPr lang="fa-IR" sz="2800" dirty="0" smtClean="0">
                <a:cs typeface="0 Badr" panose="00000400000000000000" pitchFamily="2" charset="-78"/>
              </a:rPr>
              <a:t>حق حیات</a:t>
            </a:r>
          </a:p>
          <a:p>
            <a:pPr marL="457200" indent="-457200">
              <a:buFont typeface="+mj-lt"/>
              <a:buAutoNum type="arabicPeriod"/>
            </a:pPr>
            <a:r>
              <a:rPr lang="fa-IR" sz="2800" dirty="0" smtClean="0">
                <a:cs typeface="0 Badr" panose="00000400000000000000" pitchFamily="2" charset="-78"/>
              </a:rPr>
              <a:t>حق اظهار نظر</a:t>
            </a:r>
          </a:p>
          <a:p>
            <a:pPr marL="457200" indent="-457200">
              <a:buFont typeface="+mj-lt"/>
              <a:buAutoNum type="arabicPeriod"/>
            </a:pPr>
            <a:r>
              <a:rPr lang="fa-IR" sz="2800" dirty="0" smtClean="0">
                <a:cs typeface="0 Badr" panose="00000400000000000000" pitchFamily="2" charset="-78"/>
              </a:rPr>
              <a:t>آزادی در عمل</a:t>
            </a:r>
          </a:p>
          <a:p>
            <a:pPr marL="457200" indent="-457200">
              <a:buFont typeface="+mj-lt"/>
              <a:buAutoNum type="arabicPeriod"/>
            </a:pPr>
            <a:r>
              <a:rPr lang="fa-IR" sz="2800" dirty="0" smtClean="0">
                <a:cs typeface="0 Badr" panose="00000400000000000000" pitchFamily="2" charset="-78"/>
              </a:rPr>
              <a:t>آزادی در اندیشه</a:t>
            </a:r>
            <a:endParaRPr lang="fa-IR" sz="2800" dirty="0">
              <a:cs typeface="0 Badr" panose="00000400000000000000" pitchFamily="2" charset="-78"/>
            </a:endParaRPr>
          </a:p>
        </p:txBody>
      </p:sp>
    </p:spTree>
    <p:extLst>
      <p:ext uri="{BB962C8B-B14F-4D97-AF65-F5344CB8AC3E}">
        <p14:creationId xmlns:p14="http://schemas.microsoft.com/office/powerpoint/2010/main" val="226130732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6146" y="698678"/>
            <a:ext cx="9601200" cy="988454"/>
          </a:xfrm>
        </p:spPr>
        <p:txBody>
          <a:bodyPr>
            <a:normAutofit/>
          </a:bodyPr>
          <a:lstStyle/>
          <a:p>
            <a:pPr algn="r"/>
            <a:r>
              <a:rPr lang="fa-IR" b="1" dirty="0">
                <a:solidFill>
                  <a:srgbClr val="3283D5"/>
                </a:solidFill>
                <a:ea typeface="Times New Roman" panose="02020803070505020304" pitchFamily="18" charset="0"/>
                <a:cs typeface="Sakkal Majalla" panose="02000000000000000000" pitchFamily="2" charset="-78"/>
              </a:rPr>
              <a:t>آزادي</a:t>
            </a:r>
            <a:r>
              <a:rPr lang="fa-IR" b="1" dirty="0">
                <a:solidFill>
                  <a:srgbClr val="3283D5"/>
                </a:solidFill>
                <a:ea typeface="Times New Roman" panose="02020803070505020304" pitchFamily="18" charset="0"/>
                <a:cs typeface="Times New Roman" panose="02020803070505020304" pitchFamily="18" charset="0"/>
              </a:rPr>
              <a:t> </a:t>
            </a:r>
            <a:r>
              <a:rPr lang="fa-IR" b="1" dirty="0">
                <a:solidFill>
                  <a:srgbClr val="3283D5"/>
                </a:solidFill>
                <a:ea typeface="Times New Roman" panose="02020803070505020304" pitchFamily="18" charset="0"/>
                <a:cs typeface="Sakkal Majalla" panose="02000000000000000000" pitchFamily="2" charset="-78"/>
              </a:rPr>
              <a:t>در</a:t>
            </a:r>
            <a:r>
              <a:rPr lang="fa-IR" b="1" dirty="0">
                <a:solidFill>
                  <a:srgbClr val="3283D5"/>
                </a:solidFill>
                <a:ea typeface="Times New Roman" panose="02020803070505020304" pitchFamily="18" charset="0"/>
                <a:cs typeface="Times New Roman" panose="02020803070505020304" pitchFamily="18" charset="0"/>
              </a:rPr>
              <a:t> </a:t>
            </a:r>
            <a:r>
              <a:rPr lang="fa-IR" b="1" dirty="0" smtClean="0">
                <a:solidFill>
                  <a:srgbClr val="3283D5"/>
                </a:solidFill>
                <a:ea typeface="Times New Roman" panose="02020803070505020304" pitchFamily="18" charset="0"/>
                <a:cs typeface="Sakkal Majalla" panose="02000000000000000000" pitchFamily="2" charset="-78"/>
              </a:rPr>
              <a:t>قرآن                                ج</a:t>
            </a:r>
            <a:r>
              <a:rPr lang="fa-IR" b="1" dirty="0">
                <a:solidFill>
                  <a:srgbClr val="3283D5"/>
                </a:solidFill>
                <a:ea typeface="Times New Roman" panose="02020803070505020304" pitchFamily="18" charset="0"/>
                <a:cs typeface="Times New Roman" panose="02020803070505020304" pitchFamily="18" charset="0"/>
              </a:rPr>
              <a:t>: </a:t>
            </a:r>
            <a:r>
              <a:rPr lang="fa-IR" b="1" dirty="0">
                <a:solidFill>
                  <a:srgbClr val="3283D5"/>
                </a:solidFill>
                <a:ea typeface="Times New Roman" panose="02020803070505020304" pitchFamily="18" charset="0"/>
                <a:cs typeface="Sakkal Majalla" panose="02000000000000000000" pitchFamily="2" charset="-78"/>
              </a:rPr>
              <a:t>آزادي‌هاي</a:t>
            </a:r>
            <a:r>
              <a:rPr lang="fa-IR" b="1" dirty="0">
                <a:solidFill>
                  <a:srgbClr val="3283D5"/>
                </a:solidFill>
                <a:ea typeface="Times New Roman" panose="02020803070505020304" pitchFamily="18" charset="0"/>
                <a:cs typeface="Times New Roman" panose="02020803070505020304" pitchFamily="18" charset="0"/>
              </a:rPr>
              <a:t> </a:t>
            </a:r>
            <a:r>
              <a:rPr lang="fa-IR" b="1" dirty="0">
                <a:solidFill>
                  <a:srgbClr val="3283D5"/>
                </a:solidFill>
                <a:ea typeface="Times New Roman" panose="02020803070505020304" pitchFamily="18" charset="0"/>
                <a:cs typeface="Sakkal Majalla" panose="02000000000000000000" pitchFamily="2" charset="-78"/>
              </a:rPr>
              <a:t>فردي</a:t>
            </a:r>
            <a:endParaRPr lang="fa-IR" dirty="0"/>
          </a:p>
        </p:txBody>
      </p:sp>
      <p:sp>
        <p:nvSpPr>
          <p:cNvPr id="3" name="Content Placeholder 2"/>
          <p:cNvSpPr>
            <a:spLocks noGrp="1"/>
          </p:cNvSpPr>
          <p:nvPr>
            <p:ph idx="1"/>
          </p:nvPr>
        </p:nvSpPr>
        <p:spPr>
          <a:xfrm>
            <a:off x="1371600" y="1687132"/>
            <a:ext cx="9601200" cy="4180268"/>
          </a:xfrm>
        </p:spPr>
        <p:txBody>
          <a:bodyPr>
            <a:normAutofit fontScale="92500" lnSpcReduction="20000"/>
          </a:bodyPr>
          <a:lstStyle/>
          <a:p>
            <a:r>
              <a:rPr lang="fa-IR" dirty="0">
                <a:solidFill>
                  <a:srgbClr val="EF0078"/>
                </a:solidFill>
                <a:ea typeface="Times New Roman" panose="02020803070505020304" pitchFamily="18" charset="0"/>
                <a:cs typeface="0 Badr" panose="00000400000000000000" pitchFamily="2" charset="-78"/>
              </a:rPr>
              <a:t>يکم: حق تحصيل</a:t>
            </a:r>
            <a:r>
              <a:rPr lang="en-US" dirty="0">
                <a:latin typeface="Times New Roman" panose="02020803070505020304" pitchFamily="18" charset="0"/>
                <a:ea typeface="Times New Roman" panose="02020803070505020304" pitchFamily="18" charset="0"/>
                <a:cs typeface="0 Badr" panose="00000400000000000000" pitchFamily="2" charset="-78"/>
              </a:rPr>
              <a:t/>
            </a:r>
            <a:br>
              <a:rPr lang="en-US" dirty="0">
                <a:latin typeface="Times New Roman" panose="02020803070505020304" pitchFamily="18" charset="0"/>
                <a:ea typeface="Times New Roman" panose="02020803070505020304" pitchFamily="18" charset="0"/>
                <a:cs typeface="0 Badr" panose="00000400000000000000" pitchFamily="2" charset="-78"/>
              </a:rPr>
            </a:br>
            <a:r>
              <a:rPr lang="fa-IR" dirty="0">
                <a:ea typeface="Times New Roman" panose="02020803070505020304" pitchFamily="18" charset="0"/>
                <a:cs typeface="0 Badr" panose="00000400000000000000" pitchFamily="2" charset="-78"/>
              </a:rPr>
              <a:t>هر فرد حق دارد در مسير علم و دانش گام بردارد و کسي مزاحم او </a:t>
            </a:r>
            <a:r>
              <a:rPr lang="fa-IR" dirty="0" smtClean="0">
                <a:ea typeface="Times New Roman" panose="02020803070505020304" pitchFamily="18" charset="0"/>
                <a:cs typeface="0 Badr" panose="00000400000000000000" pitchFamily="2" charset="-78"/>
              </a:rPr>
              <a:t>نشود</a:t>
            </a:r>
            <a:r>
              <a:rPr lang="en-US" dirty="0" smtClean="0">
                <a:latin typeface="Times New Roman" panose="02020803070505020304" pitchFamily="18" charset="0"/>
                <a:ea typeface="Times New Roman" panose="02020803070505020304" pitchFamily="18" charset="0"/>
                <a:cs typeface="0 Badr" panose="00000400000000000000" pitchFamily="2" charset="-78"/>
              </a:rPr>
              <a:t>:  </a:t>
            </a:r>
            <a:r>
              <a:rPr lang="fa-IR" dirty="0" smtClean="0">
                <a:ea typeface="Times New Roman" panose="02020803070505020304" pitchFamily="18" charset="0"/>
                <a:cs typeface="0 Badr" panose="00000400000000000000" pitchFamily="2" charset="-78"/>
              </a:rPr>
              <a:t>عَنْ </a:t>
            </a:r>
            <a:r>
              <a:rPr lang="fa-IR" dirty="0">
                <a:ea typeface="Times New Roman" panose="02020803070505020304" pitchFamily="18" charset="0"/>
                <a:cs typeface="0 Badr" panose="00000400000000000000" pitchFamily="2" charset="-78"/>
              </a:rPr>
              <a:t>أَبِي عَبْدِ اللَّهِ(ع):قَالَ الْحِكمَةُ ضَالَّةُ الْمُومِنِ فَحَيثُمَا وَجَدَ أَحَدُكمْ ضَالَّتَهُ </a:t>
            </a:r>
            <a:r>
              <a:rPr lang="fa-IR" dirty="0" smtClean="0">
                <a:ea typeface="Times New Roman" panose="02020803070505020304" pitchFamily="18" charset="0"/>
                <a:cs typeface="0 Badr" panose="00000400000000000000" pitchFamily="2" charset="-78"/>
              </a:rPr>
              <a:t>فَلْيأْخُذْهَا(الکافی، ج8، ص167)</a:t>
            </a:r>
            <a:r>
              <a:rPr lang="en-US" dirty="0">
                <a:latin typeface="Times New Roman" panose="02020803070505020304" pitchFamily="18" charset="0"/>
                <a:ea typeface="Times New Roman" panose="02020803070505020304" pitchFamily="18" charset="0"/>
                <a:cs typeface="0 Badr" panose="00000400000000000000" pitchFamily="2" charset="-78"/>
              </a:rPr>
              <a:t/>
            </a:r>
            <a:br>
              <a:rPr lang="en-US" dirty="0">
                <a:latin typeface="Times New Roman" panose="02020803070505020304" pitchFamily="18" charset="0"/>
                <a:ea typeface="Times New Roman" panose="02020803070505020304" pitchFamily="18" charset="0"/>
                <a:cs typeface="0 Badr" panose="00000400000000000000" pitchFamily="2" charset="-78"/>
              </a:rPr>
            </a:br>
            <a:r>
              <a:rPr lang="en-US" dirty="0">
                <a:latin typeface="Times New Roman" panose="02020803070505020304" pitchFamily="18" charset="0"/>
                <a:ea typeface="Times New Roman" panose="02020803070505020304" pitchFamily="18" charset="0"/>
                <a:cs typeface="0 Badr" panose="00000400000000000000" pitchFamily="2" charset="-78"/>
              </a:rPr>
              <a:t/>
            </a:r>
            <a:br>
              <a:rPr lang="en-US" dirty="0">
                <a:latin typeface="Times New Roman" panose="02020803070505020304" pitchFamily="18" charset="0"/>
                <a:ea typeface="Times New Roman" panose="02020803070505020304" pitchFamily="18" charset="0"/>
                <a:cs typeface="0 Badr" panose="00000400000000000000" pitchFamily="2" charset="-78"/>
              </a:rPr>
            </a:br>
            <a:r>
              <a:rPr lang="fa-IR" dirty="0" smtClean="0">
                <a:solidFill>
                  <a:srgbClr val="EF0078"/>
                </a:solidFill>
                <a:ea typeface="Times New Roman" panose="02020803070505020304" pitchFamily="18" charset="0"/>
                <a:cs typeface="0 Badr" panose="00000400000000000000" pitchFamily="2" charset="-78"/>
              </a:rPr>
              <a:t>دوم</a:t>
            </a:r>
            <a:r>
              <a:rPr lang="fa-IR" dirty="0">
                <a:solidFill>
                  <a:srgbClr val="EF0078"/>
                </a:solidFill>
                <a:ea typeface="Times New Roman" panose="02020803070505020304" pitchFamily="18" charset="0"/>
                <a:cs typeface="0 Badr" panose="00000400000000000000" pitchFamily="2" charset="-78"/>
              </a:rPr>
              <a:t>: حق </a:t>
            </a:r>
            <a:r>
              <a:rPr lang="fa-IR" dirty="0" smtClean="0">
                <a:solidFill>
                  <a:srgbClr val="EF0078"/>
                </a:solidFill>
                <a:ea typeface="Times New Roman" panose="02020803070505020304" pitchFamily="18" charset="0"/>
                <a:cs typeface="0 Badr" panose="00000400000000000000" pitchFamily="2" charset="-78"/>
              </a:rPr>
              <a:t>حيات : </a:t>
            </a:r>
            <a:r>
              <a:rPr lang="fa-IR" dirty="0" smtClean="0">
                <a:ea typeface="Times New Roman" panose="02020803070505020304" pitchFamily="18" charset="0"/>
                <a:cs typeface="0 Badr" panose="00000400000000000000" pitchFamily="2" charset="-78"/>
              </a:rPr>
              <a:t>هر </a:t>
            </a:r>
            <a:r>
              <a:rPr lang="fa-IR" dirty="0">
                <a:ea typeface="Times New Roman" panose="02020803070505020304" pitchFamily="18" charset="0"/>
                <a:cs typeface="0 Badr" panose="00000400000000000000" pitchFamily="2" charset="-78"/>
              </a:rPr>
              <a:t>فرد حق زندگي دارد و کسي نمي‌تواند اين حق را از او سلب کند مگر در خصوص مسائلي که به قصاص مربوط مي‌شود و يا آنکه مصداق «مفسد في الارض» باشد</a:t>
            </a:r>
            <a:r>
              <a:rPr lang="en-US" dirty="0">
                <a:latin typeface="Times New Roman" panose="02020803070505020304" pitchFamily="18" charset="0"/>
                <a:ea typeface="Times New Roman" panose="02020803070505020304" pitchFamily="18" charset="0"/>
                <a:cs typeface="0 Badr" panose="00000400000000000000" pitchFamily="2" charset="-78"/>
              </a:rPr>
              <a:t>.</a:t>
            </a:r>
            <a:br>
              <a:rPr lang="en-US" dirty="0">
                <a:latin typeface="Times New Roman" panose="02020803070505020304" pitchFamily="18" charset="0"/>
                <a:ea typeface="Times New Roman" panose="02020803070505020304" pitchFamily="18" charset="0"/>
                <a:cs typeface="0 Badr" panose="00000400000000000000" pitchFamily="2" charset="-78"/>
              </a:rPr>
            </a:br>
            <a:r>
              <a:rPr lang="en-US" dirty="0">
                <a:latin typeface="Times New Roman" panose="02020803070505020304" pitchFamily="18" charset="0"/>
                <a:ea typeface="Times New Roman" panose="02020803070505020304" pitchFamily="18" charset="0"/>
                <a:cs typeface="0 Badr" panose="00000400000000000000" pitchFamily="2" charset="-78"/>
              </a:rPr>
              <a:t/>
            </a:r>
            <a:br>
              <a:rPr lang="en-US" dirty="0">
                <a:latin typeface="Times New Roman" panose="02020803070505020304" pitchFamily="18" charset="0"/>
                <a:ea typeface="Times New Roman" panose="02020803070505020304" pitchFamily="18" charset="0"/>
                <a:cs typeface="0 Badr" panose="00000400000000000000" pitchFamily="2" charset="-78"/>
              </a:rPr>
            </a:br>
            <a:r>
              <a:rPr lang="fa-IR" dirty="0">
                <a:ea typeface="Times New Roman" panose="02020803070505020304" pitchFamily="18" charset="0"/>
                <a:cs typeface="0 Badr" panose="00000400000000000000" pitchFamily="2" charset="-78"/>
              </a:rPr>
              <a:t>وَ مَنْ يقْتُلْ مُومِناً مُتَعَمِّداً فَجَزاوهُ جَهَنَّمُ خالِداً فِيها وَ غَضِبَ اللّهُ عَلَيهِ وَ لَعَنَهُ وَ أَعَدَّ لَهُ عَذاباً </a:t>
            </a:r>
            <a:r>
              <a:rPr lang="fa-IR" dirty="0" smtClean="0">
                <a:ea typeface="Times New Roman" panose="02020803070505020304" pitchFamily="18" charset="0"/>
                <a:cs typeface="0 Badr" panose="00000400000000000000" pitchFamily="2" charset="-78"/>
              </a:rPr>
              <a:t>عَظِيماً(نساء: 92)</a:t>
            </a:r>
            <a:r>
              <a:rPr lang="en-US" dirty="0">
                <a:latin typeface="Times New Roman" panose="02020803070505020304" pitchFamily="18" charset="0"/>
                <a:ea typeface="Times New Roman" panose="02020803070505020304" pitchFamily="18" charset="0"/>
                <a:cs typeface="0 Badr" panose="00000400000000000000" pitchFamily="2" charset="-78"/>
              </a:rPr>
              <a:t/>
            </a:r>
            <a:br>
              <a:rPr lang="en-US" dirty="0">
                <a:latin typeface="Times New Roman" panose="02020803070505020304" pitchFamily="18" charset="0"/>
                <a:ea typeface="Times New Roman" panose="02020803070505020304" pitchFamily="18" charset="0"/>
                <a:cs typeface="0 Badr" panose="00000400000000000000" pitchFamily="2" charset="-78"/>
              </a:rPr>
            </a:br>
            <a:r>
              <a:rPr lang="en-US" dirty="0">
                <a:latin typeface="Times New Roman" panose="02020803070505020304" pitchFamily="18" charset="0"/>
                <a:ea typeface="Times New Roman" panose="02020803070505020304" pitchFamily="18" charset="0"/>
                <a:cs typeface="0 Badr" panose="00000400000000000000" pitchFamily="2" charset="-78"/>
              </a:rPr>
              <a:t/>
            </a:r>
            <a:br>
              <a:rPr lang="en-US" dirty="0">
                <a:latin typeface="Times New Roman" panose="02020803070505020304" pitchFamily="18" charset="0"/>
                <a:ea typeface="Times New Roman" panose="02020803070505020304" pitchFamily="18" charset="0"/>
                <a:cs typeface="0 Badr" panose="00000400000000000000" pitchFamily="2" charset="-78"/>
              </a:rPr>
            </a:br>
            <a:r>
              <a:rPr lang="fa-IR" dirty="0">
                <a:solidFill>
                  <a:srgbClr val="EF0078"/>
                </a:solidFill>
                <a:ea typeface="Times New Roman" panose="02020803070505020304" pitchFamily="18" charset="0"/>
                <a:cs typeface="0 Badr" panose="00000400000000000000" pitchFamily="2" charset="-78"/>
              </a:rPr>
              <a:t>سوم: حق اظهار </a:t>
            </a:r>
            <a:r>
              <a:rPr lang="fa-IR" dirty="0" smtClean="0">
                <a:solidFill>
                  <a:srgbClr val="EF0078"/>
                </a:solidFill>
                <a:ea typeface="Times New Roman" panose="02020803070505020304" pitchFamily="18" charset="0"/>
                <a:cs typeface="0 Badr" panose="00000400000000000000" pitchFamily="2" charset="-78"/>
              </a:rPr>
              <a:t>نظر</a:t>
            </a:r>
            <a:r>
              <a:rPr lang="en-US" dirty="0" smtClean="0">
                <a:solidFill>
                  <a:srgbClr val="EF0078"/>
                </a:solidFill>
                <a:ea typeface="Times New Roman" panose="02020803070505020304" pitchFamily="18" charset="0"/>
                <a:cs typeface="0 Badr" panose="00000400000000000000" pitchFamily="2" charset="-78"/>
              </a:rPr>
              <a:t>: </a:t>
            </a:r>
            <a:r>
              <a:rPr lang="fa-IR" dirty="0" smtClean="0">
                <a:ea typeface="Times New Roman" panose="02020803070505020304" pitchFamily="18" charset="0"/>
                <a:cs typeface="0 Badr" panose="00000400000000000000" pitchFamily="2" charset="-78"/>
              </a:rPr>
              <a:t>حق </a:t>
            </a:r>
            <a:r>
              <a:rPr lang="fa-IR" dirty="0">
                <a:ea typeface="Times New Roman" panose="02020803070505020304" pitchFamily="18" charset="0"/>
                <a:cs typeface="0 Badr" panose="00000400000000000000" pitchFamily="2" charset="-78"/>
              </a:rPr>
              <a:t>رأي و اظهار نظر با تعبيرات گوناگون در قرآن آمده است. که به برخي اشاره مي‌رود</a:t>
            </a:r>
            <a:r>
              <a:rPr lang="en-US" dirty="0" smtClean="0">
                <a:latin typeface="Times New Roman" panose="02020803070505020304" pitchFamily="18" charset="0"/>
                <a:ea typeface="Times New Roman" panose="02020803070505020304" pitchFamily="18" charset="0"/>
                <a:cs typeface="0 Badr" panose="00000400000000000000" pitchFamily="2" charset="-78"/>
              </a:rPr>
              <a:t>:</a:t>
            </a:r>
            <a:r>
              <a:rPr lang="fa-IR" dirty="0" smtClean="0">
                <a:latin typeface="Times New Roman" panose="02020803070505020304" pitchFamily="18" charset="0"/>
                <a:ea typeface="Times New Roman" panose="02020803070505020304" pitchFamily="18" charset="0"/>
                <a:cs typeface="0 Badr" panose="00000400000000000000" pitchFamily="2" charset="-78"/>
              </a:rPr>
              <a:t> </a:t>
            </a:r>
            <a:r>
              <a:rPr lang="en-US" dirty="0" smtClean="0">
                <a:latin typeface="Times New Roman" panose="02020803070505020304" pitchFamily="18" charset="0"/>
                <a:ea typeface="Times New Roman" panose="02020803070505020304" pitchFamily="18" charset="0"/>
                <a:cs typeface="0 Badr" panose="00000400000000000000" pitchFamily="2" charset="-78"/>
              </a:rPr>
              <a:t>* </a:t>
            </a:r>
            <a:r>
              <a:rPr lang="fa-IR" dirty="0">
                <a:ea typeface="Times New Roman" panose="02020803070505020304" pitchFamily="18" charset="0"/>
                <a:cs typeface="0 Badr" panose="00000400000000000000" pitchFamily="2" charset="-78"/>
              </a:rPr>
              <a:t>وَ الَّذِينَ اسْتَجابُوا لِرَبِّهِمْ وَ أَقامُوا الصَّلاةَ وَ أَمْرُهُمْ شُوری بَينَهُمْ وَ مِمّا رَزَقْناهُمْ </a:t>
            </a:r>
            <a:r>
              <a:rPr lang="fa-IR" dirty="0" smtClean="0">
                <a:ea typeface="Times New Roman" panose="02020803070505020304" pitchFamily="18" charset="0"/>
                <a:cs typeface="0 Badr" panose="00000400000000000000" pitchFamily="2" charset="-78"/>
              </a:rPr>
              <a:t>ينْفِقُونَ(شوری:38)</a:t>
            </a:r>
            <a:r>
              <a:rPr lang="en-US" dirty="0">
                <a:latin typeface="Times New Roman" panose="02020803070505020304" pitchFamily="18" charset="0"/>
                <a:ea typeface="Times New Roman" panose="02020803070505020304" pitchFamily="18" charset="0"/>
                <a:cs typeface="0 Badr" panose="00000400000000000000" pitchFamily="2" charset="-78"/>
              </a:rPr>
              <a:t/>
            </a:r>
            <a:br>
              <a:rPr lang="en-US" dirty="0">
                <a:latin typeface="Times New Roman" panose="02020803070505020304" pitchFamily="18" charset="0"/>
                <a:ea typeface="Times New Roman" panose="02020803070505020304" pitchFamily="18" charset="0"/>
                <a:cs typeface="0 Badr" panose="00000400000000000000" pitchFamily="2" charset="-78"/>
              </a:rPr>
            </a:br>
            <a:r>
              <a:rPr lang="en-US" dirty="0">
                <a:latin typeface="Times New Roman" panose="02020803070505020304" pitchFamily="18" charset="0"/>
                <a:ea typeface="Times New Roman" panose="02020803070505020304" pitchFamily="18" charset="0"/>
                <a:cs typeface="0 Badr" panose="00000400000000000000" pitchFamily="2" charset="-78"/>
              </a:rPr>
              <a:t/>
            </a:r>
            <a:br>
              <a:rPr lang="en-US" dirty="0">
                <a:latin typeface="Times New Roman" panose="02020803070505020304" pitchFamily="18" charset="0"/>
                <a:ea typeface="Times New Roman" panose="02020803070505020304" pitchFamily="18" charset="0"/>
                <a:cs typeface="0 Badr" panose="00000400000000000000" pitchFamily="2" charset="-78"/>
              </a:rPr>
            </a:br>
            <a:r>
              <a:rPr lang="fa-IR" dirty="0">
                <a:ea typeface="Times New Roman" panose="02020803070505020304" pitchFamily="18" charset="0"/>
                <a:cs typeface="0 Badr" panose="00000400000000000000" pitchFamily="2" charset="-78"/>
              </a:rPr>
              <a:t>در اين آيه ديندار واقعي کسي است که به بعد عبادي (نماز) و عقلي (مشورت) توأم با هم مي‌پردازد. که يکي از ثمرات آن «رزق و روزي» خواهد بود</a:t>
            </a:r>
            <a:r>
              <a:rPr lang="en-US" dirty="0">
                <a:latin typeface="Times New Roman" panose="02020803070505020304" pitchFamily="18" charset="0"/>
                <a:ea typeface="Times New Roman" panose="02020803070505020304" pitchFamily="18" charset="0"/>
                <a:cs typeface="0 Badr" panose="00000400000000000000" pitchFamily="2" charset="-78"/>
              </a:rPr>
              <a:t>.</a:t>
            </a:r>
            <a:br>
              <a:rPr lang="en-US" dirty="0">
                <a:latin typeface="Times New Roman" panose="02020803070505020304" pitchFamily="18" charset="0"/>
                <a:ea typeface="Times New Roman" panose="02020803070505020304" pitchFamily="18" charset="0"/>
                <a:cs typeface="0 Badr" panose="00000400000000000000" pitchFamily="2" charset="-78"/>
              </a:rPr>
            </a:br>
            <a:r>
              <a:rPr lang="en-US" dirty="0">
                <a:latin typeface="Times New Roman" panose="02020803070505020304" pitchFamily="18" charset="0"/>
                <a:ea typeface="Times New Roman" panose="02020803070505020304" pitchFamily="18" charset="0"/>
                <a:cs typeface="0 Badr" panose="00000400000000000000" pitchFamily="2" charset="-78"/>
              </a:rPr>
              <a:t/>
            </a:r>
            <a:br>
              <a:rPr lang="en-US" dirty="0">
                <a:latin typeface="Times New Roman" panose="02020803070505020304" pitchFamily="18" charset="0"/>
                <a:ea typeface="Times New Roman" panose="02020803070505020304" pitchFamily="18" charset="0"/>
                <a:cs typeface="0 Badr" panose="00000400000000000000" pitchFamily="2" charset="-78"/>
              </a:rPr>
            </a:br>
            <a:r>
              <a:rPr lang="fa-IR" dirty="0">
                <a:ea typeface="Times New Roman" panose="02020803070505020304" pitchFamily="18" charset="0"/>
                <a:cs typeface="0 Badr" panose="00000400000000000000" pitchFamily="2" charset="-78"/>
              </a:rPr>
              <a:t>وَ شاوِرْهُمْ فِي الْأَمْرِ فَإِذا عَزَمْتَ فَتَوَكلْ عَلَی اللّهِ إِنَّ اللّهَ يحِبُّ </a:t>
            </a:r>
            <a:r>
              <a:rPr lang="fa-IR" dirty="0" smtClean="0">
                <a:ea typeface="Times New Roman" panose="02020803070505020304" pitchFamily="18" charset="0"/>
                <a:cs typeface="0 Badr" panose="00000400000000000000" pitchFamily="2" charset="-78"/>
              </a:rPr>
              <a:t>الْمُتَوَكلِينَ(آل عمران: 152)</a:t>
            </a:r>
            <a:r>
              <a:rPr lang="fa-IR" dirty="0" smtClean="0">
                <a:latin typeface="Times New Roman" panose="02020803070505020304" pitchFamily="18" charset="0"/>
                <a:ea typeface="Times New Roman" panose="02020803070505020304" pitchFamily="18" charset="0"/>
                <a:cs typeface="0 Badr" panose="00000400000000000000" pitchFamily="2" charset="-78"/>
              </a:rPr>
              <a:t> </a:t>
            </a:r>
            <a:r>
              <a:rPr lang="fa-IR" dirty="0" smtClean="0">
                <a:ea typeface="Times New Roman" panose="02020803070505020304" pitchFamily="18" charset="0"/>
                <a:cs typeface="0 Badr" panose="00000400000000000000" pitchFamily="2" charset="-78"/>
              </a:rPr>
              <a:t>اينجا </a:t>
            </a:r>
            <a:r>
              <a:rPr lang="fa-IR" dirty="0">
                <a:ea typeface="Times New Roman" panose="02020803070505020304" pitchFamily="18" charset="0"/>
                <a:cs typeface="0 Badr" panose="00000400000000000000" pitchFamily="2" charset="-78"/>
              </a:rPr>
              <a:t>پيامبر امر مي‌شود که حتي با مخالفان خود نيز مشورت کند</a:t>
            </a:r>
            <a:r>
              <a:rPr lang="en-US" dirty="0">
                <a:latin typeface="Times New Roman" panose="02020803070505020304" pitchFamily="18" charset="0"/>
                <a:ea typeface="Times New Roman" panose="02020803070505020304" pitchFamily="18" charset="0"/>
                <a:cs typeface="0 Badr" panose="00000400000000000000" pitchFamily="2" charset="-78"/>
              </a:rPr>
              <a:t>.</a:t>
            </a:r>
            <a:br>
              <a:rPr lang="en-US" dirty="0">
                <a:latin typeface="Times New Roman" panose="02020803070505020304" pitchFamily="18" charset="0"/>
                <a:ea typeface="Times New Roman" panose="02020803070505020304" pitchFamily="18" charset="0"/>
                <a:cs typeface="0 Badr" panose="00000400000000000000" pitchFamily="2" charset="-78"/>
              </a:rPr>
            </a:br>
            <a:endParaRPr lang="fa-IR" dirty="0">
              <a:cs typeface="0 Badr" panose="00000400000000000000" pitchFamily="2" charset="-78"/>
            </a:endParaRPr>
          </a:p>
        </p:txBody>
      </p:sp>
    </p:spTree>
    <p:extLst>
      <p:ext uri="{BB962C8B-B14F-4D97-AF65-F5344CB8AC3E}">
        <p14:creationId xmlns:p14="http://schemas.microsoft.com/office/powerpoint/2010/main" val="410064329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solidFill>
                  <a:srgbClr val="3283D5"/>
                </a:solidFill>
                <a:ea typeface="Times New Roman" panose="02020803070505020304" pitchFamily="18" charset="0"/>
                <a:cs typeface="Sakkal Majalla" panose="02000000000000000000" pitchFamily="2" charset="-78"/>
              </a:rPr>
              <a:t>آزادي</a:t>
            </a:r>
            <a:r>
              <a:rPr lang="fa-IR" b="1" dirty="0">
                <a:solidFill>
                  <a:srgbClr val="3283D5"/>
                </a:solidFill>
                <a:ea typeface="Times New Roman" panose="02020803070505020304" pitchFamily="18" charset="0"/>
                <a:cs typeface="Times New Roman" panose="02020803070505020304" pitchFamily="18" charset="0"/>
              </a:rPr>
              <a:t> </a:t>
            </a:r>
            <a:r>
              <a:rPr lang="fa-IR" b="1" dirty="0">
                <a:solidFill>
                  <a:srgbClr val="3283D5"/>
                </a:solidFill>
                <a:ea typeface="Times New Roman" panose="02020803070505020304" pitchFamily="18" charset="0"/>
                <a:cs typeface="Sakkal Majalla" panose="02000000000000000000" pitchFamily="2" charset="-78"/>
              </a:rPr>
              <a:t>در</a:t>
            </a:r>
            <a:r>
              <a:rPr lang="fa-IR" b="1" dirty="0">
                <a:solidFill>
                  <a:srgbClr val="3283D5"/>
                </a:solidFill>
                <a:ea typeface="Times New Roman" panose="02020803070505020304" pitchFamily="18" charset="0"/>
                <a:cs typeface="Times New Roman" panose="02020803070505020304" pitchFamily="18" charset="0"/>
              </a:rPr>
              <a:t> </a:t>
            </a:r>
            <a:r>
              <a:rPr lang="fa-IR" b="1" dirty="0">
                <a:solidFill>
                  <a:srgbClr val="3283D5"/>
                </a:solidFill>
                <a:ea typeface="Times New Roman" panose="02020803070505020304" pitchFamily="18" charset="0"/>
                <a:cs typeface="Sakkal Majalla" panose="02000000000000000000" pitchFamily="2" charset="-78"/>
              </a:rPr>
              <a:t>قرآن</a:t>
            </a:r>
            <a:br>
              <a:rPr lang="fa-IR" b="1" dirty="0">
                <a:solidFill>
                  <a:srgbClr val="3283D5"/>
                </a:solidFill>
                <a:ea typeface="Times New Roman" panose="02020803070505020304" pitchFamily="18" charset="0"/>
                <a:cs typeface="Sakkal Majalla" panose="02000000000000000000" pitchFamily="2" charset="-78"/>
              </a:rPr>
            </a:br>
            <a:r>
              <a:rPr lang="fa-IR" b="1" dirty="0">
                <a:solidFill>
                  <a:srgbClr val="3283D5"/>
                </a:solidFill>
                <a:ea typeface="Times New Roman" panose="02020803070505020304" pitchFamily="18" charset="0"/>
                <a:cs typeface="Sakkal Majalla" panose="02000000000000000000" pitchFamily="2" charset="-78"/>
              </a:rPr>
              <a:t>ج</a:t>
            </a:r>
            <a:r>
              <a:rPr lang="fa-IR" b="1" dirty="0">
                <a:solidFill>
                  <a:srgbClr val="3283D5"/>
                </a:solidFill>
                <a:ea typeface="Times New Roman" panose="02020803070505020304" pitchFamily="18" charset="0"/>
                <a:cs typeface="Times New Roman" panose="02020803070505020304" pitchFamily="18" charset="0"/>
              </a:rPr>
              <a:t>: </a:t>
            </a:r>
            <a:r>
              <a:rPr lang="fa-IR" b="1" dirty="0">
                <a:solidFill>
                  <a:srgbClr val="3283D5"/>
                </a:solidFill>
                <a:ea typeface="Times New Roman" panose="02020803070505020304" pitchFamily="18" charset="0"/>
                <a:cs typeface="Sakkal Majalla" panose="02000000000000000000" pitchFamily="2" charset="-78"/>
              </a:rPr>
              <a:t>آزادي‌هاي</a:t>
            </a:r>
            <a:r>
              <a:rPr lang="fa-IR" b="1" dirty="0">
                <a:solidFill>
                  <a:srgbClr val="3283D5"/>
                </a:solidFill>
                <a:ea typeface="Times New Roman" panose="02020803070505020304" pitchFamily="18" charset="0"/>
                <a:cs typeface="Times New Roman" panose="02020803070505020304" pitchFamily="18" charset="0"/>
              </a:rPr>
              <a:t> </a:t>
            </a:r>
            <a:r>
              <a:rPr lang="fa-IR" b="1" dirty="0">
                <a:solidFill>
                  <a:srgbClr val="3283D5"/>
                </a:solidFill>
                <a:ea typeface="Times New Roman" panose="02020803070505020304" pitchFamily="18" charset="0"/>
                <a:cs typeface="Sakkal Majalla" panose="02000000000000000000" pitchFamily="2" charset="-78"/>
              </a:rPr>
              <a:t>فردي</a:t>
            </a:r>
            <a:endParaRPr lang="fa-IR" dirty="0"/>
          </a:p>
        </p:txBody>
      </p:sp>
      <p:sp>
        <p:nvSpPr>
          <p:cNvPr id="3" name="Content Placeholder 2"/>
          <p:cNvSpPr>
            <a:spLocks noGrp="1"/>
          </p:cNvSpPr>
          <p:nvPr>
            <p:ph idx="1"/>
          </p:nvPr>
        </p:nvSpPr>
        <p:spPr/>
        <p:txBody>
          <a:bodyPr>
            <a:normAutofit/>
          </a:bodyPr>
          <a:lstStyle/>
          <a:p>
            <a:r>
              <a:rPr lang="fa-IR" dirty="0">
                <a:solidFill>
                  <a:srgbClr val="EF0078"/>
                </a:solidFill>
                <a:ea typeface="Times New Roman" panose="02020803070505020304" pitchFamily="18" charset="0"/>
                <a:cs typeface="Sakkal Majalla" panose="02000000000000000000" pitchFamily="2" charset="-78"/>
              </a:rPr>
              <a:t>چهارم</a:t>
            </a:r>
            <a:r>
              <a:rPr lang="fa-IR" dirty="0">
                <a:solidFill>
                  <a:srgbClr val="EF0078"/>
                </a:solidFill>
                <a:ea typeface="Times New Roman" panose="02020803070505020304" pitchFamily="18" charset="0"/>
                <a:cs typeface="Times New Roman" panose="02020803070505020304" pitchFamily="18" charset="0"/>
              </a:rPr>
              <a:t>: </a:t>
            </a:r>
            <a:r>
              <a:rPr lang="fa-IR" dirty="0">
                <a:solidFill>
                  <a:srgbClr val="EF0078"/>
                </a:solidFill>
                <a:ea typeface="Times New Roman" panose="02020803070505020304" pitchFamily="18" charset="0"/>
                <a:cs typeface="Sakkal Majalla" panose="02000000000000000000" pitchFamily="2" charset="-78"/>
              </a:rPr>
              <a:t>آزادي</a:t>
            </a:r>
            <a:r>
              <a:rPr lang="fa-IR" dirty="0">
                <a:solidFill>
                  <a:srgbClr val="EF0078"/>
                </a:solidFill>
                <a:ea typeface="Times New Roman" panose="02020803070505020304" pitchFamily="18" charset="0"/>
                <a:cs typeface="Times New Roman" panose="02020803070505020304" pitchFamily="18" charset="0"/>
              </a:rPr>
              <a:t> </a:t>
            </a:r>
            <a:r>
              <a:rPr lang="fa-IR" dirty="0">
                <a:solidFill>
                  <a:srgbClr val="EF0078"/>
                </a:solidFill>
                <a:ea typeface="Times New Roman" panose="02020803070505020304" pitchFamily="18" charset="0"/>
                <a:cs typeface="Sakkal Majalla" panose="02000000000000000000" pitchFamily="2" charset="-78"/>
              </a:rPr>
              <a:t>در</a:t>
            </a:r>
            <a:r>
              <a:rPr lang="fa-IR" dirty="0">
                <a:solidFill>
                  <a:srgbClr val="EF0078"/>
                </a:solidFill>
                <a:ea typeface="Times New Roman" panose="02020803070505020304" pitchFamily="18" charset="0"/>
                <a:cs typeface="Times New Roman" panose="02020803070505020304" pitchFamily="18" charset="0"/>
              </a:rPr>
              <a:t> </a:t>
            </a:r>
            <a:r>
              <a:rPr lang="fa-IR" dirty="0">
                <a:solidFill>
                  <a:srgbClr val="EF0078"/>
                </a:solidFill>
                <a:ea typeface="Times New Roman" panose="02020803070505020304" pitchFamily="18" charset="0"/>
                <a:cs typeface="Sakkal Majalla" panose="02000000000000000000" pitchFamily="2" charset="-78"/>
              </a:rPr>
              <a:t>عمل</a:t>
            </a:r>
            <a:r>
              <a:rPr lang="fa-IR" dirty="0">
                <a:solidFill>
                  <a:srgbClr val="EF0078"/>
                </a:solidFill>
                <a:ea typeface="Times New Roman" panose="02020803070505020304" pitchFamily="18" charset="0"/>
                <a:cs typeface="Times New Roman" panose="02020803070505020304" pitchFamily="18" charset="0"/>
              </a:rPr>
              <a:t> </a:t>
            </a: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fa-IR" dirty="0">
                <a:ea typeface="Times New Roman" panose="02020803070505020304" pitchFamily="18" charset="0"/>
                <a:cs typeface="Sakkal Majalla" panose="02000000000000000000" pitchFamily="2" charset="-78"/>
              </a:rPr>
              <a:t>آزادي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بيان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يکي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دستورات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قرآن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en-US" dirty="0">
                <a:latin typeface="Times New Roman" panose="02020803070505020304" pitchFamily="18" charset="0"/>
                <a:ea typeface="Times New Roman" panose="02020803070505020304" pitchFamily="18" charset="0"/>
              </a:rPr>
              <a:t>.</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fa-IR" dirty="0">
                <a:ea typeface="Times New Roman" panose="02020803070505020304" pitchFamily="18" charset="0"/>
                <a:cs typeface="Sakkal Majalla" panose="02000000000000000000" pitchFamily="2" charset="-78"/>
              </a:rPr>
              <a:t>إِذْ</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أَنْتُمْ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بِالْعُدْوَةِ</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الدُّنْيا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بِالْعُدْوَةِ</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الْقُصْوی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الرَّكبُ</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أَسْفَلَ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مِنْكمْ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تَواعَدْتُمْ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لاَخْتَلَفْتُمْ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الْمِيعادِ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لكنْ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لِيقْضِي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اللّهُ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أَمْراً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كانَ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مَفْعُولاً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لِيهْلِك</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هَلَك</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بَينَةٍ</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يحْيی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بَينَةٍ</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إِنَّ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اللّهَ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لَسَمِيعٌ</a:t>
            </a:r>
            <a:r>
              <a:rPr lang="fa-IR" dirty="0">
                <a:ea typeface="Times New Roman" panose="02020803070505020304" pitchFamily="18" charset="0"/>
                <a:cs typeface="Times New Roman" panose="02020803070505020304" pitchFamily="18" charset="0"/>
              </a:rPr>
              <a:t> </a:t>
            </a:r>
            <a:r>
              <a:rPr lang="fa-IR" dirty="0" smtClean="0">
                <a:ea typeface="Times New Roman" panose="02020803070505020304" pitchFamily="18" charset="0"/>
                <a:cs typeface="Sakkal Majalla" panose="02000000000000000000" pitchFamily="2" charset="-78"/>
              </a:rPr>
              <a:t>عَلِيمٌ</a:t>
            </a:r>
            <a:r>
              <a:rPr lang="fa-IR" dirty="0" smtClean="0">
                <a:ea typeface="Times New Roman" panose="02020803070505020304" pitchFamily="18" charset="0"/>
                <a:cs typeface="Times New Roman" panose="02020803070505020304" pitchFamily="18" charset="0"/>
              </a:rPr>
              <a:t>(آل عمرا: 159)</a:t>
            </a: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fa-IR" dirty="0">
                <a:ea typeface="Times New Roman" panose="02020803070505020304" pitchFamily="18" charset="0"/>
                <a:cs typeface="Sakkal Majalla" panose="02000000000000000000" pitchFamily="2" charset="-78"/>
              </a:rPr>
              <a:t>نکته</a:t>
            </a:r>
            <a:r>
              <a:rPr lang="en-US" dirty="0" smtClean="0">
                <a:latin typeface="Times New Roman" panose="02020803070505020304" pitchFamily="18" charset="0"/>
                <a:ea typeface="Times New Roman" panose="02020803070505020304" pitchFamily="18" charset="0"/>
              </a:rPr>
              <a:t>:</a:t>
            </a:r>
            <a:r>
              <a:rPr lang="fa-IR" dirty="0" smtClean="0">
                <a:latin typeface="Times New Roman" panose="02020803070505020304" pitchFamily="18" charset="0"/>
                <a:ea typeface="Times New Roman" panose="02020803070505020304" pitchFamily="18" charset="0"/>
              </a:rPr>
              <a:t> </a:t>
            </a:r>
            <a:r>
              <a:rPr lang="fa-IR" dirty="0" smtClean="0">
                <a:ea typeface="Times New Roman" panose="02020803070505020304" pitchFamily="18" charset="0"/>
                <a:cs typeface="Sakkal Majalla" panose="02000000000000000000" pitchFamily="2" charset="-78"/>
              </a:rPr>
              <a:t>افراد</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آزادند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مسير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هدايت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گمراهي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خود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برگزينند</a:t>
            </a:r>
            <a:endParaRPr lang="fa-IR" dirty="0"/>
          </a:p>
        </p:txBody>
      </p:sp>
    </p:spTree>
    <p:extLst>
      <p:ext uri="{BB962C8B-B14F-4D97-AF65-F5344CB8AC3E}">
        <p14:creationId xmlns:p14="http://schemas.microsoft.com/office/powerpoint/2010/main" val="1151213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0 Badr" panose="00000400000000000000" pitchFamily="2" charset="-78"/>
              </a:rPr>
              <a:t>سوال اول</a:t>
            </a:r>
            <a:endParaRPr lang="fa-IR" dirty="0">
              <a:cs typeface="0 Badr" panose="00000400000000000000" pitchFamily="2" charset="-78"/>
            </a:endParaRPr>
          </a:p>
        </p:txBody>
      </p:sp>
      <p:sp>
        <p:nvSpPr>
          <p:cNvPr id="3" name="Content Placeholder 2"/>
          <p:cNvSpPr>
            <a:spLocks noGrp="1"/>
          </p:cNvSpPr>
          <p:nvPr>
            <p:ph idx="1"/>
          </p:nvPr>
        </p:nvSpPr>
        <p:spPr/>
        <p:txBody>
          <a:bodyPr>
            <a:normAutofit/>
          </a:bodyPr>
          <a:lstStyle/>
          <a:p>
            <a:r>
              <a:rPr lang="fa-IR" sz="2800" dirty="0" smtClean="0">
                <a:cs typeface="0 Badr" panose="00000400000000000000" pitchFamily="2" charset="-78"/>
              </a:rPr>
              <a:t>بعد از مطالعه مقدمه در مورد هرکدام از مفردات بحث یعنی</a:t>
            </a:r>
          </a:p>
          <a:p>
            <a:r>
              <a:rPr lang="fa-IR" sz="2800" dirty="0" smtClean="0">
                <a:cs typeface="0 Badr" panose="00000400000000000000" pitchFamily="2" charset="-78"/>
              </a:rPr>
              <a:t>نظام</a:t>
            </a:r>
          </a:p>
          <a:p>
            <a:r>
              <a:rPr lang="fa-IR" sz="2800" dirty="0" smtClean="0">
                <a:cs typeface="0 Badr" panose="00000400000000000000" pitchFamily="2" charset="-78"/>
              </a:rPr>
              <a:t>تربیت </a:t>
            </a:r>
          </a:p>
          <a:p>
            <a:r>
              <a:rPr lang="fa-IR" sz="2800" dirty="0" smtClean="0">
                <a:cs typeface="0 Badr" panose="00000400000000000000" pitchFamily="2" charset="-78"/>
              </a:rPr>
              <a:t>تربیت اسلامی </a:t>
            </a:r>
          </a:p>
          <a:p>
            <a:r>
              <a:rPr lang="fa-IR" sz="2800" dirty="0" smtClean="0">
                <a:cs typeface="0 Badr" panose="00000400000000000000" pitchFamily="2" charset="-78"/>
              </a:rPr>
              <a:t>نظام تربیت اسلامی</a:t>
            </a:r>
          </a:p>
          <a:p>
            <a:r>
              <a:rPr lang="fa-IR" sz="2800" dirty="0" smtClean="0">
                <a:cs typeface="0 Badr" panose="00000400000000000000" pitchFamily="2" charset="-78"/>
              </a:rPr>
              <a:t>حداقل یک تعریف پیدا کرده و با ذکر منبع بیان کنید؟</a:t>
            </a:r>
            <a:endParaRPr lang="fa-IR" sz="2800" dirty="0">
              <a:cs typeface="0 Badr" panose="00000400000000000000" pitchFamily="2" charset="-78"/>
            </a:endParaRPr>
          </a:p>
        </p:txBody>
      </p:sp>
    </p:spTree>
    <p:extLst>
      <p:ext uri="{BB962C8B-B14F-4D97-AF65-F5344CB8AC3E}">
        <p14:creationId xmlns:p14="http://schemas.microsoft.com/office/powerpoint/2010/main" val="124790136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11180"/>
          </a:xfrm>
        </p:spPr>
        <p:txBody>
          <a:bodyPr>
            <a:normAutofit/>
          </a:bodyPr>
          <a:lstStyle/>
          <a:p>
            <a:pPr algn="r"/>
            <a:r>
              <a:rPr lang="fa-IR" sz="4000" b="1" dirty="0">
                <a:solidFill>
                  <a:srgbClr val="3283D5"/>
                </a:solidFill>
                <a:ea typeface="Times New Roman" panose="02020803070505020304" pitchFamily="18" charset="0"/>
                <a:cs typeface="Sakkal Majalla" panose="02000000000000000000" pitchFamily="2" charset="-78"/>
              </a:rPr>
              <a:t>آزادي</a:t>
            </a:r>
            <a:r>
              <a:rPr lang="fa-IR" sz="4000" b="1" dirty="0">
                <a:solidFill>
                  <a:srgbClr val="3283D5"/>
                </a:solidFill>
                <a:ea typeface="Times New Roman" panose="02020803070505020304" pitchFamily="18" charset="0"/>
                <a:cs typeface="Times New Roman" panose="02020803070505020304" pitchFamily="18" charset="0"/>
              </a:rPr>
              <a:t> </a:t>
            </a:r>
            <a:r>
              <a:rPr lang="fa-IR" sz="4000" b="1" dirty="0">
                <a:solidFill>
                  <a:srgbClr val="3283D5"/>
                </a:solidFill>
                <a:ea typeface="Times New Roman" panose="02020803070505020304" pitchFamily="18" charset="0"/>
                <a:cs typeface="Sakkal Majalla" panose="02000000000000000000" pitchFamily="2" charset="-78"/>
              </a:rPr>
              <a:t>در</a:t>
            </a:r>
            <a:r>
              <a:rPr lang="fa-IR" sz="4000" b="1" dirty="0">
                <a:solidFill>
                  <a:srgbClr val="3283D5"/>
                </a:solidFill>
                <a:ea typeface="Times New Roman" panose="02020803070505020304" pitchFamily="18" charset="0"/>
                <a:cs typeface="Times New Roman" panose="02020803070505020304" pitchFamily="18" charset="0"/>
              </a:rPr>
              <a:t> </a:t>
            </a:r>
            <a:r>
              <a:rPr lang="fa-IR" sz="4000" b="1" dirty="0" smtClean="0">
                <a:solidFill>
                  <a:srgbClr val="3283D5"/>
                </a:solidFill>
                <a:ea typeface="Times New Roman" panose="02020803070505020304" pitchFamily="18" charset="0"/>
                <a:cs typeface="Sakkal Majalla" panose="02000000000000000000" pitchFamily="2" charset="-78"/>
              </a:rPr>
              <a:t>قرآن                                  ج</a:t>
            </a:r>
            <a:r>
              <a:rPr lang="fa-IR" sz="4000" b="1" dirty="0">
                <a:solidFill>
                  <a:srgbClr val="3283D5"/>
                </a:solidFill>
                <a:ea typeface="Times New Roman" panose="02020803070505020304" pitchFamily="18" charset="0"/>
                <a:cs typeface="Times New Roman" panose="02020803070505020304" pitchFamily="18" charset="0"/>
              </a:rPr>
              <a:t>: </a:t>
            </a:r>
            <a:r>
              <a:rPr lang="fa-IR" sz="4000" b="1" dirty="0">
                <a:solidFill>
                  <a:srgbClr val="3283D5"/>
                </a:solidFill>
                <a:ea typeface="Times New Roman" panose="02020803070505020304" pitchFamily="18" charset="0"/>
                <a:cs typeface="Sakkal Majalla" panose="02000000000000000000" pitchFamily="2" charset="-78"/>
              </a:rPr>
              <a:t>آزادي‌هاي</a:t>
            </a:r>
            <a:r>
              <a:rPr lang="fa-IR" sz="4000" b="1" dirty="0">
                <a:solidFill>
                  <a:srgbClr val="3283D5"/>
                </a:solidFill>
                <a:ea typeface="Times New Roman" panose="02020803070505020304" pitchFamily="18" charset="0"/>
                <a:cs typeface="Times New Roman" panose="02020803070505020304" pitchFamily="18" charset="0"/>
              </a:rPr>
              <a:t> </a:t>
            </a:r>
            <a:r>
              <a:rPr lang="fa-IR" sz="4000" b="1" dirty="0">
                <a:solidFill>
                  <a:srgbClr val="3283D5"/>
                </a:solidFill>
                <a:ea typeface="Times New Roman" panose="02020803070505020304" pitchFamily="18" charset="0"/>
                <a:cs typeface="Sakkal Majalla" panose="02000000000000000000" pitchFamily="2" charset="-78"/>
              </a:rPr>
              <a:t>فردي</a:t>
            </a:r>
            <a:endParaRPr lang="fa-IR" sz="4000" dirty="0"/>
          </a:p>
        </p:txBody>
      </p:sp>
      <p:sp>
        <p:nvSpPr>
          <p:cNvPr id="3" name="Content Placeholder 2"/>
          <p:cNvSpPr>
            <a:spLocks noGrp="1"/>
          </p:cNvSpPr>
          <p:nvPr>
            <p:ph idx="1"/>
          </p:nvPr>
        </p:nvSpPr>
        <p:spPr>
          <a:xfrm>
            <a:off x="1371600" y="1764406"/>
            <a:ext cx="9601200" cy="4102994"/>
          </a:xfrm>
        </p:spPr>
        <p:txBody>
          <a:bodyPr>
            <a:normAutofit fontScale="85000" lnSpcReduction="10000"/>
          </a:bodyPr>
          <a:lstStyle/>
          <a:p>
            <a:r>
              <a:rPr lang="fa-IR" dirty="0">
                <a:solidFill>
                  <a:srgbClr val="EF0078"/>
                </a:solidFill>
                <a:ea typeface="Times New Roman" panose="02020803070505020304" pitchFamily="18" charset="0"/>
                <a:cs typeface="Sakkal Majalla" panose="02000000000000000000" pitchFamily="2" charset="-78"/>
              </a:rPr>
              <a:t>پنجم</a:t>
            </a:r>
            <a:r>
              <a:rPr lang="fa-IR" dirty="0">
                <a:solidFill>
                  <a:srgbClr val="EF0078"/>
                </a:solidFill>
                <a:ea typeface="Times New Roman" panose="02020803070505020304" pitchFamily="18" charset="0"/>
                <a:cs typeface="Times New Roman" panose="02020803070505020304" pitchFamily="18" charset="0"/>
              </a:rPr>
              <a:t>: </a:t>
            </a:r>
            <a:r>
              <a:rPr lang="fa-IR" dirty="0">
                <a:solidFill>
                  <a:srgbClr val="EF0078"/>
                </a:solidFill>
                <a:ea typeface="Times New Roman" panose="02020803070505020304" pitchFamily="18" charset="0"/>
                <a:cs typeface="Sakkal Majalla" panose="02000000000000000000" pitchFamily="2" charset="-78"/>
              </a:rPr>
              <a:t>آزادي</a:t>
            </a:r>
            <a:r>
              <a:rPr lang="fa-IR" dirty="0">
                <a:solidFill>
                  <a:srgbClr val="EF0078"/>
                </a:solidFill>
                <a:ea typeface="Times New Roman" panose="02020803070505020304" pitchFamily="18" charset="0"/>
                <a:cs typeface="Times New Roman" panose="02020803070505020304" pitchFamily="18" charset="0"/>
              </a:rPr>
              <a:t> </a:t>
            </a:r>
            <a:r>
              <a:rPr lang="fa-IR" dirty="0">
                <a:solidFill>
                  <a:srgbClr val="EF0078"/>
                </a:solidFill>
                <a:ea typeface="Times New Roman" panose="02020803070505020304" pitchFamily="18" charset="0"/>
                <a:cs typeface="Sakkal Majalla" panose="02000000000000000000" pitchFamily="2" charset="-78"/>
              </a:rPr>
              <a:t>در</a:t>
            </a:r>
            <a:r>
              <a:rPr lang="fa-IR" dirty="0">
                <a:solidFill>
                  <a:srgbClr val="EF0078"/>
                </a:solidFill>
                <a:ea typeface="Times New Roman" panose="02020803070505020304" pitchFamily="18" charset="0"/>
                <a:cs typeface="Times New Roman" panose="02020803070505020304" pitchFamily="18" charset="0"/>
              </a:rPr>
              <a:t> </a:t>
            </a:r>
            <a:r>
              <a:rPr lang="fa-IR" dirty="0">
                <a:solidFill>
                  <a:srgbClr val="EF0078"/>
                </a:solidFill>
                <a:ea typeface="Times New Roman" panose="02020803070505020304" pitchFamily="18" charset="0"/>
                <a:cs typeface="Sakkal Majalla" panose="02000000000000000000" pitchFamily="2" charset="-78"/>
              </a:rPr>
              <a:t>انديشه</a:t>
            </a: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a:t>
            </a:r>
            <a:r>
              <a:rPr lang="fa-IR" dirty="0">
                <a:ea typeface="Times New Roman" panose="02020803070505020304" pitchFamily="18" charset="0"/>
                <a:cs typeface="Sakkal Majalla" panose="02000000000000000000" pitchFamily="2" charset="-78"/>
              </a:rPr>
              <a:t>ده‌ها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آيه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قرآن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سفارش</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فكر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نظر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تدبّر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تحقيق</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تعقل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می‏كند</a:t>
            </a:r>
            <a:r>
              <a:rPr lang="en-US" dirty="0">
                <a:latin typeface="Times New Roman" panose="02020803070505020304" pitchFamily="18" charset="0"/>
                <a:ea typeface="Times New Roman" panose="02020803070505020304" pitchFamily="18" charset="0"/>
              </a:rPr>
              <a:t>.</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a:t>
            </a:r>
            <a:r>
              <a:rPr lang="fa-IR" dirty="0">
                <a:ea typeface="Times New Roman" panose="02020803070505020304" pitchFamily="18" charset="0"/>
                <a:cs typeface="Sakkal Majalla" panose="02000000000000000000" pitchFamily="2" charset="-78"/>
              </a:rPr>
              <a:t>ده‌ها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آيه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قرآن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انسان‏های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بی‏فكر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مذمت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می‏كند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إِنَّ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شَرَّ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الدَّوَابِّ</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عِنْدَ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اللّهِ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الصُّمُّ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الْبُكمُ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الَّذِينَ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يعْقِلُونَ</a:t>
            </a:r>
            <a:r>
              <a:rPr lang="fa-IR" dirty="0">
                <a:ea typeface="Times New Roman" panose="02020803070505020304" pitchFamily="18" charset="0"/>
                <a:cs typeface="Times New Roman" panose="02020803070505020304" pitchFamily="18" charset="0"/>
              </a:rPr>
              <a:t>[</a:t>
            </a:r>
            <a:r>
              <a:rPr lang="fa-IR" dirty="0">
                <a:ea typeface="Times New Roman" panose="02020803070505020304" pitchFamily="18" charset="0"/>
                <a:cs typeface="Sakkal Majalla" panose="02000000000000000000" pitchFamily="2" charset="-78"/>
              </a:rPr>
              <a:t>انفال</a:t>
            </a:r>
            <a:r>
              <a:rPr lang="fa-IR" dirty="0">
                <a:ea typeface="Times New Roman" panose="02020803070505020304" pitchFamily="18" charset="0"/>
                <a:cs typeface="Times New Roman" panose="02020803070505020304" pitchFamily="18" charset="0"/>
              </a:rPr>
              <a:t>/22</a:t>
            </a:r>
            <a:r>
              <a:rPr lang="en-US" dirty="0">
                <a:latin typeface="Times New Roman" panose="02020803070505020304" pitchFamily="18" charset="0"/>
                <a:ea typeface="Times New Roman" panose="02020803070505020304" pitchFamily="18" charset="0"/>
              </a:rPr>
              <a:t>].</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a:t>
            </a:r>
            <a:r>
              <a:rPr lang="fa-IR" dirty="0">
                <a:ea typeface="Times New Roman" panose="02020803070505020304" pitchFamily="18" charset="0"/>
                <a:cs typeface="Sakkal Majalla" panose="02000000000000000000" pitchFamily="2" charset="-78"/>
              </a:rPr>
              <a:t>آيات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قرآن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احاديث</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سيره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پيامبر</a:t>
            </a:r>
            <a:r>
              <a:rPr lang="fa-IR" dirty="0">
                <a:ea typeface="Times New Roman" panose="02020803070505020304" pitchFamily="18" charset="0"/>
                <a:cs typeface="Times New Roman" panose="02020803070505020304" pitchFamily="18" charset="0"/>
              </a:rPr>
              <a:t>(</a:t>
            </a:r>
            <a:r>
              <a:rPr lang="fa-IR" dirty="0">
                <a:ea typeface="Times New Roman" panose="02020803070505020304" pitchFamily="18" charset="0"/>
                <a:cs typeface="Sakkal Majalla" panose="02000000000000000000" pitchFamily="2" charset="-78"/>
              </a:rPr>
              <a:t>ص</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جنگ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حكومت‏داری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آیين‏نامه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كارگزاران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علی</a:t>
            </a:r>
            <a:r>
              <a:rPr lang="fa-IR" dirty="0">
                <a:ea typeface="Times New Roman" panose="02020803070505020304" pitchFamily="18" charset="0"/>
                <a:cs typeface="Times New Roman" panose="02020803070505020304" pitchFamily="18" charset="0"/>
              </a:rPr>
              <a:t>(</a:t>
            </a:r>
            <a:r>
              <a:rPr lang="fa-IR" dirty="0">
                <a:ea typeface="Times New Roman" panose="02020803070505020304" pitchFamily="18" charset="0"/>
                <a:cs typeface="Sakkal Majalla" panose="02000000000000000000" pitchFamily="2" charset="-78"/>
              </a:rPr>
              <a:t>ع</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سفارش</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مشورت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نهی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خودمحوری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تك‏روی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می‏كند</a:t>
            </a:r>
            <a:r>
              <a:rPr lang="en-US" dirty="0">
                <a:latin typeface="Times New Roman" panose="02020803070505020304" pitchFamily="18" charset="0"/>
                <a:ea typeface="Times New Roman" panose="02020803070505020304" pitchFamily="18" charset="0"/>
              </a:rPr>
              <a:t>.</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a:t>
            </a:r>
            <a:r>
              <a:rPr lang="fa-IR" dirty="0">
                <a:ea typeface="Times New Roman" panose="02020803070505020304" pitchFamily="18" charset="0"/>
                <a:cs typeface="Sakkal Majalla" panose="02000000000000000000" pitchFamily="2" charset="-78"/>
              </a:rPr>
              <a:t>اسلام،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تقليد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اصول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ممنوع</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می‏داند</a:t>
            </a:r>
            <a:r>
              <a:rPr lang="en-US" dirty="0" smtClean="0">
                <a:latin typeface="Times New Roman" panose="02020803070505020304" pitchFamily="18" charset="0"/>
                <a:ea typeface="Times New Roman" panose="02020803070505020304" pitchFamily="18" charset="0"/>
              </a:rPr>
              <a:t>.</a:t>
            </a:r>
            <a:r>
              <a:rPr lang="fa-IR" dirty="0" smtClean="0">
                <a:latin typeface="Times New Roman" panose="02020803070505020304" pitchFamily="18" charset="0"/>
                <a:ea typeface="Times New Roman" panose="02020803070505020304" pitchFamily="18" charset="0"/>
              </a:rPr>
              <a:t>                               </a:t>
            </a:r>
            <a:r>
              <a:rPr lang="en-US" dirty="0" smtClean="0">
                <a:latin typeface="Times New Roman" panose="02020803070505020304" pitchFamily="18" charset="0"/>
                <a:ea typeface="Times New Roman" panose="02020803070505020304" pitchFamily="18" charset="0"/>
              </a:rPr>
              <a:t>* </a:t>
            </a:r>
            <a:r>
              <a:rPr lang="fa-IR" dirty="0">
                <a:ea typeface="Times New Roman" panose="02020803070505020304" pitchFamily="18" charset="0"/>
                <a:cs typeface="Sakkal Majalla" panose="02000000000000000000" pitchFamily="2" charset="-78"/>
              </a:rPr>
              <a:t>تمام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آيات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تفكر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تدبّر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شاهد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آزادی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فكر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en-US" dirty="0">
                <a:latin typeface="Times New Roman" panose="02020803070505020304" pitchFamily="18" charset="0"/>
                <a:ea typeface="Times New Roman" panose="02020803070505020304" pitchFamily="18" charset="0"/>
              </a:rPr>
              <a:t>.</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 </a:t>
            </a:r>
            <a:r>
              <a:rPr lang="fa-IR" dirty="0">
                <a:ea typeface="Times New Roman" panose="02020803070505020304" pitchFamily="18" charset="0"/>
                <a:cs typeface="Sakkal Majalla" panose="02000000000000000000" pitchFamily="2" charset="-78"/>
              </a:rPr>
              <a:t>يك</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ساعت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فكر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ساعت‏ها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عبادت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بهتر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en-US" dirty="0" smtClean="0">
                <a:latin typeface="Times New Roman" panose="02020803070505020304" pitchFamily="18" charset="0"/>
                <a:ea typeface="Times New Roman" panose="02020803070505020304" pitchFamily="18" charset="0"/>
              </a:rPr>
              <a:t>.</a:t>
            </a:r>
            <a:r>
              <a:rPr lang="en-US" dirty="0">
                <a:latin typeface="Times New Roman" panose="02020803070505020304" pitchFamily="18" charset="0"/>
                <a:ea typeface="Times New Roman" panose="02020803070505020304" pitchFamily="18" charset="0"/>
              </a:rPr>
              <a:t> </a:t>
            </a:r>
            <a:r>
              <a:rPr lang="fa-IR" dirty="0" smtClean="0">
                <a:latin typeface="Times New Roman" panose="02020803070505020304" pitchFamily="18" charset="0"/>
                <a:ea typeface="Times New Roman" panose="02020803070505020304" pitchFamily="18" charset="0"/>
              </a:rPr>
              <a:t> </a:t>
            </a:r>
            <a:r>
              <a:rPr lang="fa-IR" dirty="0" smtClean="0">
                <a:ea typeface="Times New Roman" panose="02020803070505020304" pitchFamily="18" charset="0"/>
                <a:cs typeface="Sakkal Majalla" panose="02000000000000000000" pitchFamily="2" charset="-78"/>
              </a:rPr>
              <a:t>سَأَلْتُ</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أَبَا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عَبْدِ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اللَّهِ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عَمَّا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يرْوِي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النَّاسُ</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أَنَّ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تَفَكرَ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سَاعَةٍ</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خَيرٌ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قِيامِ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لَيلَةٍ</a:t>
            </a:r>
            <a:r>
              <a:rPr lang="fa-IR" dirty="0">
                <a:ea typeface="Times New Roman" panose="02020803070505020304" pitchFamily="18" charset="0"/>
                <a:cs typeface="Times New Roman" panose="02020803070505020304" pitchFamily="18" charset="0"/>
              </a:rPr>
              <a:t>... » </a:t>
            </a:r>
            <a:r>
              <a:rPr lang="fa-IR" dirty="0" smtClean="0">
                <a:ea typeface="Times New Roman" panose="02020803070505020304" pitchFamily="18" charset="0"/>
                <a:cs typeface="Times New Roman" panose="02020803070505020304" pitchFamily="18" charset="0"/>
              </a:rPr>
              <a:t>(کافی، ج2، 54)</a:t>
            </a: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fa-IR" dirty="0">
                <a:ea typeface="Times New Roman" panose="02020803070505020304" pitchFamily="18" charset="0"/>
                <a:cs typeface="Sakkal Majalla" panose="02000000000000000000" pitchFamily="2" charset="-78"/>
              </a:rPr>
              <a:t>قرآن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آزادي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انديشه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مي‌داند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که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انسان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همه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اقوال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بشنود،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اما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تحت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تأثير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قرار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نگرفته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ملاک‌هاي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منطقي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عقلي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که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دارد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بهترين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قول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برگزيند</a:t>
            </a:r>
            <a:r>
              <a:rPr lang="fa-IR" dirty="0">
                <a:ea typeface="Times New Roman" panose="02020803070505020304" pitchFamily="18" charset="0"/>
                <a:cs typeface="Times New Roman" panose="02020803070505020304" pitchFamily="18" charset="0"/>
              </a:rPr>
              <a:t>. </a:t>
            </a:r>
            <a:endParaRPr lang="fa-IR" dirty="0" smtClean="0">
              <a:ea typeface="Times New Roman" panose="02020803070505020304" pitchFamily="18" charset="0"/>
              <a:cs typeface="Times New Roman" panose="02020803070505020304" pitchFamily="18" charset="0"/>
            </a:endParaRPr>
          </a:p>
          <a:p>
            <a:r>
              <a:rPr lang="fa-IR" dirty="0">
                <a:ea typeface="Times New Roman" panose="02020803070505020304" pitchFamily="18" charset="0"/>
                <a:cs typeface="Times New Roman" panose="02020803070505020304" pitchFamily="18" charset="0"/>
              </a:rPr>
              <a:t> </a:t>
            </a:r>
            <a:r>
              <a:rPr lang="fa-IR" dirty="0" smtClean="0">
                <a:ea typeface="Times New Roman" panose="02020803070505020304" pitchFamily="18" charset="0"/>
                <a:cs typeface="Sakkal Majalla" panose="02000000000000000000" pitchFamily="2" charset="-78"/>
              </a:rPr>
              <a:t>اسلام</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اطاعت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کورکورانه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پنبه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گوش</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گذاشتن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مخالف</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آيه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عنايت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بفرمائيد</a:t>
            </a:r>
            <a:r>
              <a:rPr lang="en-US" dirty="0" smtClean="0">
                <a:latin typeface="Times New Roman" panose="02020803070505020304" pitchFamily="18" charset="0"/>
                <a:ea typeface="Times New Roman" panose="02020803070505020304" pitchFamily="18" charset="0"/>
              </a:rPr>
              <a:t>:</a:t>
            </a:r>
            <a:r>
              <a:rPr lang="fa-IR" dirty="0" smtClean="0">
                <a:latin typeface="Times New Roman" panose="02020803070505020304" pitchFamily="18" charset="0"/>
                <a:ea typeface="Times New Roman" panose="02020803070505020304" pitchFamily="18" charset="0"/>
              </a:rPr>
              <a:t> </a:t>
            </a:r>
            <a:r>
              <a:rPr lang="fa-IR" dirty="0" smtClean="0">
                <a:ea typeface="Times New Roman" panose="02020803070505020304" pitchFamily="18" charset="0"/>
                <a:cs typeface="Sakkal Majalla" panose="02000000000000000000" pitchFamily="2" charset="-78"/>
              </a:rPr>
              <a:t>وَ</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الَّذِينَ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اجْتَنَبُوا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الطّاغُوتَ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أَنْ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يعْبُدُوها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أَنابُوا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إِلَی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اللّهِ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لَهُمُ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الْبُشْری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فَبَشِّرْ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عِبادِ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الَّذِينَ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يسْتَمِعُونَ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الْقَوْلَ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فَيتَّبِعُونَ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أَحْسَنَهُ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أُولئِك</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الَّذِينَ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هَداهُمُ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اللّهُ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أُولئِك</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أُولُوا</a:t>
            </a:r>
            <a:r>
              <a:rPr lang="fa-IR" dirty="0">
                <a:ea typeface="Times New Roman" panose="02020803070505020304" pitchFamily="18" charset="0"/>
                <a:cs typeface="Times New Roman" panose="02020803070505020304" pitchFamily="18" charset="0"/>
              </a:rPr>
              <a:t> </a:t>
            </a:r>
            <a:r>
              <a:rPr lang="fa-IR" dirty="0" smtClean="0">
                <a:ea typeface="Times New Roman" panose="02020803070505020304" pitchFamily="18" charset="0"/>
                <a:cs typeface="Sakkal Majalla" panose="02000000000000000000" pitchFamily="2" charset="-78"/>
              </a:rPr>
              <a:t>الْأَلْبابِ</a:t>
            </a:r>
            <a:r>
              <a:rPr lang="fa-IR" dirty="0" smtClean="0">
                <a:ea typeface="Times New Roman" panose="02020803070505020304" pitchFamily="18" charset="0"/>
                <a:cs typeface="Times New Roman" panose="02020803070505020304" pitchFamily="18" charset="0"/>
              </a:rPr>
              <a:t>(زمر: 17-18)</a:t>
            </a:r>
            <a:endParaRPr lang="fa-IR" dirty="0"/>
          </a:p>
        </p:txBody>
      </p:sp>
    </p:spTree>
    <p:extLst>
      <p:ext uri="{BB962C8B-B14F-4D97-AF65-F5344CB8AC3E}">
        <p14:creationId xmlns:p14="http://schemas.microsoft.com/office/powerpoint/2010/main" val="391450020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solidFill>
                  <a:srgbClr val="3283D5"/>
                </a:solidFill>
                <a:ea typeface="Times New Roman" panose="02020803070505020304" pitchFamily="18" charset="0"/>
                <a:cs typeface="Sakkal Majalla" panose="02000000000000000000" pitchFamily="2" charset="-78"/>
              </a:rPr>
              <a:t>آزادي</a:t>
            </a:r>
            <a:r>
              <a:rPr lang="fa-IR" b="1" dirty="0">
                <a:solidFill>
                  <a:srgbClr val="3283D5"/>
                </a:solidFill>
                <a:ea typeface="Times New Roman" panose="02020803070505020304" pitchFamily="18" charset="0"/>
                <a:cs typeface="Times New Roman" panose="02020803070505020304" pitchFamily="18" charset="0"/>
              </a:rPr>
              <a:t> </a:t>
            </a:r>
            <a:r>
              <a:rPr lang="fa-IR" b="1" dirty="0">
                <a:solidFill>
                  <a:srgbClr val="3283D5"/>
                </a:solidFill>
                <a:ea typeface="Times New Roman" panose="02020803070505020304" pitchFamily="18" charset="0"/>
                <a:cs typeface="Sakkal Majalla" panose="02000000000000000000" pitchFamily="2" charset="-78"/>
              </a:rPr>
              <a:t>در</a:t>
            </a:r>
            <a:r>
              <a:rPr lang="fa-IR" b="1" dirty="0">
                <a:solidFill>
                  <a:srgbClr val="3283D5"/>
                </a:solidFill>
                <a:ea typeface="Times New Roman" panose="02020803070505020304" pitchFamily="18" charset="0"/>
                <a:cs typeface="Times New Roman" panose="02020803070505020304" pitchFamily="18" charset="0"/>
              </a:rPr>
              <a:t> </a:t>
            </a:r>
            <a:r>
              <a:rPr lang="fa-IR" b="1" dirty="0">
                <a:solidFill>
                  <a:srgbClr val="3283D5"/>
                </a:solidFill>
                <a:ea typeface="Times New Roman" panose="02020803070505020304" pitchFamily="18" charset="0"/>
                <a:cs typeface="Sakkal Majalla" panose="02000000000000000000" pitchFamily="2" charset="-78"/>
              </a:rPr>
              <a:t>قرآن</a:t>
            </a:r>
            <a:br>
              <a:rPr lang="fa-IR" b="1" dirty="0">
                <a:solidFill>
                  <a:srgbClr val="3283D5"/>
                </a:solidFill>
                <a:ea typeface="Times New Roman" panose="02020803070505020304" pitchFamily="18" charset="0"/>
                <a:cs typeface="Sakkal Majalla" panose="02000000000000000000" pitchFamily="2" charset="-78"/>
              </a:rPr>
            </a:br>
            <a:r>
              <a:rPr lang="fa-IR" b="1" dirty="0">
                <a:solidFill>
                  <a:srgbClr val="3283D5"/>
                </a:solidFill>
                <a:ea typeface="Times New Roman" panose="02020803070505020304" pitchFamily="18" charset="0"/>
                <a:cs typeface="Sakkal Majalla" panose="02000000000000000000" pitchFamily="2" charset="-78"/>
              </a:rPr>
              <a:t>ج</a:t>
            </a:r>
            <a:r>
              <a:rPr lang="fa-IR" b="1" dirty="0">
                <a:solidFill>
                  <a:srgbClr val="3283D5"/>
                </a:solidFill>
                <a:ea typeface="Times New Roman" panose="02020803070505020304" pitchFamily="18" charset="0"/>
                <a:cs typeface="Times New Roman" panose="02020803070505020304" pitchFamily="18" charset="0"/>
              </a:rPr>
              <a:t>: </a:t>
            </a:r>
            <a:r>
              <a:rPr lang="fa-IR" b="1" dirty="0">
                <a:solidFill>
                  <a:srgbClr val="3283D5"/>
                </a:solidFill>
                <a:ea typeface="Times New Roman" panose="02020803070505020304" pitchFamily="18" charset="0"/>
                <a:cs typeface="Sakkal Majalla" panose="02000000000000000000" pitchFamily="2" charset="-78"/>
              </a:rPr>
              <a:t>آزادي‌هاي</a:t>
            </a:r>
            <a:r>
              <a:rPr lang="fa-IR" b="1" dirty="0">
                <a:solidFill>
                  <a:srgbClr val="3283D5"/>
                </a:solidFill>
                <a:ea typeface="Times New Roman" panose="02020803070505020304" pitchFamily="18" charset="0"/>
                <a:cs typeface="Times New Roman" panose="02020803070505020304" pitchFamily="18" charset="0"/>
              </a:rPr>
              <a:t> </a:t>
            </a:r>
            <a:r>
              <a:rPr lang="fa-IR" b="1" dirty="0" smtClean="0">
                <a:solidFill>
                  <a:srgbClr val="3283D5"/>
                </a:solidFill>
                <a:ea typeface="Times New Roman" panose="02020803070505020304" pitchFamily="18" charset="0"/>
                <a:cs typeface="Sakkal Majalla" panose="02000000000000000000" pitchFamily="2" charset="-78"/>
              </a:rPr>
              <a:t>اجتماعی</a:t>
            </a:r>
            <a:endParaRPr lang="fa-IR" dirty="0"/>
          </a:p>
        </p:txBody>
      </p:sp>
      <p:sp>
        <p:nvSpPr>
          <p:cNvPr id="3" name="Content Placeholder 2"/>
          <p:cNvSpPr>
            <a:spLocks noGrp="1"/>
          </p:cNvSpPr>
          <p:nvPr>
            <p:ph idx="1"/>
          </p:nvPr>
        </p:nvSpPr>
        <p:spPr/>
        <p:txBody>
          <a:bodyPr>
            <a:normAutofit/>
          </a:bodyPr>
          <a:lstStyle/>
          <a:p>
            <a:r>
              <a:rPr lang="fa-IR" sz="3600" dirty="0" smtClean="0">
                <a:ea typeface="Times New Roman" panose="02020803070505020304" pitchFamily="18" charset="0"/>
                <a:cs typeface="0 Badr" panose="00000400000000000000" pitchFamily="2" charset="-78"/>
              </a:rPr>
              <a:t>در </a:t>
            </a:r>
            <a:r>
              <a:rPr lang="fa-IR" sz="3600" dirty="0">
                <a:ea typeface="Times New Roman" panose="02020803070505020304" pitchFamily="18" charset="0"/>
                <a:cs typeface="0 Badr" panose="00000400000000000000" pitchFamily="2" charset="-78"/>
              </a:rPr>
              <a:t>محيط اجتماعي انسان آزاد است با توجه به دو اصل گفته شده </a:t>
            </a:r>
            <a:r>
              <a:rPr lang="fa-IR" sz="3600" dirty="0" smtClean="0">
                <a:ea typeface="Times New Roman" panose="02020803070505020304" pitchFamily="18" charset="0"/>
                <a:cs typeface="0 Badr" panose="00000400000000000000" pitchFamily="2" charset="-78"/>
              </a:rPr>
              <a:t>(مخل نبودن، تقدم مصالح اجتماعی بر فردی) </a:t>
            </a:r>
            <a:r>
              <a:rPr lang="fa-IR" sz="3600" dirty="0">
                <a:ea typeface="Times New Roman" panose="02020803070505020304" pitchFamily="18" charset="0"/>
                <a:cs typeface="0 Badr" panose="00000400000000000000" pitchFamily="2" charset="-78"/>
              </a:rPr>
              <a:t>اقداماتي را انجام دهد</a:t>
            </a:r>
            <a:r>
              <a:rPr lang="en-US" sz="3600" dirty="0">
                <a:latin typeface="Times New Roman" panose="02020803070505020304" pitchFamily="18" charset="0"/>
                <a:ea typeface="Times New Roman" panose="02020803070505020304" pitchFamily="18" charset="0"/>
                <a:cs typeface="0 Badr" panose="00000400000000000000" pitchFamily="2" charset="-78"/>
              </a:rPr>
              <a:t>:</a:t>
            </a:r>
            <a:br>
              <a:rPr lang="en-US" sz="3600" dirty="0">
                <a:latin typeface="Times New Roman" panose="02020803070505020304" pitchFamily="18" charset="0"/>
                <a:ea typeface="Times New Roman" panose="02020803070505020304" pitchFamily="18" charset="0"/>
                <a:cs typeface="0 Badr" panose="00000400000000000000" pitchFamily="2" charset="-78"/>
              </a:rPr>
            </a:br>
            <a:r>
              <a:rPr lang="en-US" sz="3600" dirty="0">
                <a:latin typeface="Times New Roman" panose="02020803070505020304" pitchFamily="18" charset="0"/>
                <a:ea typeface="Times New Roman" panose="02020803070505020304" pitchFamily="18" charset="0"/>
                <a:cs typeface="0 Badr" panose="00000400000000000000" pitchFamily="2" charset="-78"/>
              </a:rPr>
              <a:t/>
            </a:r>
            <a:br>
              <a:rPr lang="en-US" sz="3600" dirty="0">
                <a:latin typeface="Times New Roman" panose="02020803070505020304" pitchFamily="18" charset="0"/>
                <a:ea typeface="Times New Roman" panose="02020803070505020304" pitchFamily="18" charset="0"/>
                <a:cs typeface="0 Badr" panose="00000400000000000000" pitchFamily="2" charset="-78"/>
              </a:rPr>
            </a:br>
            <a:r>
              <a:rPr lang="fa-IR" sz="3600" dirty="0">
                <a:ea typeface="Times New Roman" panose="02020803070505020304" pitchFamily="18" charset="0"/>
                <a:cs typeface="0 Badr" panose="00000400000000000000" pitchFamily="2" charset="-78"/>
              </a:rPr>
              <a:t>عن امير المومنين(ع): لا تكونن عبد غيرك و قد جعلك الله سبحانه حرا... </a:t>
            </a:r>
            <a:r>
              <a:rPr lang="fa-IR" sz="3600" dirty="0" smtClean="0">
                <a:ea typeface="Times New Roman" panose="02020803070505020304" pitchFamily="18" charset="0"/>
                <a:cs typeface="0 Badr" panose="00000400000000000000" pitchFamily="2" charset="-78"/>
              </a:rPr>
              <a:t>(غرر الحکم، ص335</a:t>
            </a:r>
            <a:r>
              <a:rPr lang="fa-IR" sz="3600" dirty="0" smtClean="0">
                <a:ea typeface="Times New Roman" panose="02020803070505020304" pitchFamily="18" charset="0"/>
                <a:cs typeface="0 Badr" panose="00000400000000000000" pitchFamily="2" charset="-78"/>
              </a:rPr>
              <a:t>).</a:t>
            </a:r>
            <a:endParaRPr lang="fa-IR" sz="3600" dirty="0">
              <a:cs typeface="0 Badr" panose="00000400000000000000" pitchFamily="2" charset="-78"/>
            </a:endParaRPr>
          </a:p>
        </p:txBody>
      </p:sp>
    </p:spTree>
    <p:extLst>
      <p:ext uri="{BB962C8B-B14F-4D97-AF65-F5344CB8AC3E}">
        <p14:creationId xmlns:p14="http://schemas.microsoft.com/office/powerpoint/2010/main" val="216705818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cs typeface="0 Badr" panose="00000400000000000000" pitchFamily="2" charset="-78"/>
              </a:rPr>
              <a:t>سوال </a:t>
            </a:r>
            <a:r>
              <a:rPr lang="fa-IR" dirty="0" smtClean="0">
                <a:cs typeface="0 Badr" panose="00000400000000000000" pitchFamily="2" charset="-78"/>
              </a:rPr>
              <a:t>نهم</a:t>
            </a:r>
            <a:endParaRPr lang="fa-IR" dirty="0"/>
          </a:p>
        </p:txBody>
      </p:sp>
      <p:sp>
        <p:nvSpPr>
          <p:cNvPr id="3" name="Content Placeholder 2"/>
          <p:cNvSpPr>
            <a:spLocks noGrp="1"/>
          </p:cNvSpPr>
          <p:nvPr>
            <p:ph idx="1"/>
          </p:nvPr>
        </p:nvSpPr>
        <p:spPr/>
        <p:txBody>
          <a:bodyPr/>
          <a:lstStyle/>
          <a:p>
            <a:r>
              <a:rPr lang="fa-IR" dirty="0" smtClean="0">
                <a:cs typeface="0 Badr" panose="00000400000000000000" pitchFamily="2" charset="-78"/>
              </a:rPr>
              <a:t>بعد از مطالعه انواع ازادی در قران کریم، یکی از ازادی های را انتخاب کرده و به تبیین ان بپردازید در نهایت ارسال به ایتا یا ایمیل</a:t>
            </a:r>
            <a:endParaRPr lang="fa-IR" dirty="0">
              <a:cs typeface="0 Badr" panose="00000400000000000000" pitchFamily="2" charset="-78"/>
            </a:endParaRPr>
          </a:p>
        </p:txBody>
      </p:sp>
    </p:spTree>
    <p:extLst>
      <p:ext uri="{BB962C8B-B14F-4D97-AF65-F5344CB8AC3E}">
        <p14:creationId xmlns:p14="http://schemas.microsoft.com/office/powerpoint/2010/main" val="386001961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95270"/>
          </a:xfrm>
        </p:spPr>
        <p:txBody>
          <a:bodyPr/>
          <a:lstStyle/>
          <a:p>
            <a:r>
              <a:rPr lang="fa-IR" b="1" dirty="0">
                <a:solidFill>
                  <a:srgbClr val="CC20D4"/>
                </a:solidFill>
                <a:ea typeface="Times New Roman" panose="02020803070505020304" pitchFamily="18" charset="0"/>
                <a:cs typeface="Sakkal Majalla" panose="02000000000000000000" pitchFamily="2" charset="-78"/>
              </a:rPr>
              <a:t>مطلب</a:t>
            </a:r>
            <a:r>
              <a:rPr lang="fa-IR" b="1" dirty="0">
                <a:solidFill>
                  <a:srgbClr val="CC20D4"/>
                </a:solidFill>
                <a:ea typeface="Times New Roman" panose="02020803070505020304" pitchFamily="18" charset="0"/>
                <a:cs typeface="Times New Roman" panose="02020803070505020304" pitchFamily="18" charset="0"/>
              </a:rPr>
              <a:t> </a:t>
            </a:r>
            <a:r>
              <a:rPr lang="fa-IR" b="1" dirty="0">
                <a:solidFill>
                  <a:srgbClr val="CC20D4"/>
                </a:solidFill>
                <a:ea typeface="Times New Roman" panose="02020803070505020304" pitchFamily="18" charset="0"/>
                <a:cs typeface="Sakkal Majalla" panose="02000000000000000000" pitchFamily="2" charset="-78"/>
              </a:rPr>
              <a:t>هفتم</a:t>
            </a:r>
            <a:r>
              <a:rPr lang="fa-IR" b="1" dirty="0">
                <a:solidFill>
                  <a:srgbClr val="CC20D4"/>
                </a:solidFill>
                <a:ea typeface="Times New Roman" panose="02020803070505020304" pitchFamily="18" charset="0"/>
                <a:cs typeface="Times New Roman" panose="02020803070505020304" pitchFamily="18" charset="0"/>
              </a:rPr>
              <a:t>: </a:t>
            </a:r>
            <a:r>
              <a:rPr lang="fa-IR" b="1" dirty="0">
                <a:solidFill>
                  <a:srgbClr val="CC20D4"/>
                </a:solidFill>
                <a:ea typeface="Times New Roman" panose="02020803070505020304" pitchFamily="18" charset="0"/>
                <a:cs typeface="Sakkal Majalla" panose="02000000000000000000" pitchFamily="2" charset="-78"/>
              </a:rPr>
              <a:t>محدوده</a:t>
            </a:r>
            <a:r>
              <a:rPr lang="fa-IR" b="1" dirty="0">
                <a:solidFill>
                  <a:srgbClr val="CC20D4"/>
                </a:solidFill>
                <a:ea typeface="Times New Roman" panose="02020803070505020304" pitchFamily="18" charset="0"/>
                <a:cs typeface="Times New Roman" panose="02020803070505020304" pitchFamily="18" charset="0"/>
              </a:rPr>
              <a:t> </a:t>
            </a:r>
            <a:r>
              <a:rPr lang="fa-IR" b="1" dirty="0">
                <a:solidFill>
                  <a:srgbClr val="CC20D4"/>
                </a:solidFill>
                <a:ea typeface="Times New Roman" panose="02020803070505020304" pitchFamily="18" charset="0"/>
                <a:cs typeface="Sakkal Majalla" panose="02000000000000000000" pitchFamily="2" charset="-78"/>
              </a:rPr>
              <a:t>آزادي</a:t>
            </a:r>
            <a:endParaRPr lang="fa-IR" dirty="0"/>
          </a:p>
        </p:txBody>
      </p:sp>
      <p:sp>
        <p:nvSpPr>
          <p:cNvPr id="3" name="Content Placeholder 2"/>
          <p:cNvSpPr>
            <a:spLocks noGrp="1"/>
          </p:cNvSpPr>
          <p:nvPr>
            <p:ph idx="1"/>
          </p:nvPr>
        </p:nvSpPr>
        <p:spPr>
          <a:xfrm>
            <a:off x="1371600" y="1661375"/>
            <a:ext cx="9601200" cy="4206025"/>
          </a:xfrm>
        </p:spPr>
        <p:txBody>
          <a:bodyPr>
            <a:normAutofit fontScale="92500" lnSpcReduction="20000"/>
          </a:bodyPr>
          <a:lstStyle/>
          <a:p>
            <a:r>
              <a:rPr lang="fa-IR" dirty="0" smtClean="0">
                <a:ea typeface="Times New Roman" panose="02020803070505020304" pitchFamily="18" charset="0"/>
                <a:cs typeface="0 Badr" panose="00000400000000000000" pitchFamily="2" charset="-78"/>
              </a:rPr>
              <a:t>اسلام </a:t>
            </a:r>
            <a:r>
              <a:rPr lang="fa-IR" dirty="0">
                <a:ea typeface="Times New Roman" panose="02020803070505020304" pitchFamily="18" charset="0"/>
                <a:cs typeface="0 Badr" panose="00000400000000000000" pitchFamily="2" charset="-78"/>
              </a:rPr>
              <a:t>براي آزادي حد و مرزي قائل است. زيرا انسان نمي‌تواند مثل حيوانات به شکل غريزي رفتار کند که اگر اينگونه بود مي‌بايست ما هنوز به شکل انسانهاي اوليه زندگي مي‌کرديم و رشد و توسعه‌اي </a:t>
            </a:r>
            <a:r>
              <a:rPr lang="fa-IR" dirty="0" smtClean="0">
                <a:ea typeface="Times New Roman" panose="02020803070505020304" pitchFamily="18" charset="0"/>
                <a:cs typeface="0 Badr" panose="00000400000000000000" pitchFamily="2" charset="-78"/>
              </a:rPr>
              <a:t>نمي‌داشتيم. محدوديت‌هاي </a:t>
            </a:r>
            <a:r>
              <a:rPr lang="fa-IR" dirty="0">
                <a:ea typeface="Times New Roman" panose="02020803070505020304" pitchFamily="18" charset="0"/>
                <a:cs typeface="0 Badr" panose="00000400000000000000" pitchFamily="2" charset="-78"/>
              </a:rPr>
              <a:t>سازنده </a:t>
            </a:r>
            <a:r>
              <a:rPr lang="fa-IR" dirty="0" smtClean="0">
                <a:ea typeface="Times New Roman" panose="02020803070505020304" pitchFamily="18" charset="0"/>
                <a:cs typeface="0 Badr" panose="00000400000000000000" pitchFamily="2" charset="-78"/>
              </a:rPr>
              <a:t>عبارتند از:</a:t>
            </a:r>
          </a:p>
          <a:p>
            <a:pPr marL="457200" indent="-457200">
              <a:buFont typeface="+mj-lt"/>
              <a:buAutoNum type="arabicPeriod"/>
            </a:pPr>
            <a:r>
              <a:rPr lang="fa-IR" dirty="0" smtClean="0">
                <a:cs typeface="0 Badr" panose="00000400000000000000" pitchFamily="2" charset="-78"/>
              </a:rPr>
              <a:t>نفی عبودیت غیر خدا</a:t>
            </a:r>
          </a:p>
          <a:p>
            <a:pPr marL="457200" indent="-457200">
              <a:buFont typeface="+mj-lt"/>
              <a:buAutoNum type="arabicPeriod"/>
            </a:pPr>
            <a:r>
              <a:rPr lang="fa-IR" dirty="0" smtClean="0">
                <a:cs typeface="0 Badr" panose="00000400000000000000" pitchFamily="2" charset="-78"/>
              </a:rPr>
              <a:t>رهایی از سلطه پذیری(سطله غیر خدا خواری وزبونی ولی سلطه خدا همان عفت و ارامش و عزت نفس و موفقیت و...)</a:t>
            </a:r>
          </a:p>
          <a:p>
            <a:pPr marL="457200" indent="-457200">
              <a:buFont typeface="+mj-lt"/>
              <a:buAutoNum type="arabicPeriod"/>
            </a:pPr>
            <a:r>
              <a:rPr lang="fa-IR" dirty="0" smtClean="0">
                <a:cs typeface="0 Badr" panose="00000400000000000000" pitchFamily="2" charset="-78"/>
              </a:rPr>
              <a:t>فریاد مظلوم (</a:t>
            </a:r>
            <a:r>
              <a:rPr lang="fa-IR" dirty="0">
                <a:ea typeface="Times New Roman" panose="02020803070505020304" pitchFamily="18" charset="0"/>
                <a:cs typeface="Sakkal Majalla" panose="02000000000000000000" pitchFamily="2" charset="-78"/>
              </a:rPr>
              <a:t>لَا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يُحِبُّ</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اللَّهُ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الْجَهْرَ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بِالسُّوءِ</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الْقَوْلِ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إِلَّا</a:t>
            </a:r>
            <a:r>
              <a:rPr lang="fa-IR" dirty="0">
                <a:ea typeface="Times New Roman" panose="02020803070505020304" pitchFamily="18" charset="0"/>
                <a:cs typeface="Times New Roman" panose="02020803070505020304" pitchFamily="18" charset="0"/>
              </a:rPr>
              <a:t> </a:t>
            </a:r>
            <a:r>
              <a:rPr lang="fa-IR" b="1" i="1" dirty="0">
                <a:ea typeface="Times New Roman" panose="02020803070505020304" pitchFamily="18" charset="0"/>
                <a:cs typeface="Sakkal Majalla" panose="02000000000000000000" pitchFamily="2" charset="-78"/>
              </a:rPr>
              <a:t>مَنْ</a:t>
            </a:r>
            <a:r>
              <a:rPr lang="fa-IR" b="1" i="1" dirty="0">
                <a:ea typeface="Times New Roman" panose="02020803070505020304" pitchFamily="18" charset="0"/>
                <a:cs typeface="Times New Roman" panose="02020803070505020304" pitchFamily="18" charset="0"/>
              </a:rPr>
              <a:t> </a:t>
            </a:r>
            <a:r>
              <a:rPr lang="fa-IR" b="1" i="1" dirty="0">
                <a:ea typeface="Times New Roman" panose="02020803070505020304" pitchFamily="18" charset="0"/>
                <a:cs typeface="Sakkal Majalla" panose="02000000000000000000" pitchFamily="2" charset="-78"/>
              </a:rPr>
              <a:t>ظُلِمَ</a:t>
            </a:r>
            <a:r>
              <a:rPr lang="fa-IR" b="1" i="1"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وَكَانَ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اللَّهُ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سَمِيعًا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عَلِيمًا</a:t>
            </a:r>
            <a:r>
              <a:rPr lang="fa-IR" dirty="0">
                <a:ea typeface="Times New Roman" panose="02020803070505020304" pitchFamily="18" charset="0"/>
                <a:cs typeface="Times New Roman" panose="02020803070505020304" pitchFamily="18" charset="0"/>
              </a:rPr>
              <a:t> </a:t>
            </a:r>
            <a:r>
              <a:rPr lang="fa-IR" dirty="0" smtClean="0">
                <a:cs typeface="0 Badr" panose="00000400000000000000" pitchFamily="2" charset="-78"/>
              </a:rPr>
              <a:t>)</a:t>
            </a:r>
          </a:p>
          <a:p>
            <a:pPr marL="457200" indent="-457200">
              <a:buFont typeface="+mj-lt"/>
              <a:buAutoNum type="arabicPeriod"/>
            </a:pPr>
            <a:r>
              <a:rPr lang="fa-IR" dirty="0" smtClean="0">
                <a:cs typeface="0 Badr" panose="00000400000000000000" pitchFamily="2" charset="-78"/>
              </a:rPr>
              <a:t>مسخره نکردن(</a:t>
            </a:r>
            <a:r>
              <a:rPr lang="fa-IR" dirty="0">
                <a:ea typeface="Times New Roman" panose="02020803070505020304" pitchFamily="18" charset="0"/>
                <a:cs typeface="Sakkal Majalla" panose="02000000000000000000" pitchFamily="2" charset="-78"/>
              </a:rPr>
              <a:t>يَا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أَيُّهَا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الَّذِينَ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آَمَنُوا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يَسْخَرْ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قَوْمٌ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قَوْمٍ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عَسَی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أَنْ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يَكُونُوا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خَيْرًا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مِنْهُمْ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وَلَا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نِسَاءٌ</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نِسَاءٍ</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عَسَی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أَنْ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يَكُنَّ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خَيْرًا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مِنْهُنَّ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وَلَا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تَلْمِزُوا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أَنْفُسَكُمْ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وَلَا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تَنَابَزُوا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بِالْأَلْقَابِ</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بِئْسَ</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الِاسْمُ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الْفُسُوقُ</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بَعْدَ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الْإِيمَانِ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وَمَنْ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يَتُبْ</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فَأُولَئِكَ</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الظَّالِمُونَ</a:t>
            </a:r>
            <a:r>
              <a:rPr lang="fa-IR" dirty="0">
                <a:ea typeface="Times New Roman" panose="02020803070505020304" pitchFamily="18" charset="0"/>
                <a:cs typeface="Times New Roman" panose="02020803070505020304" pitchFamily="18" charset="0"/>
              </a:rPr>
              <a:t> </a:t>
            </a:r>
            <a:r>
              <a:rPr lang="fa-IR" dirty="0" smtClean="0">
                <a:cs typeface="0 Badr" panose="00000400000000000000" pitchFamily="2" charset="-78"/>
              </a:rPr>
              <a:t>)</a:t>
            </a:r>
          </a:p>
          <a:p>
            <a:pPr marL="457200" indent="-457200">
              <a:buFont typeface="+mj-lt"/>
              <a:buAutoNum type="arabicPeriod"/>
            </a:pPr>
            <a:r>
              <a:rPr lang="fa-IR" dirty="0" smtClean="0">
                <a:cs typeface="0 Badr" panose="00000400000000000000" pitchFamily="2" charset="-78"/>
              </a:rPr>
              <a:t>شرکت نکردن در مجالس گناه(</a:t>
            </a:r>
            <a:r>
              <a:rPr lang="fa-IR" dirty="0">
                <a:ea typeface="Times New Roman" panose="02020803070505020304" pitchFamily="18" charset="0"/>
                <a:cs typeface="Sakkal Majalla" panose="02000000000000000000" pitchFamily="2" charset="-78"/>
              </a:rPr>
              <a:t>وَإِذَا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رَأَيْتَ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الَّذِينَ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يَخُوضُونَ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آَيَاتِنَا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فَأَعْرِضْ</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عَنْهُمْ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حَتَّی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يَخُوضُوا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حَدِيثٍ</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غَيْرِهِ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وَإِمَّا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يُنْسِيَنَّكَ</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الشَّيْطَانُ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فَلَا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تَقْعُدْ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بَعْدَ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الذِّكْرَی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مَعَ</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الْقَوْمِ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الظَّالِمِينَ</a:t>
            </a:r>
            <a:r>
              <a:rPr lang="fa-IR" dirty="0">
                <a:ea typeface="Times New Roman" panose="02020803070505020304" pitchFamily="18" charset="0"/>
                <a:cs typeface="Times New Roman" panose="02020803070505020304" pitchFamily="18" charset="0"/>
              </a:rPr>
              <a:t> </a:t>
            </a:r>
            <a:r>
              <a:rPr lang="fa-IR" dirty="0" smtClean="0">
                <a:cs typeface="0 Badr" panose="00000400000000000000" pitchFamily="2" charset="-78"/>
              </a:rPr>
              <a:t>)</a:t>
            </a:r>
          </a:p>
          <a:p>
            <a:pPr marL="457200" indent="-457200">
              <a:buFont typeface="+mj-lt"/>
              <a:buAutoNum type="arabicPeriod"/>
            </a:pPr>
            <a:r>
              <a:rPr lang="fa-IR" dirty="0" smtClean="0">
                <a:cs typeface="0 Badr" panose="00000400000000000000" pitchFamily="2" charset="-78"/>
              </a:rPr>
              <a:t>بدون اذن وارد منزل کسی نشدن(</a:t>
            </a:r>
            <a:r>
              <a:rPr lang="fa-IR" dirty="0">
                <a:ea typeface="Times New Roman" panose="02020803070505020304" pitchFamily="18" charset="0"/>
                <a:cs typeface="Sakkal Majalla" panose="02000000000000000000" pitchFamily="2" charset="-78"/>
              </a:rPr>
              <a:t>يَا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أَيُّهَا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الَّذِينَ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آَمَنُوا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تَدْخُلُوا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بُيُوتًا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غَيْرَ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بُيُوتِكُمْ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حَتَّی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تَسْتَأْنِسُوا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وَتُسَلِّمُوا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عَلَی</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أَهْلِهَا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ذَلِكُمْ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خَيْرٌ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لَكُمْ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لَعَلَّكُمْ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تَذَكَّرُونَ</a:t>
            </a:r>
            <a:r>
              <a:rPr lang="fa-IR" dirty="0">
                <a:ea typeface="Times New Roman" panose="02020803070505020304" pitchFamily="18" charset="0"/>
                <a:cs typeface="Times New Roman" panose="02020803070505020304" pitchFamily="18" charset="0"/>
              </a:rPr>
              <a:t> </a:t>
            </a:r>
            <a:r>
              <a:rPr lang="fa-IR" dirty="0" smtClean="0">
                <a:cs typeface="0 Badr" panose="00000400000000000000" pitchFamily="2" charset="-78"/>
              </a:rPr>
              <a:t>)</a:t>
            </a:r>
          </a:p>
          <a:p>
            <a:pPr marL="457200" indent="-457200">
              <a:buFont typeface="+mj-lt"/>
              <a:buAutoNum type="arabicPeriod"/>
            </a:pPr>
            <a:r>
              <a:rPr lang="fa-IR" dirty="0" smtClean="0">
                <a:cs typeface="0 Badr" panose="00000400000000000000" pitchFamily="2" charset="-78"/>
              </a:rPr>
              <a:t>هر سوالی را نپرسیدن(</a:t>
            </a:r>
            <a:r>
              <a:rPr lang="fa-IR" dirty="0">
                <a:ea typeface="Times New Roman" panose="02020803070505020304" pitchFamily="18" charset="0"/>
                <a:cs typeface="Sakkal Majalla" panose="02000000000000000000" pitchFamily="2" charset="-78"/>
              </a:rPr>
              <a:t>يَا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أَيُّهَا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الَّذِينَ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آَمَنُوا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تَسْأَلُوا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أَشْيَاءَ</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إِنْ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تُبْدَ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لَكُمْ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تَسُؤْكُمْ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وَإِنْ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تَسْأَلُوا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عَنْهَا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يُنَزَّلُ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الْقُرْآَنُ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تُبْدَ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لَكُمْ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عَفَا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اللَّهُ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عَنْهَا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وَاللَّهُ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غَفُورٌ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حَلِيمٌ</a:t>
            </a:r>
            <a:r>
              <a:rPr lang="fa-IR" dirty="0">
                <a:ea typeface="Times New Roman" panose="02020803070505020304" pitchFamily="18" charset="0"/>
                <a:cs typeface="Times New Roman" panose="02020803070505020304" pitchFamily="18" charset="0"/>
              </a:rPr>
              <a:t> </a:t>
            </a:r>
            <a:r>
              <a:rPr lang="fa-IR" dirty="0" smtClean="0">
                <a:cs typeface="0 Badr" panose="00000400000000000000" pitchFamily="2" charset="-78"/>
              </a:rPr>
              <a:t>)</a:t>
            </a:r>
            <a:endParaRPr lang="fa-IR" dirty="0">
              <a:cs typeface="0 Badr" panose="00000400000000000000" pitchFamily="2" charset="-78"/>
            </a:endParaRPr>
          </a:p>
        </p:txBody>
      </p:sp>
    </p:spTree>
    <p:extLst>
      <p:ext uri="{BB962C8B-B14F-4D97-AF65-F5344CB8AC3E}">
        <p14:creationId xmlns:p14="http://schemas.microsoft.com/office/powerpoint/2010/main" val="319889989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solidFill>
                  <a:srgbClr val="1E90FF"/>
                </a:solidFill>
                <a:ea typeface="Times New Roman" panose="02020803070505020304" pitchFamily="18" charset="0"/>
                <a:cs typeface="Sakkal Majalla" panose="02000000000000000000" pitchFamily="2" charset="-78"/>
              </a:rPr>
              <a:t>نتيجه</a:t>
            </a:r>
            <a:r>
              <a:rPr lang="fa-IR" b="1" dirty="0">
                <a:solidFill>
                  <a:srgbClr val="1E90FF"/>
                </a:solidFill>
                <a:ea typeface="Times New Roman" panose="02020803070505020304" pitchFamily="18" charset="0"/>
                <a:cs typeface="Times New Roman" panose="02020803070505020304" pitchFamily="18" charset="0"/>
              </a:rPr>
              <a:t> </a:t>
            </a:r>
            <a:r>
              <a:rPr lang="fa-IR" b="1" dirty="0">
                <a:solidFill>
                  <a:srgbClr val="1E90FF"/>
                </a:solidFill>
                <a:ea typeface="Times New Roman" panose="02020803070505020304" pitchFamily="18" charset="0"/>
                <a:cs typeface="Sakkal Majalla" panose="02000000000000000000" pitchFamily="2" charset="-78"/>
              </a:rPr>
              <a:t>گيري</a:t>
            </a:r>
            <a:endParaRPr lang="fa-IR" dirty="0"/>
          </a:p>
        </p:txBody>
      </p:sp>
      <p:sp>
        <p:nvSpPr>
          <p:cNvPr id="3" name="Content Placeholder 2"/>
          <p:cNvSpPr>
            <a:spLocks noGrp="1"/>
          </p:cNvSpPr>
          <p:nvPr>
            <p:ph idx="1"/>
          </p:nvPr>
        </p:nvSpPr>
        <p:spPr/>
        <p:txBody>
          <a:bodyPr>
            <a:normAutofit/>
          </a:bodyPr>
          <a:lstStyle/>
          <a:p>
            <a:r>
              <a:rPr lang="fa-IR" dirty="0" smtClean="0">
                <a:ea typeface="Times New Roman" panose="02020803070505020304" pitchFamily="18" charset="0"/>
                <a:cs typeface="Sakkal Majalla" panose="02000000000000000000" pitchFamily="2" charset="-78"/>
              </a:rPr>
              <a:t>آنچه ذکر شد</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تنها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بيان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مختصر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خلاصه‌اي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بود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اهم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اصول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تربيتي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اسلام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زيرا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اسلام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يک</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تک</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بعدي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فردي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نيست</a:t>
            </a:r>
            <a:r>
              <a:rPr lang="en-US" dirty="0">
                <a:latin typeface="Times New Roman" panose="02020803070505020304" pitchFamily="18" charset="0"/>
                <a:ea typeface="Times New Roman" panose="02020803070505020304" pitchFamily="18" charset="0"/>
              </a:rPr>
              <a:t>.</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
            </a:r>
            <a:br>
              <a:rPr lang="en-US" dirty="0">
                <a:latin typeface="Times New Roman" panose="02020803070505020304" pitchFamily="18" charset="0"/>
                <a:ea typeface="Times New Roman" panose="02020803070505020304" pitchFamily="18" charset="0"/>
              </a:rPr>
            </a:br>
            <a:r>
              <a:rPr lang="fa-IR" dirty="0">
                <a:ea typeface="Times New Roman" panose="02020803070505020304" pitchFamily="18" charset="0"/>
                <a:cs typeface="Sakkal Majalla" panose="02000000000000000000" pitchFamily="2" charset="-78"/>
              </a:rPr>
              <a:t>انسان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دليل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که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يک</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موجود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اجتماعي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مي‌بايست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ابعاد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مختلف</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حريم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حدود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خود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بداند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نسبت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آدم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نهايت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ادب</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دقت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رعايت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داشته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باشد</a:t>
            </a:r>
            <a:r>
              <a:rPr lang="en-US" dirty="0">
                <a:latin typeface="Times New Roman" panose="02020803070505020304" pitchFamily="18" charset="0"/>
                <a:ea typeface="Times New Roman" panose="02020803070505020304" pitchFamily="18" charset="0"/>
              </a:rPr>
              <a:t>.</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   </a:t>
            </a:r>
            <a:br>
              <a:rPr lang="en-US" dirty="0">
                <a:latin typeface="Times New Roman" panose="02020803070505020304" pitchFamily="18" charset="0"/>
                <a:ea typeface="Times New Roman" panose="02020803070505020304" pitchFamily="18" charset="0"/>
              </a:rPr>
            </a:br>
            <a:r>
              <a:rPr lang="en-US" dirty="0">
                <a:latin typeface="Times New Roman" panose="02020803070505020304" pitchFamily="18" charset="0"/>
                <a:ea typeface="Times New Roman" panose="02020803070505020304" pitchFamily="18" charset="0"/>
              </a:rPr>
              <a:t>«</a:t>
            </a:r>
            <a:r>
              <a:rPr lang="fa-IR" dirty="0">
                <a:ea typeface="Times New Roman" panose="02020803070505020304" pitchFamily="18" charset="0"/>
                <a:cs typeface="Sakkal Majalla" panose="02000000000000000000" pitchFamily="2" charset="-78"/>
              </a:rPr>
              <a:t>نظام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تربيتي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اسلام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بيشتر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مبناي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پيشگيري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تربيتي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بنا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نهاده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شده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الا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سيستم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قضایي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اسلام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که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داراي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وجوه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متمايز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ممتاز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از</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حقوق</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قضایي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ساير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نقاط</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دنيا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براي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بزهکاران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تدابير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مختلف</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انديشيده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شده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است</a:t>
            </a:r>
            <a:r>
              <a:rPr lang="fa-IR" dirty="0">
                <a:ea typeface="Times New Roman" panose="02020803070505020304" pitchFamily="18" charset="0"/>
                <a:cs typeface="Times New Roman" panose="02020803070505020304" pitchFamily="18" charset="0"/>
              </a:rPr>
              <a:t>. </a:t>
            </a:r>
            <a:endParaRPr lang="fa-IR" dirty="0" smtClean="0">
              <a:ea typeface="Times New Roman" panose="02020803070505020304" pitchFamily="18" charset="0"/>
              <a:cs typeface="Times New Roman" panose="02020803070505020304" pitchFamily="18" charset="0"/>
            </a:endParaRPr>
          </a:p>
          <a:p>
            <a:r>
              <a:rPr lang="fa-IR" dirty="0" smtClean="0">
                <a:ea typeface="Times New Roman" panose="02020803070505020304" pitchFamily="18" charset="0"/>
                <a:cs typeface="Sakkal Majalla" panose="02000000000000000000" pitchFamily="2" charset="-78"/>
              </a:rPr>
              <a:t>اگر</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چه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بنا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تفسيري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مي‌توان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سيستم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امنيتي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قضایي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جامعه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را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هم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جزء</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سيستم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تربيتي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معنا</a:t>
            </a:r>
            <a:r>
              <a:rPr lang="fa-IR" dirty="0">
                <a:ea typeface="Times New Roman" panose="02020803070505020304" pitchFamily="18" charset="0"/>
                <a:cs typeface="Times New Roman" panose="02020803070505020304" pitchFamily="18" charset="0"/>
              </a:rPr>
              <a:t> </a:t>
            </a:r>
            <a:r>
              <a:rPr lang="fa-IR" dirty="0" smtClean="0">
                <a:ea typeface="Times New Roman" panose="02020803070505020304" pitchFamily="18" charset="0"/>
                <a:cs typeface="Sakkal Majalla" panose="02000000000000000000" pitchFamily="2" charset="-78"/>
              </a:rPr>
              <a:t>کرد</a:t>
            </a:r>
            <a:r>
              <a:rPr lang="fa-IR" dirty="0" smtClean="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اما</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دليل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آنکه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سيستم</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بيشتر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جنبه</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جراحي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ماهيت</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قهري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و</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برخوردي</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دارد،</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در</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اين</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مقال</a:t>
            </a:r>
            <a:r>
              <a:rPr lang="fa-IR" dirty="0">
                <a:ea typeface="Times New Roman" panose="02020803070505020304" pitchFamily="18" charset="0"/>
                <a:cs typeface="Times New Roman" panose="02020803070505020304" pitchFamily="18" charset="0"/>
              </a:rPr>
              <a:t> </a:t>
            </a:r>
            <a:r>
              <a:rPr lang="fa-IR" dirty="0">
                <a:ea typeface="Times New Roman" panose="02020803070505020304" pitchFamily="18" charset="0"/>
                <a:cs typeface="Sakkal Majalla" panose="02000000000000000000" pitchFamily="2" charset="-78"/>
              </a:rPr>
              <a:t>بدان</a:t>
            </a:r>
            <a:r>
              <a:rPr lang="fa-IR" dirty="0">
                <a:ea typeface="Times New Roman" panose="02020803070505020304" pitchFamily="18" charset="0"/>
                <a:cs typeface="Times New Roman" panose="02020803070505020304" pitchFamily="18" charset="0"/>
              </a:rPr>
              <a:t> </a:t>
            </a:r>
            <a:r>
              <a:rPr lang="fa-IR" dirty="0" smtClean="0">
                <a:ea typeface="Times New Roman" panose="02020803070505020304" pitchFamily="18" charset="0"/>
                <a:cs typeface="Sakkal Majalla" panose="02000000000000000000" pitchFamily="2" charset="-78"/>
              </a:rPr>
              <a:t>نپرداختیم</a:t>
            </a:r>
            <a:r>
              <a:rPr lang="fa-IR" dirty="0" smtClean="0">
                <a:ea typeface="Times New Roman" panose="02020803070505020304" pitchFamily="18" charset="0"/>
                <a:cs typeface="Times New Roman" panose="02020803070505020304" pitchFamily="18" charset="0"/>
              </a:rPr>
              <a:t>. </a:t>
            </a:r>
            <a:endParaRPr lang="fa-IR" dirty="0"/>
          </a:p>
        </p:txBody>
      </p:sp>
    </p:spTree>
    <p:extLst>
      <p:ext uri="{BB962C8B-B14F-4D97-AF65-F5344CB8AC3E}">
        <p14:creationId xmlns:p14="http://schemas.microsoft.com/office/powerpoint/2010/main" val="1737728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859665"/>
          </a:xfrm>
        </p:spPr>
        <p:txBody>
          <a:bodyPr/>
          <a:lstStyle/>
          <a:p>
            <a:r>
              <a:rPr lang="fa-IR" dirty="0" smtClean="0">
                <a:cs typeface="0 Badr" panose="00000400000000000000" pitchFamily="2" charset="-78"/>
              </a:rPr>
              <a:t>فصل نخست: علم ودانش</a:t>
            </a:r>
            <a:endParaRPr lang="fa-IR" dirty="0">
              <a:cs typeface="0 Badr" panose="00000400000000000000" pitchFamily="2" charset="-78"/>
            </a:endParaRPr>
          </a:p>
        </p:txBody>
      </p:sp>
      <p:sp>
        <p:nvSpPr>
          <p:cNvPr id="3" name="Content Placeholder 2"/>
          <p:cNvSpPr>
            <a:spLocks noGrp="1"/>
          </p:cNvSpPr>
          <p:nvPr>
            <p:ph idx="1"/>
          </p:nvPr>
        </p:nvSpPr>
        <p:spPr>
          <a:xfrm>
            <a:off x="1371600" y="1815921"/>
            <a:ext cx="9601200" cy="4494727"/>
          </a:xfrm>
        </p:spPr>
        <p:txBody>
          <a:bodyPr>
            <a:normAutofit fontScale="92500" lnSpcReduction="10000"/>
          </a:bodyPr>
          <a:lstStyle/>
          <a:p>
            <a:r>
              <a:rPr lang="fa-IR" sz="2800" dirty="0">
                <a:cs typeface="0 Badr" panose="00000400000000000000" pitchFamily="2" charset="-78"/>
              </a:rPr>
              <a:t>یکی از ارکان تربیتی اسلام توجه به عنصر علم و دانش است و بدون آن هیچ گاه انسان به کمال نخواهد رسید و در سایر ابعاد شخصیتی نیز رشد نخواهد </a:t>
            </a:r>
            <a:r>
              <a:rPr lang="fa-IR" sz="2800" dirty="0" smtClean="0">
                <a:cs typeface="0 Badr" panose="00000400000000000000" pitchFamily="2" charset="-78"/>
              </a:rPr>
              <a:t>کرد</a:t>
            </a:r>
            <a:r>
              <a:rPr lang="en-US" sz="2800" dirty="0" smtClean="0">
                <a:cs typeface="0 Badr" panose="00000400000000000000" pitchFamily="2" charset="-78"/>
              </a:rPr>
              <a:t>.</a:t>
            </a:r>
            <a:r>
              <a:rPr lang="en-US" sz="2800" dirty="0">
                <a:cs typeface="0 Badr" panose="00000400000000000000" pitchFamily="2" charset="-78"/>
              </a:rPr>
              <a:t/>
            </a:r>
            <a:br>
              <a:rPr lang="en-US" sz="2800" dirty="0">
                <a:cs typeface="0 Badr" panose="00000400000000000000" pitchFamily="2" charset="-78"/>
              </a:rPr>
            </a:br>
            <a:r>
              <a:rPr lang="fa-IR" sz="2800" dirty="0">
                <a:cs typeface="0 Badr" panose="00000400000000000000" pitchFamily="2" charset="-78"/>
              </a:rPr>
              <a:t>در سیره اهل البیت </a:t>
            </a:r>
            <a:r>
              <a:rPr lang="en-US" sz="2800" dirty="0">
                <a:cs typeface="0 Badr" panose="00000400000000000000" pitchFamily="2" charset="-78"/>
              </a:rPr>
              <a:t>(</a:t>
            </a:r>
            <a:r>
              <a:rPr lang="fa-IR" sz="2800" dirty="0">
                <a:cs typeface="0 Badr" panose="00000400000000000000" pitchFamily="2" charset="-78"/>
              </a:rPr>
              <a:t>ع) به این عنصر توجه شده است. شاید تنها موردی باشد که در لسان معصومین آمده است که: «</a:t>
            </a:r>
            <a:r>
              <a:rPr lang="fa-IR" sz="2800" b="1" i="1" dirty="0">
                <a:cs typeface="0 Badr" panose="00000400000000000000" pitchFamily="2" charset="-78"/>
              </a:rPr>
              <a:t>علم را حتی برای غیر خدا هم که شده یاد بگیرید، زیرا در نهایت برای خدا خواهد شد</a:t>
            </a:r>
            <a:r>
              <a:rPr lang="en-US" sz="2800" b="1" i="1" dirty="0">
                <a:cs typeface="0 Badr" panose="00000400000000000000" pitchFamily="2" charset="-78"/>
              </a:rPr>
              <a:t>».</a:t>
            </a:r>
            <a:r>
              <a:rPr lang="en-US" sz="2800" dirty="0">
                <a:cs typeface="0 Badr" panose="00000400000000000000" pitchFamily="2" charset="-78"/>
              </a:rPr>
              <a:t/>
            </a:r>
            <a:br>
              <a:rPr lang="en-US" sz="2800" dirty="0">
                <a:cs typeface="0 Badr" panose="00000400000000000000" pitchFamily="2" charset="-78"/>
              </a:rPr>
            </a:br>
            <a:r>
              <a:rPr lang="en-US" sz="2800" dirty="0">
                <a:cs typeface="0 Badr" panose="00000400000000000000" pitchFamily="2" charset="-78"/>
              </a:rPr>
              <a:t/>
            </a:r>
            <a:br>
              <a:rPr lang="en-US" sz="2800" dirty="0">
                <a:cs typeface="0 Badr" panose="00000400000000000000" pitchFamily="2" charset="-78"/>
              </a:rPr>
            </a:br>
            <a:r>
              <a:rPr lang="fa-IR" sz="2800" dirty="0">
                <a:cs typeface="0 Badr" panose="00000400000000000000" pitchFamily="2" charset="-78"/>
              </a:rPr>
              <a:t>ماهیت علم انکشاف و پرده برداری از ریا، نفاق و جهل است. عالم می‌داند که دارد چکار می‌کند و اگر خلاف می‌کند هم می‌داند که خلاف می‌کند، چون می‌داند امید به بازگشتنش هست، اما در جایی کسی علم را برای فخر فروشی یا دنیا گرایی تحصیل می‌کند</a:t>
            </a:r>
            <a:r>
              <a:rPr lang="en-US" sz="2800" dirty="0">
                <a:cs typeface="0 Badr" panose="00000400000000000000" pitchFamily="2" charset="-78"/>
              </a:rPr>
              <a:t>. </a:t>
            </a:r>
            <a:br>
              <a:rPr lang="en-US" sz="2800" dirty="0">
                <a:cs typeface="0 Badr" panose="00000400000000000000" pitchFamily="2" charset="-78"/>
              </a:rPr>
            </a:br>
            <a:r>
              <a:rPr lang="en-US" sz="2800" dirty="0">
                <a:latin typeface="Times New Roman" panose="02020803070505020304" pitchFamily="18" charset="0"/>
                <a:ea typeface="Times New Roman" panose="02020803070505020304" pitchFamily="18" charset="0"/>
                <a:cs typeface="0 Badr" panose="00000400000000000000" pitchFamily="2" charset="-78"/>
              </a:rPr>
              <a:t/>
            </a:r>
            <a:br>
              <a:rPr lang="en-US" sz="2800" dirty="0">
                <a:latin typeface="Times New Roman" panose="02020803070505020304" pitchFamily="18" charset="0"/>
                <a:ea typeface="Times New Roman" panose="02020803070505020304" pitchFamily="18" charset="0"/>
                <a:cs typeface="0 Badr" panose="00000400000000000000" pitchFamily="2" charset="-78"/>
              </a:rPr>
            </a:br>
            <a:r>
              <a:rPr lang="fa-IR" sz="2800" dirty="0" smtClean="0">
                <a:ea typeface="Times New Roman" panose="02020803070505020304" pitchFamily="18" charset="0"/>
                <a:cs typeface="0 Badr" panose="00000400000000000000" pitchFamily="2" charset="-78"/>
              </a:rPr>
              <a:t>اهمیت</a:t>
            </a:r>
            <a:r>
              <a:rPr lang="fa-IR" sz="2800" dirty="0">
                <a:ea typeface="Times New Roman" panose="02020803070505020304" pitchFamily="18" charset="0"/>
                <a:cs typeface="0 Badr" panose="00000400000000000000" pitchFamily="2" charset="-78"/>
              </a:rPr>
              <a:t>، جایگاه، ارزش و آثار علم و دانش و توجه دین مبین اسلام به آن، </a:t>
            </a:r>
            <a:r>
              <a:rPr lang="fa-IR" sz="2800" dirty="0" smtClean="0">
                <a:latin typeface="Times New Roman" panose="02020803070505020304" pitchFamily="18" charset="0"/>
                <a:ea typeface="Times New Roman" panose="02020803070505020304" pitchFamily="18" charset="0"/>
                <a:cs typeface="0 Badr" panose="00000400000000000000" pitchFamily="2" charset="-78"/>
              </a:rPr>
              <a:t>لازم است دانسته شود که </a:t>
            </a:r>
            <a:r>
              <a:rPr lang="fa-IR" sz="2800" dirty="0" smtClean="0">
                <a:ea typeface="Times New Roman" panose="02020803070505020304" pitchFamily="18" charset="0"/>
                <a:cs typeface="0 Badr" panose="00000400000000000000" pitchFamily="2" charset="-78"/>
              </a:rPr>
              <a:t> </a:t>
            </a:r>
            <a:r>
              <a:rPr lang="fa-IR" sz="2800" dirty="0">
                <a:ea typeface="Times New Roman" panose="02020803070505020304" pitchFamily="18" charset="0"/>
                <a:cs typeface="0 Badr" panose="00000400000000000000" pitchFamily="2" charset="-78"/>
              </a:rPr>
              <a:t>مباحث مرتبط با موضوع علم و دانش 765 بار در قرآن از آن به صراحت ذکری به میان آمده </a:t>
            </a:r>
            <a:r>
              <a:rPr lang="fa-IR" sz="2800" dirty="0" smtClean="0">
                <a:ea typeface="Times New Roman" panose="02020803070505020304" pitchFamily="18" charset="0"/>
                <a:cs typeface="0 Badr" panose="00000400000000000000" pitchFamily="2" charset="-78"/>
              </a:rPr>
              <a:t>است</a:t>
            </a:r>
            <a:r>
              <a:rPr lang="fa-IR" sz="2800" dirty="0">
                <a:ea typeface="Times New Roman" panose="02020803070505020304" pitchFamily="18" charset="0"/>
                <a:cs typeface="0 Badr" panose="00000400000000000000" pitchFamily="2" charset="-78"/>
              </a:rPr>
              <a:t>.</a:t>
            </a:r>
            <a:endParaRPr lang="fa-IR" sz="2800" dirty="0">
              <a:cs typeface="0 Badr" panose="00000400000000000000" pitchFamily="2" charset="-78"/>
            </a:endParaRPr>
          </a:p>
        </p:txBody>
      </p:sp>
    </p:spTree>
    <p:extLst>
      <p:ext uri="{BB962C8B-B14F-4D97-AF65-F5344CB8AC3E}">
        <p14:creationId xmlns:p14="http://schemas.microsoft.com/office/powerpoint/2010/main" val="37726653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692239"/>
          </a:xfrm>
        </p:spPr>
        <p:txBody>
          <a:bodyPr/>
          <a:lstStyle/>
          <a:p>
            <a:r>
              <a:rPr lang="fa-IR" dirty="0" smtClean="0">
                <a:cs typeface="0 Badr" panose="00000400000000000000" pitchFamily="2" charset="-78"/>
              </a:rPr>
              <a:t>علم ودانش</a:t>
            </a:r>
            <a:endParaRPr lang="fa-IR" dirty="0">
              <a:cs typeface="0 Badr" panose="00000400000000000000" pitchFamily="2" charset="-78"/>
            </a:endParaRPr>
          </a:p>
        </p:txBody>
      </p:sp>
      <p:sp>
        <p:nvSpPr>
          <p:cNvPr id="3" name="Content Placeholder 2"/>
          <p:cNvSpPr>
            <a:spLocks noGrp="1"/>
          </p:cNvSpPr>
          <p:nvPr>
            <p:ph idx="1"/>
          </p:nvPr>
        </p:nvSpPr>
        <p:spPr>
          <a:xfrm>
            <a:off x="1371599" y="1378039"/>
            <a:ext cx="9858777" cy="4489361"/>
          </a:xfrm>
        </p:spPr>
        <p:txBody>
          <a:bodyPr>
            <a:noAutofit/>
          </a:bodyPr>
          <a:lstStyle/>
          <a:p>
            <a:r>
              <a:rPr lang="fa-IR" sz="2800" b="1" dirty="0">
                <a:cs typeface="0 Badr" panose="00000400000000000000" pitchFamily="2" charset="-78"/>
              </a:rPr>
              <a:t>مطلب نخست: اهمیت علم و دانش</a:t>
            </a:r>
            <a:r>
              <a:rPr lang="en-US" sz="2800" dirty="0">
                <a:cs typeface="0 Badr" panose="00000400000000000000" pitchFamily="2" charset="-78"/>
              </a:rPr>
              <a:t/>
            </a:r>
            <a:br>
              <a:rPr lang="en-US" sz="2800" dirty="0">
                <a:cs typeface="0 Badr" panose="00000400000000000000" pitchFamily="2" charset="-78"/>
              </a:rPr>
            </a:br>
            <a:r>
              <a:rPr lang="en-US" sz="2800" dirty="0" smtClean="0">
                <a:cs typeface="0 Badr" panose="00000400000000000000" pitchFamily="2" charset="-78"/>
              </a:rPr>
              <a:t>«</a:t>
            </a:r>
            <a:r>
              <a:rPr lang="fa-IR" sz="2800" dirty="0">
                <a:cs typeface="0 Badr" panose="00000400000000000000" pitchFamily="2" charset="-78"/>
              </a:rPr>
              <a:t>قُلْ هَلْ يسْتَوِي الَّذينَ يعْلَمُونَ وَ الَّذينَ لا يعْلَمُونَ إِنَّما يتَذَكرُ أُولُوا الْأَلْبابِ» </a:t>
            </a:r>
            <a:r>
              <a:rPr lang="fa-IR" sz="2800" dirty="0" smtClean="0">
                <a:cs typeface="0 Badr" panose="00000400000000000000" pitchFamily="2" charset="-78"/>
              </a:rPr>
              <a:t>زمر:9</a:t>
            </a:r>
          </a:p>
          <a:p>
            <a:r>
              <a:rPr lang="fa-IR" sz="2800" b="1" dirty="0">
                <a:cs typeface="0 Badr" panose="00000400000000000000" pitchFamily="2" charset="-78"/>
              </a:rPr>
              <a:t>مطلب دوم: رفعت بسیار</a:t>
            </a:r>
            <a:r>
              <a:rPr lang="en-US" sz="2800" dirty="0">
                <a:cs typeface="0 Badr" panose="00000400000000000000" pitchFamily="2" charset="-78"/>
              </a:rPr>
              <a:t/>
            </a:r>
            <a:br>
              <a:rPr lang="en-US" sz="2800" dirty="0">
                <a:cs typeface="0 Badr" panose="00000400000000000000" pitchFamily="2" charset="-78"/>
              </a:rPr>
            </a:br>
            <a:r>
              <a:rPr lang="en-US" sz="2800" dirty="0" smtClean="0">
                <a:cs typeface="0 Badr" panose="00000400000000000000" pitchFamily="2" charset="-78"/>
              </a:rPr>
              <a:t>«</a:t>
            </a:r>
            <a:r>
              <a:rPr lang="fa-IR" sz="2800" dirty="0">
                <a:cs typeface="0 Badr" panose="00000400000000000000" pitchFamily="2" charset="-78"/>
              </a:rPr>
              <a:t>يرْفَعِ اللّهُ الَّذينَ آمَنُوا مِنْكمْ وَ الَّذينَ أُوتُوا الْعِلْمَ دَرَجات» </a:t>
            </a:r>
            <a:r>
              <a:rPr lang="fa-IR" sz="2800" dirty="0" smtClean="0">
                <a:cs typeface="0 Badr" panose="00000400000000000000" pitchFamily="2" charset="-78"/>
              </a:rPr>
              <a:t>مجادله:11</a:t>
            </a:r>
          </a:p>
          <a:p>
            <a:r>
              <a:rPr lang="fa-IR" sz="2800" b="1" dirty="0">
                <a:cs typeface="0 Badr" panose="00000400000000000000" pitchFamily="2" charset="-78"/>
              </a:rPr>
              <a:t>مطلب سوم: علم شرط زمامداری</a:t>
            </a:r>
            <a:r>
              <a:rPr lang="en-US" sz="2800" dirty="0">
                <a:cs typeface="0 Badr" panose="00000400000000000000" pitchFamily="2" charset="-78"/>
              </a:rPr>
              <a:t/>
            </a:r>
            <a:br>
              <a:rPr lang="en-US" sz="2800" dirty="0">
                <a:cs typeface="0 Badr" panose="00000400000000000000" pitchFamily="2" charset="-78"/>
              </a:rPr>
            </a:br>
            <a:r>
              <a:rPr lang="en-US" sz="2800" dirty="0" smtClean="0">
                <a:cs typeface="0 Badr" panose="00000400000000000000" pitchFamily="2" charset="-78"/>
              </a:rPr>
              <a:t>«</a:t>
            </a:r>
            <a:r>
              <a:rPr lang="fa-IR" sz="2800" dirty="0">
                <a:cs typeface="0 Badr" panose="00000400000000000000" pitchFamily="2" charset="-78"/>
              </a:rPr>
              <a:t>وَقَالَ لَهُمْ نَبِيُّهُمْ إِنَّ اللَّهَ قَدْ بَعَثَ لَكُمْ طَالُوتَ مَلِكًا قَالُوا أَنَّی يَكُونُ لَهُ الْمُلْكُ عَلَيْنَا وَنَحْنُ أَحَقُّ بِالْمُلْكِ مِنْهُ وَلَمْ يُؤْتَ سَعَةً مِنَ الْمَالِ قَالَ إِنَّ اللَّهَ اصْطَفَاهُ عَلَيْكُمْ وَزَادَهُ بَسْطَةً فِي الْعِلْمِ وَالْجِسْمِ وَاللَّهُ يُؤْتِي مُلْكَهُ مَنْ يَشَاءُ وَاللَّهُ وَاسِعٌ عَلِيمٌ» </a:t>
            </a:r>
            <a:r>
              <a:rPr lang="fa-IR" sz="2800" dirty="0" smtClean="0">
                <a:cs typeface="0 Badr" panose="00000400000000000000" pitchFamily="2" charset="-78"/>
              </a:rPr>
              <a:t>بقره:247</a:t>
            </a:r>
          </a:p>
          <a:p>
            <a:r>
              <a:rPr lang="fa-IR" sz="2800" dirty="0">
                <a:cs typeface="0 Badr" panose="00000400000000000000" pitchFamily="2" charset="-78"/>
              </a:rPr>
              <a:t>دوم: قَالَ اجْعَلْنِي عَلَی خَزَائِنِ الْأَرْضِ إِنِّي حَفِيظٌ عَلِيمٌ (55) وَكَذَلِكَ مَكَّنَّا لِيُوسُفَ فِي الْأَرْضِ يَتَبَوَّأُ مِنْهَا حَيْثُ يَشَاءُ نُصِيبُ بِرَحْمَتِنَا مَنْ نَشَاءُ وَلَا نُضِيعُ أَجْرَ الْمُحْسِنِينَ </a:t>
            </a:r>
            <a:r>
              <a:rPr lang="fa-IR" sz="2800" dirty="0" smtClean="0">
                <a:cs typeface="0 Badr" panose="00000400000000000000" pitchFamily="2" charset="-78"/>
              </a:rPr>
              <a:t>( یوسف56)</a:t>
            </a:r>
            <a:endParaRPr lang="fa-IR" sz="2800" dirty="0">
              <a:cs typeface="0 Badr" panose="00000400000000000000" pitchFamily="2" charset="-78"/>
            </a:endParaRPr>
          </a:p>
        </p:txBody>
      </p:sp>
    </p:spTree>
    <p:extLst>
      <p:ext uri="{BB962C8B-B14F-4D97-AF65-F5344CB8AC3E}">
        <p14:creationId xmlns:p14="http://schemas.microsoft.com/office/powerpoint/2010/main" val="232731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cs typeface="0 Badr" panose="00000400000000000000" pitchFamily="2" charset="-78"/>
              </a:rPr>
              <a:t>علم ودانش</a:t>
            </a:r>
            <a:endParaRPr lang="fa-IR" dirty="0"/>
          </a:p>
        </p:txBody>
      </p:sp>
      <p:sp>
        <p:nvSpPr>
          <p:cNvPr id="3" name="Content Placeholder 2"/>
          <p:cNvSpPr>
            <a:spLocks noGrp="1"/>
          </p:cNvSpPr>
          <p:nvPr>
            <p:ph idx="1"/>
          </p:nvPr>
        </p:nvSpPr>
        <p:spPr/>
        <p:txBody>
          <a:bodyPr>
            <a:normAutofit/>
          </a:bodyPr>
          <a:lstStyle/>
          <a:p>
            <a:r>
              <a:rPr lang="fa-IR" sz="2800" b="1" dirty="0">
                <a:cs typeface="0 Badr" panose="00000400000000000000" pitchFamily="2" charset="-78"/>
              </a:rPr>
              <a:t>مطلب چهارم: دعا برای فزونی علم</a:t>
            </a:r>
            <a:r>
              <a:rPr lang="en-US" sz="2800" dirty="0">
                <a:cs typeface="0 Badr" panose="00000400000000000000" pitchFamily="2" charset="-78"/>
              </a:rPr>
              <a:t/>
            </a:r>
            <a:br>
              <a:rPr lang="en-US" sz="2800" dirty="0">
                <a:cs typeface="0 Badr" panose="00000400000000000000" pitchFamily="2" charset="-78"/>
              </a:rPr>
            </a:br>
            <a:r>
              <a:rPr lang="en-US" sz="2800" dirty="0" smtClean="0">
                <a:cs typeface="0 Badr" panose="00000400000000000000" pitchFamily="2" charset="-78"/>
              </a:rPr>
              <a:t>«</a:t>
            </a:r>
            <a:r>
              <a:rPr lang="fa-IR" sz="2800" dirty="0">
                <a:cs typeface="0 Badr" panose="00000400000000000000" pitchFamily="2" charset="-78"/>
              </a:rPr>
              <a:t>و قل رب زدنی </a:t>
            </a:r>
            <a:r>
              <a:rPr lang="fa-IR" sz="2800" dirty="0" smtClean="0">
                <a:cs typeface="0 Badr" panose="00000400000000000000" pitchFamily="2" charset="-78"/>
              </a:rPr>
              <a:t>علما»طه:114</a:t>
            </a:r>
          </a:p>
          <a:p>
            <a:r>
              <a:rPr lang="fa-IR" sz="2800" b="1" dirty="0">
                <a:cs typeface="0 Badr" panose="00000400000000000000" pitchFamily="2" charset="-78"/>
              </a:rPr>
              <a:t>مطلب پنجم: خشیت خدا با عبادت </a:t>
            </a:r>
            <a:r>
              <a:rPr lang="fa-IR" sz="2800" b="1" dirty="0" smtClean="0">
                <a:cs typeface="0 Badr" panose="00000400000000000000" pitchFamily="2" charset="-78"/>
              </a:rPr>
              <a:t>علما</a:t>
            </a:r>
            <a:r>
              <a:rPr lang="fa-IR" sz="2800" b="1" dirty="0">
                <a:cs typeface="0 Badr" panose="00000400000000000000" pitchFamily="2" charset="-78"/>
              </a:rPr>
              <a:t> </a:t>
            </a:r>
            <a:r>
              <a:rPr lang="fa-IR" sz="2800" dirty="0" smtClean="0">
                <a:cs typeface="0 Badr" panose="00000400000000000000" pitchFamily="2" charset="-78"/>
              </a:rPr>
              <a:t>وَمِنَ </a:t>
            </a:r>
            <a:r>
              <a:rPr lang="fa-IR" sz="2800" dirty="0">
                <a:cs typeface="0 Badr" panose="00000400000000000000" pitchFamily="2" charset="-78"/>
              </a:rPr>
              <a:t>النَّاسِ وَالدَّوَابِّ وَالْأَنْعَامِ </a:t>
            </a:r>
            <a:r>
              <a:rPr lang="fa-IR" sz="2800" dirty="0" smtClean="0">
                <a:cs typeface="0 Badr" panose="00000400000000000000" pitchFamily="2" charset="-78"/>
              </a:rPr>
              <a:t>مختلفا </a:t>
            </a:r>
            <a:r>
              <a:rPr lang="fa-IR" sz="2800" dirty="0">
                <a:cs typeface="0 Badr" panose="00000400000000000000" pitchFamily="2" charset="-78"/>
              </a:rPr>
              <a:t>أَلْوَانُهُ كَذَلِكَ إِنَّمَا يَخْشَی اللَّهَ مِنْ عِبَادِهِ الْعُلَمَاءُ إِنَّ اللَّهَ عَزِيزٌ </a:t>
            </a:r>
            <a:r>
              <a:rPr lang="fa-IR" sz="2800" dirty="0" smtClean="0">
                <a:cs typeface="0 Badr" panose="00000400000000000000" pitchFamily="2" charset="-78"/>
              </a:rPr>
              <a:t>غَفُورٌ»فاطر:28</a:t>
            </a:r>
          </a:p>
          <a:p>
            <a:endParaRPr lang="fa-IR" sz="2800" dirty="0">
              <a:cs typeface="0 Badr" panose="00000400000000000000" pitchFamily="2" charset="-78"/>
            </a:endParaRPr>
          </a:p>
        </p:txBody>
      </p:sp>
    </p:spTree>
    <p:extLst>
      <p:ext uri="{BB962C8B-B14F-4D97-AF65-F5344CB8AC3E}">
        <p14:creationId xmlns:p14="http://schemas.microsoft.com/office/powerpoint/2010/main" val="3332159152"/>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TM10001105[[fn=Crop]]</Template>
  <TotalTime>462</TotalTime>
  <Words>1692</Words>
  <Application>Microsoft Office PowerPoint</Application>
  <PresentationFormat>Widescreen</PresentationFormat>
  <Paragraphs>193</Paragraphs>
  <Slides>64</Slides>
  <Notes>0</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64</vt:i4>
      </vt:variant>
    </vt:vector>
  </HeadingPairs>
  <TitlesOfParts>
    <vt:vector size="71" baseType="lpstr">
      <vt:lpstr>0 Badr</vt:lpstr>
      <vt:lpstr>0 Compset Bold</vt:lpstr>
      <vt:lpstr>Franklin Gothic Book</vt:lpstr>
      <vt:lpstr>Sakkal Majalla</vt:lpstr>
      <vt:lpstr>Tahoma</vt:lpstr>
      <vt:lpstr>Times New Roman</vt:lpstr>
      <vt:lpstr>Crop</vt:lpstr>
      <vt:lpstr>نظام تربیتی اسلام</vt:lpstr>
      <vt:lpstr>خلاصه:</vt:lpstr>
      <vt:lpstr>مقدمه: مفردات بحث</vt:lpstr>
      <vt:lpstr>مقدمه: تربیت و اسلام</vt:lpstr>
      <vt:lpstr>مقدمه: نظام تربیتی اسلام</vt:lpstr>
      <vt:lpstr>سوال اول</vt:lpstr>
      <vt:lpstr>فصل نخست: علم ودانش</vt:lpstr>
      <vt:lpstr>علم ودانش</vt:lpstr>
      <vt:lpstr>علم ودانش</vt:lpstr>
      <vt:lpstr>سوال دوم</vt:lpstr>
      <vt:lpstr>فصل دوم: عبادت و معنویت</vt:lpstr>
      <vt:lpstr>راههای رسیدن به معنویت</vt:lpstr>
      <vt:lpstr>راههای رسیدن به معنویت2</vt:lpstr>
      <vt:lpstr>راههای رسیدن به معنویت3</vt:lpstr>
      <vt:lpstr>سوال سوم</vt:lpstr>
      <vt:lpstr>فصل سوم: خانواده</vt:lpstr>
      <vt:lpstr>اصل سوم تربیتی اسلام:خانواده</vt:lpstr>
      <vt:lpstr>اصل سوم تربیتی اسلام:خانواده</vt:lpstr>
      <vt:lpstr>اصل سوم تربیتی اسلام:خانواده</vt:lpstr>
      <vt:lpstr>سوال چهارم</vt:lpstr>
      <vt:lpstr>آسان گرفتن مهریه</vt:lpstr>
      <vt:lpstr>فصل چهارم: اقتصاد</vt:lpstr>
      <vt:lpstr>سوال پنجم</vt:lpstr>
      <vt:lpstr>معنای اقتصاد</vt:lpstr>
      <vt:lpstr>اسلام و اقتصاد: عدم ورود سفیهان درمعامله</vt:lpstr>
      <vt:lpstr>اسلام و اقتصاد2: حرمت ربا</vt:lpstr>
      <vt:lpstr>اقتصاد اسلامی: رضایت طرفین در معاملات</vt:lpstr>
      <vt:lpstr>ساير موضوعات مربوط به اقتصاد اسلامي</vt:lpstr>
      <vt:lpstr>سوال ششم</vt:lpstr>
      <vt:lpstr>فصل پنجم: روابط اجتماعي</vt:lpstr>
      <vt:lpstr>اصول روابط اجتماعی از نظر قران کریم:</vt:lpstr>
      <vt:lpstr>مطلب اول: همسايه: </vt:lpstr>
      <vt:lpstr>مطلب دوم: آداب معاشرت </vt:lpstr>
      <vt:lpstr>مطلب دوم: آداب معاشرت </vt:lpstr>
      <vt:lpstr>مطلب دوم: آداب معاشرت </vt:lpstr>
      <vt:lpstr>مطلب دوم: آداب معاشرت </vt:lpstr>
      <vt:lpstr>مطلب دوم: آداب معاشرت </vt:lpstr>
      <vt:lpstr>مطلب دوم: آداب معاشرت </vt:lpstr>
      <vt:lpstr>سوال هفتم</vt:lpstr>
      <vt:lpstr>فصل ششم: بینش سیاسی</vt:lpstr>
      <vt:lpstr>فصل ششم: بینش سیاسی</vt:lpstr>
      <vt:lpstr>ويژگي‌هاي رهبر اسلامي </vt:lpstr>
      <vt:lpstr>ويژگي‌هاي رهبر اسلامي </vt:lpstr>
      <vt:lpstr>ويژگي‌هاي رهبر اسلامي </vt:lpstr>
      <vt:lpstr>سوال هشتم</vt:lpstr>
      <vt:lpstr>مطلب سوم در بینش سیاسی: مدیریت</vt:lpstr>
      <vt:lpstr>مدیریت </vt:lpstr>
      <vt:lpstr>مدیریت </vt:lpstr>
      <vt:lpstr>مطلب چهارم: دشمن شناسي </vt:lpstr>
      <vt:lpstr>مطلب پنجم: ظلم ستيزي</vt:lpstr>
      <vt:lpstr>مطلب ششم: آزادي</vt:lpstr>
      <vt:lpstr>تعريف اسلام از آزادي چيست؟</vt:lpstr>
      <vt:lpstr>آزادي مورد بحث در علوم مختلف</vt:lpstr>
      <vt:lpstr>آزادی در قرآن</vt:lpstr>
      <vt:lpstr>آزادي در قرآن الف: حدود آزادي:</vt:lpstr>
      <vt:lpstr>آزادي در قرآن ب: آزادي در اعتقاد</vt:lpstr>
      <vt:lpstr>آزادي در قرآن ج: آزادي‌هاي فردي</vt:lpstr>
      <vt:lpstr>آزادي در قرآن                                ج: آزادي‌هاي فردي</vt:lpstr>
      <vt:lpstr>آزادي در قرآن ج: آزادي‌هاي فردي</vt:lpstr>
      <vt:lpstr>آزادي در قرآن                                  ج: آزادي‌هاي فردي</vt:lpstr>
      <vt:lpstr>آزادي در قرآن ج: آزادي‌هاي اجتماعی</vt:lpstr>
      <vt:lpstr>سوال نهم</vt:lpstr>
      <vt:lpstr>مطلب هفتم: محدوده آزادي</vt:lpstr>
      <vt:lpstr>نتيجه گيري</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نظام تربیتی اسلام</dc:title>
  <dc:creator>akbari</dc:creator>
  <cp:lastModifiedBy>akbari</cp:lastModifiedBy>
  <cp:revision>39</cp:revision>
  <dcterms:created xsi:type="dcterms:W3CDTF">2020-02-10T04:59:36Z</dcterms:created>
  <dcterms:modified xsi:type="dcterms:W3CDTF">2020-03-04T08:24:02Z</dcterms:modified>
</cp:coreProperties>
</file>