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Lst>
  <p:notesMasterIdLst>
    <p:notesMasterId r:id="rId26"/>
  </p:notesMasterIdLst>
  <p:handoutMasterIdLst>
    <p:handoutMasterId r:id="rId27"/>
  </p:handoutMasterIdLst>
  <p:sldIdLst>
    <p:sldId id="794" r:id="rId3"/>
    <p:sldId id="256" r:id="rId4"/>
    <p:sldId id="551" r:id="rId5"/>
    <p:sldId id="499" r:id="rId6"/>
    <p:sldId id="500" r:id="rId7"/>
    <p:sldId id="258" r:id="rId8"/>
    <p:sldId id="259" r:id="rId9"/>
    <p:sldId id="260" r:id="rId10"/>
    <p:sldId id="784" r:id="rId11"/>
    <p:sldId id="261" r:id="rId12"/>
    <p:sldId id="262" r:id="rId13"/>
    <p:sldId id="502" r:id="rId14"/>
    <p:sldId id="501" r:id="rId15"/>
    <p:sldId id="263" r:id="rId16"/>
    <p:sldId id="504" r:id="rId17"/>
    <p:sldId id="503" r:id="rId18"/>
    <p:sldId id="727" r:id="rId19"/>
    <p:sldId id="728" r:id="rId20"/>
    <p:sldId id="787" r:id="rId21"/>
    <p:sldId id="786" r:id="rId22"/>
    <p:sldId id="788" r:id="rId23"/>
    <p:sldId id="776" r:id="rId24"/>
    <p:sldId id="790" r:id="rId25"/>
  </p:sldIdLst>
  <p:sldSz cx="9144000" cy="6858000" type="screen4x3"/>
  <p:notesSz cx="6858000" cy="9144000"/>
  <p:defaultTextStyle>
    <a:defPPr>
      <a:defRPr lang="ar-SA"/>
    </a:defPPr>
    <a:lvl1pPr algn="r" rtl="0" fontAlgn="base">
      <a:spcBef>
        <a:spcPct val="0"/>
      </a:spcBef>
      <a:spcAft>
        <a:spcPct val="0"/>
      </a:spcAft>
      <a:defRPr sz="4400" kern="1200">
        <a:solidFill>
          <a:schemeClr val="tx1"/>
        </a:solidFill>
        <a:latin typeface="Arial" charset="0"/>
        <a:ea typeface="+mn-ea"/>
        <a:cs typeface="Arial" charset="0"/>
      </a:defRPr>
    </a:lvl1pPr>
    <a:lvl2pPr marL="457200" algn="r" rtl="0" fontAlgn="base">
      <a:spcBef>
        <a:spcPct val="0"/>
      </a:spcBef>
      <a:spcAft>
        <a:spcPct val="0"/>
      </a:spcAft>
      <a:defRPr sz="4400" kern="1200">
        <a:solidFill>
          <a:schemeClr val="tx1"/>
        </a:solidFill>
        <a:latin typeface="Arial" charset="0"/>
        <a:ea typeface="+mn-ea"/>
        <a:cs typeface="Arial" charset="0"/>
      </a:defRPr>
    </a:lvl2pPr>
    <a:lvl3pPr marL="914400" algn="r" rtl="0" fontAlgn="base">
      <a:spcBef>
        <a:spcPct val="0"/>
      </a:spcBef>
      <a:spcAft>
        <a:spcPct val="0"/>
      </a:spcAft>
      <a:defRPr sz="4400" kern="1200">
        <a:solidFill>
          <a:schemeClr val="tx1"/>
        </a:solidFill>
        <a:latin typeface="Arial" charset="0"/>
        <a:ea typeface="+mn-ea"/>
        <a:cs typeface="Arial" charset="0"/>
      </a:defRPr>
    </a:lvl3pPr>
    <a:lvl4pPr marL="1371600" algn="r" rtl="0" fontAlgn="base">
      <a:spcBef>
        <a:spcPct val="0"/>
      </a:spcBef>
      <a:spcAft>
        <a:spcPct val="0"/>
      </a:spcAft>
      <a:defRPr sz="4400" kern="1200">
        <a:solidFill>
          <a:schemeClr val="tx1"/>
        </a:solidFill>
        <a:latin typeface="Arial" charset="0"/>
        <a:ea typeface="+mn-ea"/>
        <a:cs typeface="Arial" charset="0"/>
      </a:defRPr>
    </a:lvl4pPr>
    <a:lvl5pPr marL="1828800" algn="r" rtl="0" fontAlgn="base">
      <a:spcBef>
        <a:spcPct val="0"/>
      </a:spcBef>
      <a:spcAft>
        <a:spcPct val="0"/>
      </a:spcAft>
      <a:defRPr sz="4400" kern="1200">
        <a:solidFill>
          <a:schemeClr val="tx1"/>
        </a:solidFill>
        <a:latin typeface="Arial" charset="0"/>
        <a:ea typeface="+mn-ea"/>
        <a:cs typeface="Arial" charset="0"/>
      </a:defRPr>
    </a:lvl5pPr>
    <a:lvl6pPr marL="2286000" algn="l" defTabSz="914400" rtl="0" eaLnBrk="1" latinLnBrk="0" hangingPunct="1">
      <a:defRPr sz="4400" kern="1200">
        <a:solidFill>
          <a:schemeClr val="tx1"/>
        </a:solidFill>
        <a:latin typeface="Arial" charset="0"/>
        <a:ea typeface="+mn-ea"/>
        <a:cs typeface="Arial" charset="0"/>
      </a:defRPr>
    </a:lvl6pPr>
    <a:lvl7pPr marL="2743200" algn="l" defTabSz="914400" rtl="0" eaLnBrk="1" latinLnBrk="0" hangingPunct="1">
      <a:defRPr sz="4400" kern="1200">
        <a:solidFill>
          <a:schemeClr val="tx1"/>
        </a:solidFill>
        <a:latin typeface="Arial" charset="0"/>
        <a:ea typeface="+mn-ea"/>
        <a:cs typeface="Arial" charset="0"/>
      </a:defRPr>
    </a:lvl7pPr>
    <a:lvl8pPr marL="3200400" algn="l" defTabSz="914400" rtl="0" eaLnBrk="1" latinLnBrk="0" hangingPunct="1">
      <a:defRPr sz="4400" kern="1200">
        <a:solidFill>
          <a:schemeClr val="tx1"/>
        </a:solidFill>
        <a:latin typeface="Arial" charset="0"/>
        <a:ea typeface="+mn-ea"/>
        <a:cs typeface="Arial" charset="0"/>
      </a:defRPr>
    </a:lvl8pPr>
    <a:lvl9pPr marL="3657600" algn="l" defTabSz="914400" rtl="0" eaLnBrk="1" latinLnBrk="0" hangingPunct="1">
      <a:defRPr sz="44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008B577-F0F2-4EB6-BFAE-12097D2B4256}">
          <p14:sldIdLst>
            <p14:sldId id="794"/>
            <p14:sldId id="256"/>
            <p14:sldId id="551"/>
            <p14:sldId id="499"/>
            <p14:sldId id="500"/>
            <p14:sldId id="258"/>
            <p14:sldId id="259"/>
            <p14:sldId id="260"/>
            <p14:sldId id="784"/>
            <p14:sldId id="261"/>
            <p14:sldId id="262"/>
            <p14:sldId id="502"/>
            <p14:sldId id="501"/>
            <p14:sldId id="263"/>
            <p14:sldId id="504"/>
            <p14:sldId id="503"/>
            <p14:sldId id="727"/>
            <p14:sldId id="728"/>
            <p14:sldId id="787"/>
            <p14:sldId id="786"/>
            <p14:sldId id="788"/>
            <p14:sldId id="776"/>
            <p14:sldId id="790"/>
          </p14:sldIdLst>
        </p14:section>
        <p14:section name="Untitled Section" id="{1EC53108-E4B1-450F-945E-7BACA515B6E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00FF00"/>
    <a:srgbClr val="CCFF99"/>
    <a:srgbClr val="66FF99"/>
    <a:srgbClr val="FFFF99"/>
    <a:srgbClr val="CCFFCC"/>
    <a:srgbClr val="FFFF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0467" autoAdjust="0"/>
  </p:normalViewPr>
  <p:slideViewPr>
    <p:cSldViewPr>
      <p:cViewPr varScale="1">
        <p:scale>
          <a:sx n="62" d="100"/>
          <a:sy n="62" d="100"/>
        </p:scale>
        <p:origin x="1214" y="67"/>
      </p:cViewPr>
      <p:guideLst>
        <p:guide orient="horz" pos="2160"/>
        <p:guide pos="2880"/>
      </p:guideLst>
    </p:cSldViewPr>
  </p:slideViewPr>
  <p:outlineViewPr>
    <p:cViewPr>
      <p:scale>
        <a:sx n="33" d="100"/>
        <a:sy n="33" d="100"/>
      </p:scale>
      <p:origin x="0" y="128316"/>
    </p:cViewPr>
  </p:outlineViewPr>
  <p:notesTextViewPr>
    <p:cViewPr>
      <p:scale>
        <a:sx n="100" d="100"/>
        <a:sy n="100" d="100"/>
      </p:scale>
      <p:origin x="0" y="0"/>
    </p:cViewPr>
  </p:notesTextViewPr>
  <p:sorterViewPr>
    <p:cViewPr>
      <p:scale>
        <a:sx n="66" d="100"/>
        <a:sy n="66" d="100"/>
      </p:scale>
      <p:origin x="0" y="32172"/>
    </p:cViewPr>
  </p:sorter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96C43-D8A3-400F-BFE4-C2A585BE4476}" type="doc">
      <dgm:prSet loTypeId="urn:microsoft.com/office/officeart/2005/8/layout/target3" loCatId="relationship" qsTypeId="urn:microsoft.com/office/officeart/2005/8/quickstyle/3d3" qsCatId="3D" csTypeId="urn:microsoft.com/office/officeart/2005/8/colors/colorful1#1" csCatId="colorful"/>
      <dgm:spPr/>
      <dgm:t>
        <a:bodyPr/>
        <a:lstStyle/>
        <a:p>
          <a:endParaRPr lang="en-US"/>
        </a:p>
      </dgm:t>
    </dgm:pt>
    <dgm:pt modelId="{3E45889D-25D6-44F1-8C75-D22A055594AB}">
      <dgm:prSet/>
      <dgm:spPr/>
      <dgm:t>
        <a:bodyPr/>
        <a:lstStyle/>
        <a:p>
          <a:pPr rtl="1"/>
          <a:r>
            <a:rPr lang="fa-IR" b="1" dirty="0" smtClean="0"/>
            <a:t>ج :1) پیمان عقبه ی اول 2) پیامبر و قیس ابن عاصم 3) تأکیدات قرآن بر ننگ بودن زن در میان عرب</a:t>
          </a:r>
          <a:endParaRPr lang="en-US" b="1" dirty="0"/>
        </a:p>
      </dgm:t>
    </dgm:pt>
    <dgm:pt modelId="{C9AA1841-7CA6-4C61-956C-96B282DC2803}" type="parTrans" cxnId="{8A9C0D69-CF80-43C4-AF9E-F4B76DAFE083}">
      <dgm:prSet/>
      <dgm:spPr/>
      <dgm:t>
        <a:bodyPr/>
        <a:lstStyle/>
        <a:p>
          <a:endParaRPr lang="en-US"/>
        </a:p>
      </dgm:t>
    </dgm:pt>
    <dgm:pt modelId="{94610BD0-1EC1-43D1-8BDB-D77AEC7EE7F3}" type="sibTrans" cxnId="{8A9C0D69-CF80-43C4-AF9E-F4B76DAFE083}">
      <dgm:prSet/>
      <dgm:spPr/>
      <dgm:t>
        <a:bodyPr/>
        <a:lstStyle/>
        <a:p>
          <a:endParaRPr lang="en-US"/>
        </a:p>
      </dgm:t>
    </dgm:pt>
    <dgm:pt modelId="{6412AED4-645A-4EEC-98AD-EE32B50BC2A3}" type="pres">
      <dgm:prSet presAssocID="{52696C43-D8A3-400F-BFE4-C2A585BE4476}" presName="Name0" presStyleCnt="0">
        <dgm:presLayoutVars>
          <dgm:chMax val="7"/>
          <dgm:dir/>
          <dgm:animLvl val="lvl"/>
          <dgm:resizeHandles val="exact"/>
        </dgm:presLayoutVars>
      </dgm:prSet>
      <dgm:spPr/>
      <dgm:t>
        <a:bodyPr/>
        <a:lstStyle/>
        <a:p>
          <a:endParaRPr lang="en-US"/>
        </a:p>
      </dgm:t>
    </dgm:pt>
    <dgm:pt modelId="{5EC6C7B8-E352-4DAB-9AD9-B64E39EF82CB}" type="pres">
      <dgm:prSet presAssocID="{3E45889D-25D6-44F1-8C75-D22A055594AB}" presName="circle1" presStyleLbl="node1" presStyleIdx="0" presStyleCnt="1"/>
      <dgm:spPr/>
      <dgm:t>
        <a:bodyPr/>
        <a:lstStyle/>
        <a:p>
          <a:endParaRPr lang="en-US"/>
        </a:p>
      </dgm:t>
    </dgm:pt>
    <dgm:pt modelId="{140CD29B-31B8-4754-9983-B42951985E04}" type="pres">
      <dgm:prSet presAssocID="{3E45889D-25D6-44F1-8C75-D22A055594AB}" presName="space" presStyleCnt="0"/>
      <dgm:spPr/>
      <dgm:t>
        <a:bodyPr/>
        <a:lstStyle/>
        <a:p>
          <a:endParaRPr lang="en-US"/>
        </a:p>
      </dgm:t>
    </dgm:pt>
    <dgm:pt modelId="{D3B12786-C57C-40F2-9C17-CE0987734A96}" type="pres">
      <dgm:prSet presAssocID="{3E45889D-25D6-44F1-8C75-D22A055594AB}" presName="rect1" presStyleLbl="alignAcc1" presStyleIdx="0" presStyleCnt="1"/>
      <dgm:spPr/>
      <dgm:t>
        <a:bodyPr/>
        <a:lstStyle/>
        <a:p>
          <a:endParaRPr lang="en-US"/>
        </a:p>
      </dgm:t>
    </dgm:pt>
    <dgm:pt modelId="{1B55E368-5936-4AEC-923B-F98AC4E0D4FC}" type="pres">
      <dgm:prSet presAssocID="{3E45889D-25D6-44F1-8C75-D22A055594AB}" presName="rect1ParTxNoCh" presStyleLbl="alignAcc1" presStyleIdx="0" presStyleCnt="1">
        <dgm:presLayoutVars>
          <dgm:chMax val="1"/>
          <dgm:bulletEnabled val="1"/>
        </dgm:presLayoutVars>
      </dgm:prSet>
      <dgm:spPr/>
      <dgm:t>
        <a:bodyPr/>
        <a:lstStyle/>
        <a:p>
          <a:endParaRPr lang="en-US"/>
        </a:p>
      </dgm:t>
    </dgm:pt>
  </dgm:ptLst>
  <dgm:cxnLst>
    <dgm:cxn modelId="{D4FA92D3-3B66-44EC-B111-AB4C7C96794C}" type="presOf" srcId="{3E45889D-25D6-44F1-8C75-D22A055594AB}" destId="{D3B12786-C57C-40F2-9C17-CE0987734A96}" srcOrd="0" destOrd="0" presId="urn:microsoft.com/office/officeart/2005/8/layout/target3"/>
    <dgm:cxn modelId="{2BC62637-F7FD-4EC2-809E-C5750981BE3A}" type="presOf" srcId="{3E45889D-25D6-44F1-8C75-D22A055594AB}" destId="{1B55E368-5936-4AEC-923B-F98AC4E0D4FC}" srcOrd="1" destOrd="0" presId="urn:microsoft.com/office/officeart/2005/8/layout/target3"/>
    <dgm:cxn modelId="{DA149BDA-357A-43A4-A7BD-629E7DA78372}" type="presOf" srcId="{52696C43-D8A3-400F-BFE4-C2A585BE4476}" destId="{6412AED4-645A-4EEC-98AD-EE32B50BC2A3}" srcOrd="0" destOrd="0" presId="urn:microsoft.com/office/officeart/2005/8/layout/target3"/>
    <dgm:cxn modelId="{8A9C0D69-CF80-43C4-AF9E-F4B76DAFE083}" srcId="{52696C43-D8A3-400F-BFE4-C2A585BE4476}" destId="{3E45889D-25D6-44F1-8C75-D22A055594AB}" srcOrd="0" destOrd="0" parTransId="{C9AA1841-7CA6-4C61-956C-96B282DC2803}" sibTransId="{94610BD0-1EC1-43D1-8BDB-D77AEC7EE7F3}"/>
    <dgm:cxn modelId="{172C9799-C6E9-4394-A2D1-31B2DE243986}" type="presParOf" srcId="{6412AED4-645A-4EEC-98AD-EE32B50BC2A3}" destId="{5EC6C7B8-E352-4DAB-9AD9-B64E39EF82CB}" srcOrd="0" destOrd="0" presId="urn:microsoft.com/office/officeart/2005/8/layout/target3"/>
    <dgm:cxn modelId="{C64087C7-DEB0-4176-A76B-9D7A71802DCB}" type="presParOf" srcId="{6412AED4-645A-4EEC-98AD-EE32B50BC2A3}" destId="{140CD29B-31B8-4754-9983-B42951985E04}" srcOrd="1" destOrd="0" presId="urn:microsoft.com/office/officeart/2005/8/layout/target3"/>
    <dgm:cxn modelId="{04DC4102-99EA-4A86-96A9-546E47F02DA2}" type="presParOf" srcId="{6412AED4-645A-4EEC-98AD-EE32B50BC2A3}" destId="{D3B12786-C57C-40F2-9C17-CE0987734A96}" srcOrd="2" destOrd="0" presId="urn:microsoft.com/office/officeart/2005/8/layout/target3"/>
    <dgm:cxn modelId="{C4CD8787-0F03-48FD-B779-62FD7011C2E3}" type="presParOf" srcId="{6412AED4-645A-4EEC-98AD-EE32B50BC2A3}" destId="{1B55E368-5936-4AEC-923B-F98AC4E0D4F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07A54-B87D-4827-94D7-0B703B65E5E1}" type="doc">
      <dgm:prSet loTypeId="urn:microsoft.com/office/officeart/2005/8/layout/lProcess3" loCatId="process" qsTypeId="urn:microsoft.com/office/officeart/2005/8/quickstyle/simple1" qsCatId="simple" csTypeId="urn:microsoft.com/office/officeart/2005/8/colors/accent0_1" csCatId="mainScheme" phldr="1"/>
      <dgm:spPr/>
      <dgm:t>
        <a:bodyPr/>
        <a:lstStyle/>
        <a:p>
          <a:endParaRPr lang="en-US"/>
        </a:p>
      </dgm:t>
    </dgm:pt>
    <dgm:pt modelId="{082F7943-3186-4A86-9DE7-A2C1402E5758}">
      <dgm:prSet custT="1"/>
      <dgm:spPr/>
      <dgm:t>
        <a:bodyPr/>
        <a:lstStyle/>
        <a:p>
          <a:pPr algn="just" rtl="1"/>
          <a:r>
            <a:rPr lang="fa-IR" sz="2600" b="1" dirty="0" smtClean="0">
              <a:cs typeface="B Nazanin" pitchFamily="2" charset="-78"/>
            </a:rPr>
            <a:t>سئوال: واژه ی جاهلیت را با توجه به معنی لغوی از دیدگاه قرآن و نهج البلاغه توضیح کامل بدهید؟ .</a:t>
          </a:r>
          <a:endParaRPr lang="en-US" sz="2600" b="1" dirty="0">
            <a:cs typeface="B Nazanin" pitchFamily="2" charset="-78"/>
          </a:endParaRPr>
        </a:p>
      </dgm:t>
    </dgm:pt>
    <dgm:pt modelId="{CD99988A-847F-4493-B470-375752157B00}" type="parTrans" cxnId="{7DE55433-AC43-485B-80E9-3DC20920EFC9}">
      <dgm:prSet/>
      <dgm:spPr/>
      <dgm:t>
        <a:bodyPr/>
        <a:lstStyle/>
        <a:p>
          <a:endParaRPr lang="en-US"/>
        </a:p>
      </dgm:t>
    </dgm:pt>
    <dgm:pt modelId="{38C3E27F-E179-45C5-B331-B250786794DE}" type="sibTrans" cxnId="{7DE55433-AC43-485B-80E9-3DC20920EFC9}">
      <dgm:prSet/>
      <dgm:spPr/>
      <dgm:t>
        <a:bodyPr/>
        <a:lstStyle/>
        <a:p>
          <a:endParaRPr lang="en-US"/>
        </a:p>
      </dgm:t>
    </dgm:pt>
    <dgm:pt modelId="{A87C54E1-AF4A-42D5-BE3C-286BB2CAFCA5}" type="pres">
      <dgm:prSet presAssocID="{0B407A54-B87D-4827-94D7-0B703B65E5E1}" presName="Name0" presStyleCnt="0">
        <dgm:presLayoutVars>
          <dgm:chPref val="3"/>
          <dgm:dir/>
          <dgm:animLvl val="lvl"/>
          <dgm:resizeHandles/>
        </dgm:presLayoutVars>
      </dgm:prSet>
      <dgm:spPr/>
      <dgm:t>
        <a:bodyPr/>
        <a:lstStyle/>
        <a:p>
          <a:endParaRPr lang="en-US"/>
        </a:p>
      </dgm:t>
    </dgm:pt>
    <dgm:pt modelId="{441917FD-7914-473D-8187-732F75A31339}" type="pres">
      <dgm:prSet presAssocID="{082F7943-3186-4A86-9DE7-A2C1402E5758}" presName="horFlow" presStyleCnt="0"/>
      <dgm:spPr/>
    </dgm:pt>
    <dgm:pt modelId="{0C35EE2D-E977-40D3-BD75-B46FEF6CAC13}" type="pres">
      <dgm:prSet presAssocID="{082F7943-3186-4A86-9DE7-A2C1402E5758}" presName="bigChev" presStyleLbl="node1" presStyleIdx="0" presStyleCnt="1" custScaleX="123883"/>
      <dgm:spPr/>
      <dgm:t>
        <a:bodyPr/>
        <a:lstStyle/>
        <a:p>
          <a:endParaRPr lang="en-US"/>
        </a:p>
      </dgm:t>
    </dgm:pt>
  </dgm:ptLst>
  <dgm:cxnLst>
    <dgm:cxn modelId="{4679D93B-AAFD-4E57-BCDE-6FFAD89A9A59}" type="presOf" srcId="{0B407A54-B87D-4827-94D7-0B703B65E5E1}" destId="{A87C54E1-AF4A-42D5-BE3C-286BB2CAFCA5}" srcOrd="0" destOrd="0" presId="urn:microsoft.com/office/officeart/2005/8/layout/lProcess3"/>
    <dgm:cxn modelId="{7DE55433-AC43-485B-80E9-3DC20920EFC9}" srcId="{0B407A54-B87D-4827-94D7-0B703B65E5E1}" destId="{082F7943-3186-4A86-9DE7-A2C1402E5758}" srcOrd="0" destOrd="0" parTransId="{CD99988A-847F-4493-B470-375752157B00}" sibTransId="{38C3E27F-E179-45C5-B331-B250786794DE}"/>
    <dgm:cxn modelId="{8D913DC6-47DE-48A9-B0C7-AA24ACA0D69D}" type="presOf" srcId="{082F7943-3186-4A86-9DE7-A2C1402E5758}" destId="{0C35EE2D-E977-40D3-BD75-B46FEF6CAC13}" srcOrd="0" destOrd="0" presId="urn:microsoft.com/office/officeart/2005/8/layout/lProcess3"/>
    <dgm:cxn modelId="{D86EB82B-B77B-4DB2-8BD3-8D8A25C549C9}" type="presParOf" srcId="{A87C54E1-AF4A-42D5-BE3C-286BB2CAFCA5}" destId="{441917FD-7914-473D-8187-732F75A31339}" srcOrd="0" destOrd="0" presId="urn:microsoft.com/office/officeart/2005/8/layout/lProcess3"/>
    <dgm:cxn modelId="{2F71E31F-6CE7-429E-A3D2-03AD0FCE54D6}" type="presParOf" srcId="{441917FD-7914-473D-8187-732F75A31339}" destId="{0C35EE2D-E977-40D3-BD75-B46FEF6CAC1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F67D3-C28C-47EF-8E43-FB092D3EE8C9}" type="doc">
      <dgm:prSet loTypeId="urn:microsoft.com/office/officeart/2005/8/layout/target3" loCatId="relationship" qsTypeId="urn:microsoft.com/office/officeart/2005/8/quickstyle/3d1" qsCatId="3D" csTypeId="urn:microsoft.com/office/officeart/2005/8/colors/accent0_3" csCatId="mainScheme" phldr="1"/>
      <dgm:spPr/>
      <dgm:t>
        <a:bodyPr/>
        <a:lstStyle/>
        <a:p>
          <a:endParaRPr lang="en-US"/>
        </a:p>
      </dgm:t>
    </dgm:pt>
    <dgm:pt modelId="{404C572E-551C-43D8-8E87-42B93B591968}">
      <dgm:prSet/>
      <dgm:spPr/>
      <dgm:t>
        <a:bodyPr/>
        <a:lstStyle/>
        <a:p>
          <a:pPr algn="just" rtl="1"/>
          <a:r>
            <a:rPr lang="fa-IR" b="1" dirty="0" smtClean="0">
              <a:cs typeface="B Nazanin" pitchFamily="2" charset="-78"/>
            </a:rPr>
            <a:t>ج: الف: نادانی همراه با حماقت: این کلمه نخستین بار بوسیله ی قرآن به مردمان قبل از بعثت به کار رفته، دورانی که زندگی مردم از ویژگی های حیات بشری خالی بود. حدود آن شبه جزیره ی عربستان می باشد . </a:t>
          </a:r>
          <a:endParaRPr lang="en-US" dirty="0">
            <a:cs typeface="B Nazanin" pitchFamily="2" charset="-78"/>
          </a:endParaRPr>
        </a:p>
      </dgm:t>
    </dgm:pt>
    <dgm:pt modelId="{1F60F474-551C-42E6-8649-A00DEA07C38A}" type="parTrans" cxnId="{99D1D230-E1A6-40BF-B1C7-EA3F65FFD1DC}">
      <dgm:prSet/>
      <dgm:spPr/>
      <dgm:t>
        <a:bodyPr/>
        <a:lstStyle/>
        <a:p>
          <a:endParaRPr lang="en-US"/>
        </a:p>
      </dgm:t>
    </dgm:pt>
    <dgm:pt modelId="{E72FF3DB-0D70-4D28-811C-D9CC953CE9F8}" type="sibTrans" cxnId="{99D1D230-E1A6-40BF-B1C7-EA3F65FFD1DC}">
      <dgm:prSet/>
      <dgm:spPr/>
      <dgm:t>
        <a:bodyPr/>
        <a:lstStyle/>
        <a:p>
          <a:endParaRPr lang="en-US"/>
        </a:p>
      </dgm:t>
    </dgm:pt>
    <dgm:pt modelId="{59A92368-53E9-4D5A-A02B-9F1D4FCABB16}" type="pres">
      <dgm:prSet presAssocID="{9C6F67D3-C28C-47EF-8E43-FB092D3EE8C9}" presName="Name0" presStyleCnt="0">
        <dgm:presLayoutVars>
          <dgm:chMax val="7"/>
          <dgm:dir/>
          <dgm:animLvl val="lvl"/>
          <dgm:resizeHandles val="exact"/>
        </dgm:presLayoutVars>
      </dgm:prSet>
      <dgm:spPr/>
      <dgm:t>
        <a:bodyPr/>
        <a:lstStyle/>
        <a:p>
          <a:endParaRPr lang="en-US"/>
        </a:p>
      </dgm:t>
    </dgm:pt>
    <dgm:pt modelId="{CD2EA3B8-1CC4-45B9-A0C4-8C7120179E80}" type="pres">
      <dgm:prSet presAssocID="{404C572E-551C-43D8-8E87-42B93B591968}" presName="circle1" presStyleLbl="node1" presStyleIdx="0" presStyleCnt="1"/>
      <dgm:spPr/>
      <dgm:t>
        <a:bodyPr/>
        <a:lstStyle/>
        <a:p>
          <a:endParaRPr lang="en-US"/>
        </a:p>
      </dgm:t>
    </dgm:pt>
    <dgm:pt modelId="{4C9D9F33-86E1-4E6F-B3D3-B2723694D708}" type="pres">
      <dgm:prSet presAssocID="{404C572E-551C-43D8-8E87-42B93B591968}" presName="space" presStyleCnt="0"/>
      <dgm:spPr/>
      <dgm:t>
        <a:bodyPr/>
        <a:lstStyle/>
        <a:p>
          <a:endParaRPr lang="en-US"/>
        </a:p>
      </dgm:t>
    </dgm:pt>
    <dgm:pt modelId="{A1C375E9-9E6D-48B0-919C-4D571496EB1A}" type="pres">
      <dgm:prSet presAssocID="{404C572E-551C-43D8-8E87-42B93B591968}" presName="rect1" presStyleLbl="alignAcc1" presStyleIdx="0" presStyleCnt="1"/>
      <dgm:spPr/>
      <dgm:t>
        <a:bodyPr/>
        <a:lstStyle/>
        <a:p>
          <a:endParaRPr lang="en-US"/>
        </a:p>
      </dgm:t>
    </dgm:pt>
    <dgm:pt modelId="{D175BE28-D5C9-45D0-A39C-EDB5315900FE}" type="pres">
      <dgm:prSet presAssocID="{404C572E-551C-43D8-8E87-42B93B591968}" presName="rect1ParTxNoCh" presStyleLbl="alignAcc1" presStyleIdx="0" presStyleCnt="1">
        <dgm:presLayoutVars>
          <dgm:chMax val="1"/>
          <dgm:bulletEnabled val="1"/>
        </dgm:presLayoutVars>
      </dgm:prSet>
      <dgm:spPr/>
      <dgm:t>
        <a:bodyPr/>
        <a:lstStyle/>
        <a:p>
          <a:endParaRPr lang="en-US"/>
        </a:p>
      </dgm:t>
    </dgm:pt>
  </dgm:ptLst>
  <dgm:cxnLst>
    <dgm:cxn modelId="{6C153797-1C15-49E3-9C08-7D32ED89CDAD}" type="presOf" srcId="{404C572E-551C-43D8-8E87-42B93B591968}" destId="{D175BE28-D5C9-45D0-A39C-EDB5315900FE}" srcOrd="1" destOrd="0" presId="urn:microsoft.com/office/officeart/2005/8/layout/target3"/>
    <dgm:cxn modelId="{99D1D230-E1A6-40BF-B1C7-EA3F65FFD1DC}" srcId="{9C6F67D3-C28C-47EF-8E43-FB092D3EE8C9}" destId="{404C572E-551C-43D8-8E87-42B93B591968}" srcOrd="0" destOrd="0" parTransId="{1F60F474-551C-42E6-8649-A00DEA07C38A}" sibTransId="{E72FF3DB-0D70-4D28-811C-D9CC953CE9F8}"/>
    <dgm:cxn modelId="{314AB2BB-FC49-4446-9336-E8A37629C6A3}" type="presOf" srcId="{404C572E-551C-43D8-8E87-42B93B591968}" destId="{A1C375E9-9E6D-48B0-919C-4D571496EB1A}" srcOrd="0" destOrd="0" presId="urn:microsoft.com/office/officeart/2005/8/layout/target3"/>
    <dgm:cxn modelId="{6BDD4260-24AB-4BA0-A79F-7674F3E3D16A}" type="presOf" srcId="{9C6F67D3-C28C-47EF-8E43-FB092D3EE8C9}" destId="{59A92368-53E9-4D5A-A02B-9F1D4FCABB16}" srcOrd="0" destOrd="0" presId="urn:microsoft.com/office/officeart/2005/8/layout/target3"/>
    <dgm:cxn modelId="{13D374FE-1E0B-4392-9957-6479CC079E8D}" type="presParOf" srcId="{59A92368-53E9-4D5A-A02B-9F1D4FCABB16}" destId="{CD2EA3B8-1CC4-45B9-A0C4-8C7120179E80}" srcOrd="0" destOrd="0" presId="urn:microsoft.com/office/officeart/2005/8/layout/target3"/>
    <dgm:cxn modelId="{D73DCE54-46CA-45F7-9210-D0DEAD7A5C0E}" type="presParOf" srcId="{59A92368-53E9-4D5A-A02B-9F1D4FCABB16}" destId="{4C9D9F33-86E1-4E6F-B3D3-B2723694D708}" srcOrd="1" destOrd="0" presId="urn:microsoft.com/office/officeart/2005/8/layout/target3"/>
    <dgm:cxn modelId="{94658152-92CD-4492-A939-9FB2069EE08D}" type="presParOf" srcId="{59A92368-53E9-4D5A-A02B-9F1D4FCABB16}" destId="{A1C375E9-9E6D-48B0-919C-4D571496EB1A}" srcOrd="2" destOrd="0" presId="urn:microsoft.com/office/officeart/2005/8/layout/target3"/>
    <dgm:cxn modelId="{CA541A89-BE9A-425A-94DA-004D3AA36817}" type="presParOf" srcId="{59A92368-53E9-4D5A-A02B-9F1D4FCABB16}" destId="{D175BE28-D5C9-45D0-A39C-EDB5315900FE}"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6C7B8-E352-4DAB-9AD9-B64E39EF82CB}">
      <dsp:nvSpPr>
        <dsp:cNvPr id="0" name=""/>
        <dsp:cNvSpPr/>
      </dsp:nvSpPr>
      <dsp:spPr>
        <a:xfrm>
          <a:off x="0" y="0"/>
          <a:ext cx="1077218" cy="1077218"/>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B12786-C57C-40F2-9C17-CE0987734A96}">
      <dsp:nvSpPr>
        <dsp:cNvPr id="0" name=""/>
        <dsp:cNvSpPr/>
      </dsp:nvSpPr>
      <dsp:spPr>
        <a:xfrm>
          <a:off x="538608" y="0"/>
          <a:ext cx="8071991" cy="107721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b="1" kern="1200" dirty="0" smtClean="0"/>
            <a:t>ج :1) پیمان عقبه ی اول 2) پیامبر و قیس ابن عاصم 3) تأکیدات قرآن بر ننگ بودن زن در میان عرب</a:t>
          </a:r>
          <a:endParaRPr lang="en-US" sz="3100" b="1" kern="1200" dirty="0"/>
        </a:p>
      </dsp:txBody>
      <dsp:txXfrm>
        <a:off x="538608" y="0"/>
        <a:ext cx="8071991" cy="1077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5EE2D-E977-40D3-BD75-B46FEF6CAC13}">
      <dsp:nvSpPr>
        <dsp:cNvPr id="0" name=""/>
        <dsp:cNvSpPr/>
      </dsp:nvSpPr>
      <dsp:spPr>
        <a:xfrm>
          <a:off x="1343010" y="714"/>
          <a:ext cx="6000779" cy="1937563"/>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just" defTabSz="1155700" rtl="1">
            <a:lnSpc>
              <a:spcPct val="90000"/>
            </a:lnSpc>
            <a:spcBef>
              <a:spcPct val="0"/>
            </a:spcBef>
            <a:spcAft>
              <a:spcPct val="35000"/>
            </a:spcAft>
          </a:pPr>
          <a:r>
            <a:rPr lang="fa-IR" sz="2600" b="1" kern="1200" dirty="0" smtClean="0">
              <a:cs typeface="B Nazanin" pitchFamily="2" charset="-78"/>
            </a:rPr>
            <a:t>سئوال: واژه ی جاهلیت را با توجه به معنی لغوی از دیدگاه قرآن و نهج البلاغه توضیح کامل بدهید؟ .</a:t>
          </a:r>
          <a:endParaRPr lang="en-US" sz="2600" b="1" kern="1200" dirty="0">
            <a:cs typeface="B Nazanin" pitchFamily="2" charset="-78"/>
          </a:endParaRPr>
        </a:p>
      </dsp:txBody>
      <dsp:txXfrm>
        <a:off x="2311792" y="714"/>
        <a:ext cx="4063216" cy="1937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EA3B8-1CC4-45B9-A0C4-8C7120179E80}">
      <dsp:nvSpPr>
        <dsp:cNvPr id="0" name=""/>
        <dsp:cNvSpPr/>
      </dsp:nvSpPr>
      <dsp:spPr>
        <a:xfrm>
          <a:off x="0" y="0"/>
          <a:ext cx="4524315" cy="4524315"/>
        </a:xfrm>
        <a:prstGeom prst="pie">
          <a:avLst>
            <a:gd name="adj1" fmla="val 5400000"/>
            <a:gd name="adj2" fmla="val 162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C375E9-9E6D-48B0-919C-4D571496EB1A}">
      <dsp:nvSpPr>
        <dsp:cNvPr id="0" name=""/>
        <dsp:cNvSpPr/>
      </dsp:nvSpPr>
      <dsp:spPr>
        <a:xfrm>
          <a:off x="2262157" y="0"/>
          <a:ext cx="6500842" cy="452431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just" defTabSz="1822450" rtl="1">
            <a:lnSpc>
              <a:spcPct val="90000"/>
            </a:lnSpc>
            <a:spcBef>
              <a:spcPct val="0"/>
            </a:spcBef>
            <a:spcAft>
              <a:spcPct val="35000"/>
            </a:spcAft>
          </a:pPr>
          <a:r>
            <a:rPr lang="fa-IR" sz="4100" b="1" kern="1200" dirty="0" smtClean="0">
              <a:cs typeface="B Nazanin" pitchFamily="2" charset="-78"/>
            </a:rPr>
            <a:t>ج: الف: نادانی همراه با حماقت: این کلمه نخستین بار بوسیله ی قرآن به مردمان قبل از بعثت به کار رفته، دورانی که زندگی مردم از ویژگی های حیات بشری خالی بود. حدود آن شبه جزیره ی عربستان می باشد . </a:t>
          </a:r>
          <a:endParaRPr lang="en-US" sz="4100" kern="1200" dirty="0">
            <a:cs typeface="B Nazanin" pitchFamily="2" charset="-78"/>
          </a:endParaRPr>
        </a:p>
      </dsp:txBody>
      <dsp:txXfrm>
        <a:off x="2262157" y="0"/>
        <a:ext cx="6500842" cy="45243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F6F455EA-ECC7-436A-94D0-B55483D77FDC}" type="datetimeFigureOut">
              <a:rPr lang="fa-IR" smtClean="0"/>
              <a:t>27/08/1441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6ABFD8E-5811-485A-9956-D241F29EF84B}" type="slidenum">
              <a:rPr lang="fa-IR" smtClean="0"/>
              <a:t>‹#›</a:t>
            </a:fld>
            <a:endParaRPr lang="fa-IR"/>
          </a:p>
        </p:txBody>
      </p:sp>
    </p:spTree>
    <p:extLst>
      <p:ext uri="{BB962C8B-B14F-4D97-AF65-F5344CB8AC3E}">
        <p14:creationId xmlns:p14="http://schemas.microsoft.com/office/powerpoint/2010/main" val="210063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854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163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855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fld id="{9DBB72FA-2647-4AD7-A957-B59A3BB65F7C}" type="slidenum">
              <a:rPr lang="ar-SA"/>
              <a:pPr>
                <a:defRPr/>
              </a:pPr>
              <a:t>‹#›</a:t>
            </a:fld>
            <a:endParaRPr lang="en-US" dirty="0"/>
          </a:p>
        </p:txBody>
      </p:sp>
    </p:spTree>
    <p:extLst>
      <p:ext uri="{BB962C8B-B14F-4D97-AF65-F5344CB8AC3E}">
        <p14:creationId xmlns:p14="http://schemas.microsoft.com/office/powerpoint/2010/main" val="104435480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9DBB72FA-2647-4AD7-A957-B59A3BB65F7C}" type="slidenum">
              <a:rPr lang="ar-SA" smtClean="0"/>
              <a:pPr>
                <a:defRPr/>
              </a:pPr>
              <a:t>6</a:t>
            </a:fld>
            <a:endParaRPr lang="en-US" dirty="0"/>
          </a:p>
        </p:txBody>
      </p:sp>
    </p:spTree>
    <p:extLst>
      <p:ext uri="{BB962C8B-B14F-4D97-AF65-F5344CB8AC3E}">
        <p14:creationId xmlns:p14="http://schemas.microsoft.com/office/powerpoint/2010/main" val="48316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 </a:t>
            </a:r>
            <a:r>
              <a:rPr lang="en-US" dirty="0" smtClean="0"/>
              <a:t>http://www.maarefquran.org/index.php/page,viewArticle/LinkID,92?PHPSESSID=3088d739ae112db46c39478b623df9e5</a:t>
            </a:r>
            <a:endParaRPr lang="fa-IR" dirty="0"/>
          </a:p>
        </p:txBody>
      </p:sp>
      <p:sp>
        <p:nvSpPr>
          <p:cNvPr id="4" name="Slide Number Placeholder 3"/>
          <p:cNvSpPr>
            <a:spLocks noGrp="1"/>
          </p:cNvSpPr>
          <p:nvPr>
            <p:ph type="sldNum" sz="quarter" idx="10"/>
          </p:nvPr>
        </p:nvSpPr>
        <p:spPr/>
        <p:txBody>
          <a:bodyPr/>
          <a:lstStyle/>
          <a:p>
            <a:pPr>
              <a:defRPr/>
            </a:pPr>
            <a:fld id="{9DBB72FA-2647-4AD7-A957-B59A3BB65F7C}" type="slidenum">
              <a:rPr lang="ar-SA" smtClean="0"/>
              <a:pPr>
                <a:defRPr/>
              </a:pPr>
              <a:t>8</a:t>
            </a:fld>
            <a:endParaRPr lang="en-US" dirty="0"/>
          </a:p>
        </p:txBody>
      </p:sp>
    </p:spTree>
    <p:extLst>
      <p:ext uri="{BB962C8B-B14F-4D97-AF65-F5344CB8AC3E}">
        <p14:creationId xmlns:p14="http://schemas.microsoft.com/office/powerpoint/2010/main" val="23729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smtClean="0"/>
          </a:p>
          <a:p>
            <a:r>
              <a:rPr lang="fa-IR" dirty="0" smtClean="0"/>
              <a:t>1- أَلَكُمُ الذَّكَرُ وَلَهُ الْأُنثَى</a:t>
            </a:r>
            <a:r>
              <a:rPr lang="fa-IR" baseline="0" dirty="0" smtClean="0"/>
              <a:t> </a:t>
            </a:r>
            <a:r>
              <a:rPr lang="fa-IR" dirty="0" smtClean="0"/>
              <a:t>آيا سهم شما پسر است و سهم او دختر؟! )در حالي كه به زعم شما دختران كم ارزش ترند!(</a:t>
            </a:r>
          </a:p>
          <a:p>
            <a:r>
              <a:rPr lang="fa-IR" dirty="0" smtClean="0"/>
              <a:t>تِلْكَ إِذاً قِسْمَةٌ ضِيزَى‏</a:t>
            </a:r>
            <a:r>
              <a:rPr lang="fa-IR" baseline="0" dirty="0" smtClean="0"/>
              <a:t> </a:t>
            </a:r>
            <a:r>
              <a:rPr lang="fa-IR" dirty="0" smtClean="0"/>
              <a:t>در اين صورت اين تقسيمي ناعادلنه است.</a:t>
            </a:r>
            <a:r>
              <a:rPr lang="fa-IR" baseline="0" dirty="0" smtClean="0"/>
              <a:t> </a:t>
            </a:r>
            <a:r>
              <a:rPr lang="fa-IR" dirty="0" smtClean="0"/>
              <a:t>وَيَجْعَلُونَ لِلَّهِ الْبَنَاتِ سُبْحَانَهُ  وَلَهُم مَّا يَشْتَهُونَ</a:t>
            </a:r>
          </a:p>
          <a:p>
            <a:r>
              <a:rPr lang="fa-IR" dirty="0" smtClean="0"/>
              <a:t>آنها ) در پندار خود، ( براي خداوند دختران قرار ميدهند،-- منزه است ) از اينكه فرزندي داشته باشد( --  ولي براي خودشان، آنچه را ميل دارند قال ميشوند، </a:t>
            </a:r>
            <a:endParaRPr lang="fa-IR" dirty="0"/>
          </a:p>
        </p:txBody>
      </p:sp>
      <p:sp>
        <p:nvSpPr>
          <p:cNvPr id="4" name="Slide Number Placeholder 3"/>
          <p:cNvSpPr>
            <a:spLocks noGrp="1"/>
          </p:cNvSpPr>
          <p:nvPr>
            <p:ph type="sldNum" sz="quarter" idx="10"/>
          </p:nvPr>
        </p:nvSpPr>
        <p:spPr/>
        <p:txBody>
          <a:bodyPr/>
          <a:lstStyle/>
          <a:p>
            <a:pPr>
              <a:defRPr/>
            </a:pPr>
            <a:fld id="{9DBB72FA-2647-4AD7-A957-B59A3BB65F7C}" type="slidenum">
              <a:rPr lang="ar-SA" smtClean="0"/>
              <a:pPr>
                <a:defRPr/>
              </a:pPr>
              <a:t>16</a:t>
            </a:fld>
            <a:endParaRPr lang="en-US" dirty="0"/>
          </a:p>
        </p:txBody>
      </p:sp>
    </p:spTree>
    <p:extLst>
      <p:ext uri="{BB962C8B-B14F-4D97-AF65-F5344CB8AC3E}">
        <p14:creationId xmlns:p14="http://schemas.microsoft.com/office/powerpoint/2010/main" val="100616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1- 1- کتاب تاریخ تحلیلی اسلام محمد نصیری :</a:t>
            </a:r>
            <a:r>
              <a:rPr lang="fa-IR" baseline="0" dirty="0" smtClean="0"/>
              <a:t> ص 51ص 65و ص 69</a:t>
            </a:r>
            <a:endParaRPr lang="fa-IR" dirty="0"/>
          </a:p>
        </p:txBody>
      </p:sp>
      <p:sp>
        <p:nvSpPr>
          <p:cNvPr id="4" name="Slide Number Placeholder 3"/>
          <p:cNvSpPr>
            <a:spLocks noGrp="1"/>
          </p:cNvSpPr>
          <p:nvPr>
            <p:ph type="sldNum" sz="quarter" idx="10"/>
          </p:nvPr>
        </p:nvSpPr>
        <p:spPr/>
        <p:txBody>
          <a:bodyPr/>
          <a:lstStyle/>
          <a:p>
            <a:pPr>
              <a:defRPr/>
            </a:pPr>
            <a:fld id="{9DBB72FA-2647-4AD7-A957-B59A3BB65F7C}" type="slidenum">
              <a:rPr lang="ar-SA" smtClean="0"/>
              <a:pPr>
                <a:defRPr/>
              </a:pPr>
              <a:t>21</a:t>
            </a:fld>
            <a:endParaRPr lang="en-US" dirty="0"/>
          </a:p>
        </p:txBody>
      </p:sp>
    </p:spTree>
    <p:extLst>
      <p:ext uri="{BB962C8B-B14F-4D97-AF65-F5344CB8AC3E}">
        <p14:creationId xmlns:p14="http://schemas.microsoft.com/office/powerpoint/2010/main" val="60973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 </a:t>
            </a:r>
            <a:r>
              <a:rPr lang="fa-IR" smtClean="0"/>
              <a:t>همان ، وصع دینی </a:t>
            </a:r>
          </a:p>
          <a:p>
            <a:r>
              <a:rPr lang="fa-IR" smtClean="0"/>
              <a:t>جزیرةالعرب </a:t>
            </a:r>
            <a:r>
              <a:rPr lang="fa-IR" dirty="0" smtClean="0"/>
              <a:t>ص 55 و  57 و وضع دینی ایران 65و 66، وصع دینی روم </a:t>
            </a:r>
            <a:r>
              <a:rPr lang="fa-IR" smtClean="0"/>
              <a:t>ص67و 68</a:t>
            </a:r>
            <a:endParaRPr lang="fa-IR" dirty="0"/>
          </a:p>
        </p:txBody>
      </p:sp>
      <p:sp>
        <p:nvSpPr>
          <p:cNvPr id="4" name="Slide Number Placeholder 3"/>
          <p:cNvSpPr>
            <a:spLocks noGrp="1"/>
          </p:cNvSpPr>
          <p:nvPr>
            <p:ph type="sldNum" sz="quarter" idx="10"/>
          </p:nvPr>
        </p:nvSpPr>
        <p:spPr/>
        <p:txBody>
          <a:bodyPr/>
          <a:lstStyle/>
          <a:p>
            <a:pPr>
              <a:defRPr/>
            </a:pPr>
            <a:fld id="{9DBB72FA-2647-4AD7-A957-B59A3BB65F7C}" type="slidenum">
              <a:rPr lang="ar-SA" smtClean="0"/>
              <a:pPr>
                <a:defRPr/>
              </a:pPr>
              <a:t>22</a:t>
            </a:fld>
            <a:endParaRPr lang="en-US" dirty="0"/>
          </a:p>
        </p:txBody>
      </p:sp>
    </p:spTree>
    <p:extLst>
      <p:ext uri="{BB962C8B-B14F-4D97-AF65-F5344CB8AC3E}">
        <p14:creationId xmlns:p14="http://schemas.microsoft.com/office/powerpoint/2010/main" val="46776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617A124-F50A-49BF-AC65-89E87AEAB333}" type="slidenum">
              <a:rPr lang="en-US"/>
              <a:pPr>
                <a:defRPr/>
              </a:pPr>
              <a:t>‹#›</a:t>
            </a:fld>
            <a:endParaRPr lang="en-US" dirty="0"/>
          </a:p>
        </p:txBody>
      </p:sp>
    </p:spTree>
  </p:cSld>
  <p:clrMapOvr>
    <a:masterClrMapping/>
  </p:clrMapOvr>
  <p:transition advClick="0">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86B9BA-97AE-4384-9B0C-DC46447CBA7F}" type="slidenum">
              <a:rPr lang="en-US"/>
              <a:pPr>
                <a:defRPr/>
              </a:pPr>
              <a:t>‹#›</a:t>
            </a:fld>
            <a:endParaRPr lang="en-US" dirty="0"/>
          </a:p>
        </p:txBody>
      </p:sp>
    </p:spTree>
  </p:cSld>
  <p:clrMapOvr>
    <a:masterClrMapping/>
  </p:clrMapOvr>
  <p:transition advClick="0">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B999FB-32D8-457D-87BB-2E4B5DC29F0B}" type="slidenum">
              <a:rPr lang="en-US"/>
              <a:pPr>
                <a:defRPr/>
              </a:pPr>
              <a:t>‹#›</a:t>
            </a:fld>
            <a:endParaRPr lang="en-US" dirty="0"/>
          </a:p>
        </p:txBody>
      </p:sp>
    </p:spTree>
  </p:cSld>
  <p:clrMapOvr>
    <a:masterClrMapping/>
  </p:clrMapOvr>
  <p:transition advClick="0">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A03DE2-B379-4B0B-AEB2-76DFB8A98A26}" type="datetimeFigureOut">
              <a:rPr lang="fr-FR">
                <a:solidFill>
                  <a:prstClr val="black">
                    <a:tint val="75000"/>
                  </a:prstClr>
                </a:solidFill>
              </a:rPr>
              <a:pPr>
                <a:defRPr/>
              </a:pPr>
              <a:t>20/04/2020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88AB05-D87E-47ED-819A-C6605554936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292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260040C-2F7E-4B24-B40D-00830E4DF6D6}" type="datetimeFigureOut">
              <a:rPr lang="fr-FR">
                <a:solidFill>
                  <a:prstClr val="black">
                    <a:tint val="75000"/>
                  </a:prstClr>
                </a:solidFill>
              </a:rPr>
              <a:pPr>
                <a:defRPr/>
              </a:pPr>
              <a:t>20/04/2020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A460CA-5C3F-40E9-A643-F2ACBDB5D049}"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9448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F14560A0-FD6E-4E68-B507-7C6D2ED3410B}" type="datetimeFigureOut">
              <a:rPr lang="fr-FR">
                <a:solidFill>
                  <a:prstClr val="black">
                    <a:tint val="75000"/>
                  </a:prstClr>
                </a:solidFill>
              </a:rPr>
              <a:pPr>
                <a:defRPr/>
              </a:pPr>
              <a:t>20/04/2020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1EC649-E11D-43F8-87C5-401A6F44E5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1370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7F7D2B37-957F-4DEC-AD4B-F9BF1F6AC23F}" type="datetimeFigureOut">
              <a:rPr lang="fr-FR">
                <a:solidFill>
                  <a:prstClr val="black">
                    <a:tint val="75000"/>
                  </a:prstClr>
                </a:solidFill>
              </a:rPr>
              <a:pPr>
                <a:defRPr/>
              </a:pPr>
              <a:t>20/04/2020</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0A72E67-84DA-4EB4-A566-1E5249F9D17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1531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88723F-764F-484C-8FAE-B30860B1F218}" type="datetimeFigureOut">
              <a:rPr lang="fr-FR">
                <a:solidFill>
                  <a:prstClr val="black">
                    <a:tint val="75000"/>
                  </a:prstClr>
                </a:solidFill>
              </a:rPr>
              <a:pPr>
                <a:defRPr/>
              </a:pPr>
              <a:t>20/04/2020</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BE49BC6-8542-4098-984D-7E29388B9F2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6365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264DE472-C062-44DF-B7EA-1074C1C8A59E}" type="datetimeFigureOut">
              <a:rPr lang="fr-FR">
                <a:solidFill>
                  <a:prstClr val="black">
                    <a:tint val="75000"/>
                  </a:prstClr>
                </a:solidFill>
              </a:rPr>
              <a:pPr>
                <a:defRPr/>
              </a:pPr>
              <a:t>20/04/2020</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BBCC5523-6875-4F19-B3D6-B8A8121F8DD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966151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711C3F9-2FD1-425E-9FF9-834669E0FA28}" type="datetimeFigureOut">
              <a:rPr lang="fr-FR">
                <a:solidFill>
                  <a:prstClr val="black">
                    <a:tint val="75000"/>
                  </a:prstClr>
                </a:solidFill>
              </a:rPr>
              <a:pPr>
                <a:defRPr/>
              </a:pPr>
              <a:t>20/04/2020</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CF26338-9885-4EF3-936F-31D5DBDD4E5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8724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D43F2BA9-1CCF-4560-BC98-73FDB72DD41A}" type="datetimeFigureOut">
              <a:rPr lang="fr-FR">
                <a:solidFill>
                  <a:prstClr val="black">
                    <a:tint val="75000"/>
                  </a:prstClr>
                </a:solidFill>
              </a:rPr>
              <a:pPr>
                <a:defRPr/>
              </a:pPr>
              <a:t>20/04/2020</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3152BFD-C038-4355-B0EA-3EB5E329B87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8626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20607E-312F-4F5A-85F2-66E644B2FB48}" type="slidenum">
              <a:rPr lang="en-US"/>
              <a:pPr>
                <a:defRPr/>
              </a:pPr>
              <a:t>‹#›</a:t>
            </a:fld>
            <a:endParaRPr lang="en-US" dirty="0"/>
          </a:p>
        </p:txBody>
      </p:sp>
    </p:spTree>
  </p:cSld>
  <p:clrMapOvr>
    <a:masterClrMapping/>
  </p:clrMapOvr>
  <p:transition advClick="0">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CEC789E-74D9-4A61-A6A0-4539E4EBEEF2}" type="datetimeFigureOut">
              <a:rPr lang="fr-FR">
                <a:solidFill>
                  <a:prstClr val="black">
                    <a:tint val="75000"/>
                  </a:prstClr>
                </a:solidFill>
              </a:rPr>
              <a:pPr>
                <a:defRPr/>
              </a:pPr>
              <a:t>20/04/2020</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148D854-B5CA-44CB-BCDE-42E76BD0333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6024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FE4FFD5-A00F-4767-B6F5-76967F8B9F8F}" type="datetimeFigureOut">
              <a:rPr lang="fr-FR">
                <a:solidFill>
                  <a:prstClr val="black">
                    <a:tint val="75000"/>
                  </a:prstClr>
                </a:solidFill>
              </a:rPr>
              <a:pPr>
                <a:defRPr/>
              </a:pPr>
              <a:t>20/04/2020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853F41C-4FDD-430C-BCB0-17B009650A3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22929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BB95101-F536-4BC2-972B-FF48756C1F46}" type="datetimeFigureOut">
              <a:rPr lang="fr-FR">
                <a:solidFill>
                  <a:prstClr val="black">
                    <a:tint val="75000"/>
                  </a:prstClr>
                </a:solidFill>
              </a:rPr>
              <a:pPr>
                <a:defRPr/>
              </a:pPr>
              <a:t>20/04/2020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51E8A0B-ED5D-49EA-9292-57FFC82C39D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4706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D43B98-B0CC-40E9-AA8C-69A0C02E1EAB}" type="slidenum">
              <a:rPr lang="en-US"/>
              <a:pPr>
                <a:defRPr/>
              </a:pPr>
              <a:t>‹#›</a:t>
            </a:fld>
            <a:endParaRPr lang="en-US" dirty="0"/>
          </a:p>
        </p:txBody>
      </p:sp>
    </p:spTree>
  </p:cSld>
  <p:clrMapOvr>
    <a:masterClrMapping/>
  </p:clrMapOvr>
  <p:transition advClick="0">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DC09277-7283-4365-B151-E76071D9BA22}" type="slidenum">
              <a:rPr lang="en-US"/>
              <a:pPr>
                <a:defRPr/>
              </a:pPr>
              <a:t>‹#›</a:t>
            </a:fld>
            <a:endParaRPr lang="en-US" dirty="0"/>
          </a:p>
        </p:txBody>
      </p:sp>
    </p:spTree>
  </p:cSld>
  <p:clrMapOvr>
    <a:masterClrMapping/>
  </p:clrMapOvr>
  <p:transition advClick="0">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E8A564-8224-4143-AE02-229E33F37A4F}" type="slidenum">
              <a:rPr lang="en-US"/>
              <a:pPr>
                <a:defRPr/>
              </a:pPr>
              <a:t>‹#›</a:t>
            </a:fld>
            <a:endParaRPr lang="en-US" dirty="0"/>
          </a:p>
        </p:txBody>
      </p:sp>
    </p:spTree>
  </p:cSld>
  <p:clrMapOvr>
    <a:masterClrMapping/>
  </p:clrMapOvr>
  <p:transition advClick="0">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CBD41B-C334-425A-B1D2-7A852796014B}" type="slidenum">
              <a:rPr lang="en-US"/>
              <a:pPr>
                <a:defRPr/>
              </a:pPr>
              <a:t>‹#›</a:t>
            </a:fld>
            <a:endParaRPr lang="en-US" dirty="0"/>
          </a:p>
        </p:txBody>
      </p:sp>
    </p:spTree>
  </p:cSld>
  <p:clrMapOvr>
    <a:masterClrMapping/>
  </p:clrMapOvr>
  <p:transition advClick="0">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A23205-834F-42D9-86A8-5462DCC71255}" type="slidenum">
              <a:rPr lang="en-US"/>
              <a:pPr>
                <a:defRPr/>
              </a:pPr>
              <a:t>‹#›</a:t>
            </a:fld>
            <a:endParaRPr lang="en-US" dirty="0"/>
          </a:p>
        </p:txBody>
      </p:sp>
    </p:spTree>
  </p:cSld>
  <p:clrMapOvr>
    <a:masterClrMapping/>
  </p:clrMapOvr>
  <p:transition advClick="0">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142DED7-5BF9-4B8B-8A4E-C61A2E702C39}" type="slidenum">
              <a:rPr lang="en-US"/>
              <a:pPr>
                <a:defRPr/>
              </a:pPr>
              <a:t>‹#›</a:t>
            </a:fld>
            <a:endParaRPr lang="en-US" dirty="0"/>
          </a:p>
        </p:txBody>
      </p:sp>
    </p:spTree>
  </p:cSld>
  <p:clrMapOvr>
    <a:masterClrMapping/>
  </p:clrMapOvr>
  <p:transition advClick="0">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175AC7D-758E-4912-B686-12C8F93DE86A}" type="slidenum">
              <a:rPr lang="en-US"/>
              <a:pPr>
                <a:defRPr/>
              </a:pPr>
              <a:t>‹#›</a:t>
            </a:fld>
            <a:endParaRPr lang="en-US" dirty="0"/>
          </a:p>
        </p:txBody>
      </p:sp>
    </p:spTree>
  </p:cSld>
  <p:clrMapOvr>
    <a:masterClrMapping/>
  </p:clrMapOvr>
  <p:transition advClick="0">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AD9F22-FDFA-49CE-A26D-6ED6DFC46B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advClick="0">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A5397B-2855-4E63-BD79-81FF68C3BD9B}" type="datetimeFigureOut">
              <a:rPr lang="fr-FR">
                <a:solidFill>
                  <a:prstClr val="black">
                    <a:tint val="75000"/>
                  </a:prstClr>
                </a:solidFill>
              </a:rPr>
              <a:pPr>
                <a:defRPr/>
              </a:pPr>
              <a:t>20/04/2020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9226C6C-A441-4A0C-87A8-E79ED5FFB0D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9259109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11560" y="1431566"/>
            <a:ext cx="7772400" cy="869950"/>
          </a:xfrm>
          <a:solidFill>
            <a:schemeClr val="tx2">
              <a:lumMod val="40000"/>
              <a:lumOff val="60000"/>
            </a:schemeClr>
          </a:solidFill>
          <a:ln>
            <a:solidFill>
              <a:schemeClr val="tx2">
                <a:lumMod val="60000"/>
                <a:lumOff val="40000"/>
              </a:schemeClr>
            </a:solidFill>
          </a:ln>
        </p:spPr>
        <p:txBody>
          <a:bodyPr/>
          <a:lstStyle/>
          <a:p>
            <a:r>
              <a:rPr lang="fa-IR" sz="2800" dirty="0" smtClean="0">
                <a:solidFill>
                  <a:schemeClr val="bg1"/>
                </a:solidFill>
                <a:cs typeface="B Nazanin" panose="00000400000000000000" pitchFamily="2" charset="-78"/>
              </a:rPr>
              <a:t>استاد </a:t>
            </a:r>
            <a:br>
              <a:rPr lang="fa-IR" sz="2800" dirty="0" smtClean="0">
                <a:solidFill>
                  <a:schemeClr val="bg1"/>
                </a:solidFill>
                <a:cs typeface="B Nazanin" panose="00000400000000000000" pitchFamily="2" charset="-78"/>
              </a:rPr>
            </a:br>
            <a:r>
              <a:rPr lang="fa-IR" sz="2800" dirty="0" smtClean="0">
                <a:solidFill>
                  <a:schemeClr val="bg1"/>
                </a:solidFill>
                <a:cs typeface="B Nazanin" panose="00000400000000000000" pitchFamily="2" charset="-78"/>
              </a:rPr>
              <a:t>دکتر مهدی جیریائی</a:t>
            </a:r>
            <a:endParaRPr lang="fr-CA" sz="2800" dirty="0" smtClean="0">
              <a:solidFill>
                <a:schemeClr val="bg1"/>
              </a:solidFill>
              <a:cs typeface="B Nazanin" panose="00000400000000000000" pitchFamily="2" charset="-78"/>
            </a:endParaRPr>
          </a:p>
        </p:txBody>
      </p:sp>
      <p:sp>
        <p:nvSpPr>
          <p:cNvPr id="2051" name="Sous-titre 2"/>
          <p:cNvSpPr>
            <a:spLocks noGrp="1"/>
          </p:cNvSpPr>
          <p:nvPr>
            <p:ph type="subTitle" idx="1"/>
          </p:nvPr>
        </p:nvSpPr>
        <p:spPr>
          <a:xfrm>
            <a:off x="1905000" y="2438400"/>
            <a:ext cx="5429250" cy="757238"/>
          </a:xfrm>
          <a:solidFill>
            <a:schemeClr val="tx2">
              <a:lumMod val="40000"/>
              <a:lumOff val="60000"/>
            </a:schemeClr>
          </a:solidFill>
        </p:spPr>
        <p:txBody>
          <a:bodyPr/>
          <a:lstStyle/>
          <a:p>
            <a:r>
              <a:rPr lang="fa-IR" sz="2800" dirty="0" smtClean="0">
                <a:solidFill>
                  <a:schemeClr val="bg1"/>
                </a:solidFill>
                <a:cs typeface="B Nazanin" panose="00000400000000000000" pitchFamily="2" charset="-78"/>
              </a:rPr>
              <a:t>1399</a:t>
            </a:r>
            <a:endParaRPr lang="fr-CA" sz="2800" dirty="0" smtClean="0">
              <a:solidFill>
                <a:schemeClr val="bg1"/>
              </a:solidFill>
              <a:cs typeface="B Nazanin" panose="00000400000000000000" pitchFamily="2" charset="-78"/>
            </a:endParaRPr>
          </a:p>
        </p:txBody>
      </p:sp>
      <p:sp>
        <p:nvSpPr>
          <p:cNvPr id="4" name="Titre 1"/>
          <p:cNvSpPr txBox="1">
            <a:spLocks/>
          </p:cNvSpPr>
          <p:nvPr/>
        </p:nvSpPr>
        <p:spPr bwMode="auto">
          <a:xfrm>
            <a:off x="827584" y="332656"/>
            <a:ext cx="7988424"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a-IR" sz="2800" dirty="0" smtClean="0">
                <a:solidFill>
                  <a:prstClr val="white"/>
                </a:solidFill>
                <a:cs typeface="B Nazanin" panose="00000400000000000000" pitchFamily="2" charset="-78"/>
              </a:rPr>
              <a:t>تاریخ تحلیلی صدر اسلام</a:t>
            </a:r>
            <a:endParaRPr lang="fr-CA" sz="2800" dirty="0" smtClean="0">
              <a:solidFill>
                <a:prstClr val="white"/>
              </a:solidFill>
              <a:cs typeface="B Nazanin" panose="00000400000000000000" pitchFamily="2" charset="-78"/>
            </a:endParaRPr>
          </a:p>
        </p:txBody>
      </p:sp>
    </p:spTree>
    <p:extLst>
      <p:ext uri="{BB962C8B-B14F-4D97-AF65-F5344CB8AC3E}">
        <p14:creationId xmlns:p14="http://schemas.microsoft.com/office/powerpoint/2010/main" val="331928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D109122E-6966-4DC8-AF45-9D62C0048A9A}" type="slidenum">
              <a:rPr lang="en-US"/>
              <a:pPr>
                <a:defRPr/>
              </a:pPr>
              <a:t>10</a:t>
            </a:fld>
            <a:endParaRPr lang="en-US" dirty="0"/>
          </a:p>
        </p:txBody>
      </p:sp>
      <p:sp>
        <p:nvSpPr>
          <p:cNvPr id="16387" name="Text Box 2"/>
          <p:cNvSpPr txBox="1">
            <a:spLocks noChangeArrowheads="1"/>
          </p:cNvSpPr>
          <p:nvPr/>
        </p:nvSpPr>
        <p:spPr bwMode="auto">
          <a:xfrm>
            <a:off x="228600" y="228600"/>
            <a:ext cx="8686800" cy="6093976"/>
          </a:xfrm>
          <a:prstGeom prst="rect">
            <a:avLst/>
          </a:prstGeom>
          <a:noFill/>
          <a:ln w="9525">
            <a:noFill/>
            <a:miter lim="800000"/>
            <a:headEnd/>
            <a:tailEnd/>
          </a:ln>
        </p:spPr>
        <p:txBody>
          <a:bodyPr>
            <a:spAutoFit/>
          </a:bodyPr>
          <a:lstStyle/>
          <a:p>
            <a:pPr rtl="1">
              <a:spcBef>
                <a:spcPct val="50000"/>
              </a:spcBef>
            </a:pPr>
            <a:r>
              <a:rPr lang="fa-IR" sz="2400" b="1" dirty="0">
                <a:cs typeface="B Nazanin" pitchFamily="2" charset="-78"/>
              </a:rPr>
              <a:t>زنان و نظام خانواده </a:t>
            </a:r>
            <a:r>
              <a:rPr lang="fa-IR" sz="2400" b="1" dirty="0">
                <a:solidFill>
                  <a:schemeClr val="hlink"/>
                </a:solidFill>
                <a:cs typeface="B Nazanin" pitchFamily="2" charset="-78"/>
              </a:rPr>
              <a:t>:</a:t>
            </a:r>
            <a:r>
              <a:rPr lang="fa-IR" sz="2400" b="1" dirty="0">
                <a:cs typeface="B Nazanin" pitchFamily="2" charset="-78"/>
              </a:rPr>
              <a:t> </a:t>
            </a:r>
          </a:p>
          <a:p>
            <a:pPr rtl="1">
              <a:spcBef>
                <a:spcPct val="50000"/>
              </a:spcBef>
            </a:pPr>
            <a:r>
              <a:rPr lang="fa-IR" sz="2800" b="1" dirty="0" smtClean="0">
                <a:cs typeface="B Nazanin" pitchFamily="2" charset="-78"/>
              </a:rPr>
              <a:t>1: </a:t>
            </a:r>
            <a:r>
              <a:rPr lang="fa-IR" sz="2800" b="1" dirty="0">
                <a:cs typeface="B Nazanin" pitchFamily="2" charset="-78"/>
              </a:rPr>
              <a:t>کالا انگاری زن ( </a:t>
            </a:r>
            <a:r>
              <a:rPr lang="fa-IR" sz="2800" b="1" dirty="0" smtClean="0">
                <a:cs typeface="B Nazanin" pitchFamily="2" charset="-78"/>
              </a:rPr>
              <a:t>فروش، کشتن، آزار، </a:t>
            </a:r>
            <a:r>
              <a:rPr lang="fa-IR" sz="2800" b="1" dirty="0">
                <a:cs typeface="B Nazanin" pitchFamily="2" charset="-78"/>
              </a:rPr>
              <a:t>نا اختیاری )</a:t>
            </a:r>
          </a:p>
          <a:p>
            <a:pPr rtl="1">
              <a:spcBef>
                <a:spcPct val="50000"/>
              </a:spcBef>
            </a:pPr>
            <a:r>
              <a:rPr lang="fa-IR" sz="2800" b="1" dirty="0" smtClean="0">
                <a:cs typeface="B Nazanin" pitchFamily="2" charset="-78"/>
              </a:rPr>
              <a:t>2: </a:t>
            </a:r>
            <a:r>
              <a:rPr lang="fa-IR" sz="2800" b="1" dirty="0">
                <a:cs typeface="B Nazanin" pitchFamily="2" charset="-78"/>
              </a:rPr>
              <a:t>چند همسری برای مرد </a:t>
            </a:r>
          </a:p>
          <a:p>
            <a:pPr rtl="1">
              <a:spcBef>
                <a:spcPct val="50000"/>
              </a:spcBef>
            </a:pPr>
            <a:r>
              <a:rPr lang="fa-IR" sz="2800" b="1" dirty="0" smtClean="0">
                <a:cs typeface="B Nazanin" pitchFamily="2" charset="-78"/>
              </a:rPr>
              <a:t>3: </a:t>
            </a:r>
            <a:r>
              <a:rPr lang="fa-IR" sz="2800" b="1" dirty="0">
                <a:cs typeface="B Nazanin" pitchFamily="2" charset="-78"/>
              </a:rPr>
              <a:t>رواج انواع ازدواج ها ( مثل صداق ، متعه ، اماء : </a:t>
            </a:r>
            <a:r>
              <a:rPr lang="fa-IR" sz="2800" b="1" dirty="0" smtClean="0">
                <a:cs typeface="B Nazanin" pitchFamily="2" charset="-78"/>
              </a:rPr>
              <a:t>(</a:t>
            </a:r>
            <a:r>
              <a:rPr lang="fa-IR" sz="1600" b="1" dirty="0" smtClean="0">
                <a:cs typeface="B Nazanin" pitchFamily="2" charset="-78"/>
              </a:rPr>
              <a:t>پیوند با کنیزان بدون رسومات) </a:t>
            </a:r>
            <a:r>
              <a:rPr lang="fa-IR" sz="2800" b="1" dirty="0" smtClean="0">
                <a:cs typeface="B Nazanin" pitchFamily="2" charset="-78"/>
              </a:rPr>
              <a:t>، </a:t>
            </a:r>
            <a:r>
              <a:rPr lang="fa-IR" sz="2800" b="1" dirty="0">
                <a:cs typeface="B Nazanin" pitchFamily="2" charset="-78"/>
              </a:rPr>
              <a:t>مقت : </a:t>
            </a:r>
            <a:r>
              <a:rPr lang="fa-IR" sz="1800" b="1" dirty="0" smtClean="0">
                <a:cs typeface="B Nazanin" pitchFamily="2" charset="-78"/>
              </a:rPr>
              <a:t>ازدواج پسر بزرگ با . . . ، شغار </a:t>
            </a:r>
            <a:r>
              <a:rPr lang="fa-IR" sz="2800" b="1" dirty="0" smtClean="0">
                <a:cs typeface="B Nazanin" pitchFamily="2" charset="-78"/>
              </a:rPr>
              <a:t>: </a:t>
            </a:r>
            <a:r>
              <a:rPr lang="fa-IR" sz="1400" b="1" dirty="0">
                <a:cs typeface="B Nazanin" pitchFamily="2" charset="-78"/>
              </a:rPr>
              <a:t>تعویض خواهر </a:t>
            </a:r>
            <a:r>
              <a:rPr lang="fa-IR" sz="2800" b="1" dirty="0">
                <a:cs typeface="B Nazanin" pitchFamily="2" charset="-78"/>
              </a:rPr>
              <a:t>، رهط : </a:t>
            </a:r>
            <a:r>
              <a:rPr lang="fa-IR" sz="1800" b="1" dirty="0">
                <a:cs typeface="B Nazanin" pitchFamily="2" charset="-78"/>
              </a:rPr>
              <a:t>نکاح دسته جمعی </a:t>
            </a:r>
            <a:r>
              <a:rPr lang="fa-IR" sz="2800" b="1" dirty="0">
                <a:cs typeface="B Nazanin" pitchFamily="2" charset="-78"/>
              </a:rPr>
              <a:t>، اختین </a:t>
            </a:r>
            <a:r>
              <a:rPr lang="fa-IR" sz="1800" b="1" dirty="0">
                <a:cs typeface="B Nazanin" pitchFamily="2" charset="-78"/>
              </a:rPr>
              <a:t>: دو خواهری</a:t>
            </a:r>
            <a:r>
              <a:rPr lang="fa-IR" sz="2800" b="1" dirty="0">
                <a:cs typeface="B Nazanin" pitchFamily="2" charset="-78"/>
              </a:rPr>
              <a:t> ، </a:t>
            </a:r>
            <a:r>
              <a:rPr lang="fa-IR" sz="1400" b="1" dirty="0">
                <a:cs typeface="B Nazanin" pitchFamily="2" charset="-78"/>
              </a:rPr>
              <a:t>رجوع کنید به پاورقی صفحه ی 52 )</a:t>
            </a:r>
          </a:p>
          <a:p>
            <a:pPr rtl="1">
              <a:spcBef>
                <a:spcPct val="50000"/>
              </a:spcBef>
            </a:pPr>
            <a:r>
              <a:rPr lang="fa-IR" sz="2800" b="1" dirty="0" smtClean="0">
                <a:cs typeface="B Nazanin" pitchFamily="2" charset="-78"/>
              </a:rPr>
              <a:t>4: </a:t>
            </a:r>
            <a:r>
              <a:rPr lang="fa-IR" sz="2800" b="1" dirty="0">
                <a:cs typeface="B Nazanin" pitchFamily="2" charset="-78"/>
              </a:rPr>
              <a:t>زنده به گور کردن دختران </a:t>
            </a:r>
          </a:p>
          <a:p>
            <a:pPr rtl="1">
              <a:spcBef>
                <a:spcPct val="50000"/>
              </a:spcBef>
            </a:pPr>
            <a:r>
              <a:rPr lang="fa-IR" sz="2800" b="1" dirty="0" smtClean="0">
                <a:cs typeface="B Nazanin" pitchFamily="2" charset="-78"/>
              </a:rPr>
              <a:t>سئوال: </a:t>
            </a:r>
            <a:r>
              <a:rPr lang="fa-IR" sz="2800" b="1" dirty="0">
                <a:cs typeface="B Nazanin" pitchFamily="2" charset="-78"/>
              </a:rPr>
              <a:t>با چه شواهدی را می توان به پایین بودن ارزش اجتماعی زنان در عربستان استدلال کرد </a:t>
            </a:r>
            <a:r>
              <a:rPr lang="fa-IR" sz="2800" b="1" dirty="0" smtClean="0">
                <a:cs typeface="B Nazanin" pitchFamily="2" charset="-78"/>
              </a:rPr>
              <a:t>؟</a:t>
            </a:r>
          </a:p>
          <a:p>
            <a:pPr rtl="1">
              <a:spcBef>
                <a:spcPct val="50000"/>
              </a:spcBef>
            </a:pPr>
            <a:endParaRPr lang="fa-IR" sz="2400" b="1" dirty="0">
              <a:cs typeface="B Nazanin" pitchFamily="2" charset="-78"/>
            </a:endParaRPr>
          </a:p>
          <a:p>
            <a:pPr rtl="1">
              <a:spcBef>
                <a:spcPct val="50000"/>
              </a:spcBef>
            </a:pPr>
            <a:endParaRPr lang="fa-IR" sz="2400" b="1" dirty="0">
              <a:cs typeface="B Nazanin" pitchFamily="2" charset="-78"/>
            </a:endParaRPr>
          </a:p>
        </p:txBody>
      </p:sp>
      <p:graphicFrame>
        <p:nvGraphicFramePr>
          <p:cNvPr id="6" name="Diagram 5"/>
          <p:cNvGraphicFramePr/>
          <p:nvPr>
            <p:extLst>
              <p:ext uri="{D42A27DB-BD31-4B8C-83A1-F6EECF244321}">
                <p14:modId xmlns:p14="http://schemas.microsoft.com/office/powerpoint/2010/main" val="2018054114"/>
              </p:ext>
            </p:extLst>
          </p:nvPr>
        </p:nvGraphicFramePr>
        <p:xfrm>
          <a:off x="304800" y="5301208"/>
          <a:ext cx="8610600" cy="107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4"/>
          <p:cNvSpPr>
            <a:spLocks noGrp="1"/>
          </p:cNvSpPr>
          <p:nvPr>
            <p:ph type="ctrTitle"/>
          </p:nvPr>
        </p:nvSpPr>
        <p:spPr/>
        <p:txBody>
          <a:bodyPr/>
          <a:lstStyle/>
          <a:p>
            <a:pPr eaLnBrk="1" hangingPunct="1"/>
            <a:endParaRPr lang="en-US" dirty="0" smtClean="0">
              <a:cs typeface="Times New Roman" pitchFamily="18" charset="0"/>
            </a:endParaRP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sp>
        <p:nvSpPr>
          <p:cNvPr id="2" name="Slide Number Placeholder 5"/>
          <p:cNvSpPr>
            <a:spLocks noGrp="1"/>
          </p:cNvSpPr>
          <p:nvPr>
            <p:ph type="sldNum" sz="quarter" idx="12"/>
          </p:nvPr>
        </p:nvSpPr>
        <p:spPr/>
        <p:txBody>
          <a:bodyPr/>
          <a:lstStyle/>
          <a:p>
            <a:pPr>
              <a:defRPr/>
            </a:pPr>
            <a:fld id="{D3A31280-967B-4336-B43A-570D2797861B}" type="slidenum">
              <a:rPr lang="en-US"/>
              <a:pPr>
                <a:defRPr/>
              </a:pPr>
              <a:t>11</a:t>
            </a:fld>
            <a:endParaRPr lang="en-US" dirty="0"/>
          </a:p>
        </p:txBody>
      </p:sp>
      <p:sp>
        <p:nvSpPr>
          <p:cNvPr id="17413" name="Text Box 2"/>
          <p:cNvSpPr txBox="1">
            <a:spLocks noChangeArrowheads="1"/>
          </p:cNvSpPr>
          <p:nvPr/>
        </p:nvSpPr>
        <p:spPr bwMode="auto">
          <a:xfrm>
            <a:off x="228600" y="228600"/>
            <a:ext cx="8686800" cy="5262979"/>
          </a:xfrm>
          <a:prstGeom prst="rect">
            <a:avLst/>
          </a:prstGeom>
          <a:solidFill>
            <a:schemeClr val="bg1"/>
          </a:solidFill>
          <a:ln w="9525">
            <a:noFill/>
            <a:miter lim="800000"/>
            <a:headEnd/>
            <a:tailEnd/>
          </a:ln>
        </p:spPr>
        <p:txBody>
          <a:bodyPr>
            <a:spAutoFit/>
          </a:bodyPr>
          <a:lstStyle/>
          <a:p>
            <a:pPr rtl="1">
              <a:spcBef>
                <a:spcPct val="50000"/>
              </a:spcBef>
            </a:pPr>
            <a:r>
              <a:rPr lang="fa-IR" sz="2400" b="1" dirty="0">
                <a:cs typeface="B Nazanin" pitchFamily="2" charset="-78"/>
              </a:rPr>
              <a:t>وضعیت اقتصادی :</a:t>
            </a:r>
          </a:p>
          <a:p>
            <a:pPr rtl="1">
              <a:spcBef>
                <a:spcPct val="50000"/>
              </a:spcBef>
            </a:pPr>
            <a:r>
              <a:rPr lang="fa-IR" sz="2400" b="1" dirty="0">
                <a:cs typeface="B Nazanin" pitchFamily="2" charset="-78"/>
              </a:rPr>
              <a:t>1 : مبادله ی سنگ های قیمتی</a:t>
            </a:r>
          </a:p>
          <a:p>
            <a:pPr rtl="1">
              <a:spcBef>
                <a:spcPct val="50000"/>
              </a:spcBef>
            </a:pPr>
            <a:r>
              <a:rPr lang="fa-IR" sz="2400" b="1" dirty="0">
                <a:cs typeface="B Nazanin" pitchFamily="2" charset="-78"/>
              </a:rPr>
              <a:t>2 : دامداری</a:t>
            </a:r>
          </a:p>
          <a:p>
            <a:pPr rtl="1">
              <a:spcBef>
                <a:spcPct val="50000"/>
              </a:spcBef>
            </a:pPr>
            <a:r>
              <a:rPr lang="fa-IR" sz="2400" b="1" dirty="0">
                <a:cs typeface="B Nazanin" pitchFamily="2" charset="-78"/>
              </a:rPr>
              <a:t>3 : گردشگری</a:t>
            </a:r>
          </a:p>
          <a:p>
            <a:pPr rtl="1">
              <a:spcBef>
                <a:spcPct val="50000"/>
              </a:spcBef>
            </a:pPr>
            <a:r>
              <a:rPr lang="fa-IR" sz="2400" b="1" dirty="0">
                <a:cs typeface="B Nazanin" pitchFamily="2" charset="-78"/>
              </a:rPr>
              <a:t>4 : اقتصاد کاذب</a:t>
            </a:r>
          </a:p>
          <a:p>
            <a:pPr rtl="1">
              <a:spcBef>
                <a:spcPct val="50000"/>
              </a:spcBef>
            </a:pPr>
            <a:r>
              <a:rPr lang="fa-IR" sz="2400" b="1" dirty="0">
                <a:cs typeface="B Nazanin" pitchFamily="2" charset="-78"/>
              </a:rPr>
              <a:t>وضعیت دینی : </a:t>
            </a:r>
          </a:p>
          <a:p>
            <a:pPr rtl="1">
              <a:spcBef>
                <a:spcPct val="50000"/>
              </a:spcBef>
            </a:pPr>
            <a:r>
              <a:rPr lang="fa-IR" sz="2400" b="1" dirty="0">
                <a:cs typeface="B Nazanin" pitchFamily="2" charset="-78"/>
              </a:rPr>
              <a:t>1 : بت پرستی ( صنم و وثن ) انواع بتهای قبیله ای مانند ودّ ، یغوث ، یعوق و نسر </a:t>
            </a:r>
          </a:p>
          <a:p>
            <a:pPr rtl="1">
              <a:spcBef>
                <a:spcPct val="50000"/>
              </a:spcBef>
            </a:pPr>
            <a:r>
              <a:rPr lang="fa-IR" sz="2400" b="1" dirty="0">
                <a:cs typeface="B Nazanin" pitchFamily="2" charset="-78"/>
              </a:rPr>
              <a:t>ـ مهمترین بت هایی که مردم مرکز عربستان آنها را زیارت می کردند : لات ( شمس و مادر خدایان </a:t>
            </a:r>
            <a:r>
              <a:rPr lang="fa-IR" sz="2400" b="1" dirty="0" smtClean="0">
                <a:cs typeface="B Nazanin" pitchFamily="2" charset="-78"/>
              </a:rPr>
              <a:t>)، </a:t>
            </a:r>
            <a:r>
              <a:rPr lang="fa-IR" sz="2400" b="1" dirty="0">
                <a:cs typeface="B Nazanin" pitchFamily="2" charset="-78"/>
              </a:rPr>
              <a:t>منات ( خدای </a:t>
            </a:r>
            <a:r>
              <a:rPr lang="fa-IR" sz="2400" b="1" dirty="0" smtClean="0">
                <a:cs typeface="B Nazanin" pitchFamily="2" charset="-78"/>
              </a:rPr>
              <a:t>سرنوشت)، </a:t>
            </a:r>
            <a:r>
              <a:rPr lang="fa-IR" sz="2400" b="1" dirty="0">
                <a:cs typeface="B Nazanin" pitchFamily="2" charset="-78"/>
              </a:rPr>
              <a:t>عزا ( زهره </a:t>
            </a:r>
            <a:r>
              <a:rPr lang="fa-IR" sz="2400" b="1" dirty="0" smtClean="0">
                <a:cs typeface="B Nazanin" pitchFamily="2" charset="-78"/>
              </a:rPr>
              <a:t>)، </a:t>
            </a:r>
            <a:r>
              <a:rPr lang="fa-IR" sz="2400" b="1" dirty="0">
                <a:cs typeface="B Nazanin" pitchFamily="2" charset="-78"/>
              </a:rPr>
              <a:t>هبل ( شکل انسان </a:t>
            </a:r>
            <a:r>
              <a:rPr lang="fa-IR" sz="2400" b="1" dirty="0" smtClean="0">
                <a:cs typeface="B Nazanin" pitchFamily="2" charset="-78"/>
              </a:rPr>
              <a:t>)</a:t>
            </a:r>
            <a:endParaRPr lang="fa-IR" sz="2400" b="1" dirty="0">
              <a:cs typeface="B Nazanin" pitchFamily="2" charset="-78"/>
            </a:endParaRPr>
          </a:p>
          <a:p>
            <a:pPr rtl="1">
              <a:spcBef>
                <a:spcPct val="50000"/>
              </a:spcBef>
            </a:pPr>
            <a:r>
              <a:rPr lang="fa-IR" sz="2400" b="1" dirty="0">
                <a:cs typeface="B Nazanin" pitchFamily="2" charset="-78"/>
              </a:rPr>
              <a:t>2 : انواع مذاهب در عربستان : مسیحی ، یهودی ، حنیفی ، مانوی ، مزدکی و . . .</a:t>
            </a:r>
            <a:endParaRPr lang="en-US" sz="2400" b="1" dirty="0">
              <a:cs typeface="B Nazanin" pitchFamily="2" charset="-78"/>
            </a:endParaRPr>
          </a:p>
        </p:txBody>
      </p:sp>
    </p:spTree>
  </p:cSld>
  <p:clrMapOvr>
    <a:masterClrMapping/>
  </p:clrMapOvr>
  <p:transition advClick="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style.rotation</p:attrName>
                                        </p:attrNameLst>
                                      </p:cBhvr>
                                      <p:tavLst>
                                        <p:tav tm="0">
                                          <p:val>
                                            <p:fltVal val="360"/>
                                          </p:val>
                                        </p:tav>
                                        <p:tav tm="100000">
                                          <p:val>
                                            <p:fltVal val="0"/>
                                          </p:val>
                                        </p:tav>
                                      </p:tavLst>
                                    </p:anim>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ctrTitle"/>
          </p:nvPr>
        </p:nvSpPr>
        <p:spPr>
          <a:xfrm rot="10800000" flipV="1">
            <a:off x="179512" y="188640"/>
            <a:ext cx="8278688" cy="1063850"/>
          </a:xfrm>
        </p:spPr>
        <p:txBody>
          <a:bodyPr/>
          <a:lstStyle/>
          <a:p>
            <a:pPr eaLnBrk="1" hangingPunct="1"/>
            <a:r>
              <a:rPr lang="fa-IR" dirty="0" smtClean="0">
                <a:cs typeface="Times New Roman" pitchFamily="18" charset="0"/>
              </a:rPr>
              <a:t>پرستش ادیان و بت پرستی در شبه جزیره</a:t>
            </a:r>
            <a:endParaRPr lang="en-US" dirty="0" smtClean="0">
              <a:cs typeface="Times New Roman"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4E4404DB-51E6-4A8A-99E2-BADBD58F6D6F}" type="slidenum">
              <a:rPr lang="en-US"/>
              <a:pPr>
                <a:defRPr/>
              </a:pPr>
              <a:t>12</a:t>
            </a:fld>
            <a:endParaRPr lang="en-US" dirty="0"/>
          </a:p>
        </p:txBody>
      </p:sp>
      <p:pic>
        <p:nvPicPr>
          <p:cNvPr id="18437" name="Picture 3" descr="DSC00005"/>
          <p:cNvPicPr>
            <a:picLocks noChangeAspect="1" noChangeArrowheads="1"/>
          </p:cNvPicPr>
          <p:nvPr/>
        </p:nvPicPr>
        <p:blipFill>
          <a:blip r:embed="rId2">
            <a:lum contrast="60000"/>
          </a:blip>
          <a:srcRect/>
          <a:stretch>
            <a:fillRect/>
          </a:stretch>
        </p:blipFill>
        <p:spPr bwMode="auto">
          <a:xfrm>
            <a:off x="140808" y="1268077"/>
            <a:ext cx="8862383" cy="66437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Click="0">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10"/>
          <p:cNvPicPr>
            <a:picLocks noGrp="1" noChangeAspect="1" noChangeArrowheads="1"/>
          </p:cNvPicPr>
          <p:nvPr>
            <p:ph idx="1"/>
          </p:nvPr>
        </p:nvPicPr>
        <p:blipFill>
          <a:blip r:embed="rId2"/>
          <a:srcRect/>
          <a:stretch>
            <a:fillRect/>
          </a:stretch>
        </p:blipFill>
        <p:spPr>
          <a:xfrm>
            <a:off x="142844" y="214290"/>
            <a:ext cx="8909299" cy="6429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362" name="Slide Number Placeholder 3"/>
          <p:cNvSpPr>
            <a:spLocks noGrp="1"/>
          </p:cNvSpPr>
          <p:nvPr>
            <p:ph type="sldNum" sz="quarter" idx="12"/>
          </p:nvPr>
        </p:nvSpPr>
        <p:spPr/>
        <p:txBody>
          <a:bodyPr/>
          <a:lstStyle/>
          <a:p>
            <a:pPr>
              <a:defRPr/>
            </a:pPr>
            <a:fld id="{22143B42-2944-46FE-9564-786A523AB82E}" type="slidenum">
              <a:rPr lang="en-US"/>
              <a:pPr>
                <a:defRPr/>
              </a:pPr>
              <a:t>13</a:t>
            </a:fld>
            <a:endParaRPr lang="en-US" dirty="0"/>
          </a:p>
        </p:txBody>
      </p:sp>
    </p:spTree>
  </p:cSld>
  <p:clrMapOvr>
    <a:masterClrMapping/>
  </p:clrMapOvr>
  <p:transition advClick="0">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ED708A44-B9AC-4064-BE7B-06B900BC7170}" type="slidenum">
              <a:rPr lang="en-US"/>
              <a:pPr>
                <a:defRPr/>
              </a:pPr>
              <a:t>14</a:t>
            </a:fld>
            <a:endParaRPr lang="en-US" dirty="0"/>
          </a:p>
        </p:txBody>
      </p:sp>
      <p:graphicFrame>
        <p:nvGraphicFramePr>
          <p:cNvPr id="8" name="Diagram 7"/>
          <p:cNvGraphicFramePr/>
          <p:nvPr>
            <p:extLst>
              <p:ext uri="{D42A27DB-BD31-4B8C-83A1-F6EECF244321}">
                <p14:modId xmlns:p14="http://schemas.microsoft.com/office/powerpoint/2010/main" val="1957797090"/>
              </p:ext>
            </p:extLst>
          </p:nvPr>
        </p:nvGraphicFramePr>
        <p:xfrm>
          <a:off x="228600" y="100013"/>
          <a:ext cx="8686800" cy="193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963970712"/>
              </p:ext>
            </p:extLst>
          </p:nvPr>
        </p:nvGraphicFramePr>
        <p:xfrm>
          <a:off x="142844" y="2143116"/>
          <a:ext cx="8763000" cy="4524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advClick="0">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3568" y="116631"/>
            <a:ext cx="8274694" cy="216025"/>
          </a:xfrm>
        </p:spPr>
        <p:txBody>
          <a:bodyPr/>
          <a:lstStyle/>
          <a:p>
            <a:pPr eaLnBrk="1" hangingPunct="1"/>
            <a:r>
              <a:rPr lang="fa-IR" sz="3600" dirty="0" smtClean="0">
                <a:latin typeface="Garamond" pitchFamily="18" charset="0"/>
                <a:cs typeface="B Nazanin" pitchFamily="2" charset="-78"/>
              </a:rPr>
              <a:t>نظر قرآن </a:t>
            </a:r>
            <a:endParaRPr lang="en-US" dirty="0" smtClean="0">
              <a:cs typeface="Times New Roman" pitchFamily="18" charset="0"/>
            </a:endParaRPr>
          </a:p>
        </p:txBody>
      </p:sp>
      <p:sp>
        <p:nvSpPr>
          <p:cNvPr id="21507" name="Subtitle 2"/>
          <p:cNvSpPr>
            <a:spLocks noGrp="1"/>
          </p:cNvSpPr>
          <p:nvPr>
            <p:ph type="subTitle" idx="1"/>
          </p:nvPr>
        </p:nvSpPr>
        <p:spPr>
          <a:xfrm>
            <a:off x="107504" y="404664"/>
            <a:ext cx="8784976" cy="6336704"/>
          </a:xfrm>
        </p:spPr>
        <p:txBody>
          <a:bodyPr/>
          <a:lstStyle/>
          <a:p>
            <a:pPr algn="r" rtl="1" eaLnBrk="1" hangingPunct="1">
              <a:spcBef>
                <a:spcPct val="50000"/>
              </a:spcBef>
            </a:pPr>
            <a:r>
              <a:rPr lang="fa-IR" sz="2300" b="1" dirty="0" smtClean="0">
                <a:solidFill>
                  <a:srgbClr val="002060"/>
                </a:solidFill>
                <a:latin typeface="Garamond" pitchFamily="18" charset="0"/>
                <a:cs typeface="B Nazanin" pitchFamily="2" charset="-78"/>
              </a:rPr>
              <a:t>در قرآن کریم چهار مصداق روشن برای جاهلیت بیان شده است :</a:t>
            </a:r>
          </a:p>
          <a:p>
            <a:pPr algn="r" rtl="1" eaLnBrk="1" hangingPunct="1">
              <a:spcBef>
                <a:spcPct val="50000"/>
              </a:spcBef>
            </a:pPr>
            <a:r>
              <a:rPr lang="fa-IR" sz="2000" b="1" dirty="0" smtClean="0">
                <a:solidFill>
                  <a:srgbClr val="002060"/>
                </a:solidFill>
                <a:latin typeface="Garamond" pitchFamily="18" charset="0"/>
                <a:cs typeface="B Nazanin" pitchFamily="2" charset="-78"/>
              </a:rPr>
              <a:t>1 - پیروی از حکم </a:t>
            </a:r>
            <a:r>
              <a:rPr lang="fa-IR" sz="2000" b="1" dirty="0">
                <a:solidFill>
                  <a:srgbClr val="002060"/>
                </a:solidFill>
                <a:latin typeface="Garamond" pitchFamily="18" charset="0"/>
                <a:cs typeface="B Nazanin" pitchFamily="2" charset="-78"/>
              </a:rPr>
              <a:t>وحکومت </a:t>
            </a:r>
            <a:r>
              <a:rPr lang="fa-IR" sz="2000" b="1" dirty="0" smtClean="0">
                <a:solidFill>
                  <a:srgbClr val="002060"/>
                </a:solidFill>
                <a:latin typeface="Garamond" pitchFamily="18" charset="0"/>
                <a:cs typeface="B Nazanin" pitchFamily="2" charset="-78"/>
              </a:rPr>
              <a:t>ناحق ، رفتار خلاف قانون الهی ... روی گردانی از دستورات الهی ... . </a:t>
            </a:r>
            <a:r>
              <a:rPr lang="fa-IR" sz="2000" b="1" dirty="0" smtClean="0">
                <a:solidFill>
                  <a:srgbClr val="0000FF"/>
                </a:solidFill>
                <a:latin typeface="Garamond" pitchFamily="18" charset="0"/>
                <a:cs typeface="B Nazanin" pitchFamily="2" charset="-78"/>
              </a:rPr>
              <a:t>:  </a:t>
            </a:r>
            <a:r>
              <a:rPr lang="fa-IR" sz="2000" b="1" dirty="0">
                <a:solidFill>
                  <a:srgbClr val="0000FF"/>
                </a:solidFill>
                <a:latin typeface="Garamond" pitchFamily="18" charset="0"/>
                <a:cs typeface="B Nazanin" pitchFamily="2" charset="-78"/>
              </a:rPr>
              <a:t>أَفَحُكْمَ الْجَاهِلِيَّةِ يَبْغُونَ </a:t>
            </a:r>
            <a:r>
              <a:rPr lang="fa-IR" sz="2000" b="1" dirty="0">
                <a:solidFill>
                  <a:srgbClr val="002060"/>
                </a:solidFill>
                <a:latin typeface="Garamond" pitchFamily="18" charset="0"/>
                <a:cs typeface="B Nazanin" pitchFamily="2" charset="-78"/>
              </a:rPr>
              <a:t>وَمَنْ  أَحْسَنُ مِنَ اللّهِ حُكْماً لِقَوْمٍ </a:t>
            </a:r>
            <a:r>
              <a:rPr lang="fa-IR" sz="2000" b="1" dirty="0" smtClean="0">
                <a:solidFill>
                  <a:srgbClr val="002060"/>
                </a:solidFill>
                <a:latin typeface="Garamond" pitchFamily="18" charset="0"/>
                <a:cs typeface="B Nazanin" pitchFamily="2" charset="-78"/>
              </a:rPr>
              <a:t>يُوقِنُونَ </a:t>
            </a:r>
            <a:r>
              <a:rPr lang="fa-IR" sz="2000" b="1" dirty="0" smtClean="0">
                <a:solidFill>
                  <a:srgbClr val="0000FF"/>
                </a:solidFill>
                <a:latin typeface="Garamond" pitchFamily="18" charset="0"/>
                <a:cs typeface="B Nazanin" pitchFamily="2" charset="-78"/>
              </a:rPr>
              <a:t>آيا </a:t>
            </a:r>
            <a:r>
              <a:rPr lang="fa-IR" sz="2000" b="1" dirty="0">
                <a:solidFill>
                  <a:srgbClr val="0000FF"/>
                </a:solidFill>
                <a:latin typeface="Garamond" pitchFamily="18" charset="0"/>
                <a:cs typeface="B Nazanin" pitchFamily="2" charset="-78"/>
              </a:rPr>
              <a:t>آنها حكم جاهليت را ) از تو ( ميخواهند؟!</a:t>
            </a:r>
            <a:r>
              <a:rPr lang="fa-IR" sz="2000" b="1" dirty="0">
                <a:solidFill>
                  <a:srgbClr val="002060"/>
                </a:solidFill>
                <a:latin typeface="Garamond" pitchFamily="18" charset="0"/>
                <a:cs typeface="B Nazanin" pitchFamily="2" charset="-78"/>
              </a:rPr>
              <a:t>و چه كسي بهتر از خدا، براي قومي كه اهل يقين هستند، حكم </a:t>
            </a:r>
            <a:r>
              <a:rPr lang="fa-IR" sz="2000" b="1" dirty="0" smtClean="0">
                <a:solidFill>
                  <a:srgbClr val="002060"/>
                </a:solidFill>
                <a:latin typeface="Garamond" pitchFamily="18" charset="0"/>
                <a:cs typeface="B Nazanin" pitchFamily="2" charset="-78"/>
              </a:rPr>
              <a:t>مي كند؟! س5 آیه 50</a:t>
            </a:r>
            <a:r>
              <a:rPr lang="fa-IR" sz="2000" b="1" dirty="0">
                <a:solidFill>
                  <a:srgbClr val="002060"/>
                </a:solidFill>
                <a:latin typeface="Garamond" pitchFamily="18" charset="0"/>
                <a:cs typeface="B Nazanin" pitchFamily="2" charset="-78"/>
              </a:rPr>
              <a:t> </a:t>
            </a:r>
            <a:r>
              <a:rPr lang="fa-IR" sz="2000" b="1" dirty="0" smtClean="0">
                <a:solidFill>
                  <a:srgbClr val="002060"/>
                </a:solidFill>
                <a:latin typeface="Garamond" pitchFamily="18" charset="0"/>
                <a:cs typeface="B Nazanin" pitchFamily="2" charset="-78"/>
              </a:rPr>
              <a:t>    </a:t>
            </a:r>
          </a:p>
          <a:p>
            <a:pPr algn="r" rtl="1" eaLnBrk="1" hangingPunct="1">
              <a:spcBef>
                <a:spcPct val="50000"/>
              </a:spcBef>
            </a:pPr>
            <a:r>
              <a:rPr lang="fa-IR" sz="2300" b="1" dirty="0" smtClean="0">
                <a:solidFill>
                  <a:schemeClr val="tx1"/>
                </a:solidFill>
                <a:latin typeface="Garamond" pitchFamily="18" charset="0"/>
                <a:cs typeface="B Nazanin" pitchFamily="2" charset="-78"/>
              </a:rPr>
              <a:t>2 - بی توجهی به وعده و وعیدهای خداوند و بد اندیشی در باره افعال الهی ... که در باره گروهی ا یاران پیامبر که با اکراه و نفاق در غزوه احد شرکت کرده بودند. </a:t>
            </a:r>
            <a:r>
              <a:rPr lang="ar-SA" sz="2300" b="1" dirty="0" smtClean="0">
                <a:solidFill>
                  <a:srgbClr val="FF0066"/>
                </a:solidFill>
                <a:latin typeface="Garamond" pitchFamily="18" charset="0"/>
                <a:cs typeface="B Nazanin" pitchFamily="2" charset="-78"/>
              </a:rPr>
              <a:t>يَظُنُّونَ </a:t>
            </a:r>
            <a:r>
              <a:rPr lang="ar-SA" sz="2300" b="1" dirty="0">
                <a:solidFill>
                  <a:srgbClr val="FF0066"/>
                </a:solidFill>
                <a:latin typeface="Garamond" pitchFamily="18" charset="0"/>
                <a:cs typeface="B Nazanin" pitchFamily="2" charset="-78"/>
              </a:rPr>
              <a:t>بِاللّهِ غَيْرَ الْحَقِّ </a:t>
            </a:r>
            <a:r>
              <a:rPr lang="ar-SA" sz="2300" b="1" dirty="0">
                <a:solidFill>
                  <a:srgbClr val="0000FF"/>
                </a:solidFill>
                <a:latin typeface="Garamond" pitchFamily="18" charset="0"/>
                <a:cs typeface="B Nazanin" pitchFamily="2" charset="-78"/>
              </a:rPr>
              <a:t>ظَنَّ الْجَاهِلِيَّةِ </a:t>
            </a:r>
            <a:r>
              <a:rPr lang="ar-SA" sz="2300" b="1" dirty="0">
                <a:solidFill>
                  <a:schemeClr val="tx1"/>
                </a:solidFill>
                <a:latin typeface="Garamond" pitchFamily="18" charset="0"/>
                <a:cs typeface="B Nazanin" pitchFamily="2" charset="-78"/>
              </a:rPr>
              <a:t>يَقُولُونَ هَل لَنَا مِنَ الأَمْرِ مِنْ شَي‏ءٍ قُلْ إِنَّ الأَمْرَ كُلَّهُ </a:t>
            </a:r>
            <a:r>
              <a:rPr lang="ar-SA" sz="2300" b="1" dirty="0" smtClean="0">
                <a:solidFill>
                  <a:schemeClr val="tx1"/>
                </a:solidFill>
                <a:latin typeface="Garamond" pitchFamily="18" charset="0"/>
                <a:cs typeface="B Nazanin" pitchFamily="2" charset="-78"/>
              </a:rPr>
              <a:t>لِلّهِ</a:t>
            </a:r>
            <a:r>
              <a:rPr lang="fa-IR" sz="2300" b="1" dirty="0" smtClean="0">
                <a:solidFill>
                  <a:schemeClr val="tx1"/>
                </a:solidFill>
                <a:latin typeface="Garamond" pitchFamily="18" charset="0"/>
                <a:cs typeface="B Nazanin" pitchFamily="2" charset="-78"/>
              </a:rPr>
              <a:t>... </a:t>
            </a:r>
            <a:r>
              <a:rPr lang="ar-SA" sz="2300" b="1" dirty="0" smtClean="0">
                <a:solidFill>
                  <a:schemeClr val="tx1"/>
                </a:solidFill>
                <a:latin typeface="Garamond" pitchFamily="18" charset="0"/>
                <a:cs typeface="B Nazanin" pitchFamily="2" charset="-78"/>
              </a:rPr>
              <a:t> </a:t>
            </a:r>
            <a:r>
              <a:rPr lang="ar-SA" sz="2300" b="1" dirty="0">
                <a:solidFill>
                  <a:schemeClr val="tx1"/>
                </a:solidFill>
                <a:latin typeface="Garamond" pitchFamily="18" charset="0"/>
                <a:cs typeface="B Nazanin" pitchFamily="2" charset="-78"/>
              </a:rPr>
              <a:t>(</a:t>
            </a:r>
            <a:r>
              <a:rPr lang="ar-SA" sz="2300" b="1" dirty="0">
                <a:solidFill>
                  <a:srgbClr val="0000FF"/>
                </a:solidFill>
                <a:latin typeface="Garamond" pitchFamily="18" charset="0"/>
                <a:cs typeface="B Nazanin" pitchFamily="2" charset="-78"/>
              </a:rPr>
              <a:t>آنها </a:t>
            </a:r>
            <a:r>
              <a:rPr lang="ar-SA" sz="2300" b="1" dirty="0" smtClean="0">
                <a:solidFill>
                  <a:srgbClr val="0000FF"/>
                </a:solidFill>
                <a:latin typeface="Garamond" pitchFamily="18" charset="0"/>
                <a:cs typeface="B Nazanin" pitchFamily="2" charset="-78"/>
              </a:rPr>
              <a:t>گمانه</a:t>
            </a:r>
            <a:r>
              <a:rPr lang="fa-IR" sz="2300" b="1" dirty="0" smtClean="0">
                <a:solidFill>
                  <a:srgbClr val="0000FF"/>
                </a:solidFill>
                <a:latin typeface="Garamond" pitchFamily="18" charset="0"/>
                <a:cs typeface="B Nazanin" pitchFamily="2" charset="-78"/>
              </a:rPr>
              <a:t> </a:t>
            </a:r>
            <a:r>
              <a:rPr lang="ar-SA" sz="2300" b="1" dirty="0" smtClean="0">
                <a:solidFill>
                  <a:srgbClr val="0000FF"/>
                </a:solidFill>
                <a:latin typeface="Garamond" pitchFamily="18" charset="0"/>
                <a:cs typeface="B Nazanin" pitchFamily="2" charset="-78"/>
              </a:rPr>
              <a:t>اي </a:t>
            </a:r>
            <a:r>
              <a:rPr lang="ar-SA" sz="2300" b="1" dirty="0">
                <a:solidFill>
                  <a:srgbClr val="0000FF"/>
                </a:solidFill>
                <a:latin typeface="Garamond" pitchFamily="18" charset="0"/>
                <a:cs typeface="B Nazanin" pitchFamily="2" charset="-78"/>
              </a:rPr>
              <a:t>نادرستي همچون </a:t>
            </a:r>
            <a:r>
              <a:rPr lang="ar-SA" sz="2300" b="1" dirty="0" smtClean="0">
                <a:solidFill>
                  <a:srgbClr val="0000FF"/>
                </a:solidFill>
                <a:latin typeface="Garamond" pitchFamily="18" charset="0"/>
                <a:cs typeface="B Nazanin" pitchFamily="2" charset="-78"/>
              </a:rPr>
              <a:t>گمانه</a:t>
            </a:r>
            <a:r>
              <a:rPr lang="fa-IR" sz="2300" b="1" dirty="0" smtClean="0">
                <a:solidFill>
                  <a:srgbClr val="0000FF"/>
                </a:solidFill>
                <a:latin typeface="Garamond" pitchFamily="18" charset="0"/>
                <a:cs typeface="B Nazanin" pitchFamily="2" charset="-78"/>
              </a:rPr>
              <a:t> </a:t>
            </a:r>
            <a:r>
              <a:rPr lang="ar-SA" sz="2300" b="1" dirty="0" smtClean="0">
                <a:solidFill>
                  <a:srgbClr val="0000FF"/>
                </a:solidFill>
                <a:latin typeface="Garamond" pitchFamily="18" charset="0"/>
                <a:cs typeface="B Nazanin" pitchFamily="2" charset="-78"/>
              </a:rPr>
              <a:t>اي </a:t>
            </a:r>
            <a:r>
              <a:rPr lang="ar-SA" sz="2300" b="1" dirty="0">
                <a:solidFill>
                  <a:srgbClr val="0000FF"/>
                </a:solidFill>
                <a:latin typeface="Garamond" pitchFamily="18" charset="0"/>
                <a:cs typeface="B Nazanin" pitchFamily="2" charset="-78"/>
              </a:rPr>
              <a:t>دوران جاهليت درباره خدا داشتند</a:t>
            </a:r>
            <a:r>
              <a:rPr lang="ar-SA" sz="2300" b="1" dirty="0">
                <a:solidFill>
                  <a:schemeClr val="tx1"/>
                </a:solidFill>
                <a:latin typeface="Garamond" pitchFamily="18" charset="0"/>
                <a:cs typeface="B Nazanin" pitchFamily="2" charset="-78"/>
              </a:rPr>
              <a:t>،و </a:t>
            </a:r>
            <a:r>
              <a:rPr lang="ar-SA" sz="2300" b="1" dirty="0" smtClean="0">
                <a:solidFill>
                  <a:schemeClr val="tx1"/>
                </a:solidFill>
                <a:latin typeface="Garamond" pitchFamily="18" charset="0"/>
                <a:cs typeface="B Nazanin" pitchFamily="2" charset="-78"/>
              </a:rPr>
              <a:t>مي</a:t>
            </a:r>
            <a:r>
              <a:rPr lang="fa-IR" sz="2300" b="1" dirty="0" smtClean="0">
                <a:solidFill>
                  <a:schemeClr val="tx1"/>
                </a:solidFill>
                <a:latin typeface="Garamond" pitchFamily="18" charset="0"/>
                <a:cs typeface="B Nazanin" pitchFamily="2" charset="-78"/>
              </a:rPr>
              <a:t> </a:t>
            </a:r>
            <a:r>
              <a:rPr lang="ar-SA" sz="2300" b="1" dirty="0" smtClean="0">
                <a:solidFill>
                  <a:schemeClr val="tx1"/>
                </a:solidFill>
                <a:latin typeface="Garamond" pitchFamily="18" charset="0"/>
                <a:cs typeface="B Nazanin" pitchFamily="2" charset="-78"/>
              </a:rPr>
              <a:t>گفتند: </a:t>
            </a:r>
            <a:r>
              <a:rPr lang="ar-SA" sz="2300" b="1" dirty="0">
                <a:solidFill>
                  <a:schemeClr val="tx1"/>
                </a:solidFill>
                <a:latin typeface="Garamond" pitchFamily="18" charset="0"/>
                <a:cs typeface="B Nazanin" pitchFamily="2" charset="-78"/>
              </a:rPr>
              <a:t>آيا چيزي از پيروزي نصيب ما </a:t>
            </a:r>
            <a:r>
              <a:rPr lang="ar-SA" sz="2300" b="1" dirty="0" smtClean="0">
                <a:solidFill>
                  <a:schemeClr val="tx1"/>
                </a:solidFill>
                <a:latin typeface="Garamond" pitchFamily="18" charset="0"/>
                <a:cs typeface="B Nazanin" pitchFamily="2" charset="-78"/>
              </a:rPr>
              <a:t>مي</a:t>
            </a:r>
            <a:r>
              <a:rPr lang="fa-IR" sz="2300" b="1" dirty="0" smtClean="0">
                <a:solidFill>
                  <a:schemeClr val="tx1"/>
                </a:solidFill>
                <a:latin typeface="Garamond" pitchFamily="18" charset="0"/>
                <a:cs typeface="B Nazanin" pitchFamily="2" charset="-78"/>
              </a:rPr>
              <a:t> </a:t>
            </a:r>
            <a:r>
              <a:rPr lang="ar-SA" sz="2300" b="1" dirty="0" smtClean="0">
                <a:solidFill>
                  <a:schemeClr val="tx1"/>
                </a:solidFill>
                <a:latin typeface="Garamond" pitchFamily="18" charset="0"/>
                <a:cs typeface="B Nazanin" pitchFamily="2" charset="-78"/>
              </a:rPr>
              <a:t>شود</a:t>
            </a:r>
            <a:r>
              <a:rPr lang="ar-SA" sz="2300" b="1" dirty="0">
                <a:solidFill>
                  <a:schemeClr val="tx1"/>
                </a:solidFill>
                <a:latin typeface="Garamond" pitchFamily="18" charset="0"/>
                <a:cs typeface="B Nazanin" pitchFamily="2" charset="-78"/>
              </a:rPr>
              <a:t>؟! </a:t>
            </a:r>
            <a:r>
              <a:rPr lang="ar-SA" sz="2300" b="1" dirty="0" smtClean="0">
                <a:solidFill>
                  <a:schemeClr val="tx1"/>
                </a:solidFill>
                <a:latin typeface="Garamond" pitchFamily="18" charset="0"/>
                <a:cs typeface="B Nazanin" pitchFamily="2" charset="-78"/>
              </a:rPr>
              <a:t>بگو: </a:t>
            </a:r>
            <a:r>
              <a:rPr lang="ar-SA" sz="2300" b="1" dirty="0">
                <a:solidFill>
                  <a:schemeClr val="tx1"/>
                </a:solidFill>
                <a:latin typeface="Garamond" pitchFamily="18" charset="0"/>
                <a:cs typeface="B Nazanin" pitchFamily="2" charset="-78"/>
              </a:rPr>
              <a:t>همه كارها </a:t>
            </a:r>
            <a:r>
              <a:rPr lang="fa-IR" sz="2300" b="1" dirty="0" smtClean="0">
                <a:solidFill>
                  <a:schemeClr val="tx1"/>
                </a:solidFill>
                <a:latin typeface="Garamond" pitchFamily="18" charset="0"/>
                <a:cs typeface="B Nazanin" pitchFamily="2" charset="-78"/>
              </a:rPr>
              <a:t>(</a:t>
            </a:r>
            <a:r>
              <a:rPr lang="ar-SA" sz="2300" b="1" dirty="0" smtClean="0">
                <a:solidFill>
                  <a:schemeClr val="tx1"/>
                </a:solidFill>
                <a:latin typeface="Garamond" pitchFamily="18" charset="0"/>
                <a:cs typeface="B Nazanin" pitchFamily="2" charset="-78"/>
              </a:rPr>
              <a:t> </a:t>
            </a:r>
            <a:r>
              <a:rPr lang="ar-SA" sz="2300" b="1" dirty="0">
                <a:solidFill>
                  <a:schemeClr val="tx1"/>
                </a:solidFill>
                <a:latin typeface="Garamond" pitchFamily="18" charset="0"/>
                <a:cs typeface="B Nazanin" pitchFamily="2" charset="-78"/>
              </a:rPr>
              <a:t>و پيروزيها </a:t>
            </a:r>
            <a:r>
              <a:rPr lang="fa-IR" sz="2300" b="1" dirty="0" smtClean="0">
                <a:solidFill>
                  <a:schemeClr val="tx1"/>
                </a:solidFill>
                <a:latin typeface="Garamond" pitchFamily="18" charset="0"/>
                <a:cs typeface="B Nazanin" pitchFamily="2" charset="-78"/>
              </a:rPr>
              <a:t>)</a:t>
            </a:r>
            <a:r>
              <a:rPr lang="ar-SA" sz="2300" b="1" dirty="0" smtClean="0">
                <a:solidFill>
                  <a:schemeClr val="tx1"/>
                </a:solidFill>
                <a:latin typeface="Garamond" pitchFamily="18" charset="0"/>
                <a:cs typeface="B Nazanin" pitchFamily="2" charset="-78"/>
              </a:rPr>
              <a:t> </a:t>
            </a:r>
            <a:r>
              <a:rPr lang="ar-SA" sz="2300" b="1" dirty="0">
                <a:solidFill>
                  <a:schemeClr val="tx1"/>
                </a:solidFill>
                <a:latin typeface="Garamond" pitchFamily="18" charset="0"/>
                <a:cs typeface="B Nazanin" pitchFamily="2" charset="-78"/>
              </a:rPr>
              <a:t>به دست خداست</a:t>
            </a:r>
            <a:r>
              <a:rPr lang="ar-SA" sz="2300" b="1" dirty="0" smtClean="0">
                <a:solidFill>
                  <a:schemeClr val="tx1"/>
                </a:solidFill>
                <a:latin typeface="Garamond" pitchFamily="18" charset="0"/>
                <a:cs typeface="B Nazanin" pitchFamily="2" charset="-78"/>
              </a:rPr>
              <a:t>.</a:t>
            </a:r>
            <a:endParaRPr lang="fa-IR" sz="2300" b="1" dirty="0" smtClean="0">
              <a:solidFill>
                <a:schemeClr val="tx1"/>
              </a:solidFill>
              <a:latin typeface="Garamond" pitchFamily="18" charset="0"/>
              <a:cs typeface="B Nazanin" pitchFamily="2" charset="-78"/>
            </a:endParaRPr>
          </a:p>
          <a:p>
            <a:pPr algn="r" rtl="1" eaLnBrk="1" hangingPunct="1">
              <a:spcBef>
                <a:spcPct val="50000"/>
              </a:spcBef>
            </a:pPr>
            <a:r>
              <a:rPr lang="ar-SA" sz="2300" b="1" dirty="0" smtClean="0">
                <a:solidFill>
                  <a:schemeClr val="tx1"/>
                </a:solidFill>
                <a:latin typeface="Garamond" pitchFamily="18" charset="0"/>
                <a:cs typeface="B Nazanin" pitchFamily="2" charset="-78"/>
              </a:rPr>
              <a:t> 3 </a:t>
            </a:r>
            <a:r>
              <a:rPr lang="ar-SA" sz="2300" b="1" dirty="0">
                <a:solidFill>
                  <a:schemeClr val="tx1"/>
                </a:solidFill>
                <a:latin typeface="Garamond" pitchFamily="18" charset="0"/>
                <a:cs typeface="B Nazanin" pitchFamily="2" charset="-78"/>
              </a:rPr>
              <a:t>: بی پروایی و خود نمایی زنان در جامعه ... وَقَرْنَ فِي بُيُوتِكُنَّ وَلاَ تَبَرَّجْنَ تَبَرُّجَ الْجَاهِلِيَّةِ الْأُولَى‏ وَأَقِمْنَ الصَّلاَةَ وَآتِينَ الزَّكَاةَ وَأَطِعْنَ اللَّهَ وَرَسُولَهُ إِنَّمَا يُرِيدُ اللَّهُ لِيُذْهِبَ عَنكُمُ الرِّجْسَ أَهْلَ الْبَيْتِ وَيُطَهِّرَكُمْ تَطْهِيراً (دلیل عصمت اهل بیت از نظر قرآن</a:t>
            </a:r>
            <a:r>
              <a:rPr lang="ar-SA" sz="2300" b="1" dirty="0" smtClean="0">
                <a:solidFill>
                  <a:schemeClr val="tx1"/>
                </a:solidFill>
                <a:latin typeface="Garamond" pitchFamily="18" charset="0"/>
                <a:cs typeface="B Nazanin" pitchFamily="2" charset="-78"/>
              </a:rPr>
              <a:t>)</a:t>
            </a:r>
            <a:r>
              <a:rPr lang="fa-IR" sz="2300" b="1" dirty="0" smtClean="0">
                <a:solidFill>
                  <a:schemeClr val="tx1"/>
                </a:solidFill>
                <a:latin typeface="Garamond" pitchFamily="18" charset="0"/>
                <a:cs typeface="B Nazanin" pitchFamily="2" charset="-78"/>
              </a:rPr>
              <a:t>.</a:t>
            </a:r>
            <a:r>
              <a:rPr lang="ar-SA" sz="2300" b="1" dirty="0" smtClean="0">
                <a:solidFill>
                  <a:schemeClr val="tx1"/>
                </a:solidFill>
                <a:latin typeface="Garamond" pitchFamily="18" charset="0"/>
                <a:cs typeface="B Nazanin" pitchFamily="2" charset="-78"/>
              </a:rPr>
              <a:t> </a:t>
            </a:r>
            <a:r>
              <a:rPr lang="ar-SA" sz="2300" b="1" dirty="0">
                <a:solidFill>
                  <a:schemeClr val="tx1"/>
                </a:solidFill>
                <a:latin typeface="Garamond" pitchFamily="18" charset="0"/>
                <a:cs typeface="B Nazanin" pitchFamily="2" charset="-78"/>
              </a:rPr>
              <a:t>س احزاب 33 آیه 33 و در خانه هاي خود بمانيد، و همچون دوران جاهليت نخستين ) در ميان مردم ( ظاهر نشويد،و نماز را برپا داريد، و زكات را بپردازيد، و خدا و رسولش را اطاعت كنيد،خداوند فقط ميخواهد پليدي و گناه را از شما اهل بيت دور كند و كاما شما را پاك سازد.</a:t>
            </a:r>
          </a:p>
        </p:txBody>
      </p:sp>
      <p:sp>
        <p:nvSpPr>
          <p:cNvPr id="4" name="Slide Number Placeholder 3"/>
          <p:cNvSpPr>
            <a:spLocks noGrp="1"/>
          </p:cNvSpPr>
          <p:nvPr>
            <p:ph type="sldNum" sz="quarter" idx="12"/>
          </p:nvPr>
        </p:nvSpPr>
        <p:spPr/>
        <p:txBody>
          <a:bodyPr/>
          <a:lstStyle/>
          <a:p>
            <a:pPr>
              <a:defRPr/>
            </a:pPr>
            <a:fld id="{18FBAD8E-A502-4B84-AAF9-C67DB8E2EC77}" type="slidenum">
              <a:rPr lang="en-US"/>
              <a:pPr>
                <a:defRPr/>
              </a:pPr>
              <a:t>15</a:t>
            </a:fld>
            <a:endParaRPr lang="en-US" dirty="0"/>
          </a:p>
        </p:txBody>
      </p:sp>
    </p:spTree>
  </p:cSld>
  <p:clrMapOvr>
    <a:masterClrMapping/>
  </p:clrMapOvr>
  <p:transition advClick="0">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539552" y="116631"/>
            <a:ext cx="8604448" cy="288033"/>
          </a:xfrm>
        </p:spPr>
        <p:txBody>
          <a:bodyPr/>
          <a:lstStyle/>
          <a:p>
            <a:pPr eaLnBrk="1" hangingPunct="1"/>
            <a:r>
              <a:rPr lang="fa-IR" sz="3600" b="1" dirty="0" smtClean="0"/>
              <a:t>ادامه ی نظر قرآن</a:t>
            </a:r>
            <a:endParaRPr lang="en-US" sz="3600" b="1" dirty="0" smtClean="0">
              <a:cs typeface="Times New Roman" pitchFamily="18" charset="0"/>
            </a:endParaRPr>
          </a:p>
        </p:txBody>
      </p:sp>
      <p:sp>
        <p:nvSpPr>
          <p:cNvPr id="22531" name="Subtitle 2"/>
          <p:cNvSpPr>
            <a:spLocks noGrp="1"/>
          </p:cNvSpPr>
          <p:nvPr>
            <p:ph type="subTitle" idx="1"/>
          </p:nvPr>
        </p:nvSpPr>
        <p:spPr>
          <a:xfrm>
            <a:off x="214313" y="642938"/>
            <a:ext cx="8715375" cy="6000750"/>
          </a:xfrm>
        </p:spPr>
        <p:txBody>
          <a:bodyPr/>
          <a:lstStyle/>
          <a:p>
            <a:pPr algn="r" rtl="1" eaLnBrk="1" hangingPunct="1">
              <a:spcBef>
                <a:spcPct val="50000"/>
              </a:spcBef>
            </a:pPr>
            <a:r>
              <a:rPr lang="fa-IR" sz="2400" b="1" dirty="0" smtClean="0">
                <a:solidFill>
                  <a:schemeClr val="tx1"/>
                </a:solidFill>
                <a:latin typeface="Garamond" pitchFamily="18" charset="0"/>
                <a:cs typeface="B Nazanin" pitchFamily="2" charset="-78"/>
              </a:rPr>
              <a:t>4 :  تأکید برخواسته های نابجا ،تعصب دراگاهی های ناچیز وجانبداری بی دلیل ازعقاید ناچیز</a:t>
            </a:r>
          </a:p>
          <a:p>
            <a:pPr algn="r" rtl="1" eaLnBrk="1" hangingPunct="1">
              <a:spcBef>
                <a:spcPct val="50000"/>
              </a:spcBef>
            </a:pPr>
            <a:r>
              <a:rPr lang="fa-IR" sz="2400" b="1" dirty="0" smtClean="0">
                <a:solidFill>
                  <a:schemeClr val="tx1"/>
                </a:solidFill>
                <a:latin typeface="Garamond" pitchFamily="18" charset="0"/>
                <a:cs typeface="B Nazanin" pitchFamily="2" charset="-78"/>
              </a:rPr>
              <a:t> </a:t>
            </a:r>
            <a:r>
              <a:rPr lang="ar-SA" sz="2400" b="1" dirty="0" smtClean="0">
                <a:solidFill>
                  <a:schemeClr val="tx1"/>
                </a:solidFill>
                <a:latin typeface="Garamond" pitchFamily="18" charset="0"/>
                <a:cs typeface="B Nazanin" pitchFamily="2" charset="-78"/>
              </a:rPr>
              <a:t>إِذْ جَعَلَ الَّذِينَ كَفَرُوا </a:t>
            </a:r>
            <a:r>
              <a:rPr lang="ar-SA" sz="2400" b="1" dirty="0" smtClean="0">
                <a:solidFill>
                  <a:srgbClr val="FF0000"/>
                </a:solidFill>
                <a:latin typeface="Garamond" pitchFamily="18" charset="0"/>
                <a:cs typeface="B Nazanin" pitchFamily="2" charset="-78"/>
              </a:rPr>
              <a:t>فِي قُلوبِهِمُ الْحَمِيَّةَ حَمِيَّةَ الْجَاهِلِيَّةِ </a:t>
            </a:r>
            <a:r>
              <a:rPr lang="ar-SA" sz="2400" b="1" dirty="0" smtClean="0">
                <a:solidFill>
                  <a:schemeClr val="tx1"/>
                </a:solidFill>
                <a:latin typeface="Garamond" pitchFamily="18" charset="0"/>
                <a:cs typeface="B Nazanin" pitchFamily="2" charset="-78"/>
              </a:rPr>
              <a:t>فَأَنزَلَ اللَّهُ سَكِينَتَهُ عَلَى‏ رَسُولِهِ وَعَلَى الْمُؤْمِنِينَ وَأَلْزَمَهُمْ كَلِمَةَ التَّقْوَى‏ وَكَانُوا أَحَقَّ بِهَا وَأَهْلَهَا وَكَانَ اللَّهُ بِكُلِّ شَيْ‏ءٍ عَلِيماً</a:t>
            </a:r>
            <a:r>
              <a:rPr lang="fa-IR" sz="2400" b="1" dirty="0">
                <a:solidFill>
                  <a:schemeClr val="tx1"/>
                </a:solidFill>
                <a:latin typeface="Garamond" pitchFamily="18" charset="0"/>
                <a:cs typeface="B Nazanin" pitchFamily="2" charset="-78"/>
              </a:rPr>
              <a:t> (. فتح 48 آیه </a:t>
            </a:r>
            <a:r>
              <a:rPr lang="fa-IR" sz="2400" b="1" dirty="0" smtClean="0">
                <a:solidFill>
                  <a:schemeClr val="tx1"/>
                </a:solidFill>
                <a:latin typeface="Garamond" pitchFamily="18" charset="0"/>
                <a:cs typeface="B Nazanin" pitchFamily="2" charset="-78"/>
              </a:rPr>
              <a:t>26) </a:t>
            </a:r>
          </a:p>
          <a:p>
            <a:pPr algn="r" rtl="1" eaLnBrk="1" hangingPunct="1">
              <a:spcBef>
                <a:spcPct val="50000"/>
              </a:spcBef>
            </a:pPr>
            <a:r>
              <a:rPr lang="fa-IR" sz="2400" b="1" dirty="0" smtClean="0">
                <a:solidFill>
                  <a:schemeClr val="tx1"/>
                </a:solidFill>
                <a:latin typeface="Garamond" pitchFamily="18" charset="0"/>
                <a:cs typeface="B Nazanin" pitchFamily="2" charset="-78"/>
              </a:rPr>
              <a:t>(به </a:t>
            </a:r>
            <a:r>
              <a:rPr lang="fa-IR" sz="2400" b="1" dirty="0">
                <a:solidFill>
                  <a:schemeClr val="tx1"/>
                </a:solidFill>
                <a:latin typeface="Garamond" pitchFamily="18" charset="0"/>
                <a:cs typeface="B Nazanin" pitchFamily="2" charset="-78"/>
              </a:rPr>
              <a:t>خاطر </a:t>
            </a:r>
            <a:r>
              <a:rPr lang="fa-IR" sz="2400" b="1" dirty="0" smtClean="0">
                <a:solidFill>
                  <a:schemeClr val="tx1"/>
                </a:solidFill>
                <a:latin typeface="Garamond" pitchFamily="18" charset="0"/>
                <a:cs typeface="B Nazanin" pitchFamily="2" charset="-78"/>
              </a:rPr>
              <a:t>بياوريد) </a:t>
            </a:r>
            <a:r>
              <a:rPr lang="fa-IR" sz="2400" b="1" dirty="0">
                <a:solidFill>
                  <a:srgbClr val="FF0000"/>
                </a:solidFill>
                <a:latin typeface="Garamond" pitchFamily="18" charset="0"/>
                <a:cs typeface="B Nazanin" pitchFamily="2" charset="-78"/>
              </a:rPr>
              <a:t>هنگامي را كه كافران در دلهاي خود خشم و نخوت جاهليت داشتند، </a:t>
            </a:r>
            <a:r>
              <a:rPr lang="fa-IR" sz="2400" b="1" dirty="0">
                <a:solidFill>
                  <a:schemeClr val="tx1"/>
                </a:solidFill>
                <a:latin typeface="Garamond" pitchFamily="18" charset="0"/>
                <a:cs typeface="B Nazanin" pitchFamily="2" charset="-78"/>
              </a:rPr>
              <a:t>و </a:t>
            </a:r>
            <a:r>
              <a:rPr lang="fa-IR" sz="2400" b="1" dirty="0" smtClean="0">
                <a:solidFill>
                  <a:schemeClr val="tx1"/>
                </a:solidFill>
                <a:latin typeface="Garamond" pitchFamily="18" charset="0"/>
                <a:cs typeface="B Nazanin" pitchFamily="2" charset="-78"/>
              </a:rPr>
              <a:t>(در </a:t>
            </a:r>
            <a:r>
              <a:rPr lang="fa-IR" sz="2400" b="1" dirty="0">
                <a:solidFill>
                  <a:schemeClr val="tx1"/>
                </a:solidFill>
                <a:latin typeface="Garamond" pitchFamily="18" charset="0"/>
                <a:cs typeface="B Nazanin" pitchFamily="2" charset="-78"/>
              </a:rPr>
              <a:t>مقابل</a:t>
            </a:r>
            <a:r>
              <a:rPr lang="fa-IR" sz="2400" b="1" dirty="0" smtClean="0">
                <a:solidFill>
                  <a:schemeClr val="tx1"/>
                </a:solidFill>
                <a:latin typeface="Garamond" pitchFamily="18" charset="0"/>
                <a:cs typeface="B Nazanin" pitchFamily="2" charset="-78"/>
              </a:rPr>
              <a:t>،) </a:t>
            </a:r>
            <a:r>
              <a:rPr lang="fa-IR" sz="2400" b="1" dirty="0">
                <a:solidFill>
                  <a:schemeClr val="tx1"/>
                </a:solidFill>
                <a:latin typeface="Garamond" pitchFamily="18" charset="0"/>
                <a:cs typeface="B Nazanin" pitchFamily="2" charset="-78"/>
              </a:rPr>
              <a:t>خداوندآرامش و سكينه خود را بر فرستاده خويش و مومنان نازل فرمود و آنها را به حقيقت تقوا ملزم ساخت،و آنان از هر كس شايسته تر و اهل آن بودند، و خداوند به همه چيز </a:t>
            </a:r>
            <a:r>
              <a:rPr lang="fa-IR" sz="2400" b="1" dirty="0" smtClean="0">
                <a:solidFill>
                  <a:schemeClr val="tx1"/>
                </a:solidFill>
                <a:latin typeface="Garamond" pitchFamily="18" charset="0"/>
                <a:cs typeface="B Nazanin" pitchFamily="2" charset="-78"/>
              </a:rPr>
              <a:t>داناستموارد دیگر : - عقاید و اخلاق ناپسند مانند خوردن مردار ، گوشت خوک ، خون ، حیوان درنده،پرستش بت برای نزدیکی به خداوند ، پرستش فرشتگان بعنوان دختران خداوند برای بدست آوردن شفاعت ...،اعتقاد به حیات مادی محض ؛ ونیز قربان برای </a:t>
            </a:r>
            <a:r>
              <a:rPr lang="fa-IR" sz="2400" b="1" dirty="0">
                <a:solidFill>
                  <a:schemeClr val="tx1"/>
                </a:solidFill>
                <a:latin typeface="Garamond" pitchFamily="18" charset="0"/>
                <a:cs typeface="B Nazanin" pitchFamily="2" charset="-78"/>
              </a:rPr>
              <a:t>غیر </a:t>
            </a:r>
            <a:r>
              <a:rPr lang="fa-IR" sz="2400" b="1" dirty="0" smtClean="0">
                <a:solidFill>
                  <a:schemeClr val="tx1"/>
                </a:solidFill>
                <a:latin typeface="Garamond" pitchFamily="18" charset="0"/>
                <a:cs typeface="B Nazanin" pitchFamily="2" charset="-78"/>
              </a:rPr>
              <a:t>خدا؛ </a:t>
            </a:r>
            <a:r>
              <a:rPr lang="fa-IR" sz="2400" b="1" dirty="0">
                <a:solidFill>
                  <a:schemeClr val="tx1"/>
                </a:solidFill>
                <a:latin typeface="Garamond" pitchFamily="18" charset="0"/>
                <a:cs typeface="B Nazanin" pitchFamily="2" charset="-78"/>
              </a:rPr>
              <a:t>همه احکامی است که در جاهلیت روا بوده </a:t>
            </a:r>
            <a:r>
              <a:rPr lang="fa-IR" sz="2400" b="1" dirty="0" smtClean="0">
                <a:solidFill>
                  <a:schemeClr val="tx1"/>
                </a:solidFill>
                <a:latin typeface="Garamond" pitchFamily="18" charset="0"/>
                <a:cs typeface="B Nazanin" pitchFamily="2" charset="-78"/>
              </a:rPr>
              <a:t>است.1ص 61</a:t>
            </a:r>
            <a:endParaRPr lang="fa-IR" sz="2000" b="1" dirty="0" smtClean="0">
              <a:solidFill>
                <a:schemeClr val="tx1"/>
              </a:solidFill>
              <a:latin typeface="Garamond" pitchFamily="18" charset="0"/>
              <a:cs typeface="B Nazanin" pitchFamily="2" charset="-78"/>
            </a:endParaRPr>
          </a:p>
        </p:txBody>
      </p:sp>
      <p:sp>
        <p:nvSpPr>
          <p:cNvPr id="4" name="Slide Number Placeholder 3"/>
          <p:cNvSpPr>
            <a:spLocks noGrp="1"/>
          </p:cNvSpPr>
          <p:nvPr>
            <p:ph type="sldNum" sz="quarter" idx="12"/>
          </p:nvPr>
        </p:nvSpPr>
        <p:spPr/>
        <p:txBody>
          <a:bodyPr/>
          <a:lstStyle/>
          <a:p>
            <a:pPr>
              <a:defRPr/>
            </a:pPr>
            <a:fld id="{AC5B96CD-F88E-4033-8215-4545D9B4DBE8}" type="slidenum">
              <a:rPr lang="en-US"/>
              <a:pPr>
                <a:defRPr/>
              </a:pPr>
              <a:t>16</a:t>
            </a:fld>
            <a:endParaRPr lang="en-US" dirty="0"/>
          </a:p>
        </p:txBody>
      </p:sp>
    </p:spTree>
  </p:cSld>
  <p:clrMapOvr>
    <a:masterClrMapping/>
  </p:clrMapOvr>
  <p:transition advClick="0">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15436" cy="857256"/>
          </a:xfrm>
        </p:spPr>
        <p:txBody>
          <a:bodyPr/>
          <a:lstStyle/>
          <a:p>
            <a:r>
              <a:rPr lang="fa-IR" sz="3200" b="1" dirty="0">
                <a:cs typeface="B Nazanin" panose="00000400000000000000" pitchFamily="2" charset="-78"/>
              </a:rPr>
              <a:t>نظر نهج البلا غه </a:t>
            </a:r>
            <a:r>
              <a:rPr lang="fa-IR" sz="3200" b="1" dirty="0" smtClean="0">
                <a:cs typeface="B Nazanin" panose="00000400000000000000" pitchFamily="2" charset="-78"/>
              </a:rPr>
              <a:t>در باره ی جاهلیت</a:t>
            </a:r>
            <a:endParaRPr lang="fa-IR" sz="3200" b="1" dirty="0">
              <a:cs typeface="B Nazanin" panose="00000400000000000000" pitchFamily="2" charset="-78"/>
            </a:endParaRPr>
          </a:p>
        </p:txBody>
      </p:sp>
      <p:sp>
        <p:nvSpPr>
          <p:cNvPr id="3" name="Content Placeholder 2"/>
          <p:cNvSpPr>
            <a:spLocks noGrp="1"/>
          </p:cNvSpPr>
          <p:nvPr>
            <p:ph idx="1"/>
          </p:nvPr>
        </p:nvSpPr>
        <p:spPr>
          <a:xfrm>
            <a:off x="214282" y="1071546"/>
            <a:ext cx="8715436" cy="5500726"/>
          </a:xfrm>
        </p:spPr>
        <p:txBody>
          <a:bodyPr/>
          <a:lstStyle/>
          <a:p>
            <a:pPr algn="r" rtl="1">
              <a:buNone/>
            </a:pPr>
            <a:r>
              <a:rPr lang="fa-IR" sz="2800" b="1" dirty="0" smtClean="0">
                <a:cs typeface="B Nazanin" panose="00000400000000000000" pitchFamily="2" charset="-78"/>
              </a:rPr>
              <a:t>1  : لجاجت در برابر حق و پیروی از ستمگران ، «میوه دنیای آنروز فتنه و آشوب وغذایش مردار بود. در درون وحشت ودر بیرون شمشیر حکومت می کرد .» نهج خط 89</a:t>
            </a:r>
          </a:p>
          <a:p>
            <a:pPr algn="r">
              <a:buNone/>
            </a:pPr>
            <a:r>
              <a:rPr lang="en-US" sz="2800" b="1" dirty="0" smtClean="0">
                <a:cs typeface="B Nazanin" panose="00000400000000000000" pitchFamily="2" charset="-78"/>
              </a:rPr>
              <a:t> </a:t>
            </a:r>
            <a:r>
              <a:rPr lang="fa-IR" sz="2800" b="1" dirty="0" smtClean="0">
                <a:cs typeface="B Nazanin" panose="00000400000000000000" pitchFamily="2" charset="-78"/>
              </a:rPr>
              <a:t>2 :ترک خرد ،اندیشه و دین فهمی </a:t>
            </a:r>
          </a:p>
          <a:p>
            <a:pPr algn="r">
              <a:buNone/>
            </a:pPr>
            <a:r>
              <a:rPr lang="fa-IR" sz="2800" b="1" dirty="0" smtClean="0">
                <a:cs typeface="B Nazanin" panose="00000400000000000000" pitchFamily="2" charset="-78"/>
              </a:rPr>
              <a:t>3 :</a:t>
            </a:r>
            <a:r>
              <a:rPr lang="fa-IR" sz="2800" b="1" dirty="0">
                <a:cs typeface="B Nazanin" panose="00000400000000000000" pitchFamily="2" charset="-78"/>
              </a:rPr>
              <a:t> </a:t>
            </a:r>
            <a:r>
              <a:rPr lang="fa-IR" sz="2800" b="1" dirty="0" smtClean="0">
                <a:cs typeface="B Nazanin" panose="00000400000000000000" pitchFamily="2" charset="-78"/>
              </a:rPr>
              <a:t>نبود هدایت</a:t>
            </a:r>
          </a:p>
          <a:p>
            <a:pPr algn="r" rtl="1">
              <a:buNone/>
            </a:pPr>
            <a:r>
              <a:rPr lang="fa-IR" sz="2800" b="1" dirty="0" smtClean="0">
                <a:cs typeface="B Nazanin" panose="00000400000000000000" pitchFamily="2" charset="-78"/>
              </a:rPr>
              <a:t>4 : تعصبات بیجا وشیطانی</a:t>
            </a:r>
          </a:p>
          <a:p>
            <a:pPr algn="r" rtl="1">
              <a:buNone/>
            </a:pPr>
            <a:r>
              <a:rPr lang="fa-IR" sz="2800" b="1" dirty="0" smtClean="0">
                <a:cs typeface="B Nazanin" panose="00000400000000000000" pitchFamily="2" charset="-78"/>
              </a:rPr>
              <a:t> 5 :حاکمیت نیرنگ و جنگ </a:t>
            </a:r>
          </a:p>
          <a:p>
            <a:pPr algn="r" rtl="1">
              <a:buNone/>
            </a:pPr>
            <a:r>
              <a:rPr lang="fa-IR" sz="2800" b="1" dirty="0" smtClean="0">
                <a:cs typeface="B Nazanin" panose="00000400000000000000" pitchFamily="2" charset="-78"/>
              </a:rPr>
              <a:t>6 :سطحی نگری دردین وخدا </a:t>
            </a:r>
          </a:p>
          <a:p>
            <a:pPr algn="r" rtl="1">
              <a:buNone/>
            </a:pPr>
            <a:r>
              <a:rPr lang="fa-IR" sz="2800" b="1" dirty="0" smtClean="0">
                <a:cs typeface="B Nazanin" panose="00000400000000000000" pitchFamily="2" charset="-78"/>
              </a:rPr>
              <a:t>7: فرهنگ منحط و ترویج کار های خلاف</a:t>
            </a:r>
          </a:p>
          <a:p>
            <a:pPr algn="r" rtl="1">
              <a:buNone/>
            </a:pPr>
            <a:r>
              <a:rPr lang="fa-IR" sz="2800" b="1" dirty="0" smtClean="0">
                <a:cs typeface="B Nazanin" panose="00000400000000000000" pitchFamily="2" charset="-78"/>
              </a:rPr>
              <a:t>8 : و ... را می توان از نماد های جاهلیّت نام برد. نهج خطبه 166و 192</a:t>
            </a:r>
          </a:p>
          <a:p>
            <a:pPr algn="r">
              <a:buNone/>
            </a:pPr>
            <a:r>
              <a:rPr lang="fa-IR" sz="2400" dirty="0">
                <a:solidFill>
                  <a:srgbClr val="FF0066"/>
                </a:solidFill>
                <a:cs typeface="B Nazanin" panose="00000400000000000000" pitchFamily="2" charset="-78"/>
              </a:rPr>
              <a:t> </a:t>
            </a:r>
            <a:r>
              <a:rPr lang="fa-IR" sz="2400" dirty="0" smtClean="0">
                <a:solidFill>
                  <a:srgbClr val="FF0066"/>
                </a:solidFill>
                <a:cs typeface="B Nazanin" panose="00000400000000000000" pitchFamily="2" charset="-78"/>
              </a:rPr>
              <a:t>سؤال : تفاوت آن روز با امروز چیست ؟</a:t>
            </a:r>
            <a:endParaRPr lang="fa-IR" sz="2400" dirty="0">
              <a:solidFill>
                <a:srgbClr val="FF0066"/>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17</a:t>
            </a:fld>
            <a:endParaRPr lang="en-US" dirty="0"/>
          </a:p>
        </p:txBody>
      </p:sp>
    </p:spTree>
    <p:extLst>
      <p:ext uri="{BB962C8B-B14F-4D97-AF65-F5344CB8AC3E}">
        <p14:creationId xmlns:p14="http://schemas.microsoft.com/office/powerpoint/2010/main" val="2430914573"/>
      </p:ext>
    </p:extLst>
  </p:cSld>
  <p:clrMapOvr>
    <a:masterClrMapping/>
  </p:clrMapOvr>
  <p:transition advClick="0">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15436" cy="333820"/>
          </a:xfrm>
        </p:spPr>
        <p:txBody>
          <a:bodyPr/>
          <a:lstStyle/>
          <a:p>
            <a:r>
              <a:rPr lang="fa-IR" sz="3600" dirty="0">
                <a:cs typeface="B Nazanin" panose="00000400000000000000" pitchFamily="2" charset="-78"/>
              </a:rPr>
              <a:t>ایران </a:t>
            </a:r>
            <a:r>
              <a:rPr lang="fa-IR" sz="3600" dirty="0" smtClean="0">
                <a:cs typeface="B Nazanin" panose="00000400000000000000" pitchFamily="2" charset="-78"/>
              </a:rPr>
              <a:t>و روم در آستانه ظهور اسلام: </a:t>
            </a:r>
            <a:endParaRPr lang="fa-IR" sz="3600" dirty="0">
              <a:cs typeface="B Nazanin" panose="00000400000000000000" pitchFamily="2" charset="-78"/>
            </a:endParaRPr>
          </a:p>
        </p:txBody>
      </p:sp>
      <p:sp>
        <p:nvSpPr>
          <p:cNvPr id="3" name="Content Placeholder 2"/>
          <p:cNvSpPr>
            <a:spLocks noGrp="1"/>
          </p:cNvSpPr>
          <p:nvPr>
            <p:ph idx="1"/>
          </p:nvPr>
        </p:nvSpPr>
        <p:spPr>
          <a:xfrm>
            <a:off x="214282" y="620688"/>
            <a:ext cx="8750206" cy="5951584"/>
          </a:xfrm>
        </p:spPr>
        <p:txBody>
          <a:bodyPr/>
          <a:lstStyle/>
          <a:p>
            <a:pPr algn="r">
              <a:buNone/>
            </a:pPr>
            <a:r>
              <a:rPr lang="fa-IR" sz="2400" b="1" dirty="0" smtClean="0">
                <a:cs typeface="B Nazanin" panose="00000400000000000000" pitchFamily="2" charset="-78"/>
              </a:rPr>
              <a:t>1 :  </a:t>
            </a:r>
            <a:r>
              <a:rPr lang="fa-IR" sz="2400" b="1" dirty="0" smtClean="0">
                <a:solidFill>
                  <a:srgbClr val="FF0000"/>
                </a:solidFill>
                <a:cs typeface="B Nazanin" panose="00000400000000000000" pitchFamily="2" charset="-78"/>
              </a:rPr>
              <a:t>وضع دولت روم</a:t>
            </a:r>
            <a:r>
              <a:rPr lang="fa-IR" sz="2400" b="1" dirty="0" smtClean="0">
                <a:cs typeface="B Nazanin" panose="00000400000000000000" pitchFamily="2" charset="-78"/>
              </a:rPr>
              <a:t>: حکومت استبدادی ، 591میلادی خسرو پرویز خود را قرین آفتاب</a:t>
            </a:r>
          </a:p>
          <a:p>
            <a:pPr algn="r">
              <a:buNone/>
            </a:pPr>
            <a:r>
              <a:rPr lang="fa-IR" sz="2400" b="1" dirty="0" smtClean="0">
                <a:cs typeface="B Nazanin" panose="00000400000000000000" pitchFamily="2" charset="-78"/>
              </a:rPr>
              <a:t> 2 : نارضایتی مردم .  3: جنگ قدرت .  4 : تجمل گرایی  5 :   تبعیض در بهره مندی از مزایای اجتماعی ( داستان مرد کفش گر از زبان حکیم فردوسی)  6: وجود ادیانی مانند{ زردشتی (آمیخته به خرافات) که دین رسمی کشور بود ، این دین از یک ثنویت رنج می برد )، یهودی، مسیحی، مانوی، صائبی (پیروان پیامبر  یحیی ) ، مزدکی و . . .}: نظام خانوادگی: مرد سالاری، تعدّد همسران، ازدواج با محارم در طبقه ی حاکم، کالا انگاری...</a:t>
            </a:r>
          </a:p>
          <a:p>
            <a:pPr algn="r" rtl="1">
              <a:buNone/>
            </a:pPr>
            <a:r>
              <a:rPr lang="fa-IR" sz="2400" b="1" dirty="0" smtClean="0">
                <a:cs typeface="B Nazanin" panose="00000400000000000000" pitchFamily="2" charset="-78"/>
              </a:rPr>
              <a:t>و </a:t>
            </a:r>
            <a:r>
              <a:rPr lang="fa-IR" sz="2400" b="1" dirty="0" smtClean="0">
                <a:solidFill>
                  <a:srgbClr val="FF0000"/>
                </a:solidFill>
                <a:cs typeface="B Nazanin" panose="00000400000000000000" pitchFamily="2" charset="-78"/>
              </a:rPr>
              <a:t>وضع دولت روم: </a:t>
            </a:r>
            <a:r>
              <a:rPr lang="fa-IR" sz="2400" b="1" dirty="0" smtClean="0">
                <a:cs typeface="B Nazanin" panose="00000400000000000000" pitchFamily="2" charset="-78"/>
              </a:rPr>
              <a:t>نیز همانند دولت ایران ازبیماری های اجتماعی در رنج و عذاب بود. </a:t>
            </a:r>
          </a:p>
          <a:p>
            <a:pPr algn="r" rtl="1">
              <a:buNone/>
            </a:pPr>
            <a:r>
              <a:rPr lang="fa-IR" sz="2400" b="1" dirty="0" smtClean="0">
                <a:cs typeface="B Nazanin" panose="00000400000000000000" pitchFamily="2" charset="-78"/>
              </a:rPr>
              <a:t>چنانکه در عصر چهل ساله یوستییانوس می توان از استبداد، عادلانه تقسیم نشدن مزیت های اجتماعی،  بلوا های تصنّعی و نزاعات فکری (آریوس وآتاناسیوس )... را نام برد.</a:t>
            </a:r>
          </a:p>
          <a:p>
            <a:pPr algn="r" rtl="1">
              <a:buNone/>
            </a:pPr>
            <a:r>
              <a:rPr lang="fa-IR" sz="2400" b="1" dirty="0" smtClean="0">
                <a:cs typeface="B Nazanin" panose="00000400000000000000" pitchFamily="2" charset="-78"/>
              </a:rPr>
              <a:t>آسیب های فوق و امثال آنها، مردم را به ستوه آورده بود و آماده ی تحولی همه جانبه ساخته بود  بدین ترتیب تراکم رو به انفجار بود . صص 64 . 65 . 66</a:t>
            </a:r>
          </a:p>
          <a:p>
            <a:pPr algn="r">
              <a:buNone/>
            </a:pPr>
            <a:r>
              <a:rPr lang="fa-IR" sz="2400" b="1" dirty="0" smtClean="0">
                <a:cs typeface="B Nazanin" panose="00000400000000000000" pitchFamily="2" charset="-78"/>
              </a:rPr>
              <a:t>می </a:t>
            </a:r>
            <a:r>
              <a:rPr lang="fa-IR" sz="2400" b="1" dirty="0">
                <a:cs typeface="B Nazanin" panose="00000400000000000000" pitchFamily="2" charset="-78"/>
              </a:rPr>
              <a:t>دید .</a:t>
            </a:r>
          </a:p>
          <a:p>
            <a:pPr algn="r">
              <a:buNone/>
            </a:pPr>
            <a:endParaRPr lang="fa-IR" sz="2400" b="1" dirty="0">
              <a:cs typeface="2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18</a:t>
            </a:fld>
            <a:endParaRPr lang="en-US" dirty="0"/>
          </a:p>
        </p:txBody>
      </p:sp>
    </p:spTree>
    <p:extLst>
      <p:ext uri="{BB962C8B-B14F-4D97-AF65-F5344CB8AC3E}">
        <p14:creationId xmlns:p14="http://schemas.microsoft.com/office/powerpoint/2010/main" val="2430914573"/>
      </p:ext>
    </p:extLst>
  </p:cSld>
  <p:clrMapOvr>
    <a:masterClrMapping/>
  </p:clrMapOvr>
  <p:transition advClick="0">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360040"/>
          </a:xfrm>
        </p:spPr>
        <p:txBody>
          <a:bodyPr/>
          <a:lstStyle/>
          <a:p>
            <a:pPr rtl="1"/>
            <a:r>
              <a:rPr lang="fa-IR" sz="2800" dirty="0" smtClean="0">
                <a:cs typeface="B Nazanin" pitchFamily="2" charset="-78"/>
              </a:rPr>
              <a:t>وضع اجتماعی جهان در آستانه بعثت از دیدگاه علی (ع)</a:t>
            </a:r>
            <a:endParaRPr lang="fa-IR" sz="2800" dirty="0">
              <a:cs typeface="B Nazanin" pitchFamily="2" charset="-78"/>
            </a:endParaRPr>
          </a:p>
        </p:txBody>
      </p:sp>
      <p:sp>
        <p:nvSpPr>
          <p:cNvPr id="3" name="Content Placeholder 2"/>
          <p:cNvSpPr>
            <a:spLocks noGrp="1"/>
          </p:cNvSpPr>
          <p:nvPr>
            <p:ph idx="1"/>
          </p:nvPr>
        </p:nvSpPr>
        <p:spPr>
          <a:xfrm>
            <a:off x="107504" y="620688"/>
            <a:ext cx="8928992" cy="6120680"/>
          </a:xfrm>
        </p:spPr>
        <p:txBody>
          <a:bodyPr/>
          <a:lstStyle/>
          <a:p>
            <a:pPr marL="0" indent="0" algn="r" rtl="1">
              <a:buNone/>
            </a:pPr>
            <a:r>
              <a:rPr lang="fa-IR" sz="2400" dirty="0">
                <a:cs typeface="B Nazanin" pitchFamily="2" charset="-78"/>
              </a:rPr>
              <a:t>س: امام علی (ع) در خطبه ی 191 نهج البلاغه وضع آستانه ی بعثت را چگونه توصیف می نماید ؟  ص 69  ( گواهى مى‏دهم كه محمّد صلّى اللّه عليه و آله و سلّم بنده و فرستاده اوست، هنگامى او را مبعوث فرمود كه مردم در گرداب جهالت فرو رفته بودند، و در حيرت و سرگردانى به سر مى‏بردند، هلاكت آنان را مهار كرده و به سوى خود مى‏كشيد، و گمراهى بر جان و دلشان قفل زده بود.) </a:t>
            </a:r>
            <a:r>
              <a:rPr lang="fa-IR" sz="2400" dirty="0" smtClean="0">
                <a:cs typeface="B Nazanin" pitchFamily="2" charset="-78"/>
              </a:rPr>
              <a:t>وهمچنین </a:t>
            </a:r>
            <a:r>
              <a:rPr lang="fa-IR" sz="2400" dirty="0">
                <a:cs typeface="B Nazanin" pitchFamily="2" charset="-78"/>
              </a:rPr>
              <a:t>در خطبه 196 آورده اند </a:t>
            </a:r>
            <a:r>
              <a:rPr lang="fa-IR" sz="2400" dirty="0" smtClean="0">
                <a:cs typeface="B Nazanin" pitchFamily="2" charset="-78"/>
              </a:rPr>
              <a:t>: خداوند </a:t>
            </a:r>
            <a:r>
              <a:rPr lang="fa-IR" sz="2400" dirty="0">
                <a:cs typeface="B Nazanin" pitchFamily="2" charset="-78"/>
              </a:rPr>
              <a:t>هنگامى پيامبر صلّى اللّه عليه و آله و سلّم را مبعوث فرمود كه نشانه‏اى از دين الهى بر پا، و نه چراغ هدايتى روشن، و نه راه حقّى آشكار بود. اى بندگان خدا شما را به ترس از خدا سفارش مى‏كنم، و از دنياپرستى شما را مى‏ترسانم، زيرا دنيا خانه‏اى ناپايدار و جايگاه سختى و مشكلات است.</a:t>
            </a:r>
          </a:p>
          <a:p>
            <a:pPr marL="0" indent="0" algn="r" rtl="1">
              <a:buNone/>
            </a:pPr>
            <a:r>
              <a:rPr lang="fa-IR" sz="2400" dirty="0">
                <a:cs typeface="B Nazanin" pitchFamily="2" charset="-78"/>
              </a:rPr>
              <a:t>ساكنان دنيا در حال كوچ كردن، و اقامت گزيدگانش به جدايى محكومند. مردم را چونان كشتى طوفان زده در دل درياها مى‏لرزاند، برخى از آنان در دل آب مرده، و برخى ديگر بر روى امواج جان سالم به در برده، و بادها با وزيدن آنها را به اين سو و آن سو مى‏كشاند، و هر جا كه خواهد مى‏برد. پس آن را كه در آب مى‏ميرد نمى‏توان گرفت، و آن كه رها شده نيز به سوى مرگ مى‏رود. اى بندگان خدا، هم اكنون عمل كنيد، كه زبانها آزاد، و بدن‏ها سالم، و اعضاء و جوارح آماده‏اند، و راه بازگشت فراهم، و فرصت زياد است، پيش از آن كه وقت از دست برود، و مرگ فرا رسد، پس فرارسيدن مرگ را حتمى بشماريد، و در انتظار آمدنش به سر نبريد. منبع : نهج البلاغه دشتی ص 413و 414</a:t>
            </a:r>
          </a:p>
          <a:p>
            <a:pPr marL="0" indent="0" algn="r" rtl="1">
              <a:buNone/>
            </a:pP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19</a:t>
            </a:fld>
            <a:endParaRPr lang="en-US" dirty="0"/>
          </a:p>
        </p:txBody>
      </p:sp>
    </p:spTree>
    <p:extLst>
      <p:ext uri="{BB962C8B-B14F-4D97-AF65-F5344CB8AC3E}">
        <p14:creationId xmlns:p14="http://schemas.microsoft.com/office/powerpoint/2010/main" val="1200644081"/>
      </p:ext>
    </p:extLst>
  </p:cSld>
  <p:clrMapOvr>
    <a:masterClrMapping/>
  </p:clrMapOvr>
  <p:transition advClick="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p:txBody>
          <a:bodyPr/>
          <a:lstStyle/>
          <a:p>
            <a:pPr>
              <a:defRPr/>
            </a:pPr>
            <a:fld id="{54C4000A-B976-4155-9557-A2683CADE376}" type="slidenum">
              <a:rPr lang="en-US"/>
              <a:pPr>
                <a:defRPr/>
              </a:pPr>
              <a:t>2</a:t>
            </a:fld>
            <a:endParaRPr lang="en-US" dirty="0"/>
          </a:p>
        </p:txBody>
      </p:sp>
      <p:sp>
        <p:nvSpPr>
          <p:cNvPr id="9219" name="WordArt 2"/>
          <p:cNvSpPr>
            <a:spLocks noChangeArrowheads="1" noChangeShapeType="1" noTextEdit="1"/>
          </p:cNvSpPr>
          <p:nvPr/>
        </p:nvSpPr>
        <p:spPr bwMode="auto">
          <a:xfrm>
            <a:off x="940718" y="1700808"/>
            <a:ext cx="6902524" cy="3109913"/>
          </a:xfrm>
          <a:prstGeom prst="rect">
            <a:avLst/>
          </a:prstGeom>
        </p:spPr>
        <p:txBody>
          <a:bodyPr wrap="none" fromWordArt="1">
            <a:prstTxWarp prst="textPlain">
              <a:avLst>
                <a:gd name="adj" fmla="val 49773"/>
              </a:avLst>
            </a:prstTxWarp>
          </a:bodyPr>
          <a:lstStyle/>
          <a:p>
            <a:pPr algn="ctr" rtl="1"/>
            <a:r>
              <a:rPr lang="fa-IR" sz="3600" b="1" kern="10" dirty="0" smtClean="0">
                <a:ln w="12700">
                  <a:solidFill>
                    <a:srgbClr val="EAEAEA"/>
                  </a:solidFill>
                  <a:round/>
                  <a:headEnd/>
                  <a:tailEnd/>
                </a:ln>
                <a:solidFill>
                  <a:schemeClr val="tx2">
                    <a:lumMod val="60000"/>
                    <a:lumOff val="40000"/>
                  </a:schemeClr>
                </a:solidFill>
                <a:effectLst>
                  <a:outerShdw dist="35921" dir="2700000" sy="50000" kx="2115830" algn="bl" rotWithShape="0">
                    <a:srgbClr val="C0C0C0">
                      <a:alpha val="79999"/>
                    </a:srgbClr>
                  </a:outerShdw>
                </a:effectLst>
                <a:cs typeface="B Nazanin" panose="00000400000000000000" pitchFamily="2" charset="-78"/>
              </a:rPr>
              <a:t>فصل دوم</a:t>
            </a:r>
            <a:endParaRPr lang="en-US" sz="3600" b="1" kern="10" dirty="0">
              <a:ln w="12700">
                <a:solidFill>
                  <a:srgbClr val="EAEAEA"/>
                </a:solidFill>
                <a:round/>
                <a:headEnd/>
                <a:tailEnd/>
              </a:ln>
              <a:solidFill>
                <a:schemeClr val="tx2">
                  <a:lumMod val="60000"/>
                  <a:lumOff val="40000"/>
                </a:schemeClr>
              </a:solidFill>
              <a:effectLst>
                <a:outerShdw dist="35921" dir="2700000" sy="50000" kx="2115830" algn="bl" rotWithShape="0">
                  <a:srgbClr val="C0C0C0">
                    <a:alpha val="79999"/>
                  </a:srgbClr>
                </a:outerShdw>
              </a:effectLst>
              <a:cs typeface="B Nazanin" panose="00000400000000000000" pitchFamily="2" charset="-78"/>
            </a:endParaRPr>
          </a:p>
        </p:txBody>
      </p:sp>
    </p:spTree>
  </p:cSld>
  <p:clrMapOvr>
    <a:masterClrMapping/>
  </p:clrMapOvr>
  <p:transition advClick="0">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360040"/>
          </a:xfrm>
        </p:spPr>
        <p:txBody>
          <a:bodyPr/>
          <a:lstStyle/>
          <a:p>
            <a:r>
              <a:rPr lang="fa-IR" sz="2800" b="1" dirty="0">
                <a:cs typeface="B Nazanin" pitchFamily="2" charset="-78"/>
              </a:rPr>
              <a:t>ریشه ی سکولاریسم </a:t>
            </a:r>
          </a:p>
        </p:txBody>
      </p:sp>
      <p:sp>
        <p:nvSpPr>
          <p:cNvPr id="3" name="Content Placeholder 2"/>
          <p:cNvSpPr>
            <a:spLocks noGrp="1"/>
          </p:cNvSpPr>
          <p:nvPr>
            <p:ph idx="1"/>
          </p:nvPr>
        </p:nvSpPr>
        <p:spPr>
          <a:xfrm>
            <a:off x="107504" y="620688"/>
            <a:ext cx="8928992" cy="6120680"/>
          </a:xfrm>
        </p:spPr>
        <p:txBody>
          <a:bodyPr/>
          <a:lstStyle/>
          <a:p>
            <a:pPr marL="0" indent="0" algn="r" rtl="1">
              <a:buNone/>
            </a:pPr>
            <a:r>
              <a:rPr lang="fa-IR" sz="2400" dirty="0" smtClean="0">
                <a:cs typeface="B Nazanin" pitchFamily="2" charset="-78"/>
              </a:rPr>
              <a:t>س: ریشه </a:t>
            </a:r>
            <a:r>
              <a:rPr lang="fa-IR" sz="2400" dirty="0">
                <a:cs typeface="B Nazanin" pitchFamily="2" charset="-78"/>
              </a:rPr>
              <a:t>ی سکولاریسم و کنار زدن دین از جامعه را ریشه یابی بکنید .</a:t>
            </a:r>
          </a:p>
          <a:p>
            <a:pPr marL="0" indent="0" algn="r" rtl="1">
              <a:buNone/>
            </a:pPr>
            <a:r>
              <a:rPr lang="fa-IR" sz="2400" dirty="0">
                <a:cs typeface="B Nazanin" pitchFamily="2" charset="-78"/>
              </a:rPr>
              <a:t>س: ویل دورانت مورخ و نویسنده ی تاریخ تمدن درباره ی انحطاط روم شرقی در طی قرون وسطی چه می گوید </a:t>
            </a:r>
            <a:r>
              <a:rPr lang="fa-IR" sz="2400" dirty="0" smtClean="0">
                <a:cs typeface="B Nazanin" pitchFamily="2" charset="-78"/>
              </a:rPr>
              <a:t>؟</a:t>
            </a:r>
          </a:p>
          <a:p>
            <a:pPr marL="0" indent="0" algn="r" rtl="1">
              <a:buNone/>
            </a:pPr>
            <a:r>
              <a:rPr lang="fa-IR" sz="2400" dirty="0">
                <a:cs typeface="B Nazanin" pitchFamily="2" charset="-78"/>
              </a:rPr>
              <a:t> </a:t>
            </a:r>
            <a:r>
              <a:rPr lang="fa-IR" sz="2400" dirty="0" smtClean="0">
                <a:cs typeface="B Nazanin" pitchFamily="2" charset="-78"/>
              </a:rPr>
              <a:t>    بزرگترين </a:t>
            </a:r>
            <a:r>
              <a:rPr lang="fa-IR" sz="2400" dirty="0">
                <a:cs typeface="B Nazanin" pitchFamily="2" charset="-78"/>
              </a:rPr>
              <a:t>مورخان عقيده دارند كه علت اصلي سقوط روم مسيحيت بود. او و پيروانش چنين دليل مي‌آوردند كه در واقع اين مذهب كيش قديم را، كه به روح رومي خصلت اخلاقي و به دولت روم ثبات بخشيده بود، از ميان برد. مسيحيت به فرهنگ كلاسيك، به علم،‌ به فلسفه، به ادبيات و هنر اعلان جنگ داده بود. مسيحيت نوعي رازوري شرقي سست كننده را </a:t>
            </a:r>
            <a:r>
              <a:rPr lang="fa-IR" sz="1800" dirty="0">
                <a:cs typeface="B Nazanin" pitchFamily="2" charset="-78"/>
              </a:rPr>
              <a:t>جلد 3 ص778 </a:t>
            </a:r>
          </a:p>
          <a:p>
            <a:pPr marL="0" indent="0" algn="r" rtl="1">
              <a:buNone/>
            </a:pPr>
            <a:r>
              <a:rPr lang="fa-IR" sz="2400" dirty="0">
                <a:cs typeface="B Nazanin" pitchFamily="2" charset="-78"/>
              </a:rPr>
              <a:t>وارد رواقي‌گري واقعپردازانة زندگي رومي كرده بود، فكر افراد را از وظايف اين جهاني معطوف آمادگي تسليم طلبانه براي يك فاجعة كيهاني ساخته بود، و آنان را واداشته بود تا به جاي آنكه در جستجوي سعادت جمعي از طريق فداكاري در راه كشور باشند،‌ به دنبال سعادت فردي از طريق زهد و عبادت بروند. مسيحيت وحدت امپراطوري را در هم شكسته بود، در حالي كه امپراطوران نظامي براي حفظ اين وحدت مبارزه مي‌كردند؛ آيين مسيح پيروان خود را از به عهده گرفتن شغلهاي رسمي يا رفتن به خدمت نظام منع كرده بود؛ اصول اخلاقي مبني بر عدم مقاومت و صلحدوستي را موعظه كرده بود و حال آنكه نجات امپراطوري در گرو شور و شوق و ارادة به جنگ بود. پيروزي مسيح مرگ روم به شمار مي‌رفت.</a:t>
            </a:r>
            <a:r>
              <a:rPr lang="fa-IR" sz="2000" dirty="0">
                <a:cs typeface="B Nazanin" pitchFamily="2" charset="-78"/>
              </a:rPr>
              <a:t>جلد </a:t>
            </a:r>
            <a:r>
              <a:rPr lang="fa-IR" sz="2000" dirty="0" smtClean="0">
                <a:cs typeface="B Nazanin" pitchFamily="2" charset="-78"/>
              </a:rPr>
              <a:t>3 تاریخ تمدن ویل دوران3 </a:t>
            </a:r>
            <a:r>
              <a:rPr lang="fa-IR" sz="2000" dirty="0">
                <a:cs typeface="B Nazanin" pitchFamily="2" charset="-78"/>
              </a:rPr>
              <a:t>ص 789</a:t>
            </a:r>
          </a:p>
          <a:p>
            <a:pPr marL="0" indent="0" algn="r" rtl="1">
              <a:buNone/>
            </a:pP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20</a:t>
            </a:fld>
            <a:endParaRPr lang="en-US" dirty="0"/>
          </a:p>
        </p:txBody>
      </p:sp>
    </p:spTree>
    <p:extLst>
      <p:ext uri="{BB962C8B-B14F-4D97-AF65-F5344CB8AC3E}">
        <p14:creationId xmlns:p14="http://schemas.microsoft.com/office/powerpoint/2010/main" val="3658173010"/>
      </p:ext>
    </p:extLst>
  </p:cSld>
  <p:clrMapOvr>
    <a:masterClrMapping/>
  </p:clrMapOvr>
  <p:transition advClick="0">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360040"/>
          </a:xfrm>
        </p:spPr>
        <p:txBody>
          <a:bodyPr/>
          <a:lstStyle/>
          <a:p>
            <a:r>
              <a:rPr lang="fa-IR" sz="2400" dirty="0" smtClean="0">
                <a:cs typeface="B Nazanin" pitchFamily="2" charset="-78"/>
              </a:rPr>
              <a:t>وضعيت حقوق زنان و نظام خانواده</a:t>
            </a:r>
            <a:endParaRPr lang="fa-IR" sz="2400" dirty="0">
              <a:cs typeface="B Nazanin" pitchFamily="2" charset="-78"/>
            </a:endParaRPr>
          </a:p>
        </p:txBody>
      </p:sp>
      <p:sp>
        <p:nvSpPr>
          <p:cNvPr id="3" name="Content Placeholder 2"/>
          <p:cNvSpPr>
            <a:spLocks noGrp="1"/>
          </p:cNvSpPr>
          <p:nvPr>
            <p:ph idx="1"/>
          </p:nvPr>
        </p:nvSpPr>
        <p:spPr>
          <a:xfrm>
            <a:off x="107504" y="620688"/>
            <a:ext cx="8928992" cy="6120680"/>
          </a:xfrm>
        </p:spPr>
        <p:txBody>
          <a:bodyPr/>
          <a:lstStyle/>
          <a:p>
            <a:pPr marL="0" indent="0" algn="r" rtl="1">
              <a:buNone/>
            </a:pPr>
            <a:r>
              <a:rPr lang="fa-IR" sz="2400" b="1" dirty="0">
                <a:cs typeface="B Nazanin" pitchFamily="2" charset="-78"/>
              </a:rPr>
              <a:t>-12 وضعيت حقوق زنان و نظام خانواده در سه جامعه ايران دوره ساساني</a:t>
            </a:r>
            <a:r>
              <a:rPr lang="fa-IR" sz="2400" b="1" dirty="0" smtClean="0">
                <a:cs typeface="B Nazanin" pitchFamily="2" charset="-78"/>
              </a:rPr>
              <a:t>، امپراطوري </a:t>
            </a:r>
            <a:r>
              <a:rPr lang="fa-IR" sz="2400" b="1" dirty="0">
                <a:cs typeface="B Nazanin" pitchFamily="2" charset="-78"/>
              </a:rPr>
              <a:t>روم و </a:t>
            </a:r>
            <a:r>
              <a:rPr lang="fa-IR" sz="2400" b="1" dirty="0" smtClean="0">
                <a:cs typeface="B Nazanin" pitchFamily="2" charset="-78"/>
              </a:rPr>
              <a:t>جزيرة العرب </a:t>
            </a:r>
            <a:r>
              <a:rPr lang="fa-IR" sz="2400" b="1" dirty="0">
                <a:cs typeface="B Nazanin" pitchFamily="2" charset="-78"/>
              </a:rPr>
              <a:t>را مقايسه و ارزيابي </a:t>
            </a:r>
            <a:r>
              <a:rPr lang="fa-IR" sz="2400" b="1" dirty="0" smtClean="0">
                <a:cs typeface="B Nazanin" pitchFamily="2" charset="-78"/>
              </a:rPr>
              <a:t>كنيد.</a:t>
            </a:r>
          </a:p>
          <a:p>
            <a:pPr marL="0" indent="0" algn="justLow" rtl="1">
              <a:buNone/>
            </a:pPr>
            <a:r>
              <a:rPr lang="fa-IR" sz="2400" b="1" dirty="0" smtClean="0">
                <a:cs typeface="B Nazanin" pitchFamily="2" charset="-78"/>
              </a:rPr>
              <a:t>    در </a:t>
            </a:r>
            <a:r>
              <a:rPr lang="fa-IR" sz="2400" b="1" dirty="0">
                <a:cs typeface="B Nazanin" pitchFamily="2" charset="-78"/>
              </a:rPr>
              <a:t>خانواده ايراني دوره </a:t>
            </a:r>
            <a:r>
              <a:rPr lang="fa-IR" sz="2400" b="1" dirty="0" smtClean="0">
                <a:cs typeface="B Nazanin" pitchFamily="2" charset="-78"/>
              </a:rPr>
              <a:t>ساساني، </a:t>
            </a:r>
            <a:r>
              <a:rPr lang="fa-IR" sz="2400" b="1" dirty="0">
                <a:cs typeface="B Nazanin" pitchFamily="2" charset="-78"/>
              </a:rPr>
              <a:t>مرد رياست مطلق داشت، از نظر تعداد همسر محدوديتي نداشت. ازدواج </a:t>
            </a:r>
            <a:r>
              <a:rPr lang="fa-IR" sz="2400" b="1" dirty="0" smtClean="0">
                <a:cs typeface="B Nazanin" pitchFamily="2" charset="-78"/>
              </a:rPr>
              <a:t>با محارم </a:t>
            </a:r>
            <a:r>
              <a:rPr lang="fa-IR" sz="2400" b="1" dirty="0">
                <a:cs typeface="B Nazanin" pitchFamily="2" charset="-78"/>
              </a:rPr>
              <a:t>رواج داشت. زن از شخصيت حقوقي بي بهره بود و به عنوان شي ء از آن ديگران به حساب مي آمد. </a:t>
            </a:r>
            <a:r>
              <a:rPr lang="fa-IR" sz="2400" b="1" dirty="0" smtClean="0">
                <a:cs typeface="B Nazanin" pitchFamily="2" charset="-78"/>
              </a:rPr>
              <a:t>پدر مي </a:t>
            </a:r>
            <a:r>
              <a:rPr lang="fa-IR" sz="2400" b="1" dirty="0">
                <a:cs typeface="B Nazanin" pitchFamily="2" charset="-78"/>
              </a:rPr>
              <a:t>توانست كودكانش را از خود براند يا به ديگران بفروشد. شوهر مي توانست همسرش را كه در انجام </a:t>
            </a:r>
            <a:r>
              <a:rPr lang="fa-IR" sz="2400" b="1" dirty="0" smtClean="0">
                <a:cs typeface="B Nazanin" pitchFamily="2" charset="-78"/>
              </a:rPr>
              <a:t>وظايفش كوتاهي </a:t>
            </a:r>
            <a:r>
              <a:rPr lang="fa-IR" sz="2400" b="1" dirty="0">
                <a:cs typeface="B Nazanin" pitchFamily="2" charset="-78"/>
              </a:rPr>
              <a:t>كرده به مرد ديگري بسپارد تا از خدماتش بهره گيرد. در روم نيز مانند ايران زنان از حقوق بهره </a:t>
            </a:r>
            <a:r>
              <a:rPr lang="fa-IR" sz="2400" b="1" dirty="0" smtClean="0">
                <a:cs typeface="B Nazanin" pitchFamily="2" charset="-78"/>
              </a:rPr>
              <a:t>اينداشتند </a:t>
            </a:r>
            <a:r>
              <a:rPr lang="fa-IR" sz="2400" b="1" dirty="0">
                <a:cs typeface="B Nazanin" pitchFamily="2" charset="-78"/>
              </a:rPr>
              <a:t>و ازدواج با محارم اشكالي نداشته است. مردم به چهار طبقه اشراف ، شواليه ،بردگان وطبقه </a:t>
            </a:r>
            <a:r>
              <a:rPr lang="fa-IR" sz="2400" b="1" dirty="0" smtClean="0">
                <a:cs typeface="B Nazanin" pitchFamily="2" charset="-78"/>
              </a:rPr>
              <a:t>متوسطتقسيم </a:t>
            </a:r>
            <a:r>
              <a:rPr lang="fa-IR" sz="2400" b="1" dirty="0">
                <a:cs typeface="B Nazanin" pitchFamily="2" charset="-78"/>
              </a:rPr>
              <a:t>مي شوند و هر كس در هر درجه از شايستگي يا بي لياقتي از مزاياي مخصوص طبقه خود بهره مند </a:t>
            </a:r>
            <a:r>
              <a:rPr lang="fa-IR" sz="2400" b="1" dirty="0" smtClean="0">
                <a:cs typeface="B Nazanin" pitchFamily="2" charset="-78"/>
              </a:rPr>
              <a:t>مي شد</a:t>
            </a:r>
            <a:r>
              <a:rPr lang="fa-IR" sz="2400" b="1" dirty="0">
                <a:cs typeface="B Nazanin" pitchFamily="2" charset="-78"/>
              </a:rPr>
              <a:t>. در جزيرة العرب وضع بدتر </a:t>
            </a:r>
            <a:r>
              <a:rPr lang="fa-IR" sz="2400" b="1" dirty="0" smtClean="0">
                <a:cs typeface="B Nazanin" pitchFamily="2" charset="-78"/>
              </a:rPr>
              <a:t>بود.مرد </a:t>
            </a:r>
            <a:r>
              <a:rPr lang="fa-IR" sz="2400" b="1" dirty="0">
                <a:cs typeface="B Nazanin" pitchFamily="2" charset="-78"/>
              </a:rPr>
              <a:t>از حق فروش، قتل، ضرب و شتم زن برخوردار بود و سرنوشت او </a:t>
            </a:r>
            <a:r>
              <a:rPr lang="fa-IR" sz="2400" b="1" dirty="0" smtClean="0">
                <a:cs typeface="B Nazanin" pitchFamily="2" charset="-78"/>
              </a:rPr>
              <a:t>مقهور اراده </a:t>
            </a:r>
            <a:r>
              <a:rPr lang="fa-IR" sz="2400" b="1" dirty="0">
                <a:cs typeface="B Nazanin" pitchFamily="2" charset="-78"/>
              </a:rPr>
              <a:t>مرد بود. . زن در پذيرش و عدم پذيرش شريك زندگي اختياري نداشت، امنيت حقوقي و خانوادگي </a:t>
            </a:r>
            <a:r>
              <a:rPr lang="fa-IR" sz="2400" b="1" dirty="0" smtClean="0">
                <a:cs typeface="B Nazanin" pitchFamily="2" charset="-78"/>
              </a:rPr>
              <a:t>نداشت و </a:t>
            </a:r>
            <a:r>
              <a:rPr lang="fa-IR" sz="2400" b="1" dirty="0">
                <a:cs typeface="B Nazanin" pitchFamily="2" charset="-78"/>
              </a:rPr>
              <a:t>مرد مي توانست ده زن اختيار كند. زن را ننگ مي شمردند و دختران را زنده به گور مي كردند </a:t>
            </a:r>
            <a:r>
              <a:rPr lang="fa-IR" sz="2400" b="1" dirty="0" smtClean="0">
                <a:cs typeface="B Nazanin" pitchFamily="2" charset="-78"/>
              </a:rPr>
              <a:t>وازدواج زناشويي </a:t>
            </a:r>
            <a:r>
              <a:rPr lang="fa-IR" sz="2400" b="1" dirty="0">
                <a:cs typeface="B Nazanin" pitchFamily="2" charset="-78"/>
              </a:rPr>
              <a:t>ها مانند اماء، مبادله و استبضاع نظام خانواده را متزلزل و شان زن را در حد جانوران پايين مي </a:t>
            </a:r>
            <a:r>
              <a:rPr lang="fa-IR" sz="2400" b="1" dirty="0" smtClean="0">
                <a:cs typeface="B Nazanin" pitchFamily="2" charset="-78"/>
              </a:rPr>
              <a:t>آورد.</a:t>
            </a:r>
            <a:endParaRPr lang="fa-IR" sz="2400" b="1" dirty="0">
              <a:cs typeface="B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21</a:t>
            </a:fld>
            <a:endParaRPr lang="en-US" dirty="0"/>
          </a:p>
        </p:txBody>
      </p:sp>
    </p:spTree>
    <p:extLst>
      <p:ext uri="{BB962C8B-B14F-4D97-AF65-F5344CB8AC3E}">
        <p14:creationId xmlns:p14="http://schemas.microsoft.com/office/powerpoint/2010/main" val="1312734111"/>
      </p:ext>
    </p:extLst>
  </p:cSld>
  <p:clrMapOvr>
    <a:masterClrMapping/>
  </p:clrMapOvr>
  <p:transition advClick="0">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360040"/>
          </a:xfrm>
        </p:spPr>
        <p:txBody>
          <a:bodyPr/>
          <a:lstStyle/>
          <a:p>
            <a:r>
              <a:rPr lang="fa-IR" sz="2000" b="1" smtClean="0">
                <a:cs typeface="B Nazanin" pitchFamily="2" charset="-78"/>
              </a:rPr>
              <a:t>موقعيت </a:t>
            </a:r>
            <a:r>
              <a:rPr lang="fa-IR" sz="2000" b="1" dirty="0">
                <a:cs typeface="B Nazanin" pitchFamily="2" charset="-78"/>
              </a:rPr>
              <a:t>دين و مذهب را در سه جامعه ياد شده بيان نماييد.</a:t>
            </a:r>
          </a:p>
        </p:txBody>
      </p:sp>
      <p:sp>
        <p:nvSpPr>
          <p:cNvPr id="3" name="Content Placeholder 2"/>
          <p:cNvSpPr>
            <a:spLocks noGrp="1"/>
          </p:cNvSpPr>
          <p:nvPr>
            <p:ph idx="1"/>
          </p:nvPr>
        </p:nvSpPr>
        <p:spPr>
          <a:xfrm>
            <a:off x="107504" y="620688"/>
            <a:ext cx="8928992" cy="6120680"/>
          </a:xfrm>
        </p:spPr>
        <p:txBody>
          <a:bodyPr/>
          <a:lstStyle/>
          <a:p>
            <a:pPr marL="0" indent="0" algn="justLow" rtl="1">
              <a:buNone/>
            </a:pPr>
            <a:r>
              <a:rPr lang="fa-IR" sz="2400" dirty="0" smtClean="0">
                <a:cs typeface="B Nazanin" pitchFamily="2" charset="-78"/>
              </a:rPr>
              <a:t>    هنگام </a:t>
            </a:r>
            <a:r>
              <a:rPr lang="fa-IR" sz="2400" dirty="0">
                <a:cs typeface="B Nazanin" pitchFamily="2" charset="-78"/>
              </a:rPr>
              <a:t>ظهور اسلام ، ادياني مانند زرتشتي ، يهودي ،مسيحي، مانوي ،صائبي و مزدكي در ايران رواج داشت. دين رسمي ، كه از سوي شاهان ساساني مورد حمايت قرار مي گرفت، آيين زرتشت بود.ويژگي اصلي و بدون ترديداين دين در زمان ساسانيان اعتقاد به يك ثنويت جهاني ( اهورا مزدا و اهريمن ) بود. خورشيد ، ماه ، </a:t>
            </a:r>
            <a:r>
              <a:rPr lang="fa-IR" sz="2400" dirty="0" smtClean="0">
                <a:cs typeface="B Nazanin" pitchFamily="2" charset="-78"/>
              </a:rPr>
              <a:t>ستارگا آتش </a:t>
            </a:r>
            <a:r>
              <a:rPr lang="fa-IR" sz="2400" dirty="0">
                <a:cs typeface="B Nazanin" pitchFamily="2" charset="-78"/>
              </a:rPr>
              <a:t>،باد ، كوهها و ارواح مقدس را در گذشته مي پرستيدند و اينكه آفتاب در تعليمات زرتشت </a:t>
            </a:r>
            <a:r>
              <a:rPr lang="fa-IR" sz="2400" dirty="0" smtClean="0">
                <a:cs typeface="B Nazanin" pitchFamily="2" charset="-78"/>
              </a:rPr>
              <a:t>موجودي مقدس </a:t>
            </a:r>
            <a:r>
              <a:rPr lang="fa-IR" sz="2400" dirty="0">
                <a:cs typeface="B Nazanin" pitchFamily="2" charset="-78"/>
              </a:rPr>
              <a:t>بود</a:t>
            </a:r>
            <a:r>
              <a:rPr lang="fa-IR" sz="2400" dirty="0" smtClean="0">
                <a:cs typeface="B Nazanin" pitchFamily="2" charset="-78"/>
              </a:rPr>
              <a:t>. فرزند </a:t>
            </a:r>
            <a:r>
              <a:rPr lang="fa-IR" sz="2400" dirty="0">
                <a:cs typeface="B Nazanin" pitchFamily="2" charset="-78"/>
              </a:rPr>
              <a:t>اهورا مزدا شناخته مي شد و مقام يافته بود و مورد پرستش قرار گرفت. در امپراتوري </a:t>
            </a:r>
            <a:r>
              <a:rPr lang="fa-IR" sz="2400" dirty="0" smtClean="0">
                <a:cs typeface="B Nazanin" pitchFamily="2" charset="-78"/>
              </a:rPr>
              <a:t>رومشرقي </a:t>
            </a:r>
            <a:r>
              <a:rPr lang="fa-IR" sz="2400" dirty="0">
                <a:cs typeface="B Nazanin" pitchFamily="2" charset="-78"/>
              </a:rPr>
              <a:t>، مسيحيت دين رسمي بود. قسطنطين به سبب رويايي فرمان مسيحيت را اعلام كرد و از آن </a:t>
            </a:r>
            <a:r>
              <a:rPr lang="fa-IR" sz="2400" dirty="0" smtClean="0">
                <a:cs typeface="B Nazanin" pitchFamily="2" charset="-78"/>
              </a:rPr>
              <a:t>پس مشكلات </a:t>
            </a:r>
            <a:r>
              <a:rPr lang="fa-IR" sz="2400" dirty="0">
                <a:cs typeface="B Nazanin" pitchFamily="2" charset="-78"/>
              </a:rPr>
              <a:t>داخلي مسيحيت به وجود </a:t>
            </a:r>
            <a:r>
              <a:rPr lang="fa-IR" sz="2400" dirty="0" smtClean="0">
                <a:cs typeface="B Nazanin" pitchFamily="2" charset="-78"/>
              </a:rPr>
              <a:t>آمد.روح </a:t>
            </a:r>
            <a:r>
              <a:rPr lang="fa-IR" sz="2400" dirty="0">
                <a:cs typeface="B Nazanin" pitchFamily="2" charset="-78"/>
              </a:rPr>
              <a:t>القدس وارد مسيحيت شد ، تثليث به رسميت شناخته شد و </a:t>
            </a:r>
            <a:r>
              <a:rPr lang="fa-IR" sz="2400" dirty="0" smtClean="0">
                <a:cs typeface="B Nazanin" pitchFamily="2" charset="-78"/>
              </a:rPr>
              <a:t>افكار</a:t>
            </a:r>
            <a:r>
              <a:rPr lang="fa-IR" sz="2400" dirty="0">
                <a:cs typeface="B Nazanin" pitchFamily="2" charset="-78"/>
              </a:rPr>
              <a:t> </a:t>
            </a:r>
            <a:r>
              <a:rPr lang="fa-IR" sz="2400" dirty="0" smtClean="0">
                <a:cs typeface="B Nazanin" pitchFamily="2" charset="-78"/>
              </a:rPr>
              <a:t>واقعي </a:t>
            </a:r>
            <a:r>
              <a:rPr lang="fa-IR" sz="2400" dirty="0">
                <a:cs typeface="B Nazanin" pitchFamily="2" charset="-78"/>
              </a:rPr>
              <a:t>مسيح نابود شد. </a:t>
            </a:r>
            <a:endParaRPr lang="fa-IR" sz="2400" dirty="0" smtClean="0">
              <a:cs typeface="B Nazanin" pitchFamily="2" charset="-78"/>
            </a:endParaRPr>
          </a:p>
          <a:p>
            <a:pPr marL="0" indent="0" algn="justLow" rtl="1">
              <a:buNone/>
            </a:pPr>
            <a:r>
              <a:rPr lang="fa-IR" sz="2400" dirty="0">
                <a:cs typeface="B Nazanin" pitchFamily="2" charset="-78"/>
              </a:rPr>
              <a:t> </a:t>
            </a:r>
            <a:r>
              <a:rPr lang="fa-IR" sz="2400" dirty="0" smtClean="0">
                <a:cs typeface="B Nazanin" pitchFamily="2" charset="-78"/>
              </a:rPr>
              <a:t>   دين </a:t>
            </a:r>
            <a:r>
              <a:rPr lang="fa-IR" sz="2400" dirty="0">
                <a:cs typeface="B Nazanin" pitchFamily="2" charset="-78"/>
              </a:rPr>
              <a:t>گريزي از آن به بعد استوار شد. شكل دين در بسياري از ابعاد تغيير كرد. مردم </a:t>
            </a:r>
            <a:r>
              <a:rPr lang="fa-IR" sz="2400" dirty="0" smtClean="0">
                <a:cs typeface="B Nazanin" pitchFamily="2" charset="-78"/>
              </a:rPr>
              <a:t>حق مراجعه مستقيمبه </a:t>
            </a:r>
            <a:r>
              <a:rPr lang="fa-IR" sz="2400" dirty="0">
                <a:cs typeface="B Nazanin" pitchFamily="2" charset="-78"/>
              </a:rPr>
              <a:t>انجيل را از دست دادند و در بسياري از كارها به كشيش نيازمند </a:t>
            </a:r>
            <a:r>
              <a:rPr lang="fa-IR" sz="2400" dirty="0" smtClean="0">
                <a:cs typeface="B Nazanin" pitchFamily="2" charset="-78"/>
              </a:rPr>
              <a:t>شدند. در </a:t>
            </a:r>
            <a:r>
              <a:rPr lang="fa-IR" sz="2400" dirty="0">
                <a:cs typeface="B Nazanin" pitchFamily="2" charset="-78"/>
              </a:rPr>
              <a:t>جزيرة العرب عنصر واقعي دين قبايل عرب جاهلي شرك و بت پرستي و به تعبيري آميزه اي از تعدد </a:t>
            </a:r>
            <a:r>
              <a:rPr lang="fa-IR" sz="2400" dirty="0" smtClean="0">
                <a:cs typeface="B Nazanin" pitchFamily="2" charset="-78"/>
              </a:rPr>
              <a:t>خدايان و </a:t>
            </a:r>
            <a:r>
              <a:rPr lang="fa-IR" sz="2400" dirty="0">
                <a:cs typeface="B Nazanin" pitchFamily="2" charset="-78"/>
              </a:rPr>
              <a:t>طبيعت پرستي بود. اعتقاد به جن ارواح ،پرستش ماه و ستارگان وجود داشت. مسيحيت و دين يهود در </a:t>
            </a:r>
            <a:r>
              <a:rPr lang="fa-IR" sz="2400" dirty="0" smtClean="0">
                <a:cs typeface="B Nazanin" pitchFamily="2" charset="-78"/>
              </a:rPr>
              <a:t>نقاطيمانند </a:t>
            </a:r>
            <a:r>
              <a:rPr lang="fa-IR" sz="2400" dirty="0">
                <a:cs typeface="B Nazanin" pitchFamily="2" charset="-78"/>
              </a:rPr>
              <a:t>نجران و يثرب گسترش داشت و در مناطقي مانند حيره كيش زرتشتي مورد توجه </a:t>
            </a:r>
            <a:r>
              <a:rPr lang="fa-IR" sz="2400" dirty="0" smtClean="0">
                <a:cs typeface="B Nazanin" pitchFamily="2" charset="-78"/>
              </a:rPr>
              <a:t>بود.</a:t>
            </a: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22</a:t>
            </a:fld>
            <a:endParaRPr lang="en-US" dirty="0"/>
          </a:p>
        </p:txBody>
      </p:sp>
    </p:spTree>
    <p:extLst>
      <p:ext uri="{BB962C8B-B14F-4D97-AF65-F5344CB8AC3E}">
        <p14:creationId xmlns:p14="http://schemas.microsoft.com/office/powerpoint/2010/main" val="120241152"/>
      </p:ext>
    </p:extLst>
  </p:cSld>
  <p:clrMapOvr>
    <a:masterClrMapping/>
  </p:clrMapOvr>
  <p:transition advClick="0">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360040"/>
          </a:xfrm>
        </p:spPr>
        <p:txBody>
          <a:bodyPr/>
          <a:lstStyle/>
          <a:p>
            <a:r>
              <a:rPr lang="fa-IR" sz="2800" b="1" dirty="0">
                <a:cs typeface="B Nazanin" pitchFamily="2" charset="-78"/>
              </a:rPr>
              <a:t>نقطه يا نقاط مشترك انحراف و انحطاط </a:t>
            </a:r>
            <a:r>
              <a:rPr lang="fa-IR" sz="2800" b="1" dirty="0" smtClean="0">
                <a:cs typeface="B Nazanin" pitchFamily="2" charset="-78"/>
              </a:rPr>
              <a:t>در قدیم و جدید</a:t>
            </a:r>
            <a:endParaRPr lang="fa-IR" sz="2800" b="1" dirty="0">
              <a:cs typeface="B Nazanin" pitchFamily="2" charset="-78"/>
            </a:endParaRPr>
          </a:p>
        </p:txBody>
      </p:sp>
      <p:sp>
        <p:nvSpPr>
          <p:cNvPr id="3" name="Content Placeholder 2"/>
          <p:cNvSpPr>
            <a:spLocks noGrp="1"/>
          </p:cNvSpPr>
          <p:nvPr>
            <p:ph idx="1"/>
          </p:nvPr>
        </p:nvSpPr>
        <p:spPr>
          <a:xfrm>
            <a:off x="107504" y="620688"/>
            <a:ext cx="8928992" cy="6120680"/>
          </a:xfrm>
        </p:spPr>
        <p:txBody>
          <a:bodyPr/>
          <a:lstStyle/>
          <a:p>
            <a:pPr marL="0" indent="0" algn="justLow" rtl="1">
              <a:buNone/>
            </a:pPr>
            <a:r>
              <a:rPr lang="fa-IR" sz="2400" dirty="0" smtClean="0">
                <a:cs typeface="B Nazanin" pitchFamily="2" charset="-78"/>
              </a:rPr>
              <a:t>    نقطه </a:t>
            </a:r>
            <a:r>
              <a:rPr lang="fa-IR" sz="2400" dirty="0">
                <a:cs typeface="B Nazanin" pitchFamily="2" charset="-78"/>
              </a:rPr>
              <a:t>يا نقاط مشترك انحراف و انحطاط در دو امپراطوري روم و ايران رابرشماريد؟</a:t>
            </a:r>
          </a:p>
          <a:p>
            <a:pPr marL="0" indent="0" algn="justLow" rtl="1">
              <a:buNone/>
            </a:pPr>
            <a:r>
              <a:rPr lang="fa-IR" sz="2400" dirty="0">
                <a:cs typeface="B Nazanin" pitchFamily="2" charset="-78"/>
              </a:rPr>
              <a:t>انحراف در همه بخش ها وجود داسته است،شاهان خود را خدا مي دانستند.تراكم رو به انفجار تضاد هاي </a:t>
            </a:r>
            <a:r>
              <a:rPr lang="fa-IR" sz="2400" dirty="0" smtClean="0">
                <a:cs typeface="B Nazanin" pitchFamily="2" charset="-78"/>
              </a:rPr>
              <a:t>طبقاتي،تمركز </a:t>
            </a:r>
            <a:r>
              <a:rPr lang="fa-IR" sz="2400" dirty="0">
                <a:cs typeface="B Nazanin" pitchFamily="2" charset="-78"/>
              </a:rPr>
              <a:t>قدرت و ثروت، انحراف هاي </a:t>
            </a:r>
            <a:r>
              <a:rPr lang="fa-IR" sz="2400" dirty="0" smtClean="0">
                <a:cs typeface="B Nazanin" pitchFamily="2" charset="-78"/>
              </a:rPr>
              <a:t>اخلاقي، </a:t>
            </a:r>
            <a:r>
              <a:rPr lang="fa-IR" sz="2400" dirty="0">
                <a:cs typeface="B Nazanin" pitchFamily="2" charset="-78"/>
              </a:rPr>
              <a:t>فحشاي سراسري باعث انحراف و انحطاط دو امپراطوري روم و ايران </a:t>
            </a:r>
            <a:r>
              <a:rPr lang="fa-IR" sz="2400">
                <a:cs typeface="B Nazanin" pitchFamily="2" charset="-78"/>
              </a:rPr>
              <a:t>شد</a:t>
            </a:r>
            <a:r>
              <a:rPr lang="fa-IR" sz="2400" smtClean="0">
                <a:cs typeface="B Nazanin" pitchFamily="2" charset="-78"/>
              </a:rPr>
              <a:t>.</a:t>
            </a: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23</a:t>
            </a:fld>
            <a:endParaRPr lang="en-US" dirty="0"/>
          </a:p>
        </p:txBody>
      </p:sp>
    </p:spTree>
    <p:extLst>
      <p:ext uri="{BB962C8B-B14F-4D97-AF65-F5344CB8AC3E}">
        <p14:creationId xmlns:p14="http://schemas.microsoft.com/office/powerpoint/2010/main" val="828042870"/>
      </p:ext>
    </p:extLst>
  </p:cSld>
  <p:clrMapOvr>
    <a:masterClrMapping/>
  </p:clrMapOvr>
  <p:transition advClick="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67025"/>
            <a:ext cx="8715436" cy="635600"/>
          </a:xfrm>
        </p:spPr>
        <p:txBody>
          <a:bodyPr/>
          <a:lstStyle/>
          <a:p>
            <a:r>
              <a:rPr lang="fa-IR" dirty="0" smtClean="0">
                <a:cs typeface="B Nazanin" panose="00000400000000000000" pitchFamily="2" charset="-78"/>
              </a:rPr>
              <a:t>نقشه شبه جزیرة عربستان </a:t>
            </a:r>
            <a:endParaRPr lang="fa-IR"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3</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20689"/>
            <a:ext cx="734481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p:txBody>
          <a:bodyPr/>
          <a:lstStyle/>
          <a:p>
            <a:pPr>
              <a:defRPr/>
            </a:pPr>
            <a:fld id="{785A203D-7770-4B0E-A982-02E3AEFE3A26}" type="slidenum">
              <a:rPr lang="en-US"/>
              <a:pPr>
                <a:defRPr/>
              </a:pPr>
              <a:t>4</a:t>
            </a:fld>
            <a:endParaRPr lang="en-US" dirty="0"/>
          </a:p>
        </p:txBody>
      </p:sp>
      <p:pic>
        <p:nvPicPr>
          <p:cNvPr id="11267" name="Picture 5" descr="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6" descr="4"/>
          <p:cNvPicPr>
            <a:picLocks noGrp="1" noChangeAspect="1" noChangeArrowheads="1"/>
          </p:cNvPicPr>
          <p:nvPr>
            <p:ph idx="1"/>
          </p:nvPr>
        </p:nvPicPr>
        <p:blipFill>
          <a:blip r:embed="rId2"/>
          <a:srcRect/>
          <a:stretch>
            <a:fillRect/>
          </a:stretch>
        </p:blipFill>
        <p:spPr>
          <a:xfrm>
            <a:off x="0" y="0"/>
            <a:ext cx="9144000" cy="6715125"/>
          </a:xfrm>
          <a:noFill/>
        </p:spPr>
      </p:pic>
      <p:sp>
        <p:nvSpPr>
          <p:cNvPr id="2" name="Slide Number Placeholder 3"/>
          <p:cNvSpPr>
            <a:spLocks noGrp="1"/>
          </p:cNvSpPr>
          <p:nvPr>
            <p:ph type="sldNum" sz="quarter" idx="12"/>
          </p:nvPr>
        </p:nvSpPr>
        <p:spPr/>
        <p:txBody>
          <a:bodyPr/>
          <a:lstStyle/>
          <a:p>
            <a:pPr>
              <a:defRPr/>
            </a:pPr>
            <a:fld id="{53F5BEBC-D484-4CD3-B0CA-FF24AE47CFF7}" type="slidenum">
              <a:rPr lang="en-US"/>
              <a:pPr>
                <a:defRPr/>
              </a:pPr>
              <a:t>5</a:t>
            </a:fld>
            <a:endParaRPr lang="en-US" dirty="0"/>
          </a:p>
        </p:txBody>
      </p:sp>
    </p:spTree>
  </p:cSld>
  <p:clrMapOvr>
    <a:masterClrMapping/>
  </p:clrMapOvr>
  <p:transition advClick="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style.rotation</p:attrName>
                                        </p:attrNameLst>
                                      </p:cBhvr>
                                      <p:tavLst>
                                        <p:tav tm="0">
                                          <p:val>
                                            <p:fltVal val="360"/>
                                          </p:val>
                                        </p:tav>
                                        <p:tav tm="100000">
                                          <p:val>
                                            <p:fltVal val="0"/>
                                          </p:val>
                                        </p:tav>
                                      </p:tavLst>
                                    </p:anim>
                                    <p:animEffect transition="in" filter="fade">
                                      <p:cBhvr>
                                        <p:cTn id="1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a:lstStyle/>
          <a:p>
            <a:pPr>
              <a:defRPr/>
            </a:pPr>
            <a:fld id="{6CEE409C-E90E-41FD-A42D-2FEBE428321D}" type="slidenum">
              <a:rPr lang="en-US" b="1"/>
              <a:pPr>
                <a:defRPr/>
              </a:pPr>
              <a:t>6</a:t>
            </a:fld>
            <a:endParaRPr lang="en-US" b="1" dirty="0"/>
          </a:p>
        </p:txBody>
      </p:sp>
      <p:sp>
        <p:nvSpPr>
          <p:cNvPr id="13315" name="Text Box 2"/>
          <p:cNvSpPr txBox="1">
            <a:spLocks noChangeArrowheads="1"/>
          </p:cNvSpPr>
          <p:nvPr/>
        </p:nvSpPr>
        <p:spPr bwMode="auto">
          <a:xfrm>
            <a:off x="228600" y="228600"/>
            <a:ext cx="8686800" cy="457200"/>
          </a:xfrm>
          <a:prstGeom prst="rect">
            <a:avLst/>
          </a:prstGeom>
          <a:noFill/>
          <a:ln w="9525">
            <a:noFill/>
            <a:miter lim="800000"/>
            <a:headEnd/>
            <a:tailEnd/>
          </a:ln>
        </p:spPr>
        <p:txBody>
          <a:bodyPr>
            <a:spAutoFit/>
          </a:bodyPr>
          <a:lstStyle/>
          <a:p>
            <a:pPr rtl="1">
              <a:spcBef>
                <a:spcPct val="50000"/>
              </a:spcBef>
            </a:pPr>
            <a:r>
              <a:rPr lang="fa-IR" sz="2400" b="1">
                <a:cs typeface="B Nazanin" pitchFamily="2" charset="-78"/>
              </a:rPr>
              <a:t>جغرافیای جزیره :</a:t>
            </a:r>
            <a:endParaRPr lang="en-US" sz="2400" b="1" dirty="0">
              <a:cs typeface="B Nazanin" pitchFamily="2" charset="-78"/>
            </a:endParaRPr>
          </a:p>
        </p:txBody>
      </p:sp>
      <p:pic>
        <p:nvPicPr>
          <p:cNvPr id="13316" name="Picture 4" descr="sahra a"/>
          <p:cNvPicPr>
            <a:picLocks noChangeAspect="1" noChangeArrowheads="1"/>
          </p:cNvPicPr>
          <p:nvPr/>
        </p:nvPicPr>
        <p:blipFill>
          <a:blip r:embed="rId3"/>
          <a:srcRect/>
          <a:stretch>
            <a:fillRect/>
          </a:stretch>
        </p:blipFill>
        <p:spPr bwMode="auto">
          <a:xfrm>
            <a:off x="1619250" y="1428750"/>
            <a:ext cx="5772150" cy="4295775"/>
          </a:xfrm>
          <a:prstGeom prst="rect">
            <a:avLst/>
          </a:prstGeom>
          <a:noFill/>
          <a:ln w="9525">
            <a:noFill/>
            <a:miter lim="800000"/>
            <a:headEnd/>
            <a:tailEnd/>
          </a:ln>
        </p:spPr>
      </p:pic>
      <p:sp>
        <p:nvSpPr>
          <p:cNvPr id="13317" name="Line 5"/>
          <p:cNvSpPr>
            <a:spLocks noChangeShapeType="1"/>
          </p:cNvSpPr>
          <p:nvPr/>
        </p:nvSpPr>
        <p:spPr bwMode="auto">
          <a:xfrm flipH="1" flipV="1">
            <a:off x="2438400" y="1828800"/>
            <a:ext cx="1447800" cy="1524000"/>
          </a:xfrm>
          <a:prstGeom prst="line">
            <a:avLst/>
          </a:prstGeom>
          <a:noFill/>
          <a:ln w="9525">
            <a:solidFill>
              <a:schemeClr val="tx1"/>
            </a:solidFill>
            <a:round/>
            <a:headEnd/>
            <a:tailEnd type="triangle" w="med" len="med"/>
          </a:ln>
        </p:spPr>
        <p:txBody>
          <a:bodyPr/>
          <a:lstStyle/>
          <a:p>
            <a:endParaRPr lang="en-US" dirty="0"/>
          </a:p>
        </p:txBody>
      </p:sp>
      <p:sp>
        <p:nvSpPr>
          <p:cNvPr id="13318" name="Oval 6"/>
          <p:cNvSpPr>
            <a:spLocks noChangeArrowheads="1"/>
          </p:cNvSpPr>
          <p:nvPr/>
        </p:nvSpPr>
        <p:spPr bwMode="auto">
          <a:xfrm>
            <a:off x="6781800" y="762000"/>
            <a:ext cx="2362200" cy="1905000"/>
          </a:xfrm>
          <a:prstGeom prst="ellipse">
            <a:avLst/>
          </a:prstGeom>
          <a:solidFill>
            <a:schemeClr val="accent1"/>
          </a:solidFill>
          <a:ln w="9525">
            <a:solidFill>
              <a:schemeClr val="tx1"/>
            </a:solidFill>
            <a:round/>
            <a:headEnd/>
            <a:tailEnd/>
          </a:ln>
        </p:spPr>
        <p:txBody>
          <a:bodyPr wrap="none" anchor="ctr"/>
          <a:lstStyle/>
          <a:p>
            <a:pPr algn="ctr" rtl="1"/>
            <a:r>
              <a:rPr lang="fa-IR" sz="1800" b="1">
                <a:latin typeface="Garamond" pitchFamily="18" charset="0"/>
                <a:cs typeface="B Nazanin" pitchFamily="2" charset="-78"/>
              </a:rPr>
              <a:t>مرکز و شرق : </a:t>
            </a:r>
          </a:p>
          <a:p>
            <a:pPr algn="ctr" rtl="1"/>
            <a:r>
              <a:rPr lang="fa-IR" sz="1800" b="1">
                <a:latin typeface="Garamond" pitchFamily="18" charset="0"/>
                <a:cs typeface="B Nazanin" pitchFamily="2" charset="-78"/>
              </a:rPr>
              <a:t>منطقه ای بلند ، بیابان های </a:t>
            </a:r>
          </a:p>
          <a:p>
            <a:pPr algn="ctr" rtl="1"/>
            <a:r>
              <a:rPr lang="fa-IR" sz="1800" b="1">
                <a:latin typeface="Garamond" pitchFamily="18" charset="0"/>
                <a:cs typeface="B Nazanin" pitchFamily="2" charset="-78"/>
              </a:rPr>
              <a:t>وسیع نفود و ربع الخالی .</a:t>
            </a:r>
          </a:p>
          <a:p>
            <a:pPr algn="ctr" rtl="1"/>
            <a:r>
              <a:rPr lang="fa-IR" sz="1800" b="1">
                <a:latin typeface="Garamond" pitchFamily="18" charset="0"/>
                <a:cs typeface="B Nazanin" pitchFamily="2" charset="-78"/>
              </a:rPr>
              <a:t>حاکمیت انسان بدوی ، شتر</a:t>
            </a:r>
          </a:p>
          <a:p>
            <a:pPr algn="ctr" rtl="1"/>
            <a:r>
              <a:rPr lang="fa-IR" sz="1800" b="1">
                <a:latin typeface="Garamond" pitchFamily="18" charset="0"/>
                <a:cs typeface="B Nazanin" pitchFamily="2" charset="-78"/>
              </a:rPr>
              <a:t>نخل . ریگزار</a:t>
            </a:r>
            <a:endParaRPr lang="en-US" sz="1800" b="1" dirty="0">
              <a:latin typeface="Garamond" pitchFamily="18" charset="0"/>
              <a:cs typeface="B Nazanin" pitchFamily="2" charset="-78"/>
            </a:endParaRPr>
          </a:p>
        </p:txBody>
      </p:sp>
      <p:sp>
        <p:nvSpPr>
          <p:cNvPr id="13319" name="Line 7"/>
          <p:cNvSpPr>
            <a:spLocks noChangeShapeType="1"/>
          </p:cNvSpPr>
          <p:nvPr/>
        </p:nvSpPr>
        <p:spPr bwMode="auto">
          <a:xfrm flipV="1">
            <a:off x="6019800" y="2438400"/>
            <a:ext cx="914400" cy="1371600"/>
          </a:xfrm>
          <a:prstGeom prst="line">
            <a:avLst/>
          </a:prstGeom>
          <a:noFill/>
          <a:ln w="9525">
            <a:solidFill>
              <a:schemeClr val="tx1"/>
            </a:solidFill>
            <a:round/>
            <a:headEnd/>
            <a:tailEnd type="triangle" w="med" len="med"/>
          </a:ln>
        </p:spPr>
        <p:txBody>
          <a:bodyPr/>
          <a:lstStyle/>
          <a:p>
            <a:endParaRPr lang="en-US" dirty="0"/>
          </a:p>
        </p:txBody>
      </p:sp>
      <p:sp>
        <p:nvSpPr>
          <p:cNvPr id="13320" name="Line 8"/>
          <p:cNvSpPr>
            <a:spLocks noChangeShapeType="1"/>
          </p:cNvSpPr>
          <p:nvPr/>
        </p:nvSpPr>
        <p:spPr bwMode="auto">
          <a:xfrm flipV="1">
            <a:off x="4953000" y="3352800"/>
            <a:ext cx="1371600" cy="990600"/>
          </a:xfrm>
          <a:prstGeom prst="line">
            <a:avLst/>
          </a:prstGeom>
          <a:noFill/>
          <a:ln w="9525">
            <a:solidFill>
              <a:schemeClr val="tx1"/>
            </a:solidFill>
            <a:round/>
            <a:headEnd/>
            <a:tailEnd type="triangle" w="med" len="med"/>
          </a:ln>
        </p:spPr>
        <p:txBody>
          <a:bodyPr/>
          <a:lstStyle/>
          <a:p>
            <a:endParaRPr lang="en-US" dirty="0"/>
          </a:p>
        </p:txBody>
      </p:sp>
      <p:sp>
        <p:nvSpPr>
          <p:cNvPr id="13321" name="Oval 9"/>
          <p:cNvSpPr>
            <a:spLocks noChangeArrowheads="1"/>
          </p:cNvSpPr>
          <p:nvPr/>
        </p:nvSpPr>
        <p:spPr bwMode="auto">
          <a:xfrm>
            <a:off x="152400" y="4495800"/>
            <a:ext cx="2362200" cy="2209800"/>
          </a:xfrm>
          <a:prstGeom prst="ellipse">
            <a:avLst/>
          </a:prstGeom>
          <a:solidFill>
            <a:schemeClr val="accent1"/>
          </a:solidFill>
          <a:ln w="9525">
            <a:solidFill>
              <a:schemeClr val="tx1"/>
            </a:solidFill>
            <a:round/>
            <a:headEnd/>
            <a:tailEnd/>
          </a:ln>
        </p:spPr>
        <p:txBody>
          <a:bodyPr wrap="none" anchor="ctr"/>
          <a:lstStyle/>
          <a:p>
            <a:pPr algn="ctr" rtl="1"/>
            <a:r>
              <a:rPr lang="fa-IR" sz="1800" b="1">
                <a:latin typeface="Garamond" pitchFamily="18" charset="0"/>
                <a:cs typeface="B Nazanin" pitchFamily="2" charset="-78"/>
              </a:rPr>
              <a:t>جنوب :</a:t>
            </a:r>
          </a:p>
          <a:p>
            <a:pPr algn="ctr" rtl="1"/>
            <a:r>
              <a:rPr lang="fa-IR" sz="1800" b="1">
                <a:latin typeface="Garamond" pitchFamily="18" charset="0"/>
                <a:cs typeface="B Nazanin" pitchFamily="2" charset="-78"/>
              </a:rPr>
              <a:t>عربستان خوشبخت ، تمدن </a:t>
            </a:r>
          </a:p>
          <a:p>
            <a:pPr algn="ctr" rtl="1"/>
            <a:r>
              <a:rPr lang="fa-IR" sz="1800" b="1">
                <a:latin typeface="Garamond" pitchFamily="18" charset="0"/>
                <a:cs typeface="B Nazanin" pitchFamily="2" charset="-78"/>
              </a:rPr>
              <a:t>های درخشان مانند ( دولت</a:t>
            </a:r>
          </a:p>
          <a:p>
            <a:pPr algn="ctr" rtl="1"/>
            <a:r>
              <a:rPr lang="fa-IR" sz="1800" b="1">
                <a:latin typeface="Garamond" pitchFamily="18" charset="0"/>
                <a:cs typeface="B Nazanin" pitchFamily="2" charset="-78"/>
              </a:rPr>
              <a:t>معین ، حضرموت ) ، قتبان ،</a:t>
            </a:r>
          </a:p>
          <a:p>
            <a:pPr algn="ctr" rtl="1"/>
            <a:r>
              <a:rPr lang="fa-IR" sz="1800" b="1">
                <a:latin typeface="Garamond" pitchFamily="18" charset="0"/>
                <a:cs typeface="B Nazanin" pitchFamily="2" charset="-78"/>
              </a:rPr>
              <a:t>سبأ .</a:t>
            </a:r>
          </a:p>
          <a:p>
            <a:pPr algn="ctr" rtl="1"/>
            <a:r>
              <a:rPr lang="fa-IR" sz="1800" b="1">
                <a:latin typeface="Garamond" pitchFamily="18" charset="0"/>
                <a:cs typeface="B Nazanin" pitchFamily="2" charset="-78"/>
              </a:rPr>
              <a:t>شهر مأرب ، سد مأرب </a:t>
            </a:r>
            <a:endParaRPr lang="en-US" sz="1800" b="1" dirty="0">
              <a:latin typeface="Garamond" pitchFamily="18" charset="0"/>
              <a:cs typeface="B Nazanin" pitchFamily="2" charset="-78"/>
            </a:endParaRPr>
          </a:p>
        </p:txBody>
      </p:sp>
      <p:sp>
        <p:nvSpPr>
          <p:cNvPr id="13322" name="Line 10"/>
          <p:cNvSpPr>
            <a:spLocks noChangeShapeType="1"/>
          </p:cNvSpPr>
          <p:nvPr/>
        </p:nvSpPr>
        <p:spPr bwMode="auto">
          <a:xfrm flipH="1">
            <a:off x="2667000" y="5181600"/>
            <a:ext cx="2362200" cy="228600"/>
          </a:xfrm>
          <a:prstGeom prst="line">
            <a:avLst/>
          </a:prstGeom>
          <a:noFill/>
          <a:ln w="9525">
            <a:solidFill>
              <a:schemeClr val="tx1"/>
            </a:solidFill>
            <a:round/>
            <a:headEnd/>
            <a:tailEnd type="triangle" w="med" len="med"/>
          </a:ln>
        </p:spPr>
        <p:txBody>
          <a:bodyPr/>
          <a:lstStyle/>
          <a:p>
            <a:endParaRPr lang="en-US" dirty="0"/>
          </a:p>
        </p:txBody>
      </p:sp>
      <p:sp>
        <p:nvSpPr>
          <p:cNvPr id="13323" name="Text Box 11"/>
          <p:cNvSpPr txBox="1">
            <a:spLocks noChangeArrowheads="1"/>
          </p:cNvSpPr>
          <p:nvPr/>
        </p:nvSpPr>
        <p:spPr bwMode="auto">
          <a:xfrm>
            <a:off x="2286000" y="5665788"/>
            <a:ext cx="6477000" cy="1061829"/>
          </a:xfrm>
          <a:prstGeom prst="rect">
            <a:avLst/>
          </a:prstGeom>
          <a:noFill/>
          <a:ln w="9525">
            <a:noFill/>
            <a:miter lim="800000"/>
            <a:headEnd/>
            <a:tailEnd/>
          </a:ln>
        </p:spPr>
        <p:txBody>
          <a:bodyPr>
            <a:spAutoFit/>
          </a:bodyPr>
          <a:lstStyle/>
          <a:p>
            <a:pPr rtl="1">
              <a:spcBef>
                <a:spcPct val="50000"/>
              </a:spcBef>
            </a:pPr>
            <a:r>
              <a:rPr lang="fa-IR" sz="1800" b="1" dirty="0">
                <a:latin typeface="Garamond" pitchFamily="18" charset="0"/>
                <a:cs typeface="B Nazanin" pitchFamily="2" charset="-78"/>
              </a:rPr>
              <a:t>به سئوالات زیر پاسخ دهید :</a:t>
            </a:r>
          </a:p>
          <a:p>
            <a:pPr rtl="1">
              <a:spcBef>
                <a:spcPct val="50000"/>
              </a:spcBef>
            </a:pPr>
            <a:r>
              <a:rPr lang="fa-IR" sz="1800" b="1" dirty="0" smtClean="0">
                <a:latin typeface="Garamond" pitchFamily="18" charset="0"/>
                <a:cs typeface="B Nazanin" pitchFamily="2" charset="-78"/>
              </a:rPr>
              <a:t>ـ </a:t>
            </a:r>
            <a:r>
              <a:rPr lang="fa-IR" sz="1800" b="1" dirty="0">
                <a:latin typeface="Garamond" pitchFamily="18" charset="0"/>
                <a:cs typeface="B Nazanin" pitchFamily="2" charset="-78"/>
              </a:rPr>
              <a:t>چهار مورد از تمدن های قبل از اسلام یمن </a:t>
            </a:r>
            <a:r>
              <a:rPr lang="fa-IR" sz="1800" b="1" dirty="0" smtClean="0">
                <a:latin typeface="Garamond" pitchFamily="18" charset="0"/>
                <a:cs typeface="B Nazanin" pitchFamily="2" charset="-78"/>
              </a:rPr>
              <a:t>؟ </a:t>
            </a:r>
            <a:r>
              <a:rPr lang="fa-IR" sz="1800" b="1" dirty="0">
                <a:latin typeface="Garamond" pitchFamily="18" charset="0"/>
                <a:cs typeface="B Nazanin" pitchFamily="2" charset="-78"/>
              </a:rPr>
              <a:t>ـ </a:t>
            </a:r>
            <a:r>
              <a:rPr lang="fa-IR" sz="1800" b="1" dirty="0" smtClean="0">
                <a:latin typeface="Garamond" pitchFamily="18" charset="0"/>
                <a:cs typeface="B Nazanin" pitchFamily="2" charset="-78"/>
              </a:rPr>
              <a:t>استرابون </a:t>
            </a:r>
            <a:r>
              <a:rPr lang="fa-IR" sz="1800" b="1" dirty="0">
                <a:latin typeface="Garamond" pitchFamily="18" charset="0"/>
                <a:cs typeface="B Nazanin" pitchFamily="2" charset="-78"/>
              </a:rPr>
              <a:t>( جهانگرد ) از کدام ش</a:t>
            </a:r>
            <a:r>
              <a:rPr lang="fa-IR" sz="1800" b="1" dirty="0" smtClean="0">
                <a:latin typeface="Garamond" pitchFamily="18" charset="0"/>
                <a:cs typeface="B Nazanin" pitchFamily="2" charset="-78"/>
              </a:rPr>
              <a:t>هردیدار </a:t>
            </a:r>
            <a:r>
              <a:rPr lang="fa-IR" sz="1800" b="1" dirty="0">
                <a:latin typeface="Garamond" pitchFamily="18" charset="0"/>
                <a:cs typeface="B Nazanin" pitchFamily="2" charset="-78"/>
              </a:rPr>
              <a:t>کرده است ؟ ـ چرا ابرهه به شهر مکه حمله کرد ؟</a:t>
            </a:r>
            <a:endParaRPr lang="en-US" sz="1800" b="1" dirty="0">
              <a:latin typeface="Garamond" pitchFamily="18" charset="0"/>
              <a:cs typeface="B Nazanin" pitchFamily="2" charset="-78"/>
            </a:endParaRPr>
          </a:p>
        </p:txBody>
      </p:sp>
      <p:sp>
        <p:nvSpPr>
          <p:cNvPr id="13324" name="Oval 12"/>
          <p:cNvSpPr>
            <a:spLocks noChangeArrowheads="1"/>
          </p:cNvSpPr>
          <p:nvPr/>
        </p:nvSpPr>
        <p:spPr bwMode="auto">
          <a:xfrm>
            <a:off x="250825" y="0"/>
            <a:ext cx="2290763" cy="2349500"/>
          </a:xfrm>
          <a:prstGeom prst="ellipse">
            <a:avLst/>
          </a:prstGeom>
          <a:solidFill>
            <a:schemeClr val="accent1"/>
          </a:solidFill>
          <a:ln w="9525">
            <a:solidFill>
              <a:schemeClr val="tx1"/>
            </a:solidFill>
            <a:round/>
            <a:headEnd/>
            <a:tailEnd/>
          </a:ln>
        </p:spPr>
        <p:txBody>
          <a:bodyPr wrap="none" anchor="ctr"/>
          <a:lstStyle/>
          <a:p>
            <a:pPr algn="ctr" rtl="1"/>
            <a:r>
              <a:rPr lang="fa-IR" sz="1800" b="1">
                <a:latin typeface="Garamond" pitchFamily="18" charset="0"/>
                <a:cs typeface="B Nazanin" pitchFamily="2" charset="-78"/>
              </a:rPr>
              <a:t>حجاز : </a:t>
            </a:r>
          </a:p>
          <a:p>
            <a:pPr algn="ctr" rtl="1"/>
            <a:r>
              <a:rPr lang="fa-IR" sz="1800" b="1">
                <a:latin typeface="Garamond" pitchFamily="18" charset="0"/>
                <a:cs typeface="B Nazanin" pitchFamily="2" charset="-78"/>
              </a:rPr>
              <a:t>شامل شهر های :</a:t>
            </a:r>
          </a:p>
          <a:p>
            <a:pPr algn="ctr" rtl="1"/>
            <a:r>
              <a:rPr lang="fa-IR" sz="1800" b="1">
                <a:latin typeface="Garamond" pitchFamily="18" charset="0"/>
                <a:cs typeface="B Nazanin" pitchFamily="2" charset="-78"/>
              </a:rPr>
              <a:t>( مکه . مدینه . طائف. ینبوع . )</a:t>
            </a:r>
          </a:p>
          <a:p>
            <a:pPr algn="ctr" rtl="1"/>
            <a:r>
              <a:rPr lang="fa-IR" sz="1800" b="1">
                <a:latin typeface="Garamond" pitchFamily="18" charset="0"/>
                <a:cs typeface="B Nazanin" pitchFamily="2" charset="-78"/>
              </a:rPr>
              <a:t>مناطق فوق کوهستانی </a:t>
            </a:r>
          </a:p>
          <a:p>
            <a:pPr algn="ctr" rtl="1"/>
            <a:r>
              <a:rPr lang="fa-IR" sz="1800" b="1">
                <a:latin typeface="Garamond" pitchFamily="18" charset="0"/>
                <a:cs typeface="B Nazanin" pitchFamily="2" charset="-78"/>
              </a:rPr>
              <a:t>، بیابان های وسیع ، کم آب</a:t>
            </a:r>
          </a:p>
          <a:p>
            <a:pPr algn="ctr" rtl="1"/>
            <a:r>
              <a:rPr lang="fa-IR" sz="1800" b="1">
                <a:latin typeface="Garamond" pitchFamily="18" charset="0"/>
                <a:cs typeface="B Nazanin" pitchFamily="2" charset="-78"/>
              </a:rPr>
              <a:t>تا حدودی کم کشاورزی</a:t>
            </a:r>
            <a:endParaRPr lang="en-US" sz="1800" b="1" dirty="0">
              <a:latin typeface="Garamond" pitchFamily="18" charset="0"/>
              <a:cs typeface="B Nazanin" pitchFamily="2" charset="-78"/>
            </a:endParaRPr>
          </a:p>
        </p:txBody>
      </p:sp>
    </p:spTree>
  </p:cSld>
  <p:clrMapOvr>
    <a:masterClrMapping/>
  </p:clrMapOvr>
  <p:transition advClick="0">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a:lstStyle/>
          <a:p>
            <a:pPr>
              <a:defRPr/>
            </a:pPr>
            <a:fld id="{1E078948-B114-46F5-97AD-5E60A32B65BD}" type="slidenum">
              <a:rPr lang="en-US"/>
              <a:pPr>
                <a:defRPr/>
              </a:pPr>
              <a:t>7</a:t>
            </a:fld>
            <a:endParaRPr lang="en-US" dirty="0"/>
          </a:p>
        </p:txBody>
      </p:sp>
      <p:sp>
        <p:nvSpPr>
          <p:cNvPr id="14339" name="Text Box 2"/>
          <p:cNvSpPr txBox="1">
            <a:spLocks noChangeArrowheads="1"/>
          </p:cNvSpPr>
          <p:nvPr/>
        </p:nvSpPr>
        <p:spPr bwMode="auto">
          <a:xfrm>
            <a:off x="250825" y="188913"/>
            <a:ext cx="8686800" cy="2492375"/>
          </a:xfrm>
          <a:prstGeom prst="rect">
            <a:avLst/>
          </a:prstGeom>
          <a:noFill/>
          <a:ln w="9525">
            <a:noFill/>
            <a:miter lim="800000"/>
            <a:headEnd/>
            <a:tailEnd/>
          </a:ln>
        </p:spPr>
        <p:txBody>
          <a:bodyPr>
            <a:spAutoFit/>
          </a:bodyPr>
          <a:lstStyle/>
          <a:p>
            <a:pPr rtl="1">
              <a:spcBef>
                <a:spcPct val="50000"/>
              </a:spcBef>
            </a:pPr>
            <a:r>
              <a:rPr lang="fa-IR" sz="2400" b="1">
                <a:cs typeface="B Nazanin" pitchFamily="2" charset="-78"/>
              </a:rPr>
              <a:t>وضع سیاسی شبه جزیره </a:t>
            </a:r>
            <a:r>
              <a:rPr lang="fa-IR" sz="2400" b="1">
                <a:solidFill>
                  <a:schemeClr val="hlink"/>
                </a:solidFill>
                <a:cs typeface="B Nazanin" pitchFamily="2" charset="-78"/>
              </a:rPr>
              <a:t>:</a:t>
            </a:r>
          </a:p>
          <a:p>
            <a:pPr rtl="1">
              <a:spcBef>
                <a:spcPct val="50000"/>
              </a:spcBef>
            </a:pPr>
            <a:r>
              <a:rPr lang="fa-IR" sz="2400" b="1">
                <a:cs typeface="B Nazanin" pitchFamily="2" charset="-78"/>
              </a:rPr>
              <a:t>به سئوالات زیر پاسخ دهید :</a:t>
            </a:r>
          </a:p>
          <a:p>
            <a:pPr rtl="1">
              <a:spcBef>
                <a:spcPct val="50000"/>
              </a:spcBef>
            </a:pPr>
            <a:r>
              <a:rPr lang="fa-IR" sz="2400" b="1">
                <a:cs typeface="B Nazanin" pitchFamily="2" charset="-78"/>
              </a:rPr>
              <a:t>ـ اعراب ساکن جزیره العرب به چند دسته تقسیم می شوند ؟ و پیامبرا عظم اسلام ازکدام یک می باشد ؟</a:t>
            </a:r>
          </a:p>
          <a:p>
            <a:pPr rtl="1">
              <a:spcBef>
                <a:spcPct val="50000"/>
              </a:spcBef>
            </a:pPr>
            <a:r>
              <a:rPr lang="fa-IR" sz="2400" b="1">
                <a:cs typeface="B Nazanin" pitchFamily="2" charset="-78"/>
              </a:rPr>
              <a:t>ـ </a:t>
            </a:r>
            <a:endParaRPr lang="en-US" sz="2400" b="1" dirty="0">
              <a:cs typeface="B Nazanin" pitchFamily="2" charset="-78"/>
            </a:endParaRPr>
          </a:p>
        </p:txBody>
      </p:sp>
      <p:sp>
        <p:nvSpPr>
          <p:cNvPr id="6147" name="WordArt 3"/>
          <p:cNvSpPr>
            <a:spLocks noChangeArrowheads="1" noChangeShapeType="1" noTextEdit="1"/>
          </p:cNvSpPr>
          <p:nvPr/>
        </p:nvSpPr>
        <p:spPr bwMode="auto">
          <a:xfrm>
            <a:off x="684213" y="2492375"/>
            <a:ext cx="8001000" cy="3124200"/>
          </a:xfrm>
          <a:prstGeom prst="rect">
            <a:avLst/>
          </a:prstGeom>
        </p:spPr>
        <p:txBody>
          <a:bodyPr wrap="none" fromWordArt="1">
            <a:prstTxWarp prst="textFadeUp">
              <a:avLst>
                <a:gd name="adj" fmla="val 773"/>
              </a:avLst>
            </a:prstTxWarp>
          </a:bodyPr>
          <a:lstStyle/>
          <a:p>
            <a:pPr rtl="1"/>
            <a:r>
              <a:rPr lang="fa-IR" sz="3600" b="1" kern="10">
                <a:ln w="12700">
                  <a:solidFill>
                    <a:srgbClr val="B2B2B2"/>
                  </a:solidFill>
                  <a:round/>
                  <a:headEnd/>
                  <a:tailEnd/>
                </a:ln>
                <a:cs typeface="B Nazanin"/>
              </a:rPr>
              <a:t>1 : عرب بائده ( روستا نشین ) ، نابود شده</a:t>
            </a:r>
          </a:p>
          <a:p>
            <a:pPr rtl="1"/>
            <a:r>
              <a:rPr lang="fa-IR" sz="3600" b="1" kern="10">
                <a:ln w="12700">
                  <a:solidFill>
                    <a:srgbClr val="B2B2B2"/>
                  </a:solidFill>
                  <a:round/>
                  <a:headEnd/>
                  <a:tailEnd/>
                </a:ln>
                <a:cs typeface="B Nazanin"/>
              </a:rPr>
              <a:t>2 : عاربه ( شهر نشین ) از جمله اوس </a:t>
            </a:r>
          </a:p>
          <a:p>
            <a:pPr rtl="1"/>
            <a:r>
              <a:rPr lang="fa-IR" sz="3600" b="1" kern="10">
                <a:ln w="12700">
                  <a:solidFill>
                    <a:srgbClr val="B2B2B2"/>
                  </a:solidFill>
                  <a:round/>
                  <a:headEnd/>
                  <a:tailEnd/>
                </a:ln>
                <a:cs typeface="B Nazanin"/>
              </a:rPr>
              <a:t>و خزرج همان اعراب قحطانی فرزندان یعرب ابن قحطان</a:t>
            </a:r>
          </a:p>
          <a:p>
            <a:pPr rtl="1"/>
            <a:r>
              <a:rPr lang="fa-IR" sz="3600" b="1" kern="10">
                <a:ln w="12700">
                  <a:solidFill>
                    <a:srgbClr val="B2B2B2"/>
                  </a:solidFill>
                  <a:round/>
                  <a:headEnd/>
                  <a:tailEnd/>
                </a:ln>
                <a:cs typeface="B Nazanin"/>
              </a:rPr>
              <a:t>3 : مستعربه ( عدنانیان ) فرزندان اسماعیل ( قریش از این دسته ) </a:t>
            </a:r>
            <a:endParaRPr lang="en-US" sz="3600" b="1" kern="10" dirty="0">
              <a:ln w="12700">
                <a:solidFill>
                  <a:srgbClr val="B2B2B2"/>
                </a:solidFill>
                <a:round/>
                <a:headEnd/>
                <a:tailEnd/>
              </a:ln>
              <a:cs typeface="B Nazanin"/>
            </a:endParaRPr>
          </a:p>
        </p:txBody>
      </p:sp>
    </p:spTree>
  </p:cSld>
  <p:clrMapOvr>
    <a:masterClrMapping/>
  </p:clrMapOvr>
  <p:transition advClick="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a:lstStyle/>
          <a:p>
            <a:pPr>
              <a:defRPr/>
            </a:pPr>
            <a:fld id="{E05CD06F-7995-49AD-848E-816D1C33972F}" type="slidenum">
              <a:rPr lang="en-US" b="1"/>
              <a:pPr>
                <a:defRPr/>
              </a:pPr>
              <a:t>8</a:t>
            </a:fld>
            <a:endParaRPr lang="en-US" b="1" dirty="0"/>
          </a:p>
        </p:txBody>
      </p:sp>
      <p:sp>
        <p:nvSpPr>
          <p:cNvPr id="15363" name="Text Box 2"/>
          <p:cNvSpPr txBox="1">
            <a:spLocks noChangeArrowheads="1"/>
          </p:cNvSpPr>
          <p:nvPr/>
        </p:nvSpPr>
        <p:spPr bwMode="auto">
          <a:xfrm>
            <a:off x="228600" y="228600"/>
            <a:ext cx="8686800" cy="2862263"/>
          </a:xfrm>
          <a:prstGeom prst="rect">
            <a:avLst/>
          </a:prstGeom>
          <a:noFill/>
          <a:ln w="9525">
            <a:noFill/>
            <a:miter lim="800000"/>
            <a:headEnd/>
            <a:tailEnd/>
          </a:ln>
        </p:spPr>
        <p:txBody>
          <a:bodyPr>
            <a:spAutoFit/>
          </a:bodyPr>
          <a:lstStyle/>
          <a:p>
            <a:pPr rtl="1">
              <a:spcBef>
                <a:spcPct val="50000"/>
              </a:spcBef>
            </a:pPr>
            <a:r>
              <a:rPr lang="fa-IR" sz="2400" b="1" dirty="0">
                <a:solidFill>
                  <a:schemeClr val="hlink"/>
                </a:solidFill>
                <a:cs typeface="B Nazanin" pitchFamily="2" charset="-78"/>
              </a:rPr>
              <a:t>نظام </a:t>
            </a:r>
            <a:r>
              <a:rPr lang="fa-IR" sz="2400" b="1" dirty="0" smtClean="0">
                <a:solidFill>
                  <a:schemeClr val="hlink"/>
                </a:solidFill>
                <a:cs typeface="B Nazanin" pitchFamily="2" charset="-78"/>
              </a:rPr>
              <a:t>اجتماعی: </a:t>
            </a:r>
            <a:endParaRPr lang="fa-IR" sz="2400" b="1" dirty="0">
              <a:solidFill>
                <a:schemeClr val="hlink"/>
              </a:solidFill>
              <a:cs typeface="B Nazanin" pitchFamily="2" charset="-78"/>
            </a:endParaRPr>
          </a:p>
          <a:p>
            <a:pPr rtl="1">
              <a:spcBef>
                <a:spcPct val="50000"/>
              </a:spcBef>
            </a:pPr>
            <a:r>
              <a:rPr lang="fa-IR" sz="2400" b="1" dirty="0">
                <a:cs typeface="B Nazanin" pitchFamily="2" charset="-78"/>
              </a:rPr>
              <a:t>پیرو نظام قبیله ، که دارای سه رکن نَسَب ، حسب ، عصب .</a:t>
            </a:r>
          </a:p>
          <a:p>
            <a:pPr rtl="1">
              <a:spcBef>
                <a:spcPct val="50000"/>
              </a:spcBef>
            </a:pPr>
            <a:r>
              <a:rPr lang="fa-IR" sz="2400" b="1" dirty="0">
                <a:cs typeface="B Nazanin" pitchFamily="2" charset="-78"/>
              </a:rPr>
              <a:t>بر اساس اولی و دومی افراد قبیله دارای شناسنامه ی قبیله ای و از </a:t>
            </a:r>
            <a:r>
              <a:rPr lang="fa-IR" sz="2400" b="1" dirty="0" smtClean="0">
                <a:cs typeface="B Nazanin" pitchFamily="2" charset="-78"/>
              </a:rPr>
              <a:t> </a:t>
            </a:r>
            <a:r>
              <a:rPr lang="fa-IR" sz="2400" b="1" dirty="0">
                <a:cs typeface="B Nazanin" pitchFamily="2" charset="-78"/>
              </a:rPr>
              <a:t>فضایل قبیله آگاه باشند و بر اساس سومی همه در ساختار قبیله محو بوده اند . صفحه ی 50</a:t>
            </a:r>
          </a:p>
          <a:p>
            <a:pPr rtl="1">
              <a:spcBef>
                <a:spcPct val="50000"/>
              </a:spcBef>
            </a:pPr>
            <a:r>
              <a:rPr lang="fa-IR" sz="2400" b="1" dirty="0">
                <a:cs typeface="B Nazanin" pitchFamily="2" charset="-78"/>
              </a:rPr>
              <a:t>سئوال : جنگ های اعراب بر چه اساسی بوجود می آمدند ؟ و این جنگ ها چه نامیده می- شدند ؟ چرا در شبه جزیره تمدن دیده نمی شود </a:t>
            </a:r>
            <a:r>
              <a:rPr lang="fa-IR" sz="2400" b="1" dirty="0" smtClean="0">
                <a:cs typeface="B Nazanin" pitchFamily="2" charset="-78"/>
              </a:rPr>
              <a:t>؟ص 50</a:t>
            </a:r>
            <a:endParaRPr lang="en-US" sz="2400" b="1" dirty="0">
              <a:cs typeface="B Nazanin" pitchFamily="2" charset="-78"/>
            </a:endParaRPr>
          </a:p>
        </p:txBody>
      </p:sp>
      <p:sp>
        <p:nvSpPr>
          <p:cNvPr id="7171" name="Text Box 3"/>
          <p:cNvSpPr txBox="1">
            <a:spLocks noChangeArrowheads="1"/>
          </p:cNvSpPr>
          <p:nvPr/>
        </p:nvSpPr>
        <p:spPr bwMode="auto">
          <a:xfrm>
            <a:off x="179388" y="3068638"/>
            <a:ext cx="8763000" cy="457200"/>
          </a:xfrm>
          <a:prstGeom prst="rect">
            <a:avLst/>
          </a:prstGeom>
          <a:noFill/>
          <a:ln w="9525">
            <a:noFill/>
            <a:miter lim="800000"/>
            <a:headEnd/>
            <a:tailEnd/>
          </a:ln>
        </p:spPr>
        <p:txBody>
          <a:bodyPr>
            <a:spAutoFit/>
          </a:bodyPr>
          <a:lstStyle/>
          <a:p>
            <a:pPr rtl="1">
              <a:spcBef>
                <a:spcPct val="50000"/>
              </a:spcBef>
            </a:pPr>
            <a:r>
              <a:rPr lang="fa-IR" sz="2400" b="1">
                <a:latin typeface="BatangChe" pitchFamily="49" charset="-127"/>
                <a:cs typeface="B Nazanin" pitchFamily="2" charset="-78"/>
              </a:rPr>
              <a:t>بر اساس عصبیت قبیلگی ، ایام عرب ، به دلیل جنگ های طولانی  </a:t>
            </a:r>
            <a:endParaRPr lang="en-US" sz="2400" b="1" dirty="0">
              <a:latin typeface="BatangChe" pitchFamily="49" charset="-127"/>
              <a:cs typeface="B Nazanin" pitchFamily="2" charset="-78"/>
            </a:endParaRPr>
          </a:p>
        </p:txBody>
      </p:sp>
      <p:sp>
        <p:nvSpPr>
          <p:cNvPr id="15365" name="Text Box 4"/>
          <p:cNvSpPr txBox="1">
            <a:spLocks noChangeArrowheads="1"/>
          </p:cNvSpPr>
          <p:nvPr/>
        </p:nvSpPr>
        <p:spPr bwMode="auto">
          <a:xfrm>
            <a:off x="323850" y="3644900"/>
            <a:ext cx="8534400" cy="2031325"/>
          </a:xfrm>
          <a:prstGeom prst="rect">
            <a:avLst/>
          </a:prstGeom>
          <a:noFill/>
          <a:ln w="9525">
            <a:noFill/>
            <a:miter lim="800000"/>
            <a:headEnd/>
            <a:tailEnd/>
          </a:ln>
        </p:spPr>
        <p:txBody>
          <a:bodyPr>
            <a:spAutoFit/>
          </a:bodyPr>
          <a:lstStyle/>
          <a:p>
            <a:pPr rtl="1">
              <a:spcBef>
                <a:spcPct val="50000"/>
              </a:spcBef>
            </a:pPr>
            <a:r>
              <a:rPr lang="fa-IR" sz="2800" b="1" dirty="0">
                <a:solidFill>
                  <a:schemeClr val="hlink"/>
                </a:solidFill>
                <a:latin typeface="Garamond" pitchFamily="18" charset="0"/>
                <a:cs typeface="B Nazanin" pitchFamily="2" charset="-78"/>
              </a:rPr>
              <a:t>فرهنگ و آداب و </a:t>
            </a:r>
            <a:r>
              <a:rPr lang="fa-IR" sz="2800" b="1" dirty="0" smtClean="0">
                <a:solidFill>
                  <a:schemeClr val="hlink"/>
                </a:solidFill>
                <a:latin typeface="Garamond" pitchFamily="18" charset="0"/>
                <a:cs typeface="B Nazanin" pitchFamily="2" charset="-78"/>
              </a:rPr>
              <a:t>رسوم: </a:t>
            </a:r>
            <a:r>
              <a:rPr lang="fa-IR" sz="2800" b="1" dirty="0" smtClean="0">
                <a:latin typeface="Garamond" pitchFamily="18" charset="0"/>
                <a:cs typeface="B Nazanin" pitchFamily="2" charset="-78"/>
              </a:rPr>
              <a:t>سئوال </a:t>
            </a:r>
            <a:r>
              <a:rPr lang="fa-IR" sz="2800" b="1" dirty="0">
                <a:latin typeface="Garamond" pitchFamily="18" charset="0"/>
                <a:cs typeface="B Nazanin" pitchFamily="2" charset="-78"/>
              </a:rPr>
              <a:t>: آیا فرهنگ مردم شبه جزیره دارای خصلت های پسندیده بود ؟ اگر آری چرا این خصایص جهت دار نبودند ؟</a:t>
            </a:r>
          </a:p>
          <a:p>
            <a:pPr rtl="1">
              <a:spcBef>
                <a:spcPct val="50000"/>
              </a:spcBef>
            </a:pPr>
            <a:r>
              <a:rPr lang="fa-IR" sz="2800" b="1" dirty="0">
                <a:latin typeface="Garamond" pitchFamily="18" charset="0"/>
                <a:cs typeface="B Nazanin" pitchFamily="2" charset="-78"/>
              </a:rPr>
              <a:t>سئوال : ویژگی های فرهنگ مردم شبه جزیره را بیان کنید . ( هشت مورد ) رجوع کنید به صفحه های </a:t>
            </a:r>
            <a:r>
              <a:rPr lang="fa-IR" sz="2800" b="1" dirty="0" smtClean="0">
                <a:latin typeface="Garamond" pitchFamily="18" charset="0"/>
                <a:cs typeface="B Nazanin" pitchFamily="2" charset="-78"/>
              </a:rPr>
              <a:t>50 و 51</a:t>
            </a:r>
            <a:r>
              <a:rPr lang="fa-IR" sz="1800" b="1" dirty="0" smtClean="0">
                <a:latin typeface="Garamond" pitchFamily="18" charset="0"/>
                <a:cs typeface="B Nazanin" pitchFamily="2" charset="-78"/>
              </a:rPr>
              <a:t>توضیح بیشتر در اسلاید بعد</a:t>
            </a:r>
          </a:p>
        </p:txBody>
      </p:sp>
    </p:spTree>
  </p:cSld>
  <p:clrMapOvr>
    <a:masterClrMapping/>
  </p:clrMapOvr>
  <p:transition advClick="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3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360040"/>
          </a:xfrm>
        </p:spPr>
        <p:txBody>
          <a:bodyPr/>
          <a:lstStyle/>
          <a:p>
            <a:pPr rtl="1"/>
            <a:r>
              <a:rPr lang="fa-IR" sz="2800" dirty="0" smtClean="0">
                <a:cs typeface="B Nazanin" pitchFamily="2" charset="-78"/>
              </a:rPr>
              <a:t>نظر خاورشناس فرانسوی(رژیس بلاشر)</a:t>
            </a:r>
            <a:endParaRPr lang="fa-IR" sz="2800" dirty="0">
              <a:cs typeface="B Nazanin" pitchFamily="2" charset="-78"/>
            </a:endParaRPr>
          </a:p>
        </p:txBody>
      </p:sp>
      <p:sp>
        <p:nvSpPr>
          <p:cNvPr id="3" name="Content Placeholder 2"/>
          <p:cNvSpPr>
            <a:spLocks noGrp="1"/>
          </p:cNvSpPr>
          <p:nvPr>
            <p:ph idx="1"/>
          </p:nvPr>
        </p:nvSpPr>
        <p:spPr>
          <a:xfrm>
            <a:off x="107504" y="620688"/>
            <a:ext cx="8928992" cy="6120680"/>
          </a:xfrm>
        </p:spPr>
        <p:txBody>
          <a:bodyPr/>
          <a:lstStyle/>
          <a:p>
            <a:pPr marL="0" indent="0" algn="r" rtl="1">
              <a:buNone/>
            </a:pPr>
            <a:r>
              <a:rPr lang="fa-IR" sz="2800" dirty="0">
                <a:cs typeface="B Nazanin" pitchFamily="2" charset="-78"/>
              </a:rPr>
              <a:t>خاورشناس فرانسوی ، رژیس بلاشر، در تاریخ ادبیات عرب بر اساس یافته های پیشین به صورت بندی روان شناسی شخصیت عرب بدوی پرداخته و ویژگیهای فردی و اجتماعی عرب جاهلی را چنین برشمرده است : خوگرفتن با خشونت از کودکی که در کنار تنگدستی و محرومیت او را تندخو، مغرور، زودخشم و ستیزگر می کرد؛ حس شرف و ناموس که در واقع مظهر توجه وی به نیکنامی بود؛ بلندپروازی ؛ انتقام جویی (ثار) که هم با جنبه های فردی و هم با جنبه های اجتماعی و دینی مرتبط بود؛ رجزخوانی که جلوة بیرونی و هنری صفات یاد شده بود و معمولاً در جنگ مجال بروز می یافت ؛ و قمار و باده نوشی که نشان دهندة نیاز عرب بدوی به خودنمایی و نمایش ثروت و بی اعتنایی در صرف آن بود ( رجوع کنید به بلاشر، ج 1، ص 23ـ 28). بلاشر (ج 1، ص 30)، پس از بیان این خصوصیات و ضمن تأیید نظریة گولدتسیهر، می گوید که تمام این جلوه های روانی مجموعه ای را تشکیل می داد که اسلام آن را جاهلیت نامید</a:t>
            </a:r>
            <a:r>
              <a:rPr lang="fa-IR" sz="2800" dirty="0" smtClean="0">
                <a:cs typeface="B Nazanin" pitchFamily="2" charset="-78"/>
              </a:rPr>
              <a:t>.</a:t>
            </a:r>
          </a:p>
          <a:p>
            <a:pPr marL="0" indent="0" algn="r" rtl="1">
              <a:buNone/>
            </a:pPr>
            <a:r>
              <a:rPr lang="fa-IR" sz="2800" dirty="0" smtClean="0">
                <a:cs typeface="B Nazanin" pitchFamily="2" charset="-78"/>
              </a:rPr>
              <a:t>منبع : </a:t>
            </a:r>
            <a:r>
              <a:rPr lang="en-US" sz="2800" dirty="0">
                <a:cs typeface="B Nazanin" pitchFamily="2" charset="-78"/>
              </a:rPr>
              <a:t>http</a:t>
            </a:r>
            <a:r>
              <a:rPr lang="en-US" sz="2400" dirty="0">
                <a:cs typeface="B Nazanin" pitchFamily="2" charset="-78"/>
              </a:rPr>
              <a:t>://www.encyclopaediaislamica.com/madkhal2.php?sid=4443</a:t>
            </a: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1820607E-312F-4F5A-85F2-66E644B2FB48}" type="slidenum">
              <a:rPr lang="en-US" smtClean="0"/>
              <a:pPr>
                <a:defRPr/>
              </a:pPr>
              <a:t>9</a:t>
            </a:fld>
            <a:endParaRPr lang="en-US" dirty="0"/>
          </a:p>
        </p:txBody>
      </p:sp>
    </p:spTree>
    <p:extLst>
      <p:ext uri="{BB962C8B-B14F-4D97-AF65-F5344CB8AC3E}">
        <p14:creationId xmlns:p14="http://schemas.microsoft.com/office/powerpoint/2010/main" val="425288695"/>
      </p:ext>
    </p:extLst>
  </p:cSld>
  <p:clrMapOvr>
    <a:masterClrMapping/>
  </p:clrMapOvr>
  <p:transition advClick="0">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lgn="ctr">
          <a:defRPr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Titr DF" pitchFamily="2" charset="-78"/>
          </a:defRPr>
        </a:defPPr>
      </a:lstStyle>
    </a:spDef>
  </a:objectDefaults>
  <a:extraClrSchemeLst/>
</a:theme>
</file>

<file path=ppt/theme/theme2.xml><?xml version="1.0" encoding="utf-8"?>
<a:theme xmlns:a="http://schemas.openxmlformats.org/drawingml/2006/main" name="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14201</TotalTime>
  <Words>2988</Words>
  <Application>Microsoft Office PowerPoint</Application>
  <PresentationFormat>On-screen Show (4:3)</PresentationFormat>
  <Paragraphs>140</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2  Nazanin</vt:lpstr>
      <vt:lpstr>Arial</vt:lpstr>
      <vt:lpstr>B Nazanin</vt:lpstr>
      <vt:lpstr>BatangChe</vt:lpstr>
      <vt:lpstr>Calibri</vt:lpstr>
      <vt:lpstr>Garamond</vt:lpstr>
      <vt:lpstr>Times New Roman</vt:lpstr>
      <vt:lpstr>Office Theme</vt:lpstr>
      <vt:lpstr>112</vt:lpstr>
      <vt:lpstr>استاد  دکتر مهدی جیریائی</vt:lpstr>
      <vt:lpstr>PowerPoint Presentation</vt:lpstr>
      <vt:lpstr>نقشه شبه جزیرة عربستان </vt:lpstr>
      <vt:lpstr>PowerPoint Presentation</vt:lpstr>
      <vt:lpstr>PowerPoint Presentation</vt:lpstr>
      <vt:lpstr>PowerPoint Presentation</vt:lpstr>
      <vt:lpstr>PowerPoint Presentation</vt:lpstr>
      <vt:lpstr>PowerPoint Presentation</vt:lpstr>
      <vt:lpstr>نظر خاورشناس فرانسوی(رژیس بلاشر)</vt:lpstr>
      <vt:lpstr>PowerPoint Presentation</vt:lpstr>
      <vt:lpstr>PowerPoint Presentation</vt:lpstr>
      <vt:lpstr>پرستش ادیان و بت پرستی در شبه جزیره</vt:lpstr>
      <vt:lpstr>PowerPoint Presentation</vt:lpstr>
      <vt:lpstr>PowerPoint Presentation</vt:lpstr>
      <vt:lpstr>نظر قرآن </vt:lpstr>
      <vt:lpstr>ادامه ی نظر قرآن</vt:lpstr>
      <vt:lpstr>نظر نهج البلا غه در باره ی جاهلیت</vt:lpstr>
      <vt:lpstr>ایران و روم در آستانه ظهور اسلام: </vt:lpstr>
      <vt:lpstr>وضع اجتماعی جهان در آستانه بعثت از دیدگاه علی (ع)</vt:lpstr>
      <vt:lpstr>ریشه ی سکولاریسم </vt:lpstr>
      <vt:lpstr>وضعيت حقوق زنان و نظام خانواده</vt:lpstr>
      <vt:lpstr>موقعيت دين و مذهب را در سه جامعه ياد شده بيان نماييد.</vt:lpstr>
      <vt:lpstr>نقطه يا نقاط مشترك انحراف و انحطاط در قدیم و جدید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dc:creator>
  <cp:lastModifiedBy>yas</cp:lastModifiedBy>
  <cp:revision>2818</cp:revision>
  <dcterms:created xsi:type="dcterms:W3CDTF">2008-04-06T18:31:53Z</dcterms:created>
  <dcterms:modified xsi:type="dcterms:W3CDTF">2020-04-20T16:08:50Z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