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686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3701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4006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4061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7104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1793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7728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293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1162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7896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1195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C895-8CAD-4FFB-8D58-C158198929E8}" type="datetimeFigureOut">
              <a:rPr lang="fa-IR" smtClean="0"/>
              <a:t>13/08/1441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0EA2-E5B9-41F3-B99A-2A0B7153B8F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26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بسم الله الرحمن الرحیم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mtClean="0"/>
              <a:t>این متن تقدیم به تلاشگران عرصه تعلیم و تربیت وآنانی که افق دیدگاهشان عزت ایران و اقیانوس دلهایشان آکنده از عشق به فرزندان معصوم این مرز و بوم است.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2616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کار گروهی گروه اول</a:t>
            </a:r>
            <a:br>
              <a:rPr lang="fa-IR" dirty="0" smtClean="0"/>
            </a:br>
            <a:r>
              <a:rPr lang="fa-IR" dirty="0" smtClean="0"/>
              <a:t>صفحه 31تا41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a-IR" dirty="0" smtClean="0"/>
              <a:t>اعضای گروه</a:t>
            </a:r>
          </a:p>
          <a:p>
            <a:r>
              <a:rPr lang="fa-IR" dirty="0" smtClean="0"/>
              <a:t>محمد محمدی</a:t>
            </a:r>
          </a:p>
          <a:p>
            <a:r>
              <a:rPr lang="fa-IR" dirty="0" smtClean="0"/>
              <a:t>محراب فدایی</a:t>
            </a:r>
          </a:p>
          <a:p>
            <a:r>
              <a:rPr lang="fa-IR" dirty="0" smtClean="0"/>
              <a:t>امیر حسین دارابی</a:t>
            </a:r>
          </a:p>
          <a:p>
            <a:r>
              <a:rPr lang="fa-IR" dirty="0" smtClean="0"/>
              <a:t>محمدرضا نوبخت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4064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توصیف مصوت های زبان فارسی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algn="r"/>
            <a:endParaRPr lang="fa-IR" sz="6200" dirty="0"/>
          </a:p>
          <a:p>
            <a:pPr algn="r"/>
            <a:r>
              <a:rPr lang="fa-IR" sz="6200" dirty="0"/>
              <a:t>3.گرد:او,آ,  ُ</a:t>
            </a:r>
          </a:p>
          <a:p>
            <a:pPr algn="r"/>
            <a:r>
              <a:rPr lang="fa-IR" sz="6200" dirty="0"/>
              <a:t>ب:گسترده:ای,  </a:t>
            </a:r>
            <a:r>
              <a:rPr lang="fa-IR" sz="6200" dirty="0" smtClean="0"/>
              <a:t>ِ .  </a:t>
            </a:r>
            <a:r>
              <a:rPr lang="fa-IR" sz="6200" dirty="0"/>
              <a:t>,</a:t>
            </a:r>
            <a:r>
              <a:rPr lang="fa-IR" sz="6200" dirty="0" smtClean="0"/>
              <a:t>َ</a:t>
            </a:r>
          </a:p>
          <a:p>
            <a:pPr algn="r"/>
            <a:endParaRPr lang="fa-IR" sz="6200" dirty="0" smtClean="0"/>
          </a:p>
          <a:p>
            <a:pPr algn="r"/>
            <a:r>
              <a:rPr lang="fa-IR" sz="6200" dirty="0" smtClean="0"/>
              <a:t>مصوت </a:t>
            </a:r>
            <a:r>
              <a:rPr lang="fa-IR" sz="6200" dirty="0"/>
              <a:t>های </a:t>
            </a:r>
            <a:r>
              <a:rPr lang="fa-IR" sz="6200" dirty="0" smtClean="0"/>
              <a:t>ساده:آ.او.ای  .َ .</a:t>
            </a:r>
            <a:r>
              <a:rPr lang="fa-IR" sz="6200" dirty="0"/>
              <a:t>ِ</a:t>
            </a:r>
            <a:r>
              <a:rPr lang="fa-IR" sz="6200" dirty="0" smtClean="0"/>
              <a:t>. ُ</a:t>
            </a:r>
            <a:endParaRPr lang="fa-IR" sz="6200" dirty="0"/>
          </a:p>
          <a:p>
            <a:pPr algn="r"/>
            <a:endParaRPr lang="en-US" sz="6200" dirty="0" smtClean="0"/>
          </a:p>
          <a:p>
            <a:pPr algn="r"/>
            <a:r>
              <a:rPr lang="fa-IR" sz="6200" dirty="0" smtClean="0"/>
              <a:t>مصوت </a:t>
            </a:r>
            <a:r>
              <a:rPr lang="fa-IR" sz="6200" dirty="0"/>
              <a:t>های مرکب:مصوت هایی که با توجه به کلمه شیوه خوانش آنها فرق می کند.  جو. نی.  ری. ...</a:t>
            </a:r>
          </a:p>
          <a:p>
            <a:pPr algn="r"/>
            <a:endParaRPr lang="fa-IR" sz="6200" dirty="0"/>
          </a:p>
          <a:p>
            <a:pPr algn="r"/>
            <a:endParaRPr lang="fa-IR" sz="6200" dirty="0"/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endParaRPr lang="fa-IR" dirty="0"/>
          </a:p>
          <a:p>
            <a:pPr algn="r"/>
            <a:r>
              <a:rPr lang="fa-IR" sz="7200" dirty="0" smtClean="0"/>
              <a:t>طبقه </a:t>
            </a:r>
            <a:r>
              <a:rPr lang="fa-IR" sz="7200" dirty="0"/>
              <a:t>بندی بر اساس </a:t>
            </a:r>
            <a:r>
              <a:rPr lang="fa-IR" sz="7200" dirty="0" smtClean="0"/>
              <a:t>3ملاک</a:t>
            </a:r>
            <a:endParaRPr lang="en-US" sz="7200" dirty="0" smtClean="0"/>
          </a:p>
          <a:p>
            <a:pPr algn="r"/>
            <a:r>
              <a:rPr lang="fa-IR" sz="6400" dirty="0"/>
              <a:t>1.فاصله از سقف دهان (ارتفاع زبان) </a:t>
            </a:r>
          </a:p>
          <a:p>
            <a:pPr algn="r"/>
            <a:r>
              <a:rPr lang="fa-IR" sz="6400" dirty="0"/>
              <a:t>2.بخشی از زبان که در تولید مصوت نقش دارد.</a:t>
            </a:r>
          </a:p>
          <a:p>
            <a:pPr algn="r"/>
            <a:r>
              <a:rPr lang="fa-IR" sz="6400" dirty="0"/>
              <a:t>3.شکل لبها</a:t>
            </a:r>
          </a:p>
          <a:p>
            <a:pPr algn="r"/>
            <a:endParaRPr lang="fa-IR" sz="6400" dirty="0"/>
          </a:p>
          <a:p>
            <a:pPr algn="r"/>
            <a:r>
              <a:rPr lang="fa-IR" sz="6400" dirty="0"/>
              <a:t>1.الف:مصوت بسته. ای,او</a:t>
            </a:r>
          </a:p>
          <a:p>
            <a:pPr algn="r"/>
            <a:r>
              <a:rPr lang="fa-IR" sz="6400" dirty="0"/>
              <a:t>ب:مصوت باز. آ, </a:t>
            </a:r>
            <a:r>
              <a:rPr lang="fa-IR" sz="6400" dirty="0" smtClean="0"/>
              <a:t>  </a:t>
            </a:r>
            <a:r>
              <a:rPr lang="fa-IR" sz="6400" dirty="0"/>
              <a:t>َ</a:t>
            </a:r>
          </a:p>
          <a:p>
            <a:pPr algn="r"/>
            <a:r>
              <a:rPr lang="fa-IR" sz="6400" dirty="0"/>
              <a:t>ج:مصوت میانی</a:t>
            </a:r>
            <a:r>
              <a:rPr lang="fa-IR" sz="6400" dirty="0" smtClean="0"/>
              <a:t>.  </a:t>
            </a:r>
            <a:r>
              <a:rPr lang="fa-IR" sz="6400" dirty="0"/>
              <a:t>ِ , </a:t>
            </a:r>
            <a:r>
              <a:rPr lang="fa-IR" sz="6400" dirty="0" smtClean="0"/>
              <a:t>  </a:t>
            </a:r>
            <a:r>
              <a:rPr lang="fa-IR" sz="6400" dirty="0"/>
              <a:t>ُ</a:t>
            </a:r>
          </a:p>
          <a:p>
            <a:pPr algn="r"/>
            <a:endParaRPr lang="fa-IR" sz="6400" dirty="0"/>
          </a:p>
          <a:p>
            <a:pPr algn="r"/>
            <a:r>
              <a:rPr lang="fa-IR" sz="6400" dirty="0"/>
              <a:t>2.الف:مصوت پیشین:ای, </a:t>
            </a:r>
            <a:r>
              <a:rPr lang="fa-IR" sz="6400" dirty="0" smtClean="0"/>
              <a:t>  </a:t>
            </a:r>
            <a:r>
              <a:rPr lang="fa-IR" sz="6400" dirty="0"/>
              <a:t>ِ. , </a:t>
            </a:r>
            <a:r>
              <a:rPr lang="fa-IR" sz="6400" dirty="0" smtClean="0"/>
              <a:t>  </a:t>
            </a:r>
            <a:r>
              <a:rPr lang="fa-IR" sz="6400" dirty="0"/>
              <a:t>َ</a:t>
            </a:r>
          </a:p>
          <a:p>
            <a:pPr algn="r"/>
            <a:r>
              <a:rPr lang="fa-IR" sz="6400" dirty="0"/>
              <a:t>ب:مصوت پسین:او, </a:t>
            </a:r>
            <a:r>
              <a:rPr lang="fa-IR" sz="6400" dirty="0" smtClean="0"/>
              <a:t>  </a:t>
            </a:r>
            <a:r>
              <a:rPr lang="fa-IR" sz="6400" dirty="0"/>
              <a:t>ُ. </a:t>
            </a:r>
            <a:r>
              <a:rPr lang="fa-IR" sz="6400" dirty="0" smtClean="0"/>
              <a:t>آ</a:t>
            </a:r>
            <a:endParaRPr lang="fa-IR" sz="6400" dirty="0"/>
          </a:p>
        </p:txBody>
      </p:sp>
    </p:spTree>
    <p:extLst>
      <p:ext uri="{BB962C8B-B14F-4D97-AF65-F5344CB8AC3E}">
        <p14:creationId xmlns:p14="http://schemas.microsoft.com/office/powerpoint/2010/main" val="121896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صامت همزه در زبان فارسی</a:t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algn="r"/>
            <a:r>
              <a:rPr lang="fa-IR" sz="9600" dirty="0"/>
              <a:t>در فارسی حرف عین مانند همزه تولید می شود .</a:t>
            </a:r>
          </a:p>
          <a:p>
            <a:pPr algn="r"/>
            <a:endParaRPr lang="fa-IR" sz="9600" dirty="0"/>
          </a:p>
          <a:p>
            <a:pPr algn="r"/>
            <a:r>
              <a:rPr lang="fa-IR" sz="9600" dirty="0"/>
              <a:t>حرف همزه به علت صدای خفیف با حرف بعد خودش با هم حساب می شوند.</a:t>
            </a:r>
          </a:p>
          <a:p>
            <a:pPr algn="r"/>
            <a:r>
              <a:rPr lang="fa-IR" sz="9600" dirty="0" smtClean="0"/>
              <a:t>مثال:ء.  ُ   ر.د </a:t>
            </a:r>
            <a:r>
              <a:rPr lang="fa-IR" sz="9600" dirty="0"/>
              <a:t>. </a:t>
            </a:r>
            <a:r>
              <a:rPr lang="fa-IR" sz="9600" dirty="0" smtClean="0"/>
              <a:t>َ  </a:t>
            </a:r>
            <a:r>
              <a:rPr lang="fa-IR" sz="9600" dirty="0"/>
              <a:t>.ک.    در اینجا اردک </a:t>
            </a:r>
            <a:r>
              <a:rPr lang="fa-IR" sz="9600" dirty="0" smtClean="0"/>
              <a:t>باید</a:t>
            </a:r>
            <a:endParaRPr lang="en-US" sz="9600" dirty="0" smtClean="0"/>
          </a:p>
          <a:p>
            <a:pPr algn="r"/>
            <a:r>
              <a:rPr lang="fa-IR" sz="9600" dirty="0" smtClean="0"/>
              <a:t>6هجا </a:t>
            </a:r>
            <a:r>
              <a:rPr lang="fa-IR" sz="9600" dirty="0"/>
              <a:t>باشدولی همزه </a:t>
            </a:r>
            <a:r>
              <a:rPr lang="fa-IR" sz="9600" dirty="0" smtClean="0"/>
              <a:t>با   ُ   </a:t>
            </a:r>
            <a:r>
              <a:rPr lang="fa-IR" sz="9600" dirty="0"/>
              <a:t>با هم حساب می شوند.    </a:t>
            </a:r>
            <a:r>
              <a:rPr lang="fa-IR" sz="9600" dirty="0" smtClean="0"/>
              <a:t> ُ   </a:t>
            </a:r>
            <a:r>
              <a:rPr lang="fa-IR" sz="9600" dirty="0"/>
              <a:t>. ر .د .َ .ک</a:t>
            </a:r>
          </a:p>
          <a:p>
            <a:endParaRPr lang="fa-IR" sz="9600" dirty="0"/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algn="r"/>
            <a:r>
              <a:rPr lang="fa-IR" sz="8000" dirty="0" smtClean="0"/>
              <a:t>.</a:t>
            </a:r>
            <a:r>
              <a:rPr lang="fa-IR" sz="8000" dirty="0"/>
              <a:t>شیوه تولید:انفجاری</a:t>
            </a:r>
          </a:p>
          <a:p>
            <a:pPr algn="r"/>
            <a:r>
              <a:rPr lang="fa-IR" sz="8000" dirty="0"/>
              <a:t>اندام:تار های صوتی </a:t>
            </a:r>
          </a:p>
          <a:p>
            <a:pPr algn="r"/>
            <a:r>
              <a:rPr lang="fa-IR" sz="8000" dirty="0"/>
              <a:t>همزه=چاکنای</a:t>
            </a:r>
          </a:p>
          <a:p>
            <a:pPr algn="r"/>
            <a:r>
              <a:rPr lang="fa-IR" sz="8000" dirty="0"/>
              <a:t>شیوه تلفظ:دو تار صوتی به هم می چسبند و با باز شدن هوای پشت انها ازاد می شود و این نرف ادا می شود.</a:t>
            </a:r>
          </a:p>
          <a:p>
            <a:pPr algn="r"/>
            <a:r>
              <a:rPr lang="fa-IR" sz="8000" dirty="0" smtClean="0"/>
              <a:t>صامت </a:t>
            </a:r>
            <a:r>
              <a:rPr lang="fa-IR" sz="8000" dirty="0"/>
              <a:t>همزه در زبان فارسی چند نشانه دارد:</a:t>
            </a:r>
          </a:p>
          <a:p>
            <a:pPr algn="r"/>
            <a:r>
              <a:rPr lang="fa-IR" sz="8000" dirty="0"/>
              <a:t>1.الف در آغاز هجا:اسب</a:t>
            </a:r>
          </a:p>
          <a:p>
            <a:pPr algn="r"/>
            <a:r>
              <a:rPr lang="fa-IR" sz="8000" dirty="0"/>
              <a:t>2.همزه با کرسی و:سؤال</a:t>
            </a:r>
          </a:p>
          <a:p>
            <a:pPr algn="r"/>
            <a:r>
              <a:rPr lang="fa-IR" sz="8000" dirty="0"/>
              <a:t>3.همزه با کرسی دندانه:مسئله</a:t>
            </a:r>
          </a:p>
          <a:p>
            <a:pPr algn="r"/>
            <a:r>
              <a:rPr lang="fa-IR" sz="8000" dirty="0"/>
              <a:t>4.همزه با کرسی الف:تألیف</a:t>
            </a:r>
          </a:p>
          <a:p>
            <a:pPr algn="r"/>
            <a:r>
              <a:rPr lang="fa-IR" sz="8000" dirty="0"/>
              <a:t>5.همزه بدون کرسی:شیء</a:t>
            </a:r>
            <a:endParaRPr lang="fa-IR" dirty="0"/>
          </a:p>
          <a:p>
            <a:pPr algn="r"/>
            <a:r>
              <a:rPr lang="fa-IR" dirty="0" smtClean="0"/>
              <a:t>......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2825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فرآیند تولید ناقص(تشدید)</a:t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/>
              <a:t>اگر مرحله انجام یک صامت با مرحله آمادگی صامت بعد ادغام شود مرحله درنگ این دو به هم می پیوندد و درنگ طولانی تر می شود و تشدید تولید می شود.</a:t>
            </a:r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/>
              <a:t>برای </a:t>
            </a:r>
            <a:r>
              <a:rPr lang="fa-IR" dirty="0"/>
              <a:t>تولید هر صامت 3 مرحله لازم است:</a:t>
            </a:r>
          </a:p>
          <a:p>
            <a:pPr algn="r"/>
            <a:r>
              <a:rPr lang="fa-IR" dirty="0"/>
              <a:t>1.اندام های آواساز مشخص معینی آماده می شوند.(مرحله آمادگی یا گرایش)</a:t>
            </a:r>
          </a:p>
          <a:p>
            <a:pPr algn="r"/>
            <a:r>
              <a:rPr lang="fa-IR" dirty="0"/>
              <a:t>2.اندام های آواساز در جای تولید مدتی توقف می کنند.(مرحله درنگ یا گیرش)</a:t>
            </a:r>
          </a:p>
          <a:p>
            <a:pPr algn="r"/>
            <a:r>
              <a:rPr lang="fa-IR" dirty="0"/>
              <a:t>3.آوای مورد نظر تولید می شود.(مرحله انجام یا رهش)</a:t>
            </a:r>
          </a:p>
          <a:p>
            <a:pPr algn="r"/>
            <a:endParaRPr lang="fa-IR" dirty="0"/>
          </a:p>
          <a:p>
            <a:pPr algn="r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95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هجا و ساخت آن در زبان فارسی</a:t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r"/>
            <a:r>
              <a:rPr lang="fa-IR" dirty="0"/>
              <a:t>نکته :</a:t>
            </a:r>
          </a:p>
          <a:p>
            <a:pPr algn="r"/>
            <a:r>
              <a:rPr lang="fa-IR" dirty="0"/>
              <a:t>1.شروع همیشه یک صامت است.</a:t>
            </a:r>
          </a:p>
          <a:p>
            <a:pPr algn="r"/>
            <a:r>
              <a:rPr lang="fa-IR" dirty="0"/>
              <a:t>2.دومی همیشه یک مصوت است.</a:t>
            </a:r>
          </a:p>
          <a:p>
            <a:pPr algn="r"/>
            <a:r>
              <a:rPr lang="fa-IR" dirty="0"/>
              <a:t>3.در آخر هیچگاه بیش از دو صامت نمی آید.</a:t>
            </a:r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r"/>
            <a:r>
              <a:rPr lang="fa-IR" dirty="0" smtClean="0"/>
              <a:t>هجا:بزرگ </a:t>
            </a:r>
            <a:r>
              <a:rPr lang="fa-IR" dirty="0"/>
              <a:t>ترین واحد ساخت آوایی زبان</a:t>
            </a:r>
          </a:p>
          <a:p>
            <a:pPr algn="r"/>
            <a:r>
              <a:rPr lang="fa-IR" dirty="0"/>
              <a:t>هجا=صامت+مصوت</a:t>
            </a:r>
          </a:p>
          <a:p>
            <a:pPr algn="r"/>
            <a:r>
              <a:rPr lang="fa-IR" dirty="0"/>
              <a:t>هجا=بخش </a:t>
            </a:r>
          </a:p>
          <a:p>
            <a:pPr algn="r"/>
            <a:r>
              <a:rPr lang="fa-IR" dirty="0"/>
              <a:t>آ+با+دان=3هجا یا بخش</a:t>
            </a:r>
          </a:p>
          <a:p>
            <a:pPr algn="r"/>
            <a:endParaRPr lang="fa-IR" dirty="0"/>
          </a:p>
          <a:p>
            <a:pPr algn="r"/>
            <a:r>
              <a:rPr lang="fa-IR" dirty="0"/>
              <a:t>3نوع الگوی هجایی داریم:</a:t>
            </a:r>
          </a:p>
          <a:p>
            <a:pPr algn="r"/>
            <a:r>
              <a:rPr lang="fa-IR" dirty="0"/>
              <a:t>1.صامت+مصوت.  یا</a:t>
            </a:r>
          </a:p>
          <a:p>
            <a:pPr algn="r"/>
            <a:r>
              <a:rPr lang="fa-IR" dirty="0"/>
              <a:t>2.صامت+مصوت+صامت. باد</a:t>
            </a:r>
          </a:p>
          <a:p>
            <a:pPr algn="r"/>
            <a:r>
              <a:rPr lang="fa-IR" dirty="0"/>
              <a:t>3.صامت+مصوت+صامت+صامت. برف</a:t>
            </a:r>
          </a:p>
          <a:p>
            <a:endParaRPr lang="fa-IR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99066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/>
              <a:t>فرآیند های آوایی در آموزش زبان فارسی</a:t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algn="r"/>
            <a:r>
              <a:rPr lang="fa-IR" dirty="0"/>
              <a:t>4</a:t>
            </a:r>
            <a:r>
              <a:rPr lang="fa-IR" sz="6400" dirty="0"/>
              <a:t>.تبدیل</a:t>
            </a:r>
          </a:p>
          <a:p>
            <a:pPr algn="r"/>
            <a:r>
              <a:rPr lang="fa-IR" sz="6400" dirty="0"/>
              <a:t>1 همگونی(یک آوا کاملا به آوای کناری خودش تبدیل می شود)</a:t>
            </a:r>
          </a:p>
          <a:p>
            <a:pPr algn="r"/>
            <a:r>
              <a:rPr lang="fa-IR" sz="6400" dirty="0"/>
              <a:t>الف.کامل:بعد تر&gt;بعتر</a:t>
            </a:r>
          </a:p>
          <a:p>
            <a:pPr algn="r"/>
            <a:r>
              <a:rPr lang="fa-IR" sz="6400" dirty="0"/>
              <a:t>ب.ناقص:پنبه &gt;پمبه(ایجاد صدای سوم</a:t>
            </a:r>
            <a:r>
              <a:rPr lang="fa-IR" sz="6400" dirty="0" smtClean="0"/>
              <a:t>)</a:t>
            </a:r>
            <a:endParaRPr lang="fa-IR" sz="6400" dirty="0"/>
          </a:p>
          <a:p>
            <a:pPr algn="r"/>
            <a:r>
              <a:rPr lang="fa-IR" sz="6400" dirty="0"/>
              <a:t>2.ابدال(تبدیل عنصری به عنصر دیگر</a:t>
            </a:r>
            <a:r>
              <a:rPr lang="fa-IR" sz="6400" dirty="0" smtClean="0"/>
              <a:t>)</a:t>
            </a:r>
            <a:endParaRPr lang="fa-IR" sz="6400" dirty="0"/>
          </a:p>
          <a:p>
            <a:pPr algn="r"/>
            <a:r>
              <a:rPr lang="fa-IR" sz="6400" dirty="0" smtClean="0"/>
              <a:t>تفاوت </a:t>
            </a:r>
            <a:r>
              <a:rPr lang="fa-IR" sz="6400" dirty="0"/>
              <a:t>همگونی با ابدال</a:t>
            </a:r>
          </a:p>
          <a:p>
            <a:pPr algn="r"/>
            <a:r>
              <a:rPr lang="fa-IR" sz="6400" dirty="0"/>
              <a:t>1.همگونی:1.همیشگی و قاعده مند است .2.همه انجام می دهند.</a:t>
            </a:r>
          </a:p>
          <a:p>
            <a:pPr algn="r"/>
            <a:r>
              <a:rPr lang="fa-IR" sz="6400" dirty="0"/>
              <a:t>2.ابدال:قاعده مند نیست.2.از روی نا آگاهی است.</a:t>
            </a:r>
          </a:p>
          <a:p>
            <a:pPr algn="r"/>
            <a:r>
              <a:rPr lang="fa-IR" sz="6400" dirty="0" smtClean="0"/>
              <a:t>بلدم&gt;بلتم</a:t>
            </a:r>
            <a:endParaRPr lang="fa-IR" sz="6400" dirty="0"/>
          </a:p>
          <a:p>
            <a:pPr algn="r"/>
            <a:r>
              <a:rPr lang="fa-IR" sz="6400" dirty="0"/>
              <a:t>معمولا پسر ها بیشتر به کار می برند.</a:t>
            </a:r>
          </a:p>
          <a:p>
            <a:pPr algn="r"/>
            <a:r>
              <a:rPr lang="fa-IR" sz="6400" dirty="0" smtClean="0"/>
              <a:t>ترکیبی </a:t>
            </a:r>
            <a:endParaRPr lang="fa-IR" sz="6400" dirty="0"/>
          </a:p>
          <a:p>
            <a:pPr algn="r"/>
            <a:r>
              <a:rPr lang="fa-IR" sz="6400" dirty="0"/>
              <a:t>مشق&gt;مقش&gt;مخش</a:t>
            </a:r>
          </a:p>
          <a:p>
            <a:pPr algn="r"/>
            <a:endParaRPr lang="fa-IR" sz="6400" dirty="0"/>
          </a:p>
          <a:p>
            <a:pPr algn="r"/>
            <a:r>
              <a:rPr lang="fa-IR" sz="6400" dirty="0"/>
              <a:t>نکته جا اندختن حروف و یا اشتباه نوشتن حرف جزء فرآیند های آوایی_ صرفی به حساب نمی آیند.</a:t>
            </a:r>
          </a:p>
          <a:p>
            <a:pPr algn="r"/>
            <a:endParaRPr lang="fa-IR" sz="6400" dirty="0"/>
          </a:p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algn="r"/>
            <a:r>
              <a:rPr lang="fa-IR" sz="7200" dirty="0" smtClean="0"/>
              <a:t>هجا=صامت+مصوت  واژک=هجا+هجا  واژه=واژک+واژک</a:t>
            </a:r>
            <a:endParaRPr lang="fa-IR" sz="7200" dirty="0"/>
          </a:p>
          <a:p>
            <a:pPr marL="0" indent="0" algn="r">
              <a:buNone/>
            </a:pPr>
            <a:endParaRPr lang="fa-IR" sz="7200" dirty="0"/>
          </a:p>
          <a:p>
            <a:pPr algn="r"/>
            <a:r>
              <a:rPr lang="fa-IR" sz="7200" dirty="0" smtClean="0"/>
              <a:t>فرایند </a:t>
            </a:r>
            <a:r>
              <a:rPr lang="fa-IR" sz="7200" dirty="0"/>
              <a:t>ها</a:t>
            </a:r>
          </a:p>
          <a:p>
            <a:pPr algn="r"/>
            <a:r>
              <a:rPr lang="fa-IR" sz="7200" dirty="0"/>
              <a:t>1 حذف:صبر کن&gt;صب کن</a:t>
            </a:r>
          </a:p>
          <a:p>
            <a:pPr algn="r"/>
            <a:r>
              <a:rPr lang="fa-IR" sz="7200" dirty="0"/>
              <a:t>میروم&gt;میرم</a:t>
            </a:r>
          </a:p>
          <a:p>
            <a:pPr algn="r"/>
            <a:r>
              <a:rPr lang="fa-IR" sz="7200" dirty="0"/>
              <a:t>برای جلو گیری از فرآیند حذف باید سرعت خوانش را کم کنیم</a:t>
            </a:r>
            <a:r>
              <a:rPr lang="fa-IR" sz="7200" dirty="0" smtClean="0"/>
              <a:t>.</a:t>
            </a:r>
            <a:endParaRPr lang="fa-IR" sz="7200" dirty="0"/>
          </a:p>
          <a:p>
            <a:pPr algn="r"/>
            <a:r>
              <a:rPr lang="fa-IR" sz="7200" dirty="0"/>
              <a:t>2قلب:جابجایی</a:t>
            </a:r>
          </a:p>
          <a:p>
            <a:pPr algn="r"/>
            <a:r>
              <a:rPr lang="fa-IR" sz="7200" dirty="0"/>
              <a:t>1</a:t>
            </a:r>
            <a:r>
              <a:rPr lang="fa-IR" sz="6400" dirty="0"/>
              <a:t>.تاکسی&gt;تاسکی</a:t>
            </a:r>
          </a:p>
          <a:p>
            <a:pPr algn="r"/>
            <a:r>
              <a:rPr lang="fa-IR" sz="6400" dirty="0"/>
              <a:t>2.کبریت&gt;کربیت</a:t>
            </a:r>
          </a:p>
          <a:p>
            <a:pPr algn="r"/>
            <a:r>
              <a:rPr lang="fa-IR" sz="6400" dirty="0"/>
              <a:t>تأثیر مستقیم از دانش زبانی </a:t>
            </a:r>
            <a:r>
              <a:rPr lang="fa-IR" sz="6400" dirty="0" smtClean="0"/>
              <a:t>خانواده</a:t>
            </a:r>
            <a:endParaRPr lang="fa-IR" sz="7200" dirty="0"/>
          </a:p>
          <a:p>
            <a:pPr algn="r"/>
            <a:r>
              <a:rPr lang="fa-IR" sz="7200" dirty="0"/>
              <a:t>3.افزایش آوایی</a:t>
            </a:r>
          </a:p>
          <a:p>
            <a:pPr algn="r"/>
            <a:r>
              <a:rPr lang="fa-IR" sz="6400" dirty="0"/>
              <a:t>1.جهنم&gt;جهندم</a:t>
            </a:r>
          </a:p>
          <a:p>
            <a:pPr algn="r"/>
            <a:r>
              <a:rPr lang="fa-IR" sz="6400" dirty="0"/>
              <a:t>2.سن و سال&gt;سند و سال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533079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546</Words>
  <Application>Microsoft Office PowerPoint</Application>
  <PresentationFormat>Widescreen</PresentationFormat>
  <Paragraphs>94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بسم الله الرحمن الرحیم</vt:lpstr>
      <vt:lpstr>کار گروهی گروه اول صفحه 31تا41</vt:lpstr>
      <vt:lpstr>توصیف مصوت های زبان فارسی</vt:lpstr>
      <vt:lpstr>صامت همزه در زبان فارسی </vt:lpstr>
      <vt:lpstr>فرآیند تولید ناقص(تشدید) </vt:lpstr>
      <vt:lpstr>هجا و ساخت آن در زبان فارسی </vt:lpstr>
      <vt:lpstr>فرآیند های آوایی در آموزش زبان فارسی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کار گروهی گروه اول صفحه 31تا41</dc:title>
  <dc:creator>MOHAMAD-PC</dc:creator>
  <cp:lastModifiedBy>MOHAMAD-PC</cp:lastModifiedBy>
  <cp:revision>10</cp:revision>
  <dcterms:created xsi:type="dcterms:W3CDTF">2020-04-04T14:07:04Z</dcterms:created>
  <dcterms:modified xsi:type="dcterms:W3CDTF">2020-04-06T10:20:03Z</dcterms:modified>
</cp:coreProperties>
</file>