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7"/>
  </p:notesMasterIdLst>
  <p:sldIdLst>
    <p:sldId id="336" r:id="rId2"/>
    <p:sldId id="335" r:id="rId3"/>
    <p:sldId id="279" r:id="rId4"/>
    <p:sldId id="282" r:id="rId5"/>
    <p:sldId id="257" r:id="rId6"/>
    <p:sldId id="258" r:id="rId7"/>
    <p:sldId id="322" r:id="rId8"/>
    <p:sldId id="323" r:id="rId9"/>
    <p:sldId id="324" r:id="rId10"/>
    <p:sldId id="325" r:id="rId11"/>
    <p:sldId id="326" r:id="rId12"/>
    <p:sldId id="260" r:id="rId13"/>
    <p:sldId id="261" r:id="rId14"/>
    <p:sldId id="262" r:id="rId15"/>
    <p:sldId id="263" r:id="rId16"/>
    <p:sldId id="264" r:id="rId17"/>
    <p:sldId id="265" r:id="rId18"/>
    <p:sldId id="266" r:id="rId19"/>
    <p:sldId id="267" r:id="rId20"/>
    <p:sldId id="283" r:id="rId21"/>
    <p:sldId id="302" r:id="rId22"/>
    <p:sldId id="284" r:id="rId23"/>
    <p:sldId id="286" r:id="rId24"/>
    <p:sldId id="287" r:id="rId25"/>
    <p:sldId id="303" r:id="rId26"/>
    <p:sldId id="285" r:id="rId27"/>
    <p:sldId id="288" r:id="rId28"/>
    <p:sldId id="289" r:id="rId29"/>
    <p:sldId id="290" r:id="rId30"/>
    <p:sldId id="291" r:id="rId31"/>
    <p:sldId id="293" r:id="rId32"/>
    <p:sldId id="294" r:id="rId33"/>
    <p:sldId id="304" r:id="rId34"/>
    <p:sldId id="305" r:id="rId35"/>
    <p:sldId id="306" r:id="rId36"/>
    <p:sldId id="292" r:id="rId37"/>
    <p:sldId id="295" r:id="rId38"/>
    <p:sldId id="296" r:id="rId39"/>
    <p:sldId id="297" r:id="rId40"/>
    <p:sldId id="298" r:id="rId41"/>
    <p:sldId id="299" r:id="rId42"/>
    <p:sldId id="300" r:id="rId43"/>
    <p:sldId id="301" r:id="rId44"/>
    <p:sldId id="307" r:id="rId45"/>
    <p:sldId id="308" r:id="rId46"/>
    <p:sldId id="332" r:id="rId47"/>
    <p:sldId id="311" r:id="rId48"/>
    <p:sldId id="309" r:id="rId49"/>
    <p:sldId id="310" r:id="rId50"/>
    <p:sldId id="312" r:id="rId51"/>
    <p:sldId id="313" r:id="rId52"/>
    <p:sldId id="314" r:id="rId53"/>
    <p:sldId id="315" r:id="rId54"/>
    <p:sldId id="333" r:id="rId55"/>
    <p:sldId id="316" r:id="rId56"/>
    <p:sldId id="318" r:id="rId57"/>
    <p:sldId id="317" r:id="rId58"/>
    <p:sldId id="319" r:id="rId59"/>
    <p:sldId id="320" r:id="rId60"/>
    <p:sldId id="334" r:id="rId61"/>
    <p:sldId id="327" r:id="rId62"/>
    <p:sldId id="328" r:id="rId63"/>
    <p:sldId id="329" r:id="rId64"/>
    <p:sldId id="330" r:id="rId65"/>
    <p:sldId id="331" r:id="rId6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6" d="100"/>
          <a:sy n="56" d="100"/>
        </p:scale>
        <p:origin x="104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6C10A9-E974-4D3A-8188-C4064044C683}" type="datetimeFigureOut">
              <a:rPr lang="en-US" smtClean="0"/>
              <a:pPr/>
              <a:t>3/12/2020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A954C-843C-478E-A39D-87755AE43F70}" type="slidenum">
              <a:rPr lang="en-US" smtClean="0"/>
              <a:pPr/>
              <a:t>‹#›</a:t>
            </a:fld>
            <a:endParaRPr lang="en-US"/>
          </a:p>
        </p:txBody>
      </p:sp>
    </p:spTree>
    <p:extLst>
      <p:ext uri="{BB962C8B-B14F-4D97-AF65-F5344CB8AC3E}">
        <p14:creationId xmlns:p14="http://schemas.microsoft.com/office/powerpoint/2010/main" val="163009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a:lstStyle/>
          <a:p>
            <a:endParaRPr lang="en-US" smtClean="0">
              <a:cs typeface="Arial" charset="0"/>
            </a:endParaRPr>
          </a:p>
        </p:txBody>
      </p:sp>
    </p:spTree>
    <p:extLst>
      <p:ext uri="{BB962C8B-B14F-4D97-AF65-F5344CB8AC3E}">
        <p14:creationId xmlns:p14="http://schemas.microsoft.com/office/powerpoint/2010/main" val="4081698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510AE44-1A59-45C6-9007-89EB888C74C8}" type="datetimeFigureOut">
              <a:rPr lang="fa-IR" smtClean="0"/>
              <a:pPr/>
              <a:t>07/18/1441</a:t>
            </a:fld>
            <a:endParaRPr lang="fa-I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a-I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5423A90-1D3B-4301-BD86-7AB1AF49ABC5}" type="slidenum">
              <a:rPr lang="fa-IR" smtClean="0"/>
              <a:pPr/>
              <a:t>‹#›</a:t>
            </a:fld>
            <a:endParaRPr lang="fa-I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0AE44-1A59-45C6-9007-89EB888C74C8}" type="datetimeFigureOut">
              <a:rPr lang="fa-IR" smtClean="0"/>
              <a:pPr/>
              <a:t>07/18/1441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5423A90-1D3B-4301-BD86-7AB1AF49ABC5}" type="slidenum">
              <a:rPr lang="fa-IR" smtClean="0"/>
              <a:pPr/>
              <a:t>‹#›</a:t>
            </a:fld>
            <a:endParaRPr lang="fa-I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0AE44-1A59-45C6-9007-89EB888C74C8}" type="datetimeFigureOut">
              <a:rPr lang="fa-IR" smtClean="0"/>
              <a:pPr/>
              <a:t>07/18/1441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5423A90-1D3B-4301-BD86-7AB1AF49ABC5}" type="slidenum">
              <a:rPr lang="fa-IR" smtClean="0"/>
              <a:pPr/>
              <a:t>‹#›</a:t>
            </a:fld>
            <a:endParaRPr lang="fa-IR"/>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76962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733800"/>
            <a:ext cx="76962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319CEBA8-3C69-420D-8FC1-689E3A32117C}" type="slidenum">
              <a:rPr lang="ar-SA"/>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10AE44-1A59-45C6-9007-89EB888C74C8}" type="datetimeFigureOut">
              <a:rPr lang="fa-IR" smtClean="0"/>
              <a:pPr/>
              <a:t>07/18/1441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5423A90-1D3B-4301-BD86-7AB1AF49ABC5}" type="slidenum">
              <a:rPr lang="fa-IR" smtClean="0"/>
              <a:pPr/>
              <a:t>‹#›</a:t>
            </a:fld>
            <a:endParaRPr lang="fa-I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10AE44-1A59-45C6-9007-89EB888C74C8}" type="datetimeFigureOut">
              <a:rPr lang="fa-IR" smtClean="0"/>
              <a:pPr/>
              <a:t>07/18/1441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5423A90-1D3B-4301-BD86-7AB1AF49ABC5}" type="slidenum">
              <a:rPr lang="fa-IR" smtClean="0"/>
              <a:pPr/>
              <a:t>‹#›</a:t>
            </a:fld>
            <a:endParaRPr lang="fa-IR"/>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510AE44-1A59-45C6-9007-89EB888C74C8}" type="datetimeFigureOut">
              <a:rPr lang="fa-IR" smtClean="0"/>
              <a:pPr/>
              <a:t>07/18/1441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5423A90-1D3B-4301-BD86-7AB1AF49ABC5}" type="slidenum">
              <a:rPr lang="fa-IR" smtClean="0"/>
              <a:pPr/>
              <a:t>‹#›</a:t>
            </a:fld>
            <a:endParaRPr lang="fa-I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10AE44-1A59-45C6-9007-89EB888C74C8}" type="datetimeFigureOut">
              <a:rPr lang="fa-IR" smtClean="0"/>
              <a:pPr/>
              <a:t>07/18/1441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5423A90-1D3B-4301-BD86-7AB1AF49ABC5}" type="slidenum">
              <a:rPr lang="fa-IR" smtClean="0"/>
              <a:pPr/>
              <a:t>‹#›</a:t>
            </a:fld>
            <a:endParaRPr lang="fa-I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10AE44-1A59-45C6-9007-89EB888C74C8}" type="datetimeFigureOut">
              <a:rPr lang="fa-IR" smtClean="0"/>
              <a:pPr/>
              <a:t>07/18/1441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5423A90-1D3B-4301-BD86-7AB1AF49ABC5}" type="slidenum">
              <a:rPr lang="fa-IR" smtClean="0"/>
              <a:pPr/>
              <a:t>‹#›</a:t>
            </a:fld>
            <a:endParaRPr lang="fa-I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0AE44-1A59-45C6-9007-89EB888C74C8}" type="datetimeFigureOut">
              <a:rPr lang="fa-IR" smtClean="0"/>
              <a:pPr/>
              <a:t>07/18/1441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5423A90-1D3B-4301-BD86-7AB1AF49ABC5}" type="slidenum">
              <a:rPr lang="fa-IR" smtClean="0"/>
              <a:pPr/>
              <a:t>‹#›</a:t>
            </a:fld>
            <a:endParaRPr lang="fa-I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10AE44-1A59-45C6-9007-89EB888C74C8}" type="datetimeFigureOut">
              <a:rPr lang="fa-IR" smtClean="0"/>
              <a:pPr/>
              <a:t>07/18/1441</a:t>
            </a:fld>
            <a:endParaRPr lang="fa-IR"/>
          </a:p>
        </p:txBody>
      </p:sp>
      <p:sp>
        <p:nvSpPr>
          <p:cNvPr id="7" name="Slide Number Placeholder 6"/>
          <p:cNvSpPr>
            <a:spLocks noGrp="1"/>
          </p:cNvSpPr>
          <p:nvPr>
            <p:ph type="sldNum" sz="quarter" idx="12"/>
          </p:nvPr>
        </p:nvSpPr>
        <p:spPr/>
        <p:txBody>
          <a:bodyPr/>
          <a:lstStyle/>
          <a:p>
            <a:fld id="{05423A90-1D3B-4301-BD86-7AB1AF49ABC5}" type="slidenum">
              <a:rPr lang="fa-IR" smtClean="0"/>
              <a:pPr/>
              <a:t>‹#›</a:t>
            </a:fld>
            <a:endParaRPr lang="fa-I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a-I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10AE44-1A59-45C6-9007-89EB888C74C8}" type="datetimeFigureOut">
              <a:rPr lang="fa-IR" smtClean="0"/>
              <a:pPr/>
              <a:t>07/18/1441</a:t>
            </a:fld>
            <a:endParaRPr lang="fa-I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a-IR"/>
          </a:p>
        </p:txBody>
      </p:sp>
      <p:sp>
        <p:nvSpPr>
          <p:cNvPr id="7" name="Slide Number Placeholder 6"/>
          <p:cNvSpPr>
            <a:spLocks noGrp="1"/>
          </p:cNvSpPr>
          <p:nvPr>
            <p:ph type="sldNum" sz="quarter" idx="12"/>
          </p:nvPr>
        </p:nvSpPr>
        <p:spPr/>
        <p:txBody>
          <a:bodyPr/>
          <a:lstStyle/>
          <a:p>
            <a:fld id="{05423A90-1D3B-4301-BD86-7AB1AF49ABC5}" type="slidenum">
              <a:rPr lang="fa-IR" smtClean="0"/>
              <a:pPr/>
              <a:t>‹#›</a:t>
            </a:fld>
            <a:endParaRPr lang="fa-I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510AE44-1A59-45C6-9007-89EB888C74C8}" type="datetimeFigureOut">
              <a:rPr lang="fa-IR" smtClean="0"/>
              <a:pPr/>
              <a:t>07/18/1441</a:t>
            </a:fld>
            <a:endParaRPr lang="fa-I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a-I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5423A90-1D3B-4301-BD86-7AB1AF49ABC5}"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edge/>
  </p:transition>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788" cy="1524000"/>
          </a:xfrm>
        </p:spPr>
        <p:txBody>
          <a:bodyPr/>
          <a:lstStyle/>
          <a:p>
            <a:pPr eaLnBrk="1" hangingPunct="1">
              <a:defRPr/>
            </a:pPr>
            <a:endParaRPr lang="fa-IR"/>
          </a:p>
        </p:txBody>
      </p:sp>
      <p:sp>
        <p:nvSpPr>
          <p:cNvPr id="6147" name="Content Placeholder 2"/>
          <p:cNvSpPr>
            <a:spLocks noGrp="1"/>
          </p:cNvSpPr>
          <p:nvPr>
            <p:ph idx="1"/>
          </p:nvPr>
        </p:nvSpPr>
        <p:spPr>
          <a:xfrm>
            <a:off x="533400" y="533400"/>
            <a:ext cx="6554788" cy="3767138"/>
          </a:xfrm>
        </p:spPr>
        <p:txBody>
          <a:bodyPr/>
          <a:lstStyle/>
          <a:p>
            <a:pPr eaLnBrk="1" hangingPunct="1"/>
            <a:endParaRPr lang="fa-IR" smtClean="0"/>
          </a:p>
        </p:txBody>
      </p:sp>
      <p:pic>
        <p:nvPicPr>
          <p:cNvPr id="6148" name="Picture 4" descr="flowers_128-800x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959" y="609600"/>
            <a:ext cx="3903407"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527269"/>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سؤالاتي براي انديشيدن:</a:t>
            </a:r>
            <a:r>
              <a:rPr lang="en-US" dirty="0" smtClean="0"/>
              <a:t/>
            </a:r>
            <a:br>
              <a:rPr lang="en-US" dirty="0" smtClean="0"/>
            </a:br>
            <a:endParaRPr lang="fa-IR" dirty="0"/>
          </a:p>
        </p:txBody>
      </p:sp>
      <p:sp>
        <p:nvSpPr>
          <p:cNvPr id="3" name="Content Placeholder 2"/>
          <p:cNvSpPr>
            <a:spLocks noGrp="1"/>
          </p:cNvSpPr>
          <p:nvPr>
            <p:ph idx="1"/>
          </p:nvPr>
        </p:nvSpPr>
        <p:spPr/>
        <p:txBody>
          <a:bodyPr/>
          <a:lstStyle/>
          <a:p>
            <a:pPr algn="just"/>
            <a:r>
              <a:rPr lang="fa-IR" dirty="0" smtClean="0"/>
              <a:t>-        آيا در كشور ما قانوني وجو دارد كه حق آموزش كودك را تعيين كند؟</a:t>
            </a:r>
            <a:endParaRPr lang="en-US" dirty="0" smtClean="0"/>
          </a:p>
          <a:p>
            <a:pPr algn="just"/>
            <a:r>
              <a:rPr lang="fa-IR" dirty="0" smtClean="0"/>
              <a:t>-        آيا در كشور ما همه ي كودكان، دسترسي يكسان به آموزش دارند؟</a:t>
            </a:r>
            <a:endParaRPr lang="en-US" dirty="0" smtClean="0"/>
          </a:p>
          <a:p>
            <a:endParaRPr lang="fa-IR"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t>واكنش هاي معلمان</a:t>
            </a:r>
            <a:r>
              <a:rPr lang="en-US" dirty="0" smtClean="0"/>
              <a:t/>
            </a:r>
            <a:br>
              <a:rPr lang="en-US" dirty="0" smtClean="0"/>
            </a:br>
            <a:endParaRPr lang="fa-IR" dirty="0"/>
          </a:p>
        </p:txBody>
      </p:sp>
      <p:sp>
        <p:nvSpPr>
          <p:cNvPr id="3" name="Content Placeholder 2"/>
          <p:cNvSpPr>
            <a:spLocks noGrp="1"/>
          </p:cNvSpPr>
          <p:nvPr>
            <p:ph idx="1"/>
          </p:nvPr>
        </p:nvSpPr>
        <p:spPr>
          <a:xfrm>
            <a:off x="1043492" y="1828800"/>
            <a:ext cx="6777317" cy="4003829"/>
          </a:xfrm>
        </p:spPr>
        <p:txBody>
          <a:bodyPr>
            <a:normAutofit fontScale="85000" lnSpcReduction="20000"/>
          </a:bodyPr>
          <a:lstStyle/>
          <a:p>
            <a:r>
              <a:rPr lang="en-US" dirty="0" smtClean="0"/>
              <a:t>o</a:t>
            </a:r>
            <a:r>
              <a:rPr lang="fa-IR" dirty="0" smtClean="0"/>
              <a:t>    ‏دانش آموز نمی تواند از عهده ي خواندن، نوشتن و حساب کردن برآید.</a:t>
            </a:r>
            <a:endParaRPr lang="en-US" dirty="0" smtClean="0"/>
          </a:p>
          <a:p>
            <a:r>
              <a:rPr lang="en-US" dirty="0" smtClean="0"/>
              <a:t>o</a:t>
            </a:r>
            <a:r>
              <a:rPr lang="fa-IR" dirty="0" smtClean="0"/>
              <a:t>     ‏دانش آموز در یادگیري و درک، کندتر از سایرین است؟</a:t>
            </a:r>
            <a:endParaRPr lang="en-US" dirty="0" smtClean="0"/>
          </a:p>
          <a:p>
            <a:r>
              <a:rPr lang="fa-IR" dirty="0" smtClean="0"/>
              <a:t> </a:t>
            </a:r>
            <a:r>
              <a:rPr lang="en-US" dirty="0" smtClean="0"/>
              <a:t>o</a:t>
            </a:r>
            <a:r>
              <a:rPr lang="fa-IR" dirty="0" smtClean="0"/>
              <a:t>   ‏رفتارشان کلاس را مختل می سازد.</a:t>
            </a:r>
            <a:endParaRPr lang="en-US" dirty="0" smtClean="0"/>
          </a:p>
          <a:p>
            <a:r>
              <a:rPr lang="en-US" dirty="0" smtClean="0"/>
              <a:t>o</a:t>
            </a:r>
            <a:r>
              <a:rPr lang="fa-IR" dirty="0" smtClean="0"/>
              <a:t>   برقراری ارتباط با دانش آموز مشکل است (آنها از دستورالعمل ها پيروی نمی کنند.)</a:t>
            </a:r>
            <a:endParaRPr lang="en-US" dirty="0" smtClean="0"/>
          </a:p>
          <a:p>
            <a:r>
              <a:rPr lang="en-US" dirty="0" smtClean="0"/>
              <a:t>o</a:t>
            </a:r>
            <a:r>
              <a:rPr lang="fa-IR" dirty="0" smtClean="0"/>
              <a:t>     ‏دانش آموز به زمان و توجه بیشتر معلم نیاز دارد.</a:t>
            </a:r>
            <a:endParaRPr lang="en-US" dirty="0" smtClean="0"/>
          </a:p>
          <a:p>
            <a:r>
              <a:rPr lang="en-US" dirty="0" smtClean="0"/>
              <a:t>o</a:t>
            </a:r>
            <a:r>
              <a:rPr lang="fa-IR" dirty="0" smtClean="0"/>
              <a:t>    ‏شرايط کلاس /مدرسه، برايش مناسب نیست.</a:t>
            </a:r>
            <a:endParaRPr lang="en-US" dirty="0" smtClean="0"/>
          </a:p>
          <a:p>
            <a:r>
              <a:rPr lang="en-US" dirty="0" smtClean="0"/>
              <a:t>o</a:t>
            </a:r>
            <a:r>
              <a:rPr lang="fa-IR" dirty="0" smtClean="0"/>
              <a:t>    دانش آموز توجه / تمرکز ضعیفی دارد.</a:t>
            </a:r>
            <a:endParaRPr lang="en-US" dirty="0" smtClean="0"/>
          </a:p>
          <a:p>
            <a:r>
              <a:rPr lang="en-US" dirty="0" smtClean="0"/>
              <a:t>o</a:t>
            </a:r>
            <a:r>
              <a:rPr lang="fa-IR" dirty="0" smtClean="0"/>
              <a:t>    در دستشویی رفتن مشکل دارد.</a:t>
            </a:r>
            <a:endParaRPr lang="en-US" dirty="0" smtClean="0"/>
          </a:p>
          <a:p>
            <a:r>
              <a:rPr lang="en-US" dirty="0" smtClean="0"/>
              <a:t>o</a:t>
            </a:r>
            <a:r>
              <a:rPr lang="fa-IR" dirty="0" smtClean="0"/>
              <a:t>     ‏معلم، آمادگی لازم برای سر و کله زدن با دانش آموز را ندارد.</a:t>
            </a:r>
            <a:endParaRPr lang="en-US" dirty="0" smtClean="0"/>
          </a:p>
          <a:p>
            <a:pPr marL="68580" indent="0">
              <a:buNone/>
            </a:pPr>
            <a:r>
              <a:rPr lang="fa-IR" dirty="0" smtClean="0"/>
              <a:t>      </a:t>
            </a:r>
            <a:endParaRPr lang="en-US" dirty="0" smtClean="0"/>
          </a:p>
          <a:p>
            <a:endParaRPr lang="fa-IR"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C00000"/>
                </a:solidFill>
                <a:cs typeface="B Sina" pitchFamily="2" charset="-78"/>
              </a:rPr>
              <a:t>معلم رابط</a:t>
            </a:r>
            <a:endParaRPr lang="fa-IR" dirty="0">
              <a:solidFill>
                <a:srgbClr val="C00000"/>
              </a:solidFill>
              <a:cs typeface="B Sina" pitchFamily="2" charset="-78"/>
            </a:endParaRPr>
          </a:p>
        </p:txBody>
      </p:sp>
      <p:sp>
        <p:nvSpPr>
          <p:cNvPr id="3" name="Content Placeholder 2"/>
          <p:cNvSpPr>
            <a:spLocks noGrp="1"/>
          </p:cNvSpPr>
          <p:nvPr>
            <p:ph idx="1"/>
          </p:nvPr>
        </p:nvSpPr>
        <p:spPr/>
        <p:txBody>
          <a:bodyPr/>
          <a:lstStyle/>
          <a:p>
            <a:pPr marL="0" indent="0" algn="just">
              <a:buNone/>
            </a:pPr>
            <a:r>
              <a:rPr lang="fa-IR" sz="2800" u="sng" dirty="0" smtClean="0">
                <a:solidFill>
                  <a:srgbClr val="C00000"/>
                </a:solidFill>
              </a:rPr>
              <a:t>متخصصی</a:t>
            </a:r>
            <a:r>
              <a:rPr lang="fa-IR" sz="2800" dirty="0" smtClean="0"/>
              <a:t> است که درواحد های آموزشی عادی جهت پاسخگویی به نیازهای آموزشی وپرورشی دانش آموزان با نیازهای ویژه از طریق پشتیبانی </a:t>
            </a:r>
            <a:r>
              <a:rPr lang="fa-IR" sz="2800" u="sng" dirty="0" smtClean="0"/>
              <a:t>وهمکاری  مشترک با معلم کلاس</a:t>
            </a:r>
            <a:r>
              <a:rPr lang="fa-IR" sz="2800" dirty="0" smtClean="0"/>
              <a:t>،تسهیلات وخدمات آموزشی ،پرورشی وتوان بخشی مناسب را برای دانش آموزان با نیاز های ویژه فراهم آورد.</a:t>
            </a:r>
          </a:p>
          <a:p>
            <a:pPr marL="0" indent="0">
              <a:buNone/>
            </a:pPr>
            <a:endParaRPr lang="fa-IR" dirty="0"/>
          </a:p>
        </p:txBody>
      </p:sp>
    </p:spTree>
    <p:extLst>
      <p:ext uri="{BB962C8B-B14F-4D97-AF65-F5344CB8AC3E}">
        <p14:creationId xmlns:p14="http://schemas.microsoft.com/office/powerpoint/2010/main" val="654263331"/>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6000" dirty="0" smtClean="0">
                <a:solidFill>
                  <a:srgbClr val="C00000"/>
                </a:solidFill>
              </a:rPr>
              <a:t>دانش آموزان استثنایی</a:t>
            </a:r>
            <a:endParaRPr lang="fa-IR" sz="6000"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fa-IR" dirty="0" smtClean="0">
                <a:cs typeface="B Jadid" pitchFamily="2" charset="-78"/>
              </a:rPr>
              <a:t>1</a:t>
            </a:r>
            <a:r>
              <a:rPr lang="fa-IR" dirty="0" smtClean="0"/>
              <a:t>-دانش آموزان آسیب دیده بینایی</a:t>
            </a:r>
          </a:p>
          <a:p>
            <a:pPr marL="0" indent="0">
              <a:buNone/>
            </a:pPr>
            <a:r>
              <a:rPr lang="fa-IR" dirty="0" smtClean="0"/>
              <a:t>2-.............................ذهنی</a:t>
            </a:r>
          </a:p>
          <a:p>
            <a:pPr marL="0" indent="0">
              <a:buNone/>
            </a:pPr>
            <a:r>
              <a:rPr lang="fa-IR" dirty="0" smtClean="0"/>
              <a:t>دانش </a:t>
            </a:r>
            <a:r>
              <a:rPr lang="fa-IR" dirty="0"/>
              <a:t>آموزان گروه های:</a:t>
            </a:r>
          </a:p>
          <a:p>
            <a:pPr marL="0" indent="0">
              <a:buNone/>
            </a:pPr>
            <a:r>
              <a:rPr lang="fa-IR" dirty="0" smtClean="0"/>
              <a:t>3-...........................شنوایی</a:t>
            </a:r>
          </a:p>
          <a:p>
            <a:pPr marL="0" indent="0">
              <a:buNone/>
            </a:pPr>
            <a:r>
              <a:rPr lang="fa-IR" dirty="0" smtClean="0"/>
              <a:t>4-...........................جسمی-حرکتی</a:t>
            </a:r>
          </a:p>
          <a:p>
            <a:pPr marL="0" indent="0">
              <a:buNone/>
            </a:pPr>
            <a:r>
              <a:rPr lang="fa-IR" dirty="0" smtClean="0"/>
              <a:t>5-............................چند معلولیتی</a:t>
            </a:r>
          </a:p>
          <a:p>
            <a:pPr marL="0" indent="0">
              <a:buNone/>
            </a:pPr>
            <a:r>
              <a:rPr lang="fa-IR" dirty="0" smtClean="0"/>
              <a:t>6-...........................دارای مشکلات ویژه یادگیری</a:t>
            </a:r>
          </a:p>
          <a:p>
            <a:pPr marL="0" indent="0">
              <a:buNone/>
            </a:pPr>
            <a:r>
              <a:rPr lang="fa-IR" dirty="0" smtClean="0"/>
              <a:t>7-...........................دارای مشکلات رفتاری-هیجانی</a:t>
            </a:r>
          </a:p>
          <a:p>
            <a:pPr marL="0" indent="0">
              <a:buNone/>
            </a:pPr>
            <a:r>
              <a:rPr lang="fa-IR" dirty="0" smtClean="0"/>
              <a:t>که توسط آموزش وپرورش استثنایی شناسایی می شوند.</a:t>
            </a:r>
          </a:p>
          <a:p>
            <a:pPr marL="0" indent="0">
              <a:buNone/>
            </a:pPr>
            <a:r>
              <a:rPr lang="fa-IR" dirty="0" smtClean="0"/>
              <a:t>-</a:t>
            </a:r>
            <a:r>
              <a:rPr lang="fa-IR" b="1" i="1" u="sng" dirty="0" smtClean="0">
                <a:solidFill>
                  <a:srgbClr val="C00000"/>
                </a:solidFill>
              </a:rPr>
              <a:t>این گروه ها </a:t>
            </a:r>
            <a:r>
              <a:rPr lang="fa-IR" dirty="0" smtClean="0"/>
              <a:t>اکثر قریب به اتفاقشان توان رشد دارند که کمک لازمه استقلال وپیشرفت آنهاست.</a:t>
            </a:r>
          </a:p>
        </p:txBody>
      </p:sp>
    </p:spTree>
    <p:extLst>
      <p:ext uri="{BB962C8B-B14F-4D97-AF65-F5344CB8AC3E}">
        <p14:creationId xmlns:p14="http://schemas.microsoft.com/office/powerpoint/2010/main" val="3162167375"/>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dirty="0" smtClean="0">
                <a:solidFill>
                  <a:srgbClr val="C00000"/>
                </a:solidFill>
              </a:rPr>
              <a:t>اهداف آموزش تلفیقی-فراگیر</a:t>
            </a:r>
            <a:endParaRPr lang="fa-IR" sz="4400"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fa-IR" dirty="0" smtClean="0">
                <a:solidFill>
                  <a:srgbClr val="C00000"/>
                </a:solidFill>
              </a:rPr>
              <a:t>1</a:t>
            </a:r>
            <a:r>
              <a:rPr lang="fa-IR" dirty="0" smtClean="0"/>
              <a:t>-ایجاد </a:t>
            </a:r>
            <a:r>
              <a:rPr lang="fa-IR" u="sng" dirty="0" smtClean="0"/>
              <a:t>فرصت های برابر </a:t>
            </a:r>
            <a:r>
              <a:rPr lang="fa-IR" dirty="0" smtClean="0"/>
              <a:t>آموزشی وپرورشی برای تمامی کودکان واجب التعلیم.</a:t>
            </a:r>
          </a:p>
          <a:p>
            <a:pPr marL="0" indent="0">
              <a:buNone/>
            </a:pPr>
            <a:endParaRPr lang="fa-IR" dirty="0" smtClean="0"/>
          </a:p>
          <a:p>
            <a:pPr marL="0" indent="0">
              <a:buNone/>
            </a:pPr>
            <a:r>
              <a:rPr lang="fa-IR" dirty="0" smtClean="0">
                <a:solidFill>
                  <a:srgbClr val="C00000"/>
                </a:solidFill>
              </a:rPr>
              <a:t>2</a:t>
            </a:r>
            <a:r>
              <a:rPr lang="fa-IR" dirty="0" smtClean="0"/>
              <a:t>-ایجاد </a:t>
            </a:r>
            <a:r>
              <a:rPr lang="fa-IR" u="sng" dirty="0" smtClean="0"/>
              <a:t>آمادگی</a:t>
            </a:r>
            <a:r>
              <a:rPr lang="fa-IR" dirty="0" smtClean="0"/>
              <a:t> دردانش آموزان با نیازهای ویژه جهت ورود به عرصه جامعه وزندگی کردن در</a:t>
            </a:r>
            <a:r>
              <a:rPr lang="fa-IR" u="sng" dirty="0" smtClean="0"/>
              <a:t>کنار سایر </a:t>
            </a:r>
            <a:r>
              <a:rPr lang="fa-IR" dirty="0" smtClean="0"/>
              <a:t>افراد.</a:t>
            </a:r>
          </a:p>
          <a:p>
            <a:pPr marL="0" indent="0">
              <a:buNone/>
            </a:pPr>
            <a:endParaRPr lang="fa-IR" dirty="0" smtClean="0"/>
          </a:p>
          <a:p>
            <a:pPr marL="0" indent="0">
              <a:buNone/>
            </a:pPr>
            <a:r>
              <a:rPr lang="fa-IR" dirty="0" smtClean="0">
                <a:solidFill>
                  <a:srgbClr val="C00000"/>
                </a:solidFill>
              </a:rPr>
              <a:t>3</a:t>
            </a:r>
            <a:r>
              <a:rPr lang="fa-IR" dirty="0" smtClean="0"/>
              <a:t>-ایجاد زمینه های </a:t>
            </a:r>
            <a:r>
              <a:rPr lang="fa-IR" u="sng" dirty="0" smtClean="0"/>
              <a:t>تعامل صحیح </a:t>
            </a:r>
            <a:r>
              <a:rPr lang="fa-IR" dirty="0" smtClean="0"/>
              <a:t>بین دانش آموزان عادی وبا نیازهای ویژه</a:t>
            </a:r>
          </a:p>
          <a:p>
            <a:pPr marL="0" indent="0">
              <a:buNone/>
            </a:pPr>
            <a:r>
              <a:rPr lang="fa-IR" dirty="0" smtClean="0">
                <a:solidFill>
                  <a:srgbClr val="C00000"/>
                </a:solidFill>
              </a:rPr>
              <a:t>4</a:t>
            </a:r>
            <a:r>
              <a:rPr lang="fa-IR" dirty="0" smtClean="0"/>
              <a:t>-ایجاد زمینه های لازم برای </a:t>
            </a:r>
            <a:r>
              <a:rPr lang="fa-IR" u="sng" dirty="0" smtClean="0"/>
              <a:t>بهبود شاخص های </a:t>
            </a:r>
            <a:r>
              <a:rPr lang="fa-IR" dirty="0" smtClean="0"/>
              <a:t>کمی وکیفی آموزش وپرورش</a:t>
            </a:r>
          </a:p>
          <a:p>
            <a:pPr marL="0" indent="0">
              <a:buNone/>
            </a:pPr>
            <a:endParaRPr lang="fa-IR" dirty="0"/>
          </a:p>
          <a:p>
            <a:pPr marL="0" indent="0">
              <a:buNone/>
            </a:pPr>
            <a:endParaRPr lang="fa-IR" dirty="0" smtClean="0"/>
          </a:p>
          <a:p>
            <a:pPr marL="0" indent="0">
              <a:buNone/>
            </a:pPr>
            <a:endParaRPr lang="fa-IR" dirty="0"/>
          </a:p>
        </p:txBody>
      </p:sp>
    </p:spTree>
    <p:extLst>
      <p:ext uri="{BB962C8B-B14F-4D97-AF65-F5344CB8AC3E}">
        <p14:creationId xmlns:p14="http://schemas.microsoft.com/office/powerpoint/2010/main" val="1496483416"/>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dirty="0" smtClean="0">
                <a:solidFill>
                  <a:srgbClr val="C00000"/>
                </a:solidFill>
              </a:rPr>
              <a:t>اهداف آموزش برای همه:</a:t>
            </a:r>
            <a:endParaRPr lang="fa-IR" sz="4800"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fa-IR" dirty="0" smtClean="0"/>
              <a:t>درسال 1990میلادی پنج سازمان بین المللی(</a:t>
            </a:r>
            <a:r>
              <a:rPr lang="fa-IR" u="sng" dirty="0" smtClean="0"/>
              <a:t>یونسکو</a:t>
            </a:r>
            <a:r>
              <a:rPr lang="fa-IR" dirty="0" smtClean="0"/>
              <a:t>،</a:t>
            </a:r>
            <a:r>
              <a:rPr lang="fa-IR" u="sng" dirty="0" smtClean="0"/>
              <a:t>یونیسف</a:t>
            </a:r>
            <a:r>
              <a:rPr lang="fa-IR" dirty="0" smtClean="0"/>
              <a:t>،صندوق </a:t>
            </a:r>
            <a:r>
              <a:rPr lang="fa-IR" u="sng" dirty="0" smtClean="0"/>
              <a:t>جمعیت سازمان </a:t>
            </a:r>
            <a:r>
              <a:rPr lang="fa-IR" dirty="0" smtClean="0"/>
              <a:t>ملل،</a:t>
            </a:r>
            <a:r>
              <a:rPr lang="fa-IR" u="sng" dirty="0" smtClean="0"/>
              <a:t>بانک</a:t>
            </a:r>
            <a:r>
              <a:rPr lang="fa-IR" dirty="0" smtClean="0"/>
              <a:t> جهانی </a:t>
            </a:r>
            <a:r>
              <a:rPr lang="fa-IR" u="sng" dirty="0" smtClean="0"/>
              <a:t>وبرنامه عمران ملل متحد </a:t>
            </a:r>
            <a:r>
              <a:rPr lang="fa-IR" dirty="0" smtClean="0"/>
              <a:t>به منظور بررسی مسایل آ.پ.جهان </a:t>
            </a:r>
            <a:r>
              <a:rPr lang="fa-IR" dirty="0" smtClean="0">
                <a:solidFill>
                  <a:srgbClr val="C00000"/>
                </a:solidFill>
              </a:rPr>
              <a:t>درجامتین تایلند </a:t>
            </a:r>
            <a:r>
              <a:rPr lang="fa-IR" dirty="0" smtClean="0"/>
              <a:t>گرد هم آمدند دراین بررسی مشخص شد که:</a:t>
            </a:r>
          </a:p>
          <a:p>
            <a:pPr marL="0" indent="0">
              <a:buNone/>
            </a:pPr>
            <a:r>
              <a:rPr lang="fa-IR" dirty="0" smtClean="0"/>
              <a:t>-</a:t>
            </a:r>
            <a:r>
              <a:rPr lang="fa-IR" dirty="0" smtClean="0">
                <a:solidFill>
                  <a:srgbClr val="C00000"/>
                </a:solidFill>
              </a:rPr>
              <a:t>960</a:t>
            </a:r>
            <a:r>
              <a:rPr lang="fa-IR" dirty="0" smtClean="0"/>
              <a:t>میلیون نفر افرادبزرگسال درجهان بی سوادهستند</a:t>
            </a:r>
          </a:p>
          <a:p>
            <a:pPr marL="0" indent="0">
              <a:buNone/>
            </a:pPr>
            <a:r>
              <a:rPr lang="fa-IR" dirty="0" smtClean="0"/>
              <a:t>-</a:t>
            </a:r>
            <a:r>
              <a:rPr lang="fa-IR" dirty="0" smtClean="0">
                <a:solidFill>
                  <a:srgbClr val="C00000"/>
                </a:solidFill>
              </a:rPr>
              <a:t>دو سوم </a:t>
            </a:r>
            <a:r>
              <a:rPr lang="fa-IR" dirty="0" smtClean="0"/>
              <a:t>این گروه را زنان تشکیل می دهند.</a:t>
            </a:r>
          </a:p>
          <a:p>
            <a:pPr marL="0" indent="0">
              <a:buNone/>
            </a:pPr>
            <a:r>
              <a:rPr lang="fa-IR" dirty="0" smtClean="0"/>
              <a:t>-</a:t>
            </a:r>
            <a:r>
              <a:rPr lang="fa-IR" dirty="0" smtClean="0">
                <a:solidFill>
                  <a:srgbClr val="C00000"/>
                </a:solidFill>
              </a:rPr>
              <a:t>100</a:t>
            </a:r>
            <a:r>
              <a:rPr lang="fa-IR" dirty="0" smtClean="0"/>
              <a:t>میلیون از آنانهاکودک بیسواد که </a:t>
            </a:r>
            <a:r>
              <a:rPr lang="fa-IR" dirty="0" smtClean="0">
                <a:solidFill>
                  <a:srgbClr val="C00000"/>
                </a:solidFill>
              </a:rPr>
              <a:t>60</a:t>
            </a:r>
            <a:r>
              <a:rPr lang="fa-IR" dirty="0" smtClean="0"/>
              <a:t>میلیونشان دخترهستند</a:t>
            </a:r>
          </a:p>
          <a:p>
            <a:pPr marL="0" indent="0">
              <a:buNone/>
            </a:pPr>
            <a:r>
              <a:rPr lang="fa-IR" dirty="0" smtClean="0"/>
              <a:t>-لازم به ذکر است درسال 1358(1978)فرمان تاریخی حضرت امام(ره)مبنی برتشکیل نهضت سواد آموزی برای محو بیسوادی صادرشده است</a:t>
            </a:r>
            <a:endParaRPr lang="fa-IR" dirty="0"/>
          </a:p>
        </p:txBody>
      </p:sp>
    </p:spTree>
    <p:extLst>
      <p:ext uri="{BB962C8B-B14F-4D97-AF65-F5344CB8AC3E}">
        <p14:creationId xmlns:p14="http://schemas.microsoft.com/office/powerpoint/2010/main" val="1169298809"/>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solidFill>
                  <a:srgbClr val="C00000"/>
                </a:solidFill>
              </a:rPr>
              <a:t>بیانیه «آموزش برای همه»درتایلند</a:t>
            </a:r>
            <a:endParaRPr lang="fa-IR" sz="3600" dirty="0">
              <a:solidFill>
                <a:srgbClr val="C00000"/>
              </a:solidFill>
            </a:endParaRPr>
          </a:p>
        </p:txBody>
      </p:sp>
      <p:sp>
        <p:nvSpPr>
          <p:cNvPr id="3" name="Content Placeholder 2"/>
          <p:cNvSpPr>
            <a:spLocks noGrp="1"/>
          </p:cNvSpPr>
          <p:nvPr>
            <p:ph idx="1"/>
          </p:nvPr>
        </p:nvSpPr>
        <p:spPr/>
        <p:txBody>
          <a:bodyPr/>
          <a:lstStyle/>
          <a:p>
            <a:pPr marL="0" indent="0">
              <a:buNone/>
            </a:pPr>
            <a:r>
              <a:rPr lang="fa-IR" dirty="0" smtClean="0"/>
              <a:t>1-گسترش سواد درجهان.</a:t>
            </a:r>
          </a:p>
          <a:p>
            <a:pPr marL="0" indent="0">
              <a:buNone/>
            </a:pPr>
            <a:endParaRPr lang="fa-IR" dirty="0" smtClean="0"/>
          </a:p>
          <a:p>
            <a:pPr marL="0" indent="0">
              <a:buNone/>
            </a:pPr>
            <a:r>
              <a:rPr lang="fa-IR" dirty="0" smtClean="0"/>
              <a:t>2-افزایش فرصت های یادگیری برای همگان.</a:t>
            </a:r>
          </a:p>
          <a:p>
            <a:pPr marL="0" indent="0">
              <a:buNone/>
            </a:pPr>
            <a:endParaRPr lang="fa-IR" dirty="0" smtClean="0"/>
          </a:p>
          <a:p>
            <a:pPr marL="0" indent="0">
              <a:buNone/>
            </a:pPr>
            <a:r>
              <a:rPr lang="fa-IR" dirty="0" smtClean="0"/>
              <a:t>3-بهبود کیفیت یادگیری.</a:t>
            </a:r>
            <a:endParaRPr lang="fa-IR" dirty="0"/>
          </a:p>
        </p:txBody>
      </p:sp>
    </p:spTree>
    <p:extLst>
      <p:ext uri="{BB962C8B-B14F-4D97-AF65-F5344CB8AC3E}">
        <p14:creationId xmlns:p14="http://schemas.microsoft.com/office/powerpoint/2010/main" val="3881601966"/>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a-IR" dirty="0" smtClean="0"/>
              <a:t>درسال </a:t>
            </a:r>
            <a:r>
              <a:rPr lang="fa-IR" b="1" i="1" dirty="0" smtClean="0"/>
              <a:t>2000</a:t>
            </a:r>
            <a:r>
              <a:rPr lang="fa-IR" dirty="0" smtClean="0"/>
              <a:t>درپیگیری </a:t>
            </a:r>
            <a:r>
              <a:rPr lang="fa-IR" b="1" i="1" u="sng" dirty="0" smtClean="0">
                <a:solidFill>
                  <a:srgbClr val="C00000"/>
                </a:solidFill>
                <a:cs typeface="B Jadid" pitchFamily="2" charset="-78"/>
              </a:rPr>
              <a:t>بیانیه جامتین </a:t>
            </a:r>
            <a:r>
              <a:rPr lang="fa-IR" dirty="0" smtClean="0"/>
              <a:t>،گرهمایی دیگری با حمایت پنج سازمان مذکور وبا حضور وزیران وقت آ.پ.در</a:t>
            </a:r>
            <a:r>
              <a:rPr lang="fa-IR" dirty="0">
                <a:solidFill>
                  <a:srgbClr val="C00000"/>
                </a:solidFill>
              </a:rPr>
              <a:t> داکار</a:t>
            </a:r>
            <a:r>
              <a:rPr lang="fa-IR" dirty="0" smtClean="0"/>
              <a:t> </a:t>
            </a:r>
            <a:r>
              <a:rPr lang="fa-IR" dirty="0" smtClean="0">
                <a:solidFill>
                  <a:srgbClr val="C00000"/>
                </a:solidFill>
              </a:rPr>
              <a:t>سنگال </a:t>
            </a:r>
            <a:r>
              <a:rPr lang="fa-IR" dirty="0" smtClean="0"/>
              <a:t>تشکیل شدوچارچوب عمل طی </a:t>
            </a:r>
            <a:r>
              <a:rPr lang="fa-IR" u="sng" dirty="0" smtClean="0"/>
              <a:t>15سال آینده </a:t>
            </a:r>
            <a:r>
              <a:rPr lang="fa-IR" dirty="0" smtClean="0"/>
              <a:t>(2015میلادی)را به تصویر کشیدند .باتوجه به ضعف برخی کشورهادردستیابی به هدف ها اعلامیه ای صادر تابا بسیج تمامی توان وامکانات خود وبا بهره گیری از راهبردهای تعیین شده دراین اعلامیه بکوشند  به گونه ای که تا سال </a:t>
            </a:r>
            <a:r>
              <a:rPr lang="fa-IR" dirty="0" smtClean="0">
                <a:solidFill>
                  <a:srgbClr val="C00000"/>
                </a:solidFill>
              </a:rPr>
              <a:t>2015میلادی تحقق </a:t>
            </a:r>
            <a:r>
              <a:rPr lang="fa-IR" dirty="0" smtClean="0"/>
              <a:t>یابد</a:t>
            </a:r>
            <a:endParaRPr lang="fa-IR" dirty="0"/>
          </a:p>
        </p:txBody>
      </p:sp>
    </p:spTree>
    <p:extLst>
      <p:ext uri="{BB962C8B-B14F-4D97-AF65-F5344CB8AC3E}">
        <p14:creationId xmlns:p14="http://schemas.microsoft.com/office/powerpoint/2010/main" val="2344821982"/>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620434" cy="533400"/>
          </a:xfrm>
        </p:spPr>
        <p:txBody>
          <a:bodyPr>
            <a:normAutofit/>
          </a:bodyPr>
          <a:lstStyle/>
          <a:p>
            <a:pPr algn="ctr"/>
            <a:r>
              <a:rPr lang="fa-IR" sz="2800" b="1" dirty="0" smtClean="0">
                <a:solidFill>
                  <a:srgbClr val="C00000"/>
                </a:solidFill>
                <a:latin typeface="Arial" panose="020B0604020202020204" pitchFamily="34" charset="0"/>
                <a:cs typeface="Arial" panose="020B0604020202020204" pitchFamily="34" charset="0"/>
              </a:rPr>
              <a:t>اهداف ششگانه  داکار پیرامون(آموزش برای همه)</a:t>
            </a:r>
            <a:endParaRPr lang="fa-IR" sz="2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lgn="just">
              <a:buNone/>
            </a:pPr>
            <a:r>
              <a:rPr lang="fa-IR" dirty="0" smtClean="0">
                <a:solidFill>
                  <a:srgbClr val="C00000"/>
                </a:solidFill>
              </a:rPr>
              <a:t>1</a:t>
            </a:r>
            <a:r>
              <a:rPr lang="fa-IR" dirty="0" smtClean="0"/>
              <a:t>-گسترش وبهبودهمه جانبه ی مراقبت وآموزش درسنین </a:t>
            </a:r>
            <a:r>
              <a:rPr lang="fa-IR" u="sng" dirty="0" smtClean="0"/>
              <a:t>کودکی</a:t>
            </a:r>
            <a:r>
              <a:rPr lang="fa-IR" dirty="0" smtClean="0"/>
              <a:t>،ویژه برای آسیب </a:t>
            </a:r>
            <a:r>
              <a:rPr lang="fa-IR" u="sng" dirty="0" smtClean="0"/>
              <a:t>پذیرترین ومحرومترین </a:t>
            </a:r>
            <a:r>
              <a:rPr lang="fa-IR" dirty="0" smtClean="0"/>
              <a:t>کودکان.</a:t>
            </a:r>
          </a:p>
          <a:p>
            <a:pPr marL="0" indent="0" algn="just">
              <a:buNone/>
            </a:pPr>
            <a:endParaRPr lang="fa-IR" dirty="0" smtClean="0"/>
          </a:p>
          <a:p>
            <a:pPr marL="0" indent="0" algn="just">
              <a:buNone/>
            </a:pPr>
            <a:r>
              <a:rPr lang="fa-IR" dirty="0" smtClean="0">
                <a:solidFill>
                  <a:srgbClr val="C00000"/>
                </a:solidFill>
              </a:rPr>
              <a:t>2</a:t>
            </a:r>
            <a:r>
              <a:rPr lang="fa-IR" dirty="0" smtClean="0"/>
              <a:t>-همه ی </a:t>
            </a:r>
            <a:r>
              <a:rPr lang="fa-IR" u="sng" dirty="0" smtClean="0"/>
              <a:t>کودکان بویژه دختران </a:t>
            </a:r>
            <a:r>
              <a:rPr lang="fa-IR" dirty="0" smtClean="0"/>
              <a:t>وکودکان باشرایط دشوار،</a:t>
            </a:r>
            <a:r>
              <a:rPr lang="fa-IR" u="sng" dirty="0" smtClean="0"/>
              <a:t>اقلیت های </a:t>
            </a:r>
            <a:r>
              <a:rPr lang="fa-IR" dirty="0" smtClean="0"/>
              <a:t>قومی،به آموزش </a:t>
            </a:r>
            <a:r>
              <a:rPr lang="fa-IR" u="sng" dirty="0" smtClean="0"/>
              <a:t>رایگان</a:t>
            </a:r>
            <a:r>
              <a:rPr lang="fa-IR" dirty="0" smtClean="0"/>
              <a:t> و</a:t>
            </a:r>
            <a:r>
              <a:rPr lang="fa-IR" u="sng" dirty="0" smtClean="0"/>
              <a:t>اجباری</a:t>
            </a:r>
            <a:r>
              <a:rPr lang="fa-IR" dirty="0" smtClean="0"/>
              <a:t> با کیفیت </a:t>
            </a:r>
            <a:r>
              <a:rPr lang="fa-IR" u="sng" dirty="0" smtClean="0"/>
              <a:t>خوب</a:t>
            </a:r>
            <a:r>
              <a:rPr lang="fa-IR" dirty="0" smtClean="0"/>
              <a:t> وکامل دسترسی داشته دوره مذکور را به پایان برسانند.</a:t>
            </a:r>
          </a:p>
          <a:p>
            <a:pPr marL="0" indent="0" algn="just">
              <a:buNone/>
            </a:pPr>
            <a:r>
              <a:rPr lang="fa-IR" dirty="0" smtClean="0">
                <a:solidFill>
                  <a:srgbClr val="C00000"/>
                </a:solidFill>
              </a:rPr>
              <a:t>3</a:t>
            </a:r>
            <a:r>
              <a:rPr lang="fa-IR" dirty="0" smtClean="0"/>
              <a:t>-تضمین برآوردن </a:t>
            </a:r>
            <a:r>
              <a:rPr lang="fa-IR" u="sng" dirty="0" smtClean="0"/>
              <a:t>نیازمندیهای یادگیری تمامی خردسالان </a:t>
            </a:r>
            <a:r>
              <a:rPr lang="fa-IR" dirty="0" smtClean="0"/>
              <a:t>و</a:t>
            </a:r>
            <a:r>
              <a:rPr lang="fa-IR" u="sng" dirty="0" smtClean="0"/>
              <a:t>بزرگسالان</a:t>
            </a:r>
            <a:r>
              <a:rPr lang="fa-IR" dirty="0" smtClean="0"/>
              <a:t> از طریق دسترسی </a:t>
            </a:r>
            <a:r>
              <a:rPr lang="fa-IR" u="sng" dirty="0" smtClean="0"/>
              <a:t>عادلانه</a:t>
            </a:r>
            <a:r>
              <a:rPr lang="fa-IR" dirty="0" smtClean="0"/>
              <a:t> به برنامه های آموزشی </a:t>
            </a:r>
            <a:r>
              <a:rPr lang="fa-IR" u="sng" dirty="0" smtClean="0"/>
              <a:t>مناسب</a:t>
            </a:r>
            <a:r>
              <a:rPr lang="fa-IR" dirty="0" smtClean="0"/>
              <a:t> ومهارت های </a:t>
            </a:r>
            <a:r>
              <a:rPr lang="fa-IR" u="sng" dirty="0" smtClean="0"/>
              <a:t>زندگی روزمره </a:t>
            </a:r>
            <a:r>
              <a:rPr lang="fa-IR" dirty="0" smtClean="0"/>
              <a:t>،برایشان امکانپذیر شود.</a:t>
            </a:r>
            <a:endParaRPr lang="fa-IR" dirty="0"/>
          </a:p>
        </p:txBody>
      </p:sp>
    </p:spTree>
    <p:extLst>
      <p:ext uri="{BB962C8B-B14F-4D97-AF65-F5344CB8AC3E}">
        <p14:creationId xmlns:p14="http://schemas.microsoft.com/office/powerpoint/2010/main" val="3027932673"/>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fa-IR" dirty="0" smtClean="0">
                <a:solidFill>
                  <a:srgbClr val="C00000"/>
                </a:solidFill>
              </a:rPr>
              <a:t>4</a:t>
            </a:r>
            <a:r>
              <a:rPr lang="fa-IR" dirty="0" smtClean="0"/>
              <a:t>-محقق ساختن یک </a:t>
            </a:r>
            <a:r>
              <a:rPr lang="fa-IR" u="sng" dirty="0" smtClean="0"/>
              <a:t>بهبود 50درصدی</a:t>
            </a:r>
            <a:r>
              <a:rPr lang="fa-IR" dirty="0" smtClean="0"/>
              <a:t> درسطوح سواد بزرگسالان تا سال 2015،بویژه برای زنان ودسترسی برابر به آموزش پایه وپایدار برای همه بزرگسالان .</a:t>
            </a:r>
          </a:p>
          <a:p>
            <a:pPr marL="0" indent="0">
              <a:buNone/>
            </a:pPr>
            <a:endParaRPr lang="fa-IR" dirty="0" smtClean="0"/>
          </a:p>
          <a:p>
            <a:pPr marL="0" indent="0">
              <a:buNone/>
            </a:pPr>
            <a:r>
              <a:rPr lang="fa-IR" dirty="0" smtClean="0">
                <a:solidFill>
                  <a:srgbClr val="C00000"/>
                </a:solidFill>
              </a:rPr>
              <a:t>5</a:t>
            </a:r>
            <a:r>
              <a:rPr lang="fa-IR" dirty="0" smtClean="0"/>
              <a:t>-از میان برداشتن </a:t>
            </a:r>
            <a:r>
              <a:rPr lang="fa-IR" u="sng" dirty="0" smtClean="0"/>
              <a:t>تبعیض جنسیتی </a:t>
            </a:r>
            <a:r>
              <a:rPr lang="fa-IR" dirty="0" smtClean="0"/>
              <a:t>در آموزش ابتدایی ومتوسطه تاسال 2005ورسیدن به </a:t>
            </a:r>
            <a:r>
              <a:rPr lang="fa-IR" u="sng" dirty="0" smtClean="0"/>
              <a:t>عدالت جنسیتی </a:t>
            </a:r>
            <a:r>
              <a:rPr lang="fa-IR" dirty="0" smtClean="0"/>
              <a:t>در آموزش وپرورش تا سال 2015،وضمانت دسترسی کامل وعادلانه دختران به آموزش پایه با کیفیت مناسب.</a:t>
            </a:r>
          </a:p>
          <a:p>
            <a:pPr marL="0" indent="0">
              <a:buNone/>
            </a:pPr>
            <a:r>
              <a:rPr lang="fa-IR" dirty="0" smtClean="0">
                <a:solidFill>
                  <a:srgbClr val="C00000"/>
                </a:solidFill>
              </a:rPr>
              <a:t>6</a:t>
            </a:r>
            <a:r>
              <a:rPr lang="fa-IR" dirty="0" smtClean="0"/>
              <a:t>-بهبود</a:t>
            </a:r>
            <a:r>
              <a:rPr lang="fa-IR" u="sng" dirty="0" smtClean="0"/>
              <a:t> تمام جنبه های کیفی آموزش </a:t>
            </a:r>
            <a:r>
              <a:rPr lang="fa-IR" dirty="0" smtClean="0"/>
              <a:t>وتضمین اعتلای آن برای همه،بطوری که همگان بتوانند نتایج عینی،مشخص وقابل اندازه گیری آنرا ملاحظه نمایند حصول این اهداف ،بویژه در یادگیری سواد خواندن،نوشتن،حساب کردن وآموختن مهارت های ضروری زندگی ، دارای اهمیت است.</a:t>
            </a:r>
            <a:endParaRPr lang="fa-IR" dirty="0"/>
          </a:p>
        </p:txBody>
      </p:sp>
    </p:spTree>
    <p:extLst>
      <p:ext uri="{BB962C8B-B14F-4D97-AF65-F5344CB8AC3E}">
        <p14:creationId xmlns:p14="http://schemas.microsoft.com/office/powerpoint/2010/main" val="1508017390"/>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490811" y="2871391"/>
            <a:ext cx="4312954" cy="738664"/>
          </a:xfrm>
          <a:prstGeom prst="rect">
            <a:avLst/>
          </a:prstGeom>
          <a:noFill/>
        </p:spPr>
        <p:txBody>
          <a:bodyPr wrap="square" rtlCol="1">
            <a:spAutoFit/>
          </a:bodyPr>
          <a:lstStyle/>
          <a:p>
            <a:pPr algn="just" rtl="1">
              <a:lnSpc>
                <a:spcPct val="150000"/>
              </a:lnSpc>
            </a:pPr>
            <a:endParaRPr lang="fa-IR" sz="2800" i="1" dirty="0">
              <a:effectLst>
                <a:outerShdw blurRad="38100" dist="38100" dir="2700000" algn="tl">
                  <a:srgbClr val="000000">
                    <a:alpha val="43137"/>
                  </a:srgbClr>
                </a:outerShdw>
              </a:effectLst>
              <a:latin typeface="IranNastaliq" panose="02020505000000020003" pitchFamily="18" charset="0"/>
              <a:cs typeface="B Titr" panose="000007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761" y="1219201"/>
            <a:ext cx="4416121" cy="4676854"/>
          </a:xfrm>
          <a:prstGeom prst="rect">
            <a:avLst/>
          </a:prstGeom>
        </p:spPr>
      </p:pic>
    </p:spTree>
    <p:extLst>
      <p:ext uri="{BB962C8B-B14F-4D97-AF65-F5344CB8AC3E}">
        <p14:creationId xmlns:p14="http://schemas.microsoft.com/office/powerpoint/2010/main" val="1194121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solidFill>
                  <a:srgbClr val="FF0000"/>
                </a:solidFill>
                <a:cs typeface="B Davat" pitchFamily="2" charset="-78"/>
              </a:rPr>
              <a:t>چه گروههای از دانش اموزان بصورت آموزش تلفیقی در مدارس عادی تحصیل می نمایند :</a:t>
            </a:r>
            <a:endParaRPr lang="en-US" dirty="0">
              <a:solidFill>
                <a:srgbClr val="FF0000"/>
              </a:solidFill>
              <a:cs typeface="B Davat" pitchFamily="2" charset="-78"/>
            </a:endParaRPr>
          </a:p>
        </p:txBody>
      </p:sp>
      <p:sp>
        <p:nvSpPr>
          <p:cNvPr id="3" name="Content Placeholder 2"/>
          <p:cNvSpPr>
            <a:spLocks noGrp="1"/>
          </p:cNvSpPr>
          <p:nvPr>
            <p:ph idx="1"/>
          </p:nvPr>
        </p:nvSpPr>
        <p:spPr>
          <a:xfrm>
            <a:off x="457200" y="2286000"/>
            <a:ext cx="8077200" cy="3508977"/>
          </a:xfrm>
        </p:spPr>
        <p:txBody>
          <a:bodyPr>
            <a:normAutofit/>
          </a:bodyPr>
          <a:lstStyle/>
          <a:p>
            <a:pPr marL="0" indent="0">
              <a:buNone/>
            </a:pPr>
            <a:r>
              <a:rPr lang="fa-IR" dirty="0" smtClean="0">
                <a:cs typeface="B Jadid" pitchFamily="2" charset="-78"/>
              </a:rPr>
              <a:t>دانش اموزان گروههای :</a:t>
            </a:r>
          </a:p>
          <a:p>
            <a:pPr marL="0" indent="0">
              <a:buNone/>
            </a:pPr>
            <a:r>
              <a:rPr lang="fa-IR" dirty="0" smtClean="0"/>
              <a:t>1-دانش آموزان آسیب دیده بینایی</a:t>
            </a:r>
          </a:p>
          <a:p>
            <a:pPr marL="0" indent="0">
              <a:buNone/>
            </a:pPr>
            <a:r>
              <a:rPr lang="fa-IR" dirty="0" smtClean="0"/>
              <a:t>2-...........................شنوایی</a:t>
            </a:r>
          </a:p>
          <a:p>
            <a:pPr marL="0" indent="0">
              <a:buNone/>
            </a:pPr>
            <a:r>
              <a:rPr lang="fa-IR" dirty="0" smtClean="0"/>
              <a:t>3-...........................جسمی-حرکتی</a:t>
            </a:r>
          </a:p>
          <a:p>
            <a:pPr marL="0" indent="0">
              <a:buNone/>
            </a:pPr>
            <a:r>
              <a:rPr lang="fa-IR" dirty="0" smtClean="0"/>
              <a:t>4-...........................دارای مشکلات ویژه یادگیری</a:t>
            </a:r>
          </a:p>
          <a:p>
            <a:pPr marL="0" indent="0">
              <a:buNone/>
            </a:pPr>
            <a:r>
              <a:rPr lang="fa-IR" dirty="0" smtClean="0"/>
              <a:t>5-...........................دارای مشکلات رفتاری-هیجانی با بهره هوش عادی</a:t>
            </a:r>
          </a:p>
          <a:p>
            <a:endParaRPr lang="en-US" dirty="0"/>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043490" y="1027664"/>
            <a:ext cx="7024744" cy="724936"/>
          </a:xfrm>
        </p:spPr>
        <p:txBody>
          <a:bodyPr/>
          <a:lstStyle/>
          <a:p>
            <a:pPr algn="ctr"/>
            <a:r>
              <a:rPr lang="fa-IR" dirty="0"/>
              <a:t>کودکان کم بینا و نا بینا</a:t>
            </a:r>
            <a:endParaRPr lang="en-US" dirty="0"/>
          </a:p>
        </p:txBody>
      </p:sp>
      <p:sp>
        <p:nvSpPr>
          <p:cNvPr id="109571" name="Rectangle 3"/>
          <p:cNvSpPr>
            <a:spLocks noGrp="1" noChangeArrowheads="1"/>
          </p:cNvSpPr>
          <p:nvPr>
            <p:ph type="body" idx="1"/>
          </p:nvPr>
        </p:nvSpPr>
        <p:spPr>
          <a:xfrm>
            <a:off x="1043492" y="1905000"/>
            <a:ext cx="6777317" cy="3927629"/>
          </a:xfrm>
        </p:spPr>
        <p:txBody>
          <a:bodyPr>
            <a:normAutofit fontScale="92500" lnSpcReduction="20000"/>
          </a:bodyPr>
          <a:lstStyle/>
          <a:p>
            <a:pPr algn="just" rtl="1">
              <a:lnSpc>
                <a:spcPct val="90000"/>
              </a:lnSpc>
              <a:buFont typeface="Wingdings" pitchFamily="2" charset="2"/>
              <a:buNone/>
            </a:pPr>
            <a:r>
              <a:rPr lang="ar-SA" sz="3000" dirty="0">
                <a:cs typeface="B Compset" pitchFamily="2" charset="-78"/>
              </a:rPr>
              <a:t>در حال حاضر بیش از 180 میلیون نفر مبتلا به اختلالات بینائی در جهان زندگی میکنند که میان آنها  45 میلیون نابینای مطلق و 135 میلیون نیمه نابینا حضو</a:t>
            </a:r>
            <a:r>
              <a:rPr lang="fa-IR" sz="3000" dirty="0">
                <a:cs typeface="B Compset" pitchFamily="2" charset="-78"/>
              </a:rPr>
              <a:t>ر</a:t>
            </a:r>
            <a:r>
              <a:rPr lang="ar-SA" sz="3000" dirty="0">
                <a:cs typeface="B Compset" pitchFamily="2" charset="-78"/>
              </a:rPr>
              <a:t> دارند و بیش از نود درصد آنها در کشورهای در حال توسعه زندگی می کنند . هم اینک  در هر پنج ثانیه یک نفر به تعداد نابینایان افزوده می گردد ودر هر دقیقه یک کودک نابینا می گردد. كارشناسان پيش بيني مي‌كنند تعداد افراد </a:t>
            </a:r>
            <a:r>
              <a:rPr lang="en-US" sz="3000" dirty="0">
                <a:cs typeface="B Compset" pitchFamily="2" charset="-78"/>
              </a:rPr>
              <a:t>‪</a:t>
            </a:r>
            <a:r>
              <a:rPr lang="fa-IR" sz="3000" dirty="0">
                <a:cs typeface="B Compset" pitchFamily="2" charset="-78"/>
              </a:rPr>
              <a:t> در سال 2020به 76</a:t>
            </a:r>
            <a:r>
              <a:rPr lang="ar-SA" sz="3000" dirty="0">
                <a:cs typeface="B Compset" pitchFamily="2" charset="-78"/>
              </a:rPr>
              <a:t>ميليون نفر</a:t>
            </a:r>
            <a:r>
              <a:rPr lang="fa-IR" sz="3000" dirty="0">
                <a:cs typeface="B Compset" pitchFamily="2" charset="-78"/>
              </a:rPr>
              <a:t>برسد </a:t>
            </a:r>
            <a:r>
              <a:rPr lang="ar-SA" sz="3000" dirty="0">
                <a:cs typeface="B Compset" pitchFamily="2" charset="-78"/>
              </a:rPr>
              <a:t>.  براساس گزارش سازمان بهداشت </a:t>
            </a:r>
            <a:r>
              <a:rPr lang="fa-IR" sz="3000" dirty="0">
                <a:cs typeface="B Compset" pitchFamily="2" charset="-78"/>
              </a:rPr>
              <a:t>جهانی حدود 80درصد نابینایان جهان بالای 50سال سن دارند و حدود یک ونیم میلیون کودک از نابینایی رنج می برند به گفته پزشکان 60درصد از نابینایی قابل درمان و 20درصد از نابینایی قابل پیشگیری است .</a:t>
            </a:r>
            <a:r>
              <a:rPr lang="en-US" sz="3000" dirty="0">
                <a:cs typeface="B Compset" pitchFamily="2" charset="-78"/>
              </a:rPr>
              <a:t>‪</a:t>
            </a:r>
          </a:p>
          <a:p>
            <a:pPr algn="r" rtl="1">
              <a:lnSpc>
                <a:spcPct val="90000"/>
              </a:lnSpc>
              <a:buFont typeface="Wingdings" pitchFamily="2" charset="2"/>
              <a:buNone/>
            </a:pPr>
            <a:endParaRPr lang="fa-IR" sz="2800"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lstStyle/>
          <a:p>
            <a:pPr algn="ctr"/>
            <a:r>
              <a:rPr lang="fa-IR" b="1" dirty="0" smtClean="0">
                <a:solidFill>
                  <a:schemeClr val="tx1"/>
                </a:solidFill>
                <a:cs typeface="B Badr" pitchFamily="2" charset="-78"/>
              </a:rPr>
              <a:t>آسيب ديدگي بينايي</a:t>
            </a:r>
            <a:endParaRPr lang="fa-IR" dirty="0">
              <a:solidFill>
                <a:schemeClr val="tx1"/>
              </a:solidFill>
              <a:cs typeface="B Badr" pitchFamily="2" charset="-78"/>
            </a:endParaRPr>
          </a:p>
        </p:txBody>
      </p:sp>
      <p:sp>
        <p:nvSpPr>
          <p:cNvPr id="3" name="Content Placeholder 2"/>
          <p:cNvSpPr>
            <a:spLocks noGrp="1"/>
          </p:cNvSpPr>
          <p:nvPr>
            <p:ph idx="1"/>
          </p:nvPr>
        </p:nvSpPr>
        <p:spPr/>
        <p:txBody>
          <a:bodyPr/>
          <a:lstStyle/>
          <a:p>
            <a:pPr algn="just"/>
            <a:r>
              <a:rPr lang="fa-IR" sz="3200" b="1" dirty="0" smtClean="0">
                <a:solidFill>
                  <a:schemeClr val="tx1"/>
                </a:solidFill>
                <a:cs typeface="B Mitra" pitchFamily="2" charset="-78"/>
              </a:rPr>
              <a:t>انجمن ملي جلوگيري از نابينايي فردي را نابينا مي داند از ميزان</a:t>
            </a:r>
            <a:r>
              <a:rPr lang="en-US" sz="3200" b="1" dirty="0" smtClean="0">
                <a:solidFill>
                  <a:schemeClr val="tx1"/>
                </a:solidFill>
                <a:cs typeface="B Mitra" pitchFamily="2" charset="-78"/>
              </a:rPr>
              <a:t>  </a:t>
            </a:r>
            <a:r>
              <a:rPr lang="fa-IR" sz="3200" b="1" dirty="0" smtClean="0">
                <a:solidFill>
                  <a:schemeClr val="tx1"/>
                </a:solidFill>
                <a:cs typeface="B Mitra" pitchFamily="2" charset="-78"/>
              </a:rPr>
              <a:t>بينايي  20روي 200</a:t>
            </a:r>
            <a:r>
              <a:rPr lang="en-US" sz="3200" b="1" dirty="0" smtClean="0">
                <a:solidFill>
                  <a:schemeClr val="tx1"/>
                </a:solidFill>
                <a:cs typeface="B Mitra" pitchFamily="2" charset="-78"/>
              </a:rPr>
              <a:t>   </a:t>
            </a:r>
            <a:r>
              <a:rPr lang="fa-IR" sz="3200" b="1" dirty="0" smtClean="0">
                <a:solidFill>
                  <a:schemeClr val="tx1"/>
                </a:solidFill>
                <a:cs typeface="B Mitra" pitchFamily="2" charset="-78"/>
              </a:rPr>
              <a:t>يا كمتر برخوردار است</a:t>
            </a:r>
            <a:r>
              <a:rPr lang="en-US" sz="3200" b="1" dirty="0" smtClean="0">
                <a:solidFill>
                  <a:schemeClr val="tx1"/>
                </a:solidFill>
                <a:cs typeface="B Mitra" pitchFamily="2" charset="-78"/>
              </a:rPr>
              <a:t> . </a:t>
            </a:r>
            <a:r>
              <a:rPr lang="fa-IR" sz="3200" b="1" dirty="0" smtClean="0">
                <a:solidFill>
                  <a:schemeClr val="tx1"/>
                </a:solidFill>
                <a:cs typeface="B Mitra" pitchFamily="2" charset="-78"/>
              </a:rPr>
              <a:t>فرد كم بينا كسي است كه ميزان بينايي او از 20روي 200</a:t>
            </a:r>
            <a:r>
              <a:rPr lang="en-US" sz="3200" b="1" dirty="0" smtClean="0">
                <a:solidFill>
                  <a:schemeClr val="tx1"/>
                </a:solidFill>
                <a:cs typeface="B Mitra" pitchFamily="2" charset="-78"/>
              </a:rPr>
              <a:t>  </a:t>
            </a:r>
            <a:r>
              <a:rPr lang="fa-IR" sz="3200" b="1" dirty="0" smtClean="0">
                <a:solidFill>
                  <a:schemeClr val="tx1"/>
                </a:solidFill>
                <a:cs typeface="B Mitra" pitchFamily="2" charset="-78"/>
              </a:rPr>
              <a:t>بيشتر ،  اما از</a:t>
            </a:r>
            <a:r>
              <a:rPr lang="en-US" sz="3200" b="1" dirty="0" smtClean="0">
                <a:solidFill>
                  <a:schemeClr val="tx1"/>
                </a:solidFill>
                <a:cs typeface="B Mitra" pitchFamily="2" charset="-78"/>
              </a:rPr>
              <a:t>  </a:t>
            </a:r>
            <a:r>
              <a:rPr lang="fa-IR" sz="3200" b="1" dirty="0" smtClean="0">
                <a:solidFill>
                  <a:schemeClr val="tx1"/>
                </a:solidFill>
                <a:cs typeface="B Mitra" pitchFamily="2" charset="-78"/>
              </a:rPr>
              <a:t>20 روي 70 كمتر مي باشد</a:t>
            </a:r>
            <a:r>
              <a:rPr lang="en-US" sz="3200" b="1" dirty="0" smtClean="0">
                <a:solidFill>
                  <a:schemeClr val="tx1"/>
                </a:solidFill>
                <a:cs typeface="B Mitra" pitchFamily="2" charset="-78"/>
              </a:rPr>
              <a:t> .</a:t>
            </a:r>
            <a:endParaRPr lang="fa-IR" sz="3200" b="1" dirty="0" smtClean="0">
              <a:solidFill>
                <a:schemeClr val="tx1"/>
              </a:solidFill>
              <a:cs typeface="B Mitra" pitchFamily="2" charset="-78"/>
            </a:endParaRPr>
          </a:p>
          <a:p>
            <a:pPr algn="just"/>
            <a:endParaRPr lang="en-US" dirty="0"/>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a:xfrm>
            <a:off x="1338263" y="-254001"/>
            <a:ext cx="6870700" cy="1600201"/>
          </a:xfrm>
        </p:spPr>
        <p:txBody>
          <a:bodyPr/>
          <a:lstStyle/>
          <a:p>
            <a:r>
              <a:rPr lang="fa-IR" sz="3600" b="1">
                <a:solidFill>
                  <a:srgbClr val="FFCC00"/>
                </a:solidFill>
                <a:cs typeface="B Badr" pitchFamily="2" charset="-78"/>
              </a:rPr>
              <a:t>نقايص و ناهنجاريهاي بينايي</a:t>
            </a:r>
            <a:r>
              <a:rPr lang="fa-IR" sz="3600">
                <a:cs typeface="B Badr" pitchFamily="2" charset="-78"/>
              </a:rPr>
              <a:t> </a:t>
            </a:r>
            <a:endParaRPr lang="en-US" sz="3600">
              <a:cs typeface="B Badr" pitchFamily="2" charset="-78"/>
            </a:endParaRPr>
          </a:p>
        </p:txBody>
      </p:sp>
      <p:sp>
        <p:nvSpPr>
          <p:cNvPr id="564227" name="Rectangle 3"/>
          <p:cNvSpPr>
            <a:spLocks noGrp="1" noChangeArrowheads="1"/>
          </p:cNvSpPr>
          <p:nvPr>
            <p:ph type="body" idx="1"/>
          </p:nvPr>
        </p:nvSpPr>
        <p:spPr>
          <a:xfrm>
            <a:off x="990600" y="1833562"/>
            <a:ext cx="7315200" cy="3657600"/>
          </a:xfrm>
        </p:spPr>
        <p:txBody>
          <a:bodyPr/>
          <a:lstStyle/>
          <a:p>
            <a:pPr marL="609600" indent="-609600">
              <a:buFontTx/>
              <a:buNone/>
            </a:pPr>
            <a:r>
              <a:rPr lang="fa-IR" sz="2400" b="1" dirty="0">
                <a:solidFill>
                  <a:schemeClr val="tx1"/>
                </a:solidFill>
                <a:cs typeface="B Badr" pitchFamily="2" charset="-78"/>
              </a:rPr>
              <a:t>1.خطاهاي انكساري     دوربيني: پشت شبكيه</a:t>
            </a:r>
          </a:p>
          <a:p>
            <a:pPr marL="609600" indent="-609600">
              <a:buFontTx/>
              <a:buNone/>
            </a:pPr>
            <a:r>
              <a:rPr lang="fa-IR" sz="2400" b="1" dirty="0">
                <a:solidFill>
                  <a:schemeClr val="tx1"/>
                </a:solidFill>
                <a:cs typeface="B Badr" pitchFamily="2" charset="-78"/>
              </a:rPr>
              <a:t>                             نزديك بيني : جلوي شبكيه </a:t>
            </a:r>
          </a:p>
          <a:p>
            <a:pPr marL="609600" indent="-609600">
              <a:buFontTx/>
              <a:buNone/>
            </a:pPr>
            <a:r>
              <a:rPr lang="fa-IR" sz="2400" b="1" dirty="0">
                <a:solidFill>
                  <a:schemeClr val="tx1"/>
                </a:solidFill>
                <a:cs typeface="B Badr" pitchFamily="2" charset="-78"/>
              </a:rPr>
              <a:t>                             آستيگماتيسم: بي نظمي درقرنيه </a:t>
            </a:r>
          </a:p>
          <a:p>
            <a:pPr marL="609600" indent="-609600">
              <a:buFontTx/>
              <a:buNone/>
            </a:pPr>
            <a:endParaRPr lang="fa-IR" sz="2400" b="1" dirty="0">
              <a:solidFill>
                <a:schemeClr val="tx1"/>
              </a:solidFill>
              <a:cs typeface="B Badr" pitchFamily="2" charset="-78"/>
            </a:endParaRPr>
          </a:p>
          <a:p>
            <a:pPr marL="609600" indent="-609600">
              <a:buFontTx/>
              <a:buNone/>
            </a:pPr>
            <a:r>
              <a:rPr lang="fa-IR" sz="2400" b="1" dirty="0">
                <a:solidFill>
                  <a:schemeClr val="tx1"/>
                </a:solidFill>
                <a:cs typeface="B Badr" pitchFamily="2" charset="-78"/>
              </a:rPr>
              <a:t>2. نقص درعملكرد    لوچي : دو چشم همزمان باهم برشيئي واحد متمركز نمي شود.</a:t>
            </a:r>
          </a:p>
          <a:p>
            <a:pPr marL="609600" indent="-609600">
              <a:buFontTx/>
              <a:buNone/>
            </a:pPr>
            <a:r>
              <a:rPr lang="fa-IR" sz="2400" b="1" dirty="0">
                <a:solidFill>
                  <a:schemeClr val="tx1"/>
                </a:solidFill>
                <a:cs typeface="B Badr" pitchFamily="2" charset="-78"/>
              </a:rPr>
              <a:t>ماهيچه هاي چشم      دوربيني : تمايل به انحراف ازوضعيت طبيعي چشمها</a:t>
            </a:r>
          </a:p>
          <a:p>
            <a:pPr marL="609600" indent="-609600">
              <a:buFontTx/>
              <a:buNone/>
            </a:pPr>
            <a:r>
              <a:rPr lang="fa-IR" sz="2400" b="1" dirty="0">
                <a:solidFill>
                  <a:schemeClr val="tx1"/>
                </a:solidFill>
                <a:cs typeface="B Badr" pitchFamily="2" charset="-78"/>
              </a:rPr>
              <a:t>                         نيستاگموس : حركات سريع و تشنجي</a:t>
            </a:r>
            <a:endParaRPr lang="en-US" sz="2400" b="1" dirty="0">
              <a:solidFill>
                <a:schemeClr val="tx1"/>
              </a:solidFill>
              <a:cs typeface="B Badr" pitchFamily="2" charset="-78"/>
            </a:endParaRPr>
          </a:p>
        </p:txBody>
      </p:sp>
      <p:sp>
        <p:nvSpPr>
          <p:cNvPr id="564228" name="Line 4"/>
          <p:cNvSpPr>
            <a:spLocks noChangeShapeType="1"/>
          </p:cNvSpPr>
          <p:nvPr/>
        </p:nvSpPr>
        <p:spPr bwMode="auto">
          <a:xfrm flipH="1">
            <a:off x="6324599" y="1905000"/>
            <a:ext cx="45719" cy="1149350"/>
          </a:xfrm>
          <a:prstGeom prst="line">
            <a:avLst/>
          </a:prstGeom>
          <a:noFill/>
          <a:ln w="12700" cap="sq">
            <a:solidFill>
              <a:schemeClr val="tx1"/>
            </a:solidFill>
            <a:round/>
            <a:headEnd type="none" w="sm" len="sm"/>
            <a:tailEnd type="none" w="sm" len="sm"/>
          </a:ln>
          <a:effectLst/>
        </p:spPr>
        <p:txBody>
          <a:bodyPr/>
          <a:lstStyle/>
          <a:p>
            <a:endParaRPr lang="en-US">
              <a:cs typeface="B Badr" pitchFamily="2" charset="-78"/>
            </a:endParaRPr>
          </a:p>
        </p:txBody>
      </p:sp>
      <p:sp>
        <p:nvSpPr>
          <p:cNvPr id="564229" name="Line 5"/>
          <p:cNvSpPr>
            <a:spLocks noChangeShapeType="1"/>
          </p:cNvSpPr>
          <p:nvPr/>
        </p:nvSpPr>
        <p:spPr bwMode="auto">
          <a:xfrm flipH="1">
            <a:off x="6248400" y="1905000"/>
            <a:ext cx="71437" cy="0"/>
          </a:xfrm>
          <a:prstGeom prst="line">
            <a:avLst/>
          </a:prstGeom>
          <a:noFill/>
          <a:ln w="12700" cap="sq">
            <a:solidFill>
              <a:schemeClr val="tx1"/>
            </a:solidFill>
            <a:round/>
            <a:headEnd type="none" w="sm" len="sm"/>
            <a:tailEnd type="none" w="sm" len="sm"/>
          </a:ln>
          <a:effectLst/>
        </p:spPr>
        <p:txBody>
          <a:bodyPr/>
          <a:lstStyle/>
          <a:p>
            <a:endParaRPr lang="en-US">
              <a:effectLst>
                <a:outerShdw blurRad="38100" dist="38100" dir="2700000" algn="tl">
                  <a:srgbClr val="000000">
                    <a:alpha val="43137"/>
                  </a:srgbClr>
                </a:outerShdw>
              </a:effectLst>
              <a:cs typeface="B Badr" pitchFamily="2" charset="-78"/>
            </a:endParaRPr>
          </a:p>
        </p:txBody>
      </p:sp>
      <p:sp>
        <p:nvSpPr>
          <p:cNvPr id="564231" name="Line 7"/>
          <p:cNvSpPr>
            <a:spLocks noChangeShapeType="1"/>
          </p:cNvSpPr>
          <p:nvPr/>
        </p:nvSpPr>
        <p:spPr bwMode="auto">
          <a:xfrm flipH="1">
            <a:off x="6476996" y="3657600"/>
            <a:ext cx="45719" cy="1600200"/>
          </a:xfrm>
          <a:prstGeom prst="line">
            <a:avLst/>
          </a:prstGeom>
          <a:noFill/>
          <a:ln w="12700" cap="sq">
            <a:solidFill>
              <a:schemeClr val="tx1"/>
            </a:solidFill>
            <a:round/>
            <a:headEnd type="none" w="sm" len="sm"/>
            <a:tailEnd type="none" w="sm" len="sm"/>
          </a:ln>
          <a:effectLst/>
        </p:spPr>
        <p:txBody>
          <a:bodyPr/>
          <a:lstStyle/>
          <a:p>
            <a:endParaRPr lang="en-US">
              <a:cs typeface="B Badr" pitchFamily="2" charset="-78"/>
            </a:endParaRPr>
          </a:p>
        </p:txBody>
      </p:sp>
      <p:sp>
        <p:nvSpPr>
          <p:cNvPr id="564233" name="Line 9"/>
          <p:cNvSpPr>
            <a:spLocks noChangeShapeType="1"/>
          </p:cNvSpPr>
          <p:nvPr/>
        </p:nvSpPr>
        <p:spPr bwMode="auto">
          <a:xfrm flipH="1">
            <a:off x="6400800" y="3657600"/>
            <a:ext cx="71437" cy="0"/>
          </a:xfrm>
          <a:prstGeom prst="line">
            <a:avLst/>
          </a:prstGeom>
          <a:noFill/>
          <a:ln w="12700" cap="sq">
            <a:solidFill>
              <a:schemeClr val="tx1"/>
            </a:solidFill>
            <a:round/>
            <a:headEnd type="none" w="sm" len="sm"/>
            <a:tailEnd type="none" w="sm" len="sm"/>
          </a:ln>
          <a:effectLst/>
        </p:spPr>
        <p:txBody>
          <a:bodyPr/>
          <a:lstStyle/>
          <a:p>
            <a:endParaRPr lang="en-US">
              <a:cs typeface="B Badr" pitchFamily="2" charset="-78"/>
            </a:endParaRPr>
          </a:p>
        </p:txBody>
      </p:sp>
      <p:sp>
        <p:nvSpPr>
          <p:cNvPr id="564234" name="Line 10"/>
          <p:cNvSpPr>
            <a:spLocks noChangeShapeType="1"/>
          </p:cNvSpPr>
          <p:nvPr/>
        </p:nvSpPr>
        <p:spPr bwMode="auto">
          <a:xfrm flipH="1">
            <a:off x="6400800" y="5257800"/>
            <a:ext cx="71437" cy="0"/>
          </a:xfrm>
          <a:prstGeom prst="line">
            <a:avLst/>
          </a:prstGeom>
          <a:noFill/>
          <a:ln w="12700" cap="sq">
            <a:solidFill>
              <a:schemeClr val="tx1"/>
            </a:solidFill>
            <a:round/>
            <a:headEnd type="none" w="sm" len="sm"/>
            <a:tailEnd type="none" w="sm" len="sm"/>
          </a:ln>
          <a:effectLst/>
        </p:spPr>
        <p:txBody>
          <a:bodyPr/>
          <a:lstStyle/>
          <a:p>
            <a:endParaRPr lang="en-US">
              <a:cs typeface="B Badr" pitchFamily="2" charset="-78"/>
            </a:endParaRPr>
          </a:p>
        </p:txBody>
      </p:sp>
      <p:sp>
        <p:nvSpPr>
          <p:cNvPr id="15" name="Line 9"/>
          <p:cNvSpPr>
            <a:spLocks noChangeShapeType="1"/>
          </p:cNvSpPr>
          <p:nvPr/>
        </p:nvSpPr>
        <p:spPr bwMode="auto">
          <a:xfrm flipH="1">
            <a:off x="6248400" y="3048000"/>
            <a:ext cx="71437" cy="0"/>
          </a:xfrm>
          <a:prstGeom prst="line">
            <a:avLst/>
          </a:prstGeom>
          <a:noFill/>
          <a:ln w="12700" cap="sq">
            <a:solidFill>
              <a:schemeClr val="tx1"/>
            </a:solidFill>
            <a:round/>
            <a:headEnd type="none" w="sm" len="sm"/>
            <a:tailEnd type="none" w="sm" len="sm"/>
          </a:ln>
          <a:effectLst/>
        </p:spPr>
        <p:txBody>
          <a:bodyPr/>
          <a:lstStyle/>
          <a:p>
            <a:endParaRPr lang="en-US">
              <a:cs typeface="B Badr" pitchFamily="2" charset="-78"/>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5" name="Rectangle 3"/>
          <p:cNvSpPr>
            <a:spLocks noGrp="1" noChangeArrowheads="1"/>
          </p:cNvSpPr>
          <p:nvPr>
            <p:ph type="body" idx="1"/>
          </p:nvPr>
        </p:nvSpPr>
        <p:spPr>
          <a:xfrm>
            <a:off x="1043492" y="1447800"/>
            <a:ext cx="6777317" cy="4384829"/>
          </a:xfrm>
        </p:spPr>
        <p:txBody>
          <a:bodyPr>
            <a:normAutofit/>
          </a:bodyPr>
          <a:lstStyle/>
          <a:p>
            <a:r>
              <a:rPr lang="en-US" sz="2800" dirty="0">
                <a:solidFill>
                  <a:schemeClr val="tx1"/>
                </a:solidFill>
                <a:cs typeface="B Mitra" pitchFamily="2" charset="-78"/>
              </a:rPr>
              <a:t> </a:t>
            </a:r>
            <a:r>
              <a:rPr lang="fa-IR" b="1" dirty="0">
                <a:solidFill>
                  <a:schemeClr val="tx1"/>
                </a:solidFill>
                <a:cs typeface="B Mitra" pitchFamily="2" charset="-78"/>
              </a:rPr>
              <a:t>خط بريل</a:t>
            </a:r>
            <a:r>
              <a:rPr lang="en-US" b="1" dirty="0">
                <a:solidFill>
                  <a:schemeClr val="tx1"/>
                </a:solidFill>
                <a:cs typeface="B Mitra" pitchFamily="2" charset="-78"/>
              </a:rPr>
              <a:t>:</a:t>
            </a:r>
            <a:r>
              <a:rPr lang="en-US" sz="2800" b="1" dirty="0">
                <a:solidFill>
                  <a:schemeClr val="tx1"/>
                </a:solidFill>
                <a:cs typeface="B Mitra" pitchFamily="2" charset="-78"/>
              </a:rPr>
              <a:t> </a:t>
            </a:r>
          </a:p>
          <a:p>
            <a:pPr>
              <a:buFontTx/>
              <a:buNone/>
            </a:pPr>
            <a:r>
              <a:rPr lang="fa-IR" sz="2800" b="1" dirty="0">
                <a:solidFill>
                  <a:schemeClr val="tx1"/>
                </a:solidFill>
                <a:cs typeface="B Mitra" pitchFamily="2" charset="-78"/>
              </a:rPr>
              <a:t>از تركيب  6  نقطه ي برجسته در سه رديف و دوستون و از بالا به پايين و از چپ به راست.</a:t>
            </a:r>
          </a:p>
          <a:p>
            <a:endParaRPr lang="fa-IR" sz="2800" b="1" dirty="0">
              <a:solidFill>
                <a:schemeClr val="tx1"/>
              </a:solidFill>
              <a:cs typeface="B Mitra" pitchFamily="2" charset="-78"/>
            </a:endParaRPr>
          </a:p>
          <a:p>
            <a:r>
              <a:rPr lang="fa-IR" sz="2800" dirty="0">
                <a:solidFill>
                  <a:schemeClr val="tx1"/>
                </a:solidFill>
                <a:cs typeface="B Mitra" pitchFamily="2" charset="-78"/>
              </a:rPr>
              <a:t> </a:t>
            </a:r>
            <a:r>
              <a:rPr lang="fa-IR" b="1" dirty="0">
                <a:solidFill>
                  <a:schemeClr val="tx1"/>
                </a:solidFill>
                <a:cs typeface="B Mitra" pitchFamily="2" charset="-78"/>
              </a:rPr>
              <a:t>وسايل نوشتن خط بريل</a:t>
            </a:r>
            <a:r>
              <a:rPr lang="en-US" sz="2800" b="1" dirty="0">
                <a:solidFill>
                  <a:schemeClr val="tx1"/>
                </a:solidFill>
                <a:cs typeface="B Mitra" pitchFamily="2" charset="-78"/>
              </a:rPr>
              <a:t> : </a:t>
            </a:r>
            <a:endParaRPr lang="fa-IR" sz="2800" b="1" dirty="0">
              <a:solidFill>
                <a:schemeClr val="tx1"/>
              </a:solidFill>
              <a:cs typeface="B Mitra" pitchFamily="2" charset="-78"/>
            </a:endParaRPr>
          </a:p>
          <a:p>
            <a:pPr>
              <a:buFontTx/>
              <a:buNone/>
            </a:pPr>
            <a:r>
              <a:rPr lang="fa-IR" sz="2800" b="1" dirty="0">
                <a:solidFill>
                  <a:schemeClr val="tx1"/>
                </a:solidFill>
                <a:cs typeface="B Mitra" pitchFamily="2" charset="-78"/>
              </a:rPr>
              <a:t>     1. ماشين تحرير بريل</a:t>
            </a:r>
            <a:r>
              <a:rPr lang="en-US" sz="2800" b="1" dirty="0">
                <a:solidFill>
                  <a:schemeClr val="tx1"/>
                </a:solidFill>
                <a:cs typeface="B Mitra" pitchFamily="2" charset="-78"/>
              </a:rPr>
              <a:t> </a:t>
            </a:r>
            <a:endParaRPr lang="fa-IR" sz="2800" b="1" dirty="0">
              <a:solidFill>
                <a:schemeClr val="tx1"/>
              </a:solidFill>
              <a:cs typeface="B Mitra" pitchFamily="2" charset="-78"/>
            </a:endParaRPr>
          </a:p>
          <a:p>
            <a:pPr>
              <a:buFontTx/>
              <a:buNone/>
            </a:pPr>
            <a:r>
              <a:rPr lang="fa-IR" sz="2800" b="1" dirty="0">
                <a:solidFill>
                  <a:schemeClr val="tx1"/>
                </a:solidFill>
                <a:cs typeface="B Mitra" pitchFamily="2" charset="-78"/>
              </a:rPr>
              <a:t>     2. لوح و قلم ويژه بريل</a:t>
            </a:r>
            <a:r>
              <a:rPr lang="fa-IR" sz="2800" dirty="0">
                <a:solidFill>
                  <a:schemeClr val="tx1"/>
                </a:solidFill>
                <a:cs typeface="B Mitra" pitchFamily="2" charset="-78"/>
              </a:rPr>
              <a:t> </a:t>
            </a:r>
            <a:endParaRPr lang="en-US" sz="2800" dirty="0">
              <a:solidFill>
                <a:schemeClr val="tx1"/>
              </a:solidFill>
              <a:cs typeface="B Mitra" pitchFamily="2" charset="-78"/>
            </a:endParaRP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normAutofit fontScale="90000"/>
          </a:bodyPr>
          <a:lstStyle/>
          <a:p>
            <a:pPr algn="ctr"/>
            <a:r>
              <a:rPr lang="fa-IR" sz="4000" dirty="0"/>
              <a:t>علائم تشخیص مشکلات بینایی در کلاس توسط معلم</a:t>
            </a:r>
            <a:endParaRPr lang="en-US" sz="4000" dirty="0"/>
          </a:p>
        </p:txBody>
      </p:sp>
      <p:sp>
        <p:nvSpPr>
          <p:cNvPr id="332803" name="Rectangle 3"/>
          <p:cNvSpPr>
            <a:spLocks noGrp="1" noChangeArrowheads="1"/>
          </p:cNvSpPr>
          <p:nvPr>
            <p:ph type="body" idx="1"/>
          </p:nvPr>
        </p:nvSpPr>
        <p:spPr/>
        <p:txBody>
          <a:bodyPr>
            <a:noAutofit/>
          </a:bodyPr>
          <a:lstStyle/>
          <a:p>
            <a:pPr algn="r" rtl="1">
              <a:lnSpc>
                <a:spcPct val="80000"/>
              </a:lnSpc>
              <a:buFontTx/>
              <a:buChar char="-"/>
            </a:pPr>
            <a:r>
              <a:rPr lang="fa-IR" dirty="0">
                <a:cs typeface="B Compset" pitchFamily="2" charset="-78"/>
              </a:rPr>
              <a:t>مژه زدن بیش از حد و تکرار آن</a:t>
            </a:r>
          </a:p>
          <a:p>
            <a:pPr algn="r" rtl="1">
              <a:lnSpc>
                <a:spcPct val="80000"/>
              </a:lnSpc>
              <a:buFontTx/>
              <a:buChar char="-"/>
            </a:pPr>
            <a:r>
              <a:rPr lang="fa-IR" dirty="0">
                <a:cs typeface="B Compset" pitchFamily="2" charset="-78"/>
              </a:rPr>
              <a:t>خارش چشم و مالیدن پی در پی</a:t>
            </a:r>
          </a:p>
          <a:p>
            <a:pPr algn="r" rtl="1">
              <a:lnSpc>
                <a:spcPct val="80000"/>
              </a:lnSpc>
              <a:buFontTx/>
              <a:buChar char="-"/>
            </a:pPr>
            <a:r>
              <a:rPr lang="fa-IR" dirty="0">
                <a:cs typeface="B Compset" pitchFamily="2" charset="-78"/>
              </a:rPr>
              <a:t>وجود مشکل در خواندن و بیش از حد کاغذ را به چشم نزدیک کردن یا دور از چشم نگاه داشتن </a:t>
            </a:r>
          </a:p>
          <a:p>
            <a:pPr algn="r" rtl="1">
              <a:lnSpc>
                <a:spcPct val="80000"/>
              </a:lnSpc>
              <a:buFontTx/>
              <a:buChar char="-"/>
            </a:pPr>
            <a:r>
              <a:rPr lang="fa-IR" dirty="0">
                <a:cs typeface="B Compset" pitchFamily="2" charset="-78"/>
              </a:rPr>
              <a:t>به وضوح ندیدن اشیاء از فاصله معین</a:t>
            </a:r>
          </a:p>
          <a:p>
            <a:pPr algn="r" rtl="1">
              <a:lnSpc>
                <a:spcPct val="80000"/>
              </a:lnSpc>
              <a:buFontTx/>
              <a:buChar char="-"/>
            </a:pPr>
            <a:r>
              <a:rPr lang="fa-IR" dirty="0">
                <a:cs typeface="B Compset" pitchFamily="2" charset="-78"/>
              </a:rPr>
              <a:t>آبریزش چشم </a:t>
            </a:r>
          </a:p>
          <a:p>
            <a:pPr algn="r" rtl="1">
              <a:lnSpc>
                <a:spcPct val="80000"/>
              </a:lnSpc>
              <a:buFontTx/>
              <a:buChar char="-"/>
            </a:pPr>
            <a:r>
              <a:rPr lang="fa-IR" dirty="0">
                <a:cs typeface="B Compset" pitchFamily="2" charset="-78"/>
              </a:rPr>
              <a:t>وجود هر گونه علائم غیر طبیعی از قبیل سرخی چشم یا تورم پلکها</a:t>
            </a:r>
          </a:p>
          <a:p>
            <a:pPr algn="r" rtl="1">
              <a:lnSpc>
                <a:spcPct val="80000"/>
              </a:lnSpc>
              <a:buFontTx/>
              <a:buChar char="-"/>
            </a:pPr>
            <a:r>
              <a:rPr lang="fa-IR" dirty="0">
                <a:cs typeface="B Compset" pitchFamily="2" charset="-78"/>
              </a:rPr>
              <a:t>احساس هرگونه خارش یا سوزش در چشم </a:t>
            </a:r>
          </a:p>
          <a:p>
            <a:pPr algn="r" rtl="1">
              <a:lnSpc>
                <a:spcPct val="80000"/>
              </a:lnSpc>
              <a:buFontTx/>
              <a:buChar char="-"/>
            </a:pPr>
            <a:r>
              <a:rPr lang="fa-IR" dirty="0">
                <a:cs typeface="B Compset" pitchFamily="2" charset="-78"/>
              </a:rPr>
              <a:t>وجود هرگونه سرگیجه یا سرددردهای متناوب</a:t>
            </a:r>
          </a:p>
          <a:p>
            <a:pPr algn="r" rtl="1">
              <a:lnSpc>
                <a:spcPct val="80000"/>
              </a:lnSpc>
              <a:buFontTx/>
              <a:buChar char="-"/>
            </a:pPr>
            <a:r>
              <a:rPr lang="fa-IR" dirty="0">
                <a:cs typeface="B Compset" pitchFamily="2" charset="-78"/>
              </a:rPr>
              <a:t>دوتایی دیدن اشیاء</a:t>
            </a:r>
            <a:endParaRPr lang="en-US" dirty="0">
              <a:cs typeface="B Compset" pitchFamily="2" charset="-78"/>
            </a:endParaRP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1789664"/>
          </a:xfrm>
        </p:spPr>
        <p:txBody>
          <a:bodyPr>
            <a:normAutofit/>
          </a:bodyPr>
          <a:lstStyle/>
          <a:p>
            <a:pPr algn="ctr"/>
            <a:r>
              <a:rPr lang="fa-IR" sz="2000" b="1" dirty="0" smtClean="0">
                <a:solidFill>
                  <a:schemeClr val="tx1"/>
                </a:solidFill>
              </a:rPr>
              <a:t>الف. انطباق هاي كلاسي براي دانش آموزان كم بينا</a:t>
            </a:r>
            <a:r>
              <a:rPr lang="fa-IR" sz="2000" b="1" dirty="0" smtClean="0"/>
              <a:t/>
            </a:r>
            <a:br>
              <a:rPr lang="fa-IR" sz="2000" b="1" dirty="0" smtClean="0"/>
            </a:br>
            <a:endParaRPr lang="en-US" sz="2000" b="1" dirty="0"/>
          </a:p>
        </p:txBody>
      </p:sp>
      <p:sp>
        <p:nvSpPr>
          <p:cNvPr id="3" name="Content Placeholder 2"/>
          <p:cNvSpPr>
            <a:spLocks noGrp="1"/>
          </p:cNvSpPr>
          <p:nvPr>
            <p:ph idx="1"/>
          </p:nvPr>
        </p:nvSpPr>
        <p:spPr>
          <a:xfrm>
            <a:off x="1043492" y="2362200"/>
            <a:ext cx="6777317" cy="3470429"/>
          </a:xfrm>
        </p:spPr>
        <p:txBody>
          <a:bodyPr>
            <a:normAutofit fontScale="70000" lnSpcReduction="20000"/>
          </a:bodyPr>
          <a:lstStyle/>
          <a:p>
            <a:r>
              <a:rPr lang="fa-IR" dirty="0" smtClean="0"/>
              <a:t>از کودک بپرسید که درچه محلی بهتر مي تواند تخته سیاه را ببیند. برای نمونه ممکن ‏است او پاسخ دهد: " هنگامی که در جلوی کلاس نشسته ام " . تخته سیاه نباید نور را منعکس ‏کند. مطمئن شوید که نوشته های گچی / جوهری روی تخته کاملاً واضح باشند.</a:t>
            </a:r>
          </a:p>
          <a:p>
            <a:r>
              <a:rPr lang="fa-IR" dirty="0" smtClean="0"/>
              <a:t>- اگر چشمان کودک نسبت به نور حساس است او را از کنار پنجره دورکنید. از او بخواهید ‏که برای سایه انداختن بر چشمهایش از کلاه لبه دار استفاده كند یا اینکه ورقه ای مقوايي ‏در اختیار وی قرار دهید تا در حین خواندن یا نوشتن برای ایجاد سایه از آن استفاده کند.</a:t>
            </a:r>
          </a:p>
          <a:p>
            <a:r>
              <a:rPr lang="fa-IR" dirty="0" smtClean="0"/>
              <a:t>-  اطمینان حاصل کنید که کودک مسیر رفت و آمد خود به کلاس و مدرسه را می شناسد . ‏معلمان و دانش آموزان بینا باید وی را هدایت کنند، به این نحو که اندکی جلوتر از کودک دچار آسیب دیدگی بینايی حرکت کنند و او آرنج فرد راهنما را بگیرد. ضمنأ باید وی را ‏نسبت به موانعی نظیر پله یا درهای کم عرض آگاه سازند</a:t>
            </a:r>
          </a:p>
          <a:p>
            <a:endParaRPr lang="en-US" dirty="0"/>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راهبردهای آموزشي براي دانش آموزان كم بينا</a:t>
            </a:r>
            <a:endParaRPr lang="en-US" dirty="0"/>
          </a:p>
        </p:txBody>
      </p:sp>
      <p:sp>
        <p:nvSpPr>
          <p:cNvPr id="3" name="Content Placeholder 2"/>
          <p:cNvSpPr>
            <a:spLocks noGrp="1"/>
          </p:cNvSpPr>
          <p:nvPr>
            <p:ph idx="1"/>
          </p:nvPr>
        </p:nvSpPr>
        <p:spPr/>
        <p:txBody>
          <a:bodyPr>
            <a:normAutofit fontScale="92500" lnSpcReduction="20000"/>
          </a:bodyPr>
          <a:lstStyle/>
          <a:p>
            <a:r>
              <a:rPr lang="fa-IR" dirty="0" smtClean="0"/>
              <a:t>‏مطالب را با خطوطی درشت روی تخته سیاه (سبز/ سفید) بنویسید</a:t>
            </a:r>
          </a:p>
          <a:p>
            <a:r>
              <a:rPr lang="fa-IR" dirty="0" smtClean="0"/>
              <a:t>آنچه بر روی تخته نوشته شده است را با صدای بلند بخواند</a:t>
            </a:r>
          </a:p>
          <a:p>
            <a:r>
              <a:rPr lang="fa-IR" dirty="0" smtClean="0"/>
              <a:t>‏برای تدریس، وسایل کمکی به شکل نوشتاری تهیه کنید تا کودکان به راحتی بتوانند آنها ‏را بخوانند، مانند مواد نوشتاری با چاپ درشت.</a:t>
            </a:r>
          </a:p>
          <a:p>
            <a:r>
              <a:rPr lang="fa-IR" dirty="0" smtClean="0"/>
              <a:t>‏ممکن است کودکان در دیدن خطوط مربوط به دفتر خود دچار مشکل باشند. لذا می توان ‏برای نوشتن برگه ها یا دفترهایی با خطوط  زمینه درشت تر را در اختیار آنها گذاشت</a:t>
            </a:r>
            <a:endParaRPr lang="en-US" dirty="0"/>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lstStyle/>
          <a:p>
            <a:r>
              <a:rPr lang="fa-IR" dirty="0" smtClean="0"/>
              <a:t>‏استفاده از وسایل بزرگنمايی برای برخی از کودکان مفید است</a:t>
            </a:r>
          </a:p>
          <a:p>
            <a:r>
              <a:rPr lang="fa-IR" dirty="0" smtClean="0"/>
              <a:t>یکی از همکلاسان بینا را به عنوان همكارکودک دچار آسيب دیدگی بينايي تعیین کنید ‏تا وی را در سازماندهي کارهايسش یاری د‏هد.</a:t>
            </a:r>
          </a:p>
          <a:p>
            <a:r>
              <a:rPr lang="fa-IR" dirty="0" smtClean="0"/>
              <a:t>از تشويق هاي كلامي يا لمس كردن براي ايجاد انگيزه در كودك استفاده كنيد</a:t>
            </a:r>
          </a:p>
          <a:p>
            <a:r>
              <a:rPr lang="fa-IR" dirty="0" smtClean="0"/>
              <a:t>درحین بحث هاي کلاسی دانش آموزان را نام ببرید تا کودک دچار آسیب دیدگی بینايی ‏دریابد که چه کسي در حال صحبت کردن مي باشد</a:t>
            </a:r>
          </a:p>
          <a:p>
            <a:r>
              <a:rPr lang="fa-IR" dirty="0" smtClean="0"/>
              <a:t>رايانه تسهيلات ويژه ای به دانش آموزان دچار آسیب دیدگی های بینايی و نابینا ارائه می کند</a:t>
            </a:r>
            <a:endParaRPr lang="en-US" dirty="0"/>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lstStyle/>
          <a:p>
            <a:r>
              <a:rPr lang="fa-IR" dirty="0" smtClean="0"/>
              <a:t>می توانید دروس را برای مرور کردن يا د</a:t>
            </a:r>
          </a:p>
          <a:p>
            <a:r>
              <a:rPr lang="fa-IR" dirty="0" smtClean="0"/>
              <a:t>وباره ‏شنیدن بر روی نوارهای صوتی ضبط کنید</a:t>
            </a:r>
          </a:p>
          <a:p>
            <a:endParaRPr lang="fa-IR" dirty="0" smtClean="0"/>
          </a:p>
          <a:p>
            <a:r>
              <a:rPr lang="fa-IR" b="1" dirty="0" smtClean="0"/>
              <a:t>‏</a:t>
            </a:r>
            <a:r>
              <a:rPr lang="fa-IR" b="1" dirty="0" smtClean="0">
                <a:cs typeface="B Badr" pitchFamily="2" charset="-78"/>
              </a:rPr>
              <a:t>آیا تلاش کرده اید که چنین انطباق ها یا راهبردهایی را در تدریس به کار گیرید ؟ </a:t>
            </a:r>
            <a:endParaRPr lang="fa-IR" dirty="0" smtClean="0">
              <a:cs typeface="B Badr" pitchFamily="2" charset="-78"/>
            </a:endParaRPr>
          </a:p>
          <a:p>
            <a:r>
              <a:rPr lang="fa-IR" b="1" dirty="0" smtClean="0">
                <a:cs typeface="B Badr" pitchFamily="2" charset="-78"/>
              </a:rPr>
              <a:t>‏کدام یک موفقیت آمیز بوده است ؟ </a:t>
            </a:r>
            <a:endParaRPr lang="fa-IR" dirty="0" smtClean="0">
              <a:cs typeface="B Badr" pitchFamily="2" charset="-78"/>
            </a:endParaRPr>
          </a:p>
          <a:p>
            <a:endParaRPr lang="en-US"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endParaRPr lang="ar-SA" smtClean="0">
              <a:cs typeface="Arash" pitchFamily="2" charset="-78"/>
            </a:endParaRPr>
          </a:p>
        </p:txBody>
      </p:sp>
      <p:pic>
        <p:nvPicPr>
          <p:cNvPr id="23555" name="Picture 2"/>
          <p:cNvPicPr>
            <a:picLocks noChangeAspect="1" noChangeArrowheads="1"/>
          </p:cNvPicPr>
          <p:nvPr/>
        </p:nvPicPr>
        <p:blipFill>
          <a:blip r:embed="rId3"/>
          <a:srcRect/>
          <a:stretch>
            <a:fillRect/>
          </a:stretch>
        </p:blipFill>
        <p:spPr bwMode="auto">
          <a:xfrm>
            <a:off x="8467" y="8467"/>
            <a:ext cx="9144000" cy="6858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‏راهبردهای آموزشي براي دانش آموزان كم بينا</a:t>
            </a:r>
            <a:endParaRPr lang="en-US" dirty="0"/>
          </a:p>
        </p:txBody>
      </p:sp>
      <p:sp>
        <p:nvSpPr>
          <p:cNvPr id="3" name="Content Placeholder 2"/>
          <p:cNvSpPr>
            <a:spLocks noGrp="1"/>
          </p:cNvSpPr>
          <p:nvPr>
            <p:ph idx="1"/>
          </p:nvPr>
        </p:nvSpPr>
        <p:spPr>
          <a:xfrm>
            <a:off x="1043492" y="2323652"/>
            <a:ext cx="6777317" cy="3772348"/>
          </a:xfrm>
        </p:spPr>
        <p:txBody>
          <a:bodyPr>
            <a:normAutofit fontScale="92500"/>
          </a:bodyPr>
          <a:lstStyle/>
          <a:p>
            <a:r>
              <a:rPr lang="fa-IR" dirty="0" smtClean="0"/>
              <a:t>کودکان نابینا باید بریل را بیاموزند. بریل وسیله ای برای خواندن  و نوشتن میباشد</a:t>
            </a:r>
          </a:p>
          <a:p>
            <a:r>
              <a:rPr lang="fa-IR" dirty="0" smtClean="0"/>
              <a:t>تصاویر لمسی را می توان به وسیله یک شکل دهنده (رولت یا قلم و کاغذ) ‏مخصوص ترسیم کرد</a:t>
            </a:r>
          </a:p>
          <a:p>
            <a:r>
              <a:rPr lang="fa-IR" dirty="0" smtClean="0"/>
              <a:t>کودکان نابینا نیاز د‏ارند که بدن خود را جهت یابی کرده و  بگونه ای مطمئن حرکت کنند</a:t>
            </a:r>
          </a:p>
          <a:p>
            <a:r>
              <a:rPr lang="fa-IR" dirty="0" smtClean="0"/>
              <a:t>کودکان نابینا باید تشویق شوند با استفاده از عصا و در محیط مدرسه راه بروند</a:t>
            </a:r>
          </a:p>
          <a:p>
            <a:r>
              <a:rPr lang="fa-IR" dirty="0" smtClean="0"/>
              <a:t>مهارت های زندگی روزمره نظیرغذا پختن ، مشکلاتی چالش آمیز را برای افراد نابینا ‏ایجاد می کند</a:t>
            </a:r>
            <a:endParaRPr lang="en-US" dirty="0"/>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685800" y="762000"/>
            <a:ext cx="7315200" cy="1219200"/>
          </a:xfrm>
        </p:spPr>
        <p:txBody>
          <a:bodyPr/>
          <a:lstStyle/>
          <a:p>
            <a:pPr algn="ctr"/>
            <a:r>
              <a:rPr lang="fa-IR" sz="2800" b="1" dirty="0">
                <a:solidFill>
                  <a:schemeClr val="tx1"/>
                </a:solidFill>
                <a:cs typeface="B Badr" pitchFamily="2" charset="-78"/>
              </a:rPr>
              <a:t>جدول زير انواع ناشنوايي را بر اساس سطح شنوايي نشان مي دهد</a:t>
            </a:r>
            <a:r>
              <a:rPr lang="fa-IR" sz="2800" dirty="0">
                <a:solidFill>
                  <a:schemeClr val="tx1"/>
                </a:solidFill>
                <a:cs typeface="B Badr" pitchFamily="2" charset="-78"/>
              </a:rPr>
              <a:t> :</a:t>
            </a:r>
            <a:endParaRPr lang="en-US" sz="2800" dirty="0">
              <a:solidFill>
                <a:schemeClr val="tx1"/>
              </a:solidFill>
              <a:cs typeface="B Badr" pitchFamily="2" charset="-78"/>
            </a:endParaRPr>
          </a:p>
        </p:txBody>
      </p:sp>
      <p:graphicFrame>
        <p:nvGraphicFramePr>
          <p:cNvPr id="578612" name="Group 52"/>
          <p:cNvGraphicFramePr>
            <a:graphicFrameLocks noGrp="1"/>
          </p:cNvGraphicFramePr>
          <p:nvPr>
            <p:ph sz="half" idx="1"/>
          </p:nvPr>
        </p:nvGraphicFramePr>
        <p:xfrm>
          <a:off x="684213" y="2420938"/>
          <a:ext cx="7696200" cy="2397125"/>
        </p:xfrm>
        <a:graphic>
          <a:graphicData uri="http://schemas.openxmlformats.org/drawingml/2006/table">
            <a:tbl>
              <a:tblPr rtl="1"/>
              <a:tblGrid>
                <a:gridCol w="2565400"/>
                <a:gridCol w="1604963"/>
                <a:gridCol w="3525837"/>
              </a:tblGrid>
              <a:tr h="2921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Comic Sans MS" pitchFamily="66" charset="0"/>
                          <a:cs typeface="Arial" charset="0"/>
                        </a:rPr>
                        <a:t>سطح شنوايي از دسته رفته</a:t>
                      </a:r>
                      <a:endParaRPr kumimoji="0" lang="en-US" sz="2000" b="1" i="0" u="none" strike="noStrike" cap="none" normalizeH="0" baseline="0" dirty="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Comic Sans MS" pitchFamily="66" charset="0"/>
                          <a:cs typeface="Arial" charset="0"/>
                        </a:rPr>
                        <a:t>دسي بل (</a:t>
                      </a:r>
                      <a:r>
                        <a:rPr kumimoji="0" lang="en-US" sz="2000" b="1" i="0" u="none" strike="noStrike" cap="none" normalizeH="0" baseline="0" smtClean="0">
                          <a:ln>
                            <a:noFill/>
                          </a:ln>
                          <a:solidFill>
                            <a:schemeClr val="tx1"/>
                          </a:solidFill>
                          <a:effectLst/>
                          <a:latin typeface="Comic Sans MS" pitchFamily="66" charset="0"/>
                          <a:cs typeface="Arial" charset="0"/>
                        </a:rPr>
                        <a:t>db</a:t>
                      </a:r>
                      <a:r>
                        <a:rPr kumimoji="0" lang="fa-IR" sz="2000" b="1" i="0" u="none" strike="noStrike" cap="none" normalizeH="0" baseline="0" smtClean="0">
                          <a:ln>
                            <a:noFill/>
                          </a:ln>
                          <a:solidFill>
                            <a:schemeClr val="tx1"/>
                          </a:solidFill>
                          <a:effectLst/>
                          <a:latin typeface="Comic Sans MS" pitchFamily="66" charset="0"/>
                          <a:cs typeface="Arial" charset="0"/>
                        </a:rPr>
                        <a:t> )</a:t>
                      </a:r>
                      <a:endParaRPr kumimoji="0" lang="en-US" sz="2000" b="1" i="0" u="none" strike="noStrike" cap="none" normalizeH="0" baseline="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Comic Sans MS" pitchFamily="66" charset="0"/>
                          <a:cs typeface="Arial" charset="0"/>
                        </a:rPr>
                        <a:t>ملاحظات آموزشي</a:t>
                      </a:r>
                      <a:r>
                        <a:rPr kumimoji="0" lang="en-US" sz="2000" b="1" i="0" u="none" strike="noStrike" cap="none" normalizeH="0" baseline="0" smtClean="0">
                          <a:ln>
                            <a:noFill/>
                          </a:ln>
                          <a:solidFill>
                            <a:schemeClr val="tx1"/>
                          </a:solidFill>
                          <a:effectLst/>
                          <a:latin typeface="Comic Sans MS" pitchFamily="66" charset="0"/>
                          <a:cs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Comic Sans MS" pitchFamily="66" charset="0"/>
                          <a:cs typeface="Arial" charset="0"/>
                        </a:rPr>
                        <a:t>ملايم و خفيف </a:t>
                      </a:r>
                      <a:endParaRPr kumimoji="0" lang="en-US" sz="2000" b="1" i="0" u="none" strike="noStrike" cap="none" normalizeH="0" baseline="0" dirty="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Comic Sans MS" pitchFamily="66" charset="0"/>
                          <a:cs typeface="Arial" charset="0"/>
                        </a:rPr>
                        <a:t> 27 ـ 40</a:t>
                      </a:r>
                      <a:endParaRPr kumimoji="0" lang="en-US" sz="2000" b="1" i="0" u="none" strike="noStrike" cap="none" normalizeH="0" baseline="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Comic Sans MS" pitchFamily="66" charset="0"/>
                          <a:cs typeface="Arial" charset="0"/>
                        </a:rPr>
                        <a:t>مشكل درصداهاي ضعيف و بافاصله</a:t>
                      </a:r>
                      <a:r>
                        <a:rPr kumimoji="0" lang="en-US" sz="2000" b="1" i="0" u="none" strike="noStrike" cap="none" normalizeH="0" baseline="0" smtClean="0">
                          <a:ln>
                            <a:noFill/>
                          </a:ln>
                          <a:solidFill>
                            <a:schemeClr val="tx1"/>
                          </a:solidFill>
                          <a:effectLst/>
                          <a:latin typeface="Comic Sans MS" pitchFamily="66" charset="0"/>
                          <a:cs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Comic Sans MS" pitchFamily="66" charset="0"/>
                          <a:cs typeface="Arial" charset="0"/>
                        </a:rPr>
                        <a:t>متوسط</a:t>
                      </a:r>
                      <a:r>
                        <a:rPr kumimoji="0" lang="en-US" sz="2000" b="1" i="0" u="none" strike="noStrike" cap="none" normalizeH="0" baseline="0" dirty="0" smtClean="0">
                          <a:ln>
                            <a:noFill/>
                          </a:ln>
                          <a:solidFill>
                            <a:schemeClr val="tx1"/>
                          </a:solidFill>
                          <a:effectLst/>
                          <a:latin typeface="Comic Sans MS" pitchFamily="66" charset="0"/>
                          <a:cs typeface="Arial"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Comic Sans MS" pitchFamily="66" charset="0"/>
                          <a:cs typeface="Arial" charset="0"/>
                        </a:rPr>
                        <a:t>55 ـ 41</a:t>
                      </a:r>
                      <a:endParaRPr kumimoji="0" lang="en-US" sz="2000" b="1"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Comic Sans MS" pitchFamily="66" charset="0"/>
                          <a:cs typeface="Arial" charset="0"/>
                        </a:rPr>
                        <a:t>مشكل دردرك شنوايي بحثهاي كلاس</a:t>
                      </a:r>
                      <a:r>
                        <a:rPr kumimoji="0" lang="en-US" sz="2000" b="1" i="0" u="none" strike="noStrike" cap="none" normalizeH="0" baseline="0" smtClean="0">
                          <a:ln>
                            <a:noFill/>
                          </a:ln>
                          <a:solidFill>
                            <a:schemeClr val="tx1"/>
                          </a:solidFill>
                          <a:effectLst/>
                          <a:latin typeface="Comic Sans MS" pitchFamily="66" charset="0"/>
                          <a:cs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Comic Sans MS" pitchFamily="66" charset="0"/>
                          <a:cs typeface="Arial" charset="0"/>
                        </a:rPr>
                        <a:t>متوسط تا شديد </a:t>
                      </a:r>
                      <a:endParaRPr kumimoji="0" lang="en-US" sz="2000" b="1" i="0" u="none" strike="noStrike" cap="none" normalizeH="0" baseline="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Comic Sans MS" pitchFamily="66" charset="0"/>
                          <a:cs typeface="Arial" charset="0"/>
                        </a:rPr>
                        <a:t>70 ـ 56</a:t>
                      </a:r>
                      <a:endParaRPr kumimoji="0" lang="en-US" sz="2000" b="1"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Comic Sans MS" pitchFamily="66" charset="0"/>
                          <a:cs typeface="Arial" charset="0"/>
                        </a:rPr>
                        <a:t>نياز به سمعك دارد </a:t>
                      </a:r>
                      <a:endParaRPr kumimoji="0" lang="en-US" sz="2000" b="1" i="0" u="none" strike="noStrike" cap="none" normalizeH="0" baseline="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Comic Sans MS" pitchFamily="66" charset="0"/>
                          <a:cs typeface="Arial" charset="0"/>
                        </a:rPr>
                        <a:t>شديد </a:t>
                      </a:r>
                      <a:endParaRPr kumimoji="0" lang="en-US" sz="2000" b="1" i="0" u="none" strike="noStrike" cap="none" normalizeH="0" baseline="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Comic Sans MS" pitchFamily="66" charset="0"/>
                          <a:cs typeface="Arial" charset="0"/>
                        </a:rPr>
                        <a:t>90 ـ 71</a:t>
                      </a:r>
                      <a:endParaRPr kumimoji="0" lang="en-US" sz="2000" b="1"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Comic Sans MS" pitchFamily="66" charset="0"/>
                          <a:cs typeface="Arial" charset="0"/>
                        </a:rPr>
                        <a:t>صداهاي بلند و نزديك را مي شنود</a:t>
                      </a:r>
                      <a:r>
                        <a:rPr kumimoji="0" lang="en-US" sz="2000" b="1" i="0" u="none" strike="noStrike" cap="none" normalizeH="0" baseline="0" smtClean="0">
                          <a:ln>
                            <a:noFill/>
                          </a:ln>
                          <a:solidFill>
                            <a:schemeClr val="tx1"/>
                          </a:solidFill>
                          <a:effectLst/>
                          <a:latin typeface="Comic Sans MS" pitchFamily="66" charset="0"/>
                          <a:cs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59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Comic Sans MS" pitchFamily="66" charset="0"/>
                          <a:cs typeface="Arial" charset="0"/>
                        </a:rPr>
                        <a:t>عميق </a:t>
                      </a:r>
                      <a:endParaRPr kumimoji="0" lang="en-US" sz="2000" b="1" i="0" u="none" strike="noStrike" cap="none" normalizeH="0" baseline="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Comic Sans MS" pitchFamily="66" charset="0"/>
                          <a:cs typeface="Arial" charset="0"/>
                        </a:rPr>
                        <a:t>91 و بالا تر</a:t>
                      </a:r>
                      <a:endParaRPr kumimoji="0" lang="en-US" sz="2000" b="1"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chemeClr val="tx1"/>
                          </a:solidFill>
                          <a:effectLst/>
                          <a:latin typeface="Comic Sans MS" pitchFamily="66" charset="0"/>
                          <a:cs typeface="Arial" charset="0"/>
                        </a:rPr>
                        <a:t>اين افراد ناشنوا هستند</a:t>
                      </a:r>
                      <a:r>
                        <a:rPr kumimoji="0" lang="en-US" sz="2000" b="1" i="0" u="none" strike="noStrike" cap="none" normalizeH="0" baseline="0" dirty="0" smtClean="0">
                          <a:ln>
                            <a:noFill/>
                          </a:ln>
                          <a:solidFill>
                            <a:schemeClr val="tx1"/>
                          </a:solidFill>
                          <a:effectLst/>
                          <a:latin typeface="Comic Sans MS" pitchFamily="66" charset="0"/>
                          <a:cs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9" name="Rectangle 3"/>
          <p:cNvSpPr>
            <a:spLocks noGrp="1" noChangeArrowheads="1"/>
          </p:cNvSpPr>
          <p:nvPr>
            <p:ph type="body" idx="1"/>
          </p:nvPr>
        </p:nvSpPr>
        <p:spPr>
          <a:xfrm>
            <a:off x="323850" y="1052513"/>
            <a:ext cx="8056563" cy="5473700"/>
          </a:xfrm>
        </p:spPr>
        <p:txBody>
          <a:bodyPr/>
          <a:lstStyle/>
          <a:p>
            <a:pPr marL="609600" indent="-609600" algn="ctr">
              <a:buFontTx/>
              <a:buNone/>
            </a:pPr>
            <a:r>
              <a:rPr lang="en-US" dirty="0">
                <a:solidFill>
                  <a:schemeClr val="tx1"/>
                </a:solidFill>
              </a:rPr>
              <a:t> </a:t>
            </a:r>
            <a:r>
              <a:rPr lang="fa-IR" sz="3600" b="1" dirty="0">
                <a:solidFill>
                  <a:schemeClr val="tx1"/>
                </a:solidFill>
              </a:rPr>
              <a:t>روش هاي متداول آموزش مهارت هاي ارتباطي :</a:t>
            </a:r>
          </a:p>
          <a:p>
            <a:pPr marL="609600" indent="-609600">
              <a:buFontTx/>
              <a:buNone/>
            </a:pPr>
            <a:endParaRPr lang="fa-IR" sz="3600" dirty="0">
              <a:solidFill>
                <a:srgbClr val="FFCC00"/>
              </a:solidFill>
            </a:endParaRPr>
          </a:p>
          <a:p>
            <a:pPr marL="609600" indent="-609600">
              <a:buFontTx/>
              <a:buAutoNum type="arabicPeriod"/>
            </a:pPr>
            <a:r>
              <a:rPr lang="fa-IR" sz="2800" b="1" dirty="0">
                <a:solidFill>
                  <a:schemeClr val="tx1"/>
                </a:solidFill>
                <a:cs typeface="B Badr" pitchFamily="2" charset="-78"/>
              </a:rPr>
              <a:t>روش شفاهي ـ شنيداري :  لب خواني</a:t>
            </a:r>
          </a:p>
          <a:p>
            <a:pPr marL="609600" indent="-609600">
              <a:buFontTx/>
              <a:buAutoNum type="arabicPeriod"/>
            </a:pPr>
            <a:r>
              <a:rPr lang="fa-IR" sz="2800" b="1" dirty="0">
                <a:solidFill>
                  <a:schemeClr val="tx1"/>
                </a:solidFill>
                <a:cs typeface="B Badr" pitchFamily="2" charset="-78"/>
              </a:rPr>
              <a:t>روش روچستر : هجي كردن  با انگشتان </a:t>
            </a:r>
          </a:p>
          <a:p>
            <a:pPr marL="609600" indent="-609600">
              <a:buFontTx/>
              <a:buAutoNum type="arabicPeriod"/>
            </a:pPr>
            <a:r>
              <a:rPr lang="fa-IR" sz="2800" b="1" dirty="0">
                <a:solidFill>
                  <a:schemeClr val="tx1"/>
                </a:solidFill>
                <a:cs typeface="B Badr" pitchFamily="2" charset="-78"/>
              </a:rPr>
              <a:t>شنيداري : در خصوص كسانيكه كمبود شنوايي درحد متوسط دارند .</a:t>
            </a:r>
          </a:p>
          <a:p>
            <a:pPr marL="609600" indent="-609600">
              <a:buFontTx/>
              <a:buAutoNum type="arabicPeriod"/>
            </a:pPr>
            <a:r>
              <a:rPr lang="fa-IR" sz="2800" b="1" dirty="0">
                <a:solidFill>
                  <a:schemeClr val="tx1"/>
                </a:solidFill>
                <a:cs typeface="B Badr" pitchFamily="2" charset="-78"/>
              </a:rPr>
              <a:t>جامع يا تركيبي </a:t>
            </a:r>
          </a:p>
          <a:p>
            <a:pPr marL="609600" indent="-609600">
              <a:buFontTx/>
              <a:buNone/>
            </a:pPr>
            <a:endParaRPr lang="fa-IR" sz="2800" b="1" dirty="0">
              <a:solidFill>
                <a:srgbClr val="CCECFF"/>
              </a:solidFill>
            </a:endParaRPr>
          </a:p>
          <a:p>
            <a:pPr marL="609600" indent="-609600">
              <a:buFontTx/>
              <a:buAutoNum type="arabicPeriod"/>
            </a:pPr>
            <a:endParaRPr lang="en-US" sz="2800" b="1" dirty="0"/>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ormAutofit fontScale="90000"/>
          </a:bodyPr>
          <a:lstStyle/>
          <a:p>
            <a:pPr algn="r"/>
            <a:r>
              <a:rPr lang="fa-IR"/>
              <a:t>نشانه هایی که معلم باید نسبت به آنها حساس باشد</a:t>
            </a:r>
            <a:r>
              <a:rPr lang="fa-IR" sz="4000"/>
              <a:t> </a:t>
            </a:r>
            <a:endParaRPr lang="en-US" sz="4000"/>
          </a:p>
        </p:txBody>
      </p:sp>
      <p:sp>
        <p:nvSpPr>
          <p:cNvPr id="149507" name="Rectangle 3"/>
          <p:cNvSpPr>
            <a:spLocks noGrp="1" noChangeArrowheads="1"/>
          </p:cNvSpPr>
          <p:nvPr>
            <p:ph type="body" idx="1"/>
          </p:nvPr>
        </p:nvSpPr>
        <p:spPr/>
        <p:txBody>
          <a:bodyPr>
            <a:normAutofit fontScale="92500"/>
          </a:bodyPr>
          <a:lstStyle/>
          <a:p>
            <a:pPr marL="609600" indent="-609600" algn="r" rtl="1">
              <a:buFontTx/>
              <a:buAutoNum type="arabicPeriod"/>
            </a:pPr>
            <a:r>
              <a:rPr lang="fa-IR"/>
              <a:t>هنگامی که دانش آموز برای بهتر شنیدن دستش را پشت گشش می گذارد و لاله آن را به جلو خم می کند</a:t>
            </a:r>
            <a:endParaRPr lang="en-US"/>
          </a:p>
          <a:p>
            <a:pPr marL="609600" indent="-609600" algn="r" rtl="1">
              <a:buFontTx/>
              <a:buAutoNum type="arabicPeriod"/>
            </a:pPr>
            <a:r>
              <a:rPr lang="en-US"/>
              <a:t> </a:t>
            </a:r>
            <a:r>
              <a:rPr lang="fa-IR"/>
              <a:t>وقتی که دانش آموز یک طرف سرش را به سمت شخص صحبت کننده برمی گرداند تا از گوش سالم خود برای شنیدن کمک بگیرد </a:t>
            </a:r>
          </a:p>
          <a:p>
            <a:pPr marL="609600" indent="-609600" algn="r" rtl="1">
              <a:buFontTx/>
              <a:buAutoNum type="arabicPeriod"/>
            </a:pPr>
            <a:r>
              <a:rPr lang="fa-IR"/>
              <a:t>دانش آموز در هنگام پاسخ دادن به گفته های شفاهی معلم رفتاری غیرعادی بروز می دهد این رفتار ممکن است به سه صورت زیر خودنمایی کند :</a:t>
            </a:r>
            <a:endParaRPr lang="en-US"/>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idx="1"/>
          </p:nvPr>
        </p:nvSpPr>
        <p:spPr>
          <a:xfrm>
            <a:off x="1043492" y="914400"/>
            <a:ext cx="6777317" cy="4918229"/>
          </a:xfrm>
        </p:spPr>
        <p:txBody>
          <a:bodyPr/>
          <a:lstStyle/>
          <a:p>
            <a:pPr algn="r" rtl="1"/>
            <a:r>
              <a:rPr lang="fa-IR" dirty="0"/>
              <a:t>دانش آموز بی توجه است</a:t>
            </a:r>
          </a:p>
          <a:p>
            <a:pPr algn="r" rtl="1"/>
            <a:r>
              <a:rPr lang="fa-IR" dirty="0"/>
              <a:t>دانش آموز کله شق و لجوج است </a:t>
            </a:r>
          </a:p>
          <a:p>
            <a:pPr algn="r" rtl="1"/>
            <a:r>
              <a:rPr lang="fa-IR" dirty="0"/>
              <a:t>دادن پاسخ های نامناسب و غیرمنتظره تنها برای شاد کردن دیگران </a:t>
            </a:r>
          </a:p>
          <a:p>
            <a:pPr algn="r" rtl="1">
              <a:buFont typeface="Wingdings" pitchFamily="2" charset="2"/>
              <a:buNone/>
            </a:pPr>
            <a:r>
              <a:rPr lang="fa-IR" dirty="0"/>
              <a:t>4.دانش آموز توانایی انجام دادن برخی فعالیت هایی را که معلم از او خواسته دارد ولی در انجام دادن برخی دیگر از تمرینها ناتوان است </a:t>
            </a:r>
          </a:p>
          <a:p>
            <a:pPr algn="r" rtl="1">
              <a:buFont typeface="Wingdings" pitchFamily="2" charset="2"/>
              <a:buNone/>
            </a:pPr>
            <a:r>
              <a:rPr lang="fa-IR" dirty="0"/>
              <a:t>5.بی علاقگی برای شرکت در فعالیتهای کلاس</a:t>
            </a:r>
            <a:endParaRPr lang="en-US" dirty="0"/>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1043492" y="1295400"/>
            <a:ext cx="6777317" cy="4537229"/>
          </a:xfrm>
        </p:spPr>
        <p:txBody>
          <a:bodyPr/>
          <a:lstStyle/>
          <a:p>
            <a:pPr algn="r" rtl="1">
              <a:buFont typeface="Wingdings" pitchFamily="2" charset="2"/>
              <a:buNone/>
            </a:pPr>
            <a:r>
              <a:rPr lang="fa-IR" dirty="0"/>
              <a:t>6.عدم رعایت نظم کلاس </a:t>
            </a:r>
          </a:p>
          <a:p>
            <a:pPr algn="r" rtl="1">
              <a:buFont typeface="Wingdings" pitchFamily="2" charset="2"/>
              <a:buNone/>
            </a:pPr>
            <a:r>
              <a:rPr lang="fa-IR" dirty="0"/>
              <a:t>7.ناتوانی در تکلم به ویژه در بیان حروف بی صدا که در اول و آخر کلمه قرار دارند .</a:t>
            </a:r>
          </a:p>
          <a:p>
            <a:pPr algn="r" rtl="1">
              <a:buFont typeface="Wingdings" pitchFamily="2" charset="2"/>
              <a:buNone/>
            </a:pPr>
            <a:r>
              <a:rPr lang="fa-IR" dirty="0"/>
              <a:t>8.تأخیر در رشد زبان </a:t>
            </a:r>
          </a:p>
          <a:p>
            <a:pPr algn="r" rtl="1">
              <a:buFont typeface="Wingdings" pitchFamily="2" charset="2"/>
              <a:buNone/>
            </a:pPr>
            <a:r>
              <a:rPr lang="fa-IR" dirty="0"/>
              <a:t>9.هنگام گوش کردن به رادیو یا تلویزیون صدای آنها را آنچنان بلند می کند که بقیه شکایت دارند </a:t>
            </a:r>
          </a:p>
          <a:p>
            <a:pPr algn="r" rtl="1">
              <a:buFont typeface="Wingdings" pitchFamily="2" charset="2"/>
              <a:buNone/>
            </a:pPr>
            <a:r>
              <a:rPr lang="fa-IR" dirty="0"/>
              <a:t>10.دانش آموز دائما ً درخواست تکرار مطالب گفته شده را دارد </a:t>
            </a:r>
          </a:p>
          <a:p>
            <a:pPr algn="r" rtl="1">
              <a:buFont typeface="Wingdings" pitchFamily="2" charset="2"/>
              <a:buNone/>
            </a:pPr>
            <a:endParaRPr lang="en-US" dirty="0"/>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انطباق هاي كلاسي براي دانش آموزان كم شنوا</a:t>
            </a:r>
            <a:endParaRPr lang="en-US" dirty="0"/>
          </a:p>
        </p:txBody>
      </p:sp>
      <p:sp>
        <p:nvSpPr>
          <p:cNvPr id="3" name="Content Placeholder 2"/>
          <p:cNvSpPr>
            <a:spLocks noGrp="1"/>
          </p:cNvSpPr>
          <p:nvPr>
            <p:ph idx="1"/>
          </p:nvPr>
        </p:nvSpPr>
        <p:spPr/>
        <p:txBody>
          <a:bodyPr>
            <a:normAutofit fontScale="92500" lnSpcReduction="20000"/>
          </a:bodyPr>
          <a:lstStyle/>
          <a:p>
            <a:r>
              <a:rPr lang="fa-IR" dirty="0" smtClean="0"/>
              <a:t>تا حد ممكن بايد اين كودك را در نزديكي معلم بنشانيد( فاصله از 3 متر بيشتر نشود.)</a:t>
            </a:r>
          </a:p>
          <a:p>
            <a:r>
              <a:rPr lang="fa-IR" dirty="0" smtClean="0"/>
              <a:t>-         معلمان بايد اطمينان حاصل كنند كه در حالت ايستاده يا نشسته رو در روي دانش آموز قرار بگيرند. </a:t>
            </a:r>
          </a:p>
          <a:p>
            <a:r>
              <a:rPr lang="fa-IR" dirty="0" smtClean="0"/>
              <a:t>-         هنگاهم خواندن، چهره ي خود را با كتاب نپوشانيد .</a:t>
            </a:r>
          </a:p>
          <a:p>
            <a:r>
              <a:rPr lang="fa-IR" dirty="0" smtClean="0"/>
              <a:t>-          هنگام نوشتن بر روي تخته سياه صحبت نكنيد. </a:t>
            </a:r>
          </a:p>
          <a:p>
            <a:r>
              <a:rPr lang="fa-IR" dirty="0" smtClean="0"/>
              <a:t>‏-   مطمئن شوید كه نور از پشت سر شما نمي تابد در اين صورت چهره ي شما در سايه قرار ‏می گیرد. در نور مناسبی کار کنید که کودک بتواند چهره، دستها , لب های شما را ببيند.</a:t>
            </a:r>
            <a:endParaRPr lang="en-US" dirty="0"/>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lstStyle/>
          <a:p>
            <a:r>
              <a:rPr lang="fa-IR" dirty="0" smtClean="0"/>
              <a:t>‏سعی کنید سر و صداهای مزاحم در کلاس را به حداقل برسانید. از اتاقی استفاده کنید ‏که در ساکت ترین جای مدرسه باشد</a:t>
            </a:r>
          </a:p>
          <a:p>
            <a:r>
              <a:rPr lang="fa-IR" dirty="0" smtClean="0"/>
              <a:t>در هنگام پاسخ دادن توسط دانش اموزان دیگر به سوالات ، دانش آموز کم شنوا بتواند آنها را مشاهده کند .</a:t>
            </a:r>
            <a:endParaRPr lang="en-US" dirty="0"/>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راهبردهای آموزشي براي دانش آموزان كم شنوا</a:t>
            </a:r>
            <a:endParaRPr lang="en-US" dirty="0"/>
          </a:p>
        </p:txBody>
      </p:sp>
      <p:sp>
        <p:nvSpPr>
          <p:cNvPr id="3" name="Content Placeholder 2"/>
          <p:cNvSpPr>
            <a:spLocks noGrp="1"/>
          </p:cNvSpPr>
          <p:nvPr>
            <p:ph idx="1"/>
          </p:nvPr>
        </p:nvSpPr>
        <p:spPr/>
        <p:txBody>
          <a:bodyPr>
            <a:normAutofit lnSpcReduction="10000"/>
          </a:bodyPr>
          <a:lstStyle/>
          <a:p>
            <a:r>
              <a:rPr lang="fa-IR" dirty="0" smtClean="0"/>
              <a:t>‏اگر برای کودک وسیله ي  کمک شنوایی تجویز شده است اطمینان حاصل کنید از آن استفاده مي كند. بدين معني كه دستگاه روشن بوده و باطري هايش سالم است.</a:t>
            </a:r>
          </a:p>
          <a:p>
            <a:r>
              <a:rPr lang="fa-IR" dirty="0" smtClean="0"/>
              <a:t>‏به روشنی و با صدای بلند ولی بدون فریاد کردن یا اغراق در تلفظ، صحبت کنید</a:t>
            </a:r>
          </a:p>
          <a:p>
            <a:r>
              <a:rPr lang="fa-IR" dirty="0" smtClean="0"/>
              <a:t>‏برای کمک به کودک در درک منظور خودتان از کلمات و جملات ساده در کنار ایماها و ‏تصاوير استفاده کنید</a:t>
            </a:r>
            <a:endParaRPr lang="en-US" dirty="0"/>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lstStyle/>
          <a:p>
            <a:r>
              <a:rPr lang="fa-IR" dirty="0" smtClean="0"/>
              <a:t>کودکان دچار آسیب شنوایی، بیشتر از طریق حس بینایی مطالب را یاد می گیرند تا حس ‏شنوايی، برای تدریس از مواد آموزشی مصور و كارت هاي داراي نماد استفاده كنيد.</a:t>
            </a:r>
          </a:p>
          <a:p>
            <a:r>
              <a:rPr lang="fa-IR" dirty="0" smtClean="0"/>
              <a:t>این دانش آموز را با یک دانش آموز شنوا هم گروه کنید. این همکار شنوا می تواند در پيدا ‏کردن شماره صفحه یا تکرار دستورات شما و مانند آن به وی كمك کند.</a:t>
            </a:r>
          </a:p>
          <a:p>
            <a:r>
              <a:rPr lang="fa-IR" dirty="0" smtClean="0"/>
              <a:t>کودك  دچار آسیب دیدگی شنوایی را تشویق کنید تا در حالی که دیگر دانش آموزان به ‏پرسش های شما پاسخ مي گویند، آنها را نگاه کرده و به گفته هایشان گوش فرا دهد</a:t>
            </a:r>
            <a:endParaRPr lang="en-US"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solidFill>
                  <a:srgbClr val="C00000"/>
                </a:solidFill>
                <a:cs typeface="B Compset" pitchFamily="2" charset="-78"/>
              </a:rPr>
              <a:t>آموزش تلفیقي – فراگیر</a:t>
            </a:r>
            <a:br>
              <a:rPr lang="fa-IR" dirty="0" smtClean="0">
                <a:solidFill>
                  <a:srgbClr val="C00000"/>
                </a:solidFill>
                <a:cs typeface="B Compset" pitchFamily="2" charset="-78"/>
              </a:rPr>
            </a:br>
            <a:endParaRPr lang="fa-IR" dirty="0">
              <a:solidFill>
                <a:srgbClr val="C00000"/>
              </a:solidFill>
              <a:cs typeface="B Compset" pitchFamily="2" charset="-78"/>
            </a:endParaRPr>
          </a:p>
        </p:txBody>
      </p:sp>
      <p:sp>
        <p:nvSpPr>
          <p:cNvPr id="3" name="Content Placeholder 2"/>
          <p:cNvSpPr>
            <a:spLocks noGrp="1"/>
          </p:cNvSpPr>
          <p:nvPr>
            <p:ph idx="1"/>
          </p:nvPr>
        </p:nvSpPr>
        <p:spPr>
          <a:xfrm>
            <a:off x="1066800" y="1981200"/>
            <a:ext cx="7186108" cy="3508977"/>
          </a:xfrm>
        </p:spPr>
        <p:txBody>
          <a:bodyPr/>
          <a:lstStyle/>
          <a:p>
            <a:pPr marL="0" indent="0" algn="just">
              <a:buNone/>
            </a:pPr>
            <a:r>
              <a:rPr lang="fa-IR" dirty="0" smtClean="0"/>
              <a:t>-</a:t>
            </a:r>
            <a:r>
              <a:rPr lang="fa-IR" b="1" i="1" dirty="0" smtClean="0">
                <a:solidFill>
                  <a:srgbClr val="C00000"/>
                </a:solidFill>
              </a:rPr>
              <a:t>تعریف </a:t>
            </a:r>
            <a:r>
              <a:rPr lang="fa-IR" dirty="0" smtClean="0"/>
              <a:t>،روشی است که درآن دانش آموزبا نیازهای ویژه درکلاس </a:t>
            </a:r>
            <a:r>
              <a:rPr lang="fa-IR" u="sng" dirty="0" smtClean="0"/>
              <a:t>عادی  درکنار سایر دانش آموزان </a:t>
            </a:r>
            <a:r>
              <a:rPr lang="fa-IR" dirty="0" smtClean="0"/>
              <a:t>جایدهی شده وبا بهره گیری از برنامه های درسی مشترک وتمهید انطباق های محیطی و</a:t>
            </a:r>
            <a:r>
              <a:rPr lang="fa-IR" u="sng" dirty="0" smtClean="0"/>
              <a:t>مناسب سازی </a:t>
            </a:r>
            <a:r>
              <a:rPr lang="fa-IR" dirty="0" smtClean="0"/>
              <a:t>برنامه درسی با استفاده از </a:t>
            </a:r>
            <a:r>
              <a:rPr lang="fa-IR" u="sng" dirty="0" smtClean="0"/>
              <a:t>خدمات معلم رابط </a:t>
            </a:r>
            <a:r>
              <a:rPr lang="fa-IR" dirty="0" smtClean="0"/>
              <a:t>به عنوان تسهیل گر(درصورت نیاز)، به تحصیل می پردازد.</a:t>
            </a:r>
            <a:endParaRPr lang="fa-IR" dirty="0"/>
          </a:p>
        </p:txBody>
      </p:sp>
    </p:spTree>
    <p:extLst>
      <p:ext uri="{BB962C8B-B14F-4D97-AF65-F5344CB8AC3E}">
        <p14:creationId xmlns:p14="http://schemas.microsoft.com/office/powerpoint/2010/main" val="335508849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normAutofit lnSpcReduction="10000"/>
          </a:bodyPr>
          <a:lstStyle/>
          <a:p>
            <a:r>
              <a:rPr lang="fa-IR" dirty="0" smtClean="0"/>
              <a:t>‏با كمك دانش آموز مزبور بررسی کنيد كه آنچه را از او انتظار می رود انجام دهد، فهمیده است یا خیر</a:t>
            </a:r>
          </a:p>
          <a:p>
            <a:r>
              <a:rPr lang="fa-IR" dirty="0" smtClean="0"/>
              <a:t>موقعیت های گروهی برای کودکان دچار آسیب دیدگی شنوایی بسیار مشکل است. زیرا در ‏آن واحد چندین نفر با هم صحبت می کنند. معلمان می توانند از این موقعیت ها برای ارائه آموزش چهره به چهره به دانش آموز دچار آسیب دیدگی شنوایی استفاده کنند</a:t>
            </a:r>
          </a:p>
          <a:p>
            <a:r>
              <a:rPr lang="fa-IR" dirty="0" smtClean="0"/>
              <a:t>چنانچه تكلم کودک نارسا است، به او فرصت دهید تا آنچه را که سعی دارد بیان کند، به ‏زبان آورد. به وی كمك کنید تا از واژه ها , دستور زبان صحيح استفاده کند , برای تلاش هاش در صحبت كردن از او تقدیر به عمل آورید</a:t>
            </a:r>
            <a:endParaRPr lang="en-US" dirty="0"/>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lstStyle/>
          <a:p>
            <a:r>
              <a:rPr lang="fa-IR" dirty="0" smtClean="0"/>
              <a:t>‏آیا شما هيچ كدام از اين انطباق ها يا راهبردها را درتدریس خود بکاربرده اید؟</a:t>
            </a:r>
            <a:endParaRPr lang="en-US" dirty="0"/>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راهبردهای آموزشي براي دانش آموزان نا شنوا</a:t>
            </a:r>
            <a:endParaRPr lang="en-US" dirty="0"/>
          </a:p>
        </p:txBody>
      </p:sp>
      <p:sp>
        <p:nvSpPr>
          <p:cNvPr id="3" name="Content Placeholder 2"/>
          <p:cNvSpPr>
            <a:spLocks noGrp="1"/>
          </p:cNvSpPr>
          <p:nvPr>
            <p:ph idx="1"/>
          </p:nvPr>
        </p:nvSpPr>
        <p:spPr/>
        <p:txBody>
          <a:bodyPr>
            <a:normAutofit fontScale="92500" lnSpcReduction="10000"/>
          </a:bodyPr>
          <a:lstStyle/>
          <a:p>
            <a:r>
              <a:rPr lang="fa-IR" dirty="0" smtClean="0"/>
              <a:t>‏برای کودکان ناشنوا- با شنوای بسیار اندک - مهم ترین وسیله ارتباطی روش های ‏غیرشنیداری مثل گفتار خوانی، خواندن و نوشتن می توان به عنوان ‏وسایل ارتباطی تکمیلی استفاده کرد. تمامی توصیه های گفته شده در بالا را برای کودک ‏ناشنوا به کارببريد و موارد ذیل را در نظر داشته باشید:</a:t>
            </a:r>
          </a:p>
          <a:p>
            <a:r>
              <a:rPr lang="fa-IR" dirty="0" smtClean="0"/>
              <a:t>کودکان خردسال به سرعت لب خوانی را یاد می گیرند .حتی اگر شما مهارت لازم را نداشته باشید با تلفظ صحیح و دقیق حروف و روبه کودک لب خوانی را یاد خواهد گرفت </a:t>
            </a:r>
            <a:endParaRPr lang="en-US" dirty="0"/>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normAutofit lnSpcReduction="10000"/>
          </a:bodyPr>
          <a:lstStyle/>
          <a:p>
            <a:r>
              <a:rPr lang="fa-IR" dirty="0" smtClean="0"/>
              <a:t>احتمال آن وجود دارد که بتوانیم امکانات لازم برای حضور منظم یک معلم ناشنوایان را ‏در مدرسه فراهم آوریم</a:t>
            </a:r>
          </a:p>
          <a:p>
            <a:r>
              <a:rPr lang="fa-IR" dirty="0" smtClean="0"/>
              <a:t>‏همان طور که مهارت های زبانی و لب خوانی کودک رشد می یابد، خواندن را به او آموزش دهید، چون ‏این مهارت مهم ترین رسانه برای یادگیری کودک و برقراری ارتباط وی با دیگران است</a:t>
            </a:r>
          </a:p>
          <a:p>
            <a:r>
              <a:rPr lang="fa-IR" dirty="0" smtClean="0"/>
              <a:t>اطمينان حاصل كنيد كه دانش آموزان ناشنوا نسخه هاي نوشتاري از دروسي كه تدريس كرده ايد را از شما يا همكلاسي هايش دريافت مي كند. تلاش كنيد هرچه بيشتر امكان دارد، كتاب ها و مواد نوشتاري مربوط به دروس را به كودك ارائه دهيد</a:t>
            </a:r>
            <a:endParaRPr lang="en-US" dirty="0"/>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fa-IR"/>
              <a:t>نکات مهم در آموزش لبخوانی</a:t>
            </a:r>
            <a:endParaRPr lang="en-US"/>
          </a:p>
        </p:txBody>
      </p:sp>
      <p:sp>
        <p:nvSpPr>
          <p:cNvPr id="343043" name="Rectangle 3"/>
          <p:cNvSpPr>
            <a:spLocks noGrp="1" noChangeArrowheads="1"/>
          </p:cNvSpPr>
          <p:nvPr>
            <p:ph type="body" idx="1"/>
          </p:nvPr>
        </p:nvSpPr>
        <p:spPr/>
        <p:txBody>
          <a:bodyPr>
            <a:normAutofit fontScale="77500" lnSpcReduction="20000"/>
          </a:bodyPr>
          <a:lstStyle/>
          <a:p>
            <a:pPr algn="r" rtl="1">
              <a:lnSpc>
                <a:spcPct val="80000"/>
              </a:lnSpc>
              <a:buFontTx/>
              <a:buChar char="-"/>
            </a:pPr>
            <a:r>
              <a:rPr lang="fa-IR" sz="2000"/>
              <a:t>تا حد امکان بکوشید چهره شما روبه نور و چهره کودک پشت به نور باشد .</a:t>
            </a:r>
          </a:p>
          <a:p>
            <a:pPr algn="r" rtl="1">
              <a:lnSpc>
                <a:spcPct val="80000"/>
              </a:lnSpc>
              <a:buFontTx/>
              <a:buChar char="-"/>
            </a:pPr>
            <a:r>
              <a:rPr lang="fa-IR" sz="2000"/>
              <a:t>حتما آموزش لبخوانی را باستفاده از لغات شناخته شده ، عینی و ملموس شروع کنید .</a:t>
            </a:r>
          </a:p>
          <a:p>
            <a:pPr algn="r" rtl="1">
              <a:lnSpc>
                <a:spcPct val="80000"/>
              </a:lnSpc>
              <a:buFontTx/>
              <a:buChar char="-"/>
            </a:pPr>
            <a:r>
              <a:rPr lang="fa-IR" sz="2000"/>
              <a:t>سعی کنید آهسته و شمرده سخن بگویید تا فرصت درک گفتار شما برای کودک فراهم شود .</a:t>
            </a:r>
          </a:p>
          <a:p>
            <a:pPr algn="r" rtl="1">
              <a:lnSpc>
                <a:spcPct val="80000"/>
              </a:lnSpc>
              <a:buFontTx/>
              <a:buChar char="-"/>
            </a:pPr>
            <a:r>
              <a:rPr lang="fa-IR" sz="2000"/>
              <a:t>هرگز هنگامی که مشغول خوردن یا استعمال دخانیات هستید به این امر اقدام نکنید .</a:t>
            </a:r>
          </a:p>
          <a:p>
            <a:pPr algn="r" rtl="1">
              <a:lnSpc>
                <a:spcPct val="80000"/>
              </a:lnSpc>
              <a:buFontTx/>
              <a:buChar char="-"/>
            </a:pPr>
            <a:r>
              <a:rPr lang="fa-IR" sz="2000"/>
              <a:t>به جای استفاده از جملات پیچیده و طولانی ، از جملات ساده و کوتاه استفاده کنید .</a:t>
            </a:r>
          </a:p>
          <a:p>
            <a:pPr algn="r" rtl="1">
              <a:lnSpc>
                <a:spcPct val="80000"/>
              </a:lnSpc>
              <a:buFontTx/>
              <a:buChar char="-"/>
            </a:pPr>
            <a:r>
              <a:rPr lang="fa-IR" sz="2000"/>
              <a:t>تکرار مهمترین اصل در آموزش لبخوانی است .</a:t>
            </a:r>
          </a:p>
          <a:p>
            <a:pPr algn="r" rtl="1">
              <a:lnSpc>
                <a:spcPct val="80000"/>
              </a:lnSpc>
              <a:buFontTx/>
              <a:buChar char="-"/>
            </a:pPr>
            <a:r>
              <a:rPr lang="fa-IR" sz="2000"/>
              <a:t>اغراق در تلفظ تا حدی خاص جایز است .چنانچه بیش از حد در تلفظ واژه ها اغراق کنید کودک مفهوم را بخوبی نخواهد آموخت .</a:t>
            </a:r>
          </a:p>
          <a:p>
            <a:pPr algn="r" rtl="1">
              <a:lnSpc>
                <a:spcPct val="80000"/>
              </a:lnSpc>
              <a:buFontTx/>
              <a:buChar char="-"/>
            </a:pPr>
            <a:r>
              <a:rPr lang="fa-IR" sz="2000"/>
              <a:t>تا آن جا که ممکن است حرکات اضافه سرو بدن ، بخصوص دستها را کنترل کنید .</a:t>
            </a:r>
          </a:p>
          <a:p>
            <a:pPr algn="r" rtl="1">
              <a:lnSpc>
                <a:spcPct val="80000"/>
              </a:lnSpc>
              <a:buFontTx/>
              <a:buChar char="-"/>
            </a:pPr>
            <a:r>
              <a:rPr lang="fa-IR" sz="2000"/>
              <a:t>کودک را تشویق کنید که برای درک تمایز برخی از حروف لبها و اندامهای گویای  شما از لمس گلو و لب شما استفاده کند .</a:t>
            </a:r>
          </a:p>
          <a:p>
            <a:pPr algn="r" rtl="1">
              <a:lnSpc>
                <a:spcPct val="80000"/>
              </a:lnSpc>
              <a:buFontTx/>
              <a:buChar char="-"/>
            </a:pPr>
            <a:r>
              <a:rPr lang="fa-IR" sz="2000"/>
              <a:t>به هنگام لبخوانی حتما باید فاصله معینی را رعایت کنید این فاصله معمولا نباید کمتر از نیم متر و بیشتر از 4 متر باشد </a:t>
            </a:r>
            <a:endParaRPr lang="en-US" sz="2000"/>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normAutofit fontScale="90000"/>
          </a:bodyPr>
          <a:lstStyle/>
          <a:p>
            <a:pPr algn="ctr"/>
            <a:r>
              <a:rPr lang="fa-IR" dirty="0"/>
              <a:t>توصیه های آموزشی در آموزش ناشنوایان</a:t>
            </a:r>
            <a:endParaRPr lang="en-US" dirty="0"/>
          </a:p>
        </p:txBody>
      </p:sp>
      <p:sp>
        <p:nvSpPr>
          <p:cNvPr id="345091" name="Rectangle 3"/>
          <p:cNvSpPr>
            <a:spLocks noGrp="1" noChangeArrowheads="1"/>
          </p:cNvSpPr>
          <p:nvPr>
            <p:ph type="body" idx="1"/>
          </p:nvPr>
        </p:nvSpPr>
        <p:spPr/>
        <p:txBody>
          <a:bodyPr>
            <a:normAutofit fontScale="92500" lnSpcReduction="10000"/>
          </a:bodyPr>
          <a:lstStyle/>
          <a:p>
            <a:pPr algn="just" rtl="1">
              <a:lnSpc>
                <a:spcPct val="80000"/>
              </a:lnSpc>
              <a:buFont typeface="Wingdings" pitchFamily="2" charset="2"/>
              <a:buNone/>
            </a:pPr>
            <a:r>
              <a:rPr lang="fa-IR" sz="1400" dirty="0"/>
              <a:t>1- </a:t>
            </a:r>
            <a:r>
              <a:rPr lang="fa-IR" sz="1800" dirty="0"/>
              <a:t>دانش آموزان را در جایی بنشانید که بتوانند به آسانی حرکات لب شما را ببینند .</a:t>
            </a:r>
          </a:p>
          <a:p>
            <a:pPr algn="just" rtl="1">
              <a:lnSpc>
                <a:spcPct val="80000"/>
              </a:lnSpc>
              <a:buFont typeface="Wingdings" pitchFamily="2" charset="2"/>
              <a:buNone/>
            </a:pPr>
            <a:r>
              <a:rPr lang="fa-IR" sz="1800" dirty="0"/>
              <a:t>2- سعی نکنید جهت کمک به استفاده از باقیمانده شنوایی آنان خیلی بلند صبحت کنید  زیرا این کار شما باعث ناراحتی دانش آموزانی می گردد که از سمعک استفاده می کنند .</a:t>
            </a:r>
          </a:p>
          <a:p>
            <a:pPr algn="just" rtl="1">
              <a:lnSpc>
                <a:spcPct val="80000"/>
              </a:lnSpc>
              <a:buFont typeface="Wingdings" pitchFamily="2" charset="2"/>
              <a:buNone/>
            </a:pPr>
            <a:r>
              <a:rPr lang="fa-IR" sz="1800" dirty="0"/>
              <a:t>3- حتی المکان لباس ساده بپوشید و از آرایش و به کار بردن زیورآلات خود داری ورزید زیرا عوامل بالا می تواند توجه دانش آموز را از لبهای شما منحرف کند و در نتیجه لبخوانی را دچار مختل کند .</a:t>
            </a:r>
          </a:p>
          <a:p>
            <a:pPr algn="just" rtl="1">
              <a:lnSpc>
                <a:spcPct val="80000"/>
              </a:lnSpc>
              <a:buFont typeface="Wingdings" pitchFamily="2" charset="2"/>
              <a:buNone/>
            </a:pPr>
            <a:r>
              <a:rPr lang="fa-IR" sz="1800" dirty="0"/>
              <a:t>4-همیشه سعی کنید در رویارویی با دانش آموزان خود طوری قرار گیرید که نور چهره شما را کاملا روشن کند تا استفاده از لبخوانی میسر شود .</a:t>
            </a:r>
          </a:p>
          <a:p>
            <a:pPr algn="just" rtl="1">
              <a:lnSpc>
                <a:spcPct val="80000"/>
              </a:lnSpc>
              <a:buFont typeface="Wingdings" pitchFamily="2" charset="2"/>
              <a:buNone/>
            </a:pPr>
            <a:r>
              <a:rPr lang="fa-IR" sz="1800" dirty="0"/>
              <a:t>5-از قدم زدن در کلاس جدا خودداری نماید زیرا این عمل شما باعث می شود که تعدادی از دانش آموزان نتواند حرکات چهره شما را بدقت ببینند در نتیجه در ارائه و انتقال مفاهیم به آنها ناموفق خواهد بود .</a:t>
            </a:r>
          </a:p>
          <a:p>
            <a:pPr algn="just" rtl="1">
              <a:lnSpc>
                <a:spcPct val="80000"/>
              </a:lnSpc>
              <a:buFont typeface="Wingdings" pitchFamily="2" charset="2"/>
              <a:buNone/>
            </a:pPr>
            <a:r>
              <a:rPr lang="fa-IR" sz="1800" dirty="0"/>
              <a:t>6- از صبحت کردن به هنگام نوشتن روی تخته سیاه به طوریجدی خوداری کنید زیرا در این حالت هیچ از شاگردان چهره شما را نمی ببینند </a:t>
            </a:r>
            <a:r>
              <a:rPr lang="fa-IR" sz="1800" dirty="0" smtClean="0"/>
              <a:t>.</a:t>
            </a:r>
            <a:endParaRPr lang="fa-IR" sz="1800" dirty="0"/>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normAutofit fontScale="92500" lnSpcReduction="10000"/>
          </a:bodyPr>
          <a:lstStyle/>
          <a:p>
            <a:pPr algn="just">
              <a:lnSpc>
                <a:spcPct val="80000"/>
              </a:lnSpc>
              <a:buNone/>
            </a:pPr>
            <a:r>
              <a:rPr lang="fa-IR" dirty="0" smtClean="0">
                <a:cs typeface="B Compset" pitchFamily="2" charset="-78"/>
              </a:rPr>
              <a:t>7-در طی بحثهای کلاسی دانش آموزان را به قرار گرفتن روبه روی گوینده تشویق کنید .</a:t>
            </a:r>
          </a:p>
          <a:p>
            <a:pPr algn="just">
              <a:lnSpc>
                <a:spcPct val="80000"/>
              </a:lnSpc>
              <a:buNone/>
            </a:pPr>
            <a:r>
              <a:rPr lang="fa-IR" dirty="0" smtClean="0">
                <a:cs typeface="B Compset" pitchFamily="2" charset="-78"/>
              </a:rPr>
              <a:t>8- تکالیف و دستورات را روی تخته بنویسید تا مطمئن شوید که همه آن را بخوبی دریافته اند .</a:t>
            </a:r>
          </a:p>
          <a:p>
            <a:pPr algn="just">
              <a:lnSpc>
                <a:spcPct val="80000"/>
              </a:lnSpc>
              <a:buNone/>
            </a:pPr>
            <a:r>
              <a:rPr lang="fa-IR" dirty="0" smtClean="0">
                <a:cs typeface="B Compset" pitchFamily="2" charset="-78"/>
              </a:rPr>
              <a:t>9- از دانش آموزی که باقیمانده شنوایی کمتری دارد بخواهید موضوع درس را تکرار کند تا مطمئن شوید که آنها هم موضوع درس را فراگرفته اند .</a:t>
            </a:r>
          </a:p>
          <a:p>
            <a:pPr algn="just">
              <a:lnSpc>
                <a:spcPct val="80000"/>
              </a:lnSpc>
              <a:buNone/>
            </a:pPr>
            <a:r>
              <a:rPr lang="fa-IR" dirty="0" smtClean="0">
                <a:cs typeface="B Compset" pitchFamily="2" charset="-78"/>
              </a:rPr>
              <a:t>10- اگر دانش آموزی سمعک دارد با عمل سمعک و چگونگی تنظیم آن آشنا شوید اما مسئولیت مراقبت از آن را به خود دانش آموز بسپارید .</a:t>
            </a:r>
          </a:p>
          <a:p>
            <a:pPr algn="just">
              <a:lnSpc>
                <a:spcPct val="80000"/>
              </a:lnSpc>
              <a:buNone/>
            </a:pPr>
            <a:r>
              <a:rPr lang="fa-IR" dirty="0" smtClean="0">
                <a:cs typeface="B Compset" pitchFamily="2" charset="-78"/>
              </a:rPr>
              <a:t>11-وزن و آهنگ کلام دانش آموزانتان را تحت آموزش و پرورش قرار دهید .</a:t>
            </a:r>
          </a:p>
          <a:p>
            <a:pPr algn="just">
              <a:lnSpc>
                <a:spcPct val="80000"/>
              </a:lnSpc>
              <a:buNone/>
            </a:pPr>
            <a:r>
              <a:rPr lang="fa-IR" dirty="0" smtClean="0">
                <a:cs typeface="B Compset" pitchFamily="2" charset="-78"/>
              </a:rPr>
              <a:t>12- به دانش آموزان تمرینات تنفسی لازم را بدهید .</a:t>
            </a:r>
          </a:p>
          <a:p>
            <a:pPr algn="just">
              <a:lnSpc>
                <a:spcPct val="80000"/>
              </a:lnSpc>
              <a:buNone/>
            </a:pPr>
            <a:r>
              <a:rPr lang="fa-IR" dirty="0" smtClean="0">
                <a:cs typeface="B Compset" pitchFamily="2" charset="-78"/>
              </a:rPr>
              <a:t>13- هرگز در آموزش دانش آموزان نقش والدین را ناددیده نگیرید .</a:t>
            </a:r>
          </a:p>
          <a:p>
            <a:pPr algn="just">
              <a:lnSpc>
                <a:spcPct val="80000"/>
              </a:lnSpc>
              <a:buNone/>
            </a:pPr>
            <a:r>
              <a:rPr lang="fa-IR" dirty="0" smtClean="0">
                <a:cs typeface="B Compset" pitchFamily="2" charset="-78"/>
              </a:rPr>
              <a:t>14- تا آنجا ممکن باشد دانش آموزانتان را به خواندن کتابهای مختلف با صدای بلند تشویق کنید .</a:t>
            </a:r>
          </a:p>
          <a:p>
            <a:pPr algn="just">
              <a:lnSpc>
                <a:spcPct val="80000"/>
              </a:lnSpc>
              <a:buNone/>
            </a:pPr>
            <a:r>
              <a:rPr lang="fa-IR" dirty="0" smtClean="0">
                <a:cs typeface="B Compset" pitchFamily="2" charset="-78"/>
              </a:rPr>
              <a:t>15- صبر و حوصله  وتکرار و تمرین در سایه پشتکار می تواند ضامن موفقیت یک آموزگار خوب باشد .  </a:t>
            </a:r>
            <a:endParaRPr lang="en-US" dirty="0" smtClean="0">
              <a:cs typeface="B Compset" pitchFamily="2" charset="-78"/>
            </a:endParaRPr>
          </a:p>
          <a:p>
            <a:endParaRPr lang="fa-IR" dirty="0"/>
          </a:p>
        </p:txBody>
      </p:sp>
    </p:spTree>
  </p:cSld>
  <p:clrMapOvr>
    <a:masterClrMapping/>
  </p:clrMapOvr>
  <p:transition>
    <p:wedg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t>فلج مغزي</a:t>
            </a:r>
            <a:r>
              <a:rPr lang="fa-IR" dirty="0" smtClean="0"/>
              <a:t/>
            </a:r>
            <a:br>
              <a:rPr lang="fa-IR" dirty="0" smtClean="0"/>
            </a:br>
            <a:endParaRPr lang="en-US" dirty="0"/>
          </a:p>
        </p:txBody>
      </p:sp>
      <p:sp>
        <p:nvSpPr>
          <p:cNvPr id="3" name="Content Placeholder 2"/>
          <p:cNvSpPr>
            <a:spLocks noGrp="1"/>
          </p:cNvSpPr>
          <p:nvPr>
            <p:ph idx="1"/>
          </p:nvPr>
        </p:nvSpPr>
        <p:spPr>
          <a:xfrm>
            <a:off x="1043492" y="1828800"/>
            <a:ext cx="6777317" cy="4003829"/>
          </a:xfrm>
        </p:spPr>
        <p:txBody>
          <a:bodyPr>
            <a:normAutofit lnSpcReduction="10000"/>
          </a:bodyPr>
          <a:lstStyle/>
          <a:p>
            <a:r>
              <a:rPr lang="fa-IR" dirty="0" smtClean="0"/>
              <a:t>فلج مغزي ( سي پي ‍</a:t>
            </a:r>
            <a:r>
              <a:rPr lang="en-US" dirty="0" smtClean="0"/>
              <a:t>CP)  </a:t>
            </a:r>
            <a:r>
              <a:rPr lang="fa-IR" dirty="0" smtClean="0"/>
              <a:t>از نظر لغوي به معني فلج ناشي از نارسايي در مغز است. اغلب قسمت هايي از مغز كه بيشترين تاثير را بر اراده ي حركات دست ها، پاها يا عضلات چهره دارند، دچار آسيب ديدگي هستند و نتيجه ي اين امر شل شدن يا به طور متداولتر سفت و كشيده شدن دست ها و پاها، خواهد بود. اغلب افراد دچار نارسايي فلج مغزي، صحبت كردن درست را مشكل مي يابند يا در انجام اين امر ناتوانند كه اين مشكل به دشواري هايي در زمينه ي در اختيار گرفتن حركات سر يا عضلات چهره آنها است.</a:t>
            </a:r>
          </a:p>
          <a:p>
            <a:endParaRPr lang="en-US" dirty="0"/>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انطباق هاي كلاسي دانش آموزان دچار نارسايي ذهني</a:t>
            </a:r>
            <a:endParaRPr lang="en-US" dirty="0"/>
          </a:p>
        </p:txBody>
      </p:sp>
      <p:sp>
        <p:nvSpPr>
          <p:cNvPr id="3" name="Content Placeholder 2"/>
          <p:cNvSpPr>
            <a:spLocks noGrp="1"/>
          </p:cNvSpPr>
          <p:nvPr>
            <p:ph idx="1"/>
          </p:nvPr>
        </p:nvSpPr>
        <p:spPr>
          <a:xfrm>
            <a:off x="1043492" y="2323652"/>
            <a:ext cx="6777317" cy="4000948"/>
          </a:xfrm>
        </p:spPr>
        <p:txBody>
          <a:bodyPr>
            <a:normAutofit fontScale="62500" lnSpcReduction="20000"/>
          </a:bodyPr>
          <a:lstStyle/>
          <a:p>
            <a:r>
              <a:rPr lang="fa-IR" dirty="0" smtClean="0"/>
              <a:t>‏- ‏برای کودکانی که به شکل های خفيف فلج مغزی دچارند، ممکن است انطباق های ‏اندکی در کلاس درس، لازم باشد. در هر حال کودکان دچار نارسايی های شدید تر ممکن است انطباق های زیر نیازمند باشند:</a:t>
            </a:r>
          </a:p>
          <a:p>
            <a:r>
              <a:rPr lang="fa-IR" dirty="0" smtClean="0"/>
              <a:t>-  صندلي مخصوص براي راست نگاهداشتن سر و بدنشان وقتي در حال نشسته قرار دارند.</a:t>
            </a:r>
          </a:p>
          <a:p>
            <a:r>
              <a:rPr lang="fa-IR" dirty="0" smtClean="0"/>
              <a:t>-  میز تحریرهای مخصوص كه ‏در هنگام کار بتوا نیم بلندی آن را تنظیم کنيم.</a:t>
            </a:r>
          </a:p>
          <a:p>
            <a:r>
              <a:rPr lang="fa-IR" dirty="0" smtClean="0"/>
              <a:t>-  ‏استفاده از صفحه های ایجاد ارتباط (مانند صفحه ای که از تصاویر یا نمادها، تشکیل شده ‏است) تا معلم و هکلاسان کودک بتوانند منظور وی را بفهمند.</a:t>
            </a:r>
          </a:p>
          <a:p>
            <a:r>
              <a:rPr lang="fa-IR" dirty="0" smtClean="0"/>
              <a:t>-  ‏این کودک ممکن است برای استفاده از توالت به کمک بیشتری نیاز داشته باشد. نصب ‏دستگیره ‏هایی در اطراف توالت ميتواند به این قبیل کودکان كمك کند.</a:t>
            </a:r>
          </a:p>
          <a:p>
            <a:r>
              <a:rPr lang="fa-IR" dirty="0" smtClean="0"/>
              <a:t> تلاش کنید همکاری یک فرد داوطب را جلب کنید تا در روزهای خاصی به منظور فراهم آوردن کمک فردی برای این کودک، همکاری کند.</a:t>
            </a:r>
          </a:p>
          <a:p>
            <a:r>
              <a:rPr lang="fa-IR" dirty="0" smtClean="0"/>
              <a:t>کلاس آموزشی در طبقه همکف جهت رفاه حال دانش آموز تشکیل دهید .</a:t>
            </a:r>
          </a:p>
          <a:p>
            <a:r>
              <a:rPr lang="fa-IR" dirty="0" smtClean="0"/>
              <a:t>با یاری شما اجازه شرکت در فعالیتهای عملی در حد توان او دهید .</a:t>
            </a:r>
          </a:p>
          <a:p>
            <a:endParaRPr lang="fa-IR" dirty="0"/>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a:bodyPr>
          <a:lstStyle/>
          <a:p>
            <a:pPr algn="ctr"/>
            <a:r>
              <a:rPr lang="fa-IR" sz="2000" b="1" dirty="0" smtClean="0">
                <a:cs typeface="B Mitra" pitchFamily="2" charset="-78"/>
              </a:rPr>
              <a:t>راهبرد هاي آموزشي دانش آموزان جسمي – حركتي (فلج مغزي)</a:t>
            </a:r>
            <a:endParaRPr lang="en-US" sz="2000" dirty="0">
              <a:cs typeface="B Mitra" pitchFamily="2" charset="-78"/>
            </a:endParaRPr>
          </a:p>
        </p:txBody>
      </p:sp>
      <p:sp>
        <p:nvSpPr>
          <p:cNvPr id="3" name="Content Placeholder 2"/>
          <p:cNvSpPr>
            <a:spLocks noGrp="1"/>
          </p:cNvSpPr>
          <p:nvPr>
            <p:ph idx="1"/>
          </p:nvPr>
        </p:nvSpPr>
        <p:spPr>
          <a:xfrm>
            <a:off x="1043492" y="1905000"/>
            <a:ext cx="6777317" cy="3927629"/>
          </a:xfrm>
        </p:spPr>
        <p:txBody>
          <a:bodyPr/>
          <a:lstStyle/>
          <a:p>
            <a:r>
              <a:rPr lang="fa-IR" dirty="0" smtClean="0"/>
              <a:t>اگرگفتارکودك ناواضح است، وسایل جایگزین برای ایجاد ارتباط  را فراهم کنید. برای ‏نمونه: ارتباط از طریق تصاویر یا نمادهای ترسيم شده</a:t>
            </a:r>
          </a:p>
          <a:p>
            <a:r>
              <a:rPr lang="fa-IR" dirty="0" smtClean="0"/>
              <a:t>چنین كودكانی را ترغیب کنید به در پاسخگویی به پرسش ها به سایرهمکلاسان خود ‏بپیوندد، اما براي پاسخگويي چه از طريق گفتار يا از طریق صفحه نمادها، فرصت ‏بيشتري را در نظر بگيرد. همكلاسان كودك را ترغيب كنيد تا با او تعامل برقرار كنند، چرا که کودكان خودشان به طور معمول راه های ارتباط را می یابند.</a:t>
            </a:r>
            <a:endParaRPr lang="en-US"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024744" cy="1143000"/>
          </a:xfrm>
        </p:spPr>
        <p:txBody>
          <a:bodyPr/>
          <a:lstStyle/>
          <a:p>
            <a:pPr algn="ctr"/>
            <a:r>
              <a:rPr lang="fa-IR" dirty="0" smtClean="0">
                <a:solidFill>
                  <a:srgbClr val="C00000"/>
                </a:solidFill>
                <a:cs typeface="B Jadid" pitchFamily="2" charset="-78"/>
              </a:rPr>
              <a:t>مزایای آموزش تلفیق-فراگیر</a:t>
            </a:r>
            <a:endParaRPr lang="fa-IR" dirty="0">
              <a:solidFill>
                <a:srgbClr val="C00000"/>
              </a:solidFill>
              <a:cs typeface="B Jadid" pitchFamily="2" charset="-78"/>
            </a:endParaRPr>
          </a:p>
        </p:txBody>
      </p:sp>
      <p:sp>
        <p:nvSpPr>
          <p:cNvPr id="3" name="Content Placeholder 2"/>
          <p:cNvSpPr>
            <a:spLocks noGrp="1"/>
          </p:cNvSpPr>
          <p:nvPr>
            <p:ph idx="1"/>
          </p:nvPr>
        </p:nvSpPr>
        <p:spPr>
          <a:xfrm>
            <a:off x="533400" y="1905000"/>
            <a:ext cx="8001000" cy="4343400"/>
          </a:xfrm>
        </p:spPr>
        <p:txBody>
          <a:bodyPr>
            <a:normAutofit fontScale="85000" lnSpcReduction="20000"/>
          </a:bodyPr>
          <a:lstStyle/>
          <a:p>
            <a:pPr marL="0" indent="0">
              <a:buNone/>
            </a:pPr>
            <a:r>
              <a:rPr lang="fa-IR" dirty="0" smtClean="0">
                <a:latin typeface="Aharoni" pitchFamily="2" charset="-79"/>
                <a:cs typeface="B Jadid" pitchFamily="2" charset="-78"/>
              </a:rPr>
              <a:t>برای دانش آموزان </a:t>
            </a:r>
            <a:r>
              <a:rPr lang="fa-IR" dirty="0" smtClean="0">
                <a:solidFill>
                  <a:schemeClr val="bg2">
                    <a:lumMod val="50000"/>
                  </a:schemeClr>
                </a:solidFill>
                <a:latin typeface="Aharoni" pitchFamily="2" charset="-79"/>
                <a:cs typeface="B Jadid" pitchFamily="2" charset="-78"/>
              </a:rPr>
              <a:t>عادی</a:t>
            </a:r>
            <a:r>
              <a:rPr lang="fa-IR" dirty="0" smtClean="0">
                <a:latin typeface="Aharoni" pitchFamily="2" charset="-79"/>
                <a:cs typeface="B Jadid" pitchFamily="2" charset="-78"/>
              </a:rPr>
              <a:t>:</a:t>
            </a:r>
          </a:p>
          <a:p>
            <a:pPr marL="0" indent="0">
              <a:buNone/>
            </a:pPr>
            <a:r>
              <a:rPr lang="fa-IR" sz="2800" dirty="0" smtClean="0"/>
              <a:t>1-ایجاد دوستی های سودمند وارزشمند</a:t>
            </a:r>
          </a:p>
          <a:p>
            <a:pPr marL="0" indent="0">
              <a:buNone/>
            </a:pPr>
            <a:r>
              <a:rPr lang="fa-IR" sz="2800" dirty="0" smtClean="0"/>
              <a:t>2-افزایش شناخت وپذیرش تفاوت های فردی</a:t>
            </a:r>
          </a:p>
          <a:p>
            <a:pPr marL="0" indent="0">
              <a:buNone/>
            </a:pPr>
            <a:r>
              <a:rPr lang="fa-IR" sz="2800" dirty="0" smtClean="0"/>
              <a:t>3-ارتقاء آگاهی وپذیرش تنوع</a:t>
            </a:r>
          </a:p>
          <a:p>
            <a:pPr marL="0" indent="0">
              <a:buNone/>
            </a:pPr>
            <a:r>
              <a:rPr lang="fa-IR" sz="2800" dirty="0" smtClean="0"/>
              <a:t>4-احترام قایل شدن برای تمامی افراد</a:t>
            </a:r>
          </a:p>
          <a:p>
            <a:pPr marL="0" indent="0">
              <a:buNone/>
            </a:pPr>
            <a:r>
              <a:rPr lang="fa-IR" sz="2800" dirty="0" smtClean="0"/>
              <a:t>5-آماده سازی تمامی دانش آموزان برای دوره بزرگسالی در جامعه</a:t>
            </a:r>
          </a:p>
          <a:p>
            <a:pPr marL="0" indent="0">
              <a:buNone/>
            </a:pPr>
            <a:r>
              <a:rPr lang="fa-IR" sz="2800" dirty="0" smtClean="0"/>
              <a:t>6-ایجاد فرصت هایی برای تسلط یافتن برفعالیت ها ازراه تمرین وتجربه آموختن از دیگران</a:t>
            </a:r>
          </a:p>
          <a:p>
            <a:pPr marL="0" indent="0">
              <a:buNone/>
            </a:pPr>
            <a:r>
              <a:rPr lang="fa-IR" sz="2800" dirty="0" smtClean="0"/>
              <a:t>7-کسب نتایج آموزشی بهتر</a:t>
            </a:r>
          </a:p>
          <a:p>
            <a:pPr marL="0" indent="0">
              <a:buNone/>
            </a:pPr>
            <a:r>
              <a:rPr lang="fa-IR" sz="2800" dirty="0" smtClean="0"/>
              <a:t>8-پاسخگویی بهتر نیازهای تمامی دانش آموزان وتامین منابع بیشتر برای همه</a:t>
            </a:r>
            <a:endParaRPr lang="fa-IR" sz="2800" dirty="0"/>
          </a:p>
        </p:txBody>
      </p:sp>
    </p:spTree>
    <p:extLst>
      <p:ext uri="{BB962C8B-B14F-4D97-AF65-F5344CB8AC3E}">
        <p14:creationId xmlns:p14="http://schemas.microsoft.com/office/powerpoint/2010/main" val="371755373"/>
      </p:ext>
    </p:extLst>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lstStyle/>
          <a:p>
            <a:r>
              <a:rPr lang="fa-IR" dirty="0" smtClean="0"/>
              <a:t>به طور خاص، نوشتن برای کودکانی که در زمینه ی در اختیار وگرفتن دستان و بازوها مشکلاتی دارند، دشوار است. ممکن است آنها برای نوشتن تکالیف یادداشت برداشتن یا املاء خود به وقت اضافی نیاز داشته باشند، به جای این امر می توان نسخه ی نوشتاری از اطلاعات مورد نیاز را برای آنها فراهم کرد یا این که دانش آموز دیگری  را ترغیب کنیم تا برای آنها یاداشت ها را بنویسد. همچنین می توان صفحه کلید رایانه را به نحوی متناسب سازی کرد تا نوشتن کلمات برای کودکان دچار فلج مغزی آسان تر شود.</a:t>
            </a:r>
            <a:endParaRPr lang="en-US" dirty="0"/>
          </a:p>
        </p:txBody>
      </p:sp>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pPr algn="ctr"/>
            <a:r>
              <a:rPr lang="fa-IR" b="1" dirty="0" smtClean="0"/>
              <a:t>ارجاع</a:t>
            </a:r>
            <a:endParaRPr lang="en-US" dirty="0"/>
          </a:p>
        </p:txBody>
      </p:sp>
      <p:sp>
        <p:nvSpPr>
          <p:cNvPr id="3" name="Content Placeholder 2"/>
          <p:cNvSpPr>
            <a:spLocks noGrp="1"/>
          </p:cNvSpPr>
          <p:nvPr>
            <p:ph idx="1"/>
          </p:nvPr>
        </p:nvSpPr>
        <p:spPr/>
        <p:txBody>
          <a:bodyPr>
            <a:normAutofit fontScale="92500" lnSpcReduction="20000"/>
          </a:bodyPr>
          <a:lstStyle/>
          <a:p>
            <a:r>
              <a:rPr lang="fa-IR" dirty="0" smtClean="0"/>
              <a:t>متخصصین درمان های جسمانی ( فیزیوتراپیست هایا کاردرمانگران): آنان می توانند تمریناتی را برای روان کردن اعضای حرکتی کودک و فعالیت هایی را برای کمک به تمرین حرکات ‏توسط کودک توصیه کنند. همچنین آنان می توانند در مورد صندلی و نیمکت های ویژه ‏که ممکن است کودک به آنها نیار داشته باشد یا ابزارهای کمکی که او برای راه رفتن نیار دارد، مانند عصاهای متفاوت پیشنهادهایی را ارائه کنند. </a:t>
            </a:r>
          </a:p>
          <a:p>
            <a:r>
              <a:rPr lang="fa-IR" dirty="0" smtClean="0"/>
              <a:t> -  درمانگران گفتار زبان: این افراد می توانند در مورد مشکلات تغذیه ای کودکان ‏خردسال تر و نیز کمک به کودکان برای اکتساب زبان و گفتار یا فراگرفتن روش های ‏جایگزین برای ارتباط ، توصیه هایی را ارائه کنند</a:t>
            </a:r>
          </a:p>
          <a:p>
            <a:endParaRPr lang="en-US" dirty="0"/>
          </a:p>
        </p:txBody>
      </p:sp>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fa-IR" dirty="0" smtClean="0"/>
              <a:t>مشمول کردن همه ی دانش آموزان</a:t>
            </a:r>
            <a:r>
              <a:rPr lang="en-US" dirty="0" smtClean="0"/>
              <a:t/>
            </a:r>
            <a:br>
              <a:rPr lang="en-US" dirty="0" smtClean="0"/>
            </a:br>
            <a:endParaRPr lang="fa-IR" dirty="0"/>
          </a:p>
        </p:txBody>
      </p:sp>
      <p:sp>
        <p:nvSpPr>
          <p:cNvPr id="3" name="Content Placeholder 2"/>
          <p:cNvSpPr>
            <a:spLocks noGrp="1"/>
          </p:cNvSpPr>
          <p:nvPr>
            <p:ph idx="1"/>
          </p:nvPr>
        </p:nvSpPr>
        <p:spPr/>
        <p:txBody>
          <a:bodyPr/>
          <a:lstStyle/>
          <a:p>
            <a:pPr algn="just"/>
            <a:r>
              <a:rPr lang="fa-IR" dirty="0" smtClean="0"/>
              <a:t>ارزش آموزش و پرورش فراگیر برای یادگیرندگان از در هم آمیختگی  و مشارکت را ‏سایر کودکان، ناشی می شود. لازم است این به وجود آمدن این شرایط را تشویق کنند، ‏زیرا تجربه نشان می دهد که ممکن است کودکان دارای نیازهای ویژه در کلاس ها و ‏مدارس، منزوی شوند.</a:t>
            </a:r>
            <a:endParaRPr lang="fa-IR" dirty="0"/>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762000"/>
            <a:ext cx="6777317" cy="5070629"/>
          </a:xfrm>
        </p:spPr>
        <p:txBody>
          <a:bodyPr>
            <a:normAutofit fontScale="92500" lnSpcReduction="20000"/>
          </a:bodyPr>
          <a:lstStyle/>
          <a:p>
            <a:r>
              <a:rPr lang="fa-IR" dirty="0" smtClean="0"/>
              <a:t>‏-  ممکن است لازم باشد معلمان برای سایرکودکان دلایل این که بعضی از آنها نمی توانند ‏حرف بزنند، متفاوت رفتار می کند و مانند آن را، توضیح دهند. باید تفاوت را شناخت و ‏به آن احترام گذاشت. به دانش آموزان فرصت دهید تا خودشان در مورد چگونگی کار کردان با یکد یگر به کنکاش بپردازنذ. ممکن است لازم باشد، شبیه همین کار را در جلسات اولیاء  و مربیان انجام دهیم.</a:t>
            </a:r>
            <a:endParaRPr lang="en-US" dirty="0" smtClean="0"/>
          </a:p>
          <a:p>
            <a:r>
              <a:rPr lang="fa-IR" dirty="0" smtClean="0"/>
              <a:t>-  به طور معمول، بزرگترین مانع فراگیر سازی، وجود نگرش های منفی است. ممکن است ‏کودکان با سایر کودکانی که متفاوت به نظر می رسند یا رفتار متفاوتی دارند، خو نگرفته ‏باشند. ممکن است در صورت قرار گرفتن کودکان دچار نارسایی و سایر نیازهای ویژه در ‏کلاس های عادی، والدین در مورد " نزول سطح آموزش"  نگران شوند. معلمان در ‏گسترس نگرش های مثبت در میان دانش آموزان، والدین و البته سایر معلمان مفید واقع  می شوند. </a:t>
            </a:r>
            <a:endParaRPr lang="en-US" dirty="0" smtClean="0"/>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normAutofit fontScale="85000" lnSpcReduction="20000"/>
          </a:bodyPr>
          <a:lstStyle/>
          <a:p>
            <a:r>
              <a:rPr lang="fa-IR" dirty="0" smtClean="0"/>
              <a:t>‏-  کودکانی که از ابزارهای کمکی مانند وسایل  کمک شنوایی (سمعک) استفاده ‏می کنند یا ‏بر استفاده از تجهیزت ویژه ای متکی هستند، می توانند در مورد آنها با همکلاسان خود ‏صحبت کنند و روش استفاده از این وسایل را به آنان نشان داده و برایشان توضیح دهند. </a:t>
            </a:r>
            <a:endParaRPr lang="en-US" dirty="0" smtClean="0"/>
          </a:p>
          <a:p>
            <a:r>
              <a:rPr lang="fa-IR" dirty="0" smtClean="0"/>
              <a:t>-   کودکان را تشویق کنید تا با دانش آموزان دارای نیازهای ویژه  " دوست شو ند". در ‏فراگیر سازی اجتماعی، بازی و کار کردن با یکدیگر از اهمیت برخوردار است. همچنین ‏آنها می توانند به این قبیل کودکان در رفتن به دستشویی، حرکت در فضای کلاس درس ‏و فعالیت های زنگ تفریح، کمک کنند. </a:t>
            </a:r>
            <a:endParaRPr lang="en-US" dirty="0" smtClean="0"/>
          </a:p>
          <a:p>
            <a:r>
              <a:rPr lang="fa-IR" dirty="0" smtClean="0"/>
              <a:t>‏-   در کلاس، فرصت هایی را برای " آموزش کودک به کودک"  فراهم آورید. دانش آموزان ‏‏تواناتر مي توانند به آنهایي که تو انایی کمتری دارند، در فعالیت های کلاسي  کنند.همچنين از این که کودکان دارای نیازهای ویژه نيز می توانند در فعالیت های مدرسه ای، ‏مشارکت معنا داری داشته باشند، اطمینان حاصل کنید تا به این وسیله به افرادی متکی ‏به دیگران و موجوداتی محتاج به " کمک"  تبدیل نشوند</a:t>
            </a:r>
          </a:p>
          <a:p>
            <a:endParaRPr lang="fa-IR" dirty="0"/>
          </a:p>
        </p:txBody>
      </p:sp>
    </p:spTree>
  </p:cSld>
  <p:clrMapOvr>
    <a:masterClrMapping/>
  </p:clrMapOvr>
  <p:transition>
    <p:wedg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685800"/>
            <a:ext cx="6777317" cy="5146829"/>
          </a:xfrm>
        </p:spPr>
        <p:txBody>
          <a:bodyPr>
            <a:normAutofit fontScale="85000" lnSpcReduction="20000"/>
          </a:bodyPr>
          <a:lstStyle/>
          <a:p>
            <a:r>
              <a:rPr lang="fa-IR" dirty="0" smtClean="0"/>
              <a:t>در کلاستان فعالیت های گروهی را ترتیب دهید تا از طریق آنها همه ي کودکان بتوانند ‏در گروه خود، در تکمیل و کسب امتیاز برای انجام آنها، مشارکت داشته باشند.</a:t>
            </a:r>
            <a:endParaRPr lang="en-US" dirty="0" smtClean="0"/>
          </a:p>
          <a:p>
            <a:r>
              <a:rPr lang="fa-IR" dirty="0" smtClean="0"/>
              <a:t>-   در این مورد که کودکان دارای نیارهای ویژه می توانند در بازی ها و ورزش ها شرکت ‏کنند، فکر کنيد. برای نمونه، يك کودك نابینا می تواند در مسابقه ي دو با يك کودك  ‏بینا، ‏همراه شود ‏. همچنین مي توانيد بازی هایي را ترتیب د‏هید که در آنها همه ي كودكان مجبور باشند، چشم بسته به اطراف حرکت کنند. </a:t>
            </a:r>
            <a:endParaRPr lang="en-US" dirty="0" smtClean="0"/>
          </a:p>
          <a:p>
            <a:r>
              <a:rPr lang="fa-IR" dirty="0" smtClean="0"/>
              <a:t>‏-  با ترغیب کودکان به مشارکت در فعالیت های مدرسه ای مانند سرود خواندن، انجام ‏حرکات موزون بدنی و نمایش، استعداد های همه ي آنان را پرورش دهید. </a:t>
            </a:r>
            <a:endParaRPr lang="en-US" dirty="0" smtClean="0"/>
          </a:p>
          <a:p>
            <a:r>
              <a:rPr lang="fa-IR" dirty="0" smtClean="0"/>
              <a:t>-  همه ي کودکان را در تمامی فعالیت های مدرسه درگیر کنید. برای نمونه، در فعالیت های ‏روزمره مربوط به نظافت و آشپزی و فعالیت به عنوان مبصر کلاس. </a:t>
            </a:r>
            <a:endParaRPr lang="en-US" dirty="0" smtClean="0"/>
          </a:p>
          <a:p>
            <a:r>
              <a:rPr lang="fa-IR" dirty="0" smtClean="0"/>
              <a:t>-  هنگامی که مشاهده می کنید، کودکان در زنگ تفریح شادمانه با یکدیگر بازی می کنند و ‏یا وقتی که می گویند یکدیگر را در منزل ملاقات می کنند، نشانه های خوبی از فراگیر ‏سازی اجتماعی را ملاحظه می كنيد. </a:t>
            </a:r>
            <a:endParaRPr lang="en-US" dirty="0" smtClean="0"/>
          </a:p>
          <a:p>
            <a:endParaRPr lang="fa-IR" dirty="0"/>
          </a:p>
        </p:txBody>
      </p:sp>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fontScale="90000"/>
          </a:bodyPr>
          <a:lstStyle/>
          <a:p>
            <a:pPr algn="ctr"/>
            <a:r>
              <a:rPr lang="fa-IR" b="1" dirty="0" smtClean="0"/>
              <a:t>ارائه كمك انفرادي</a:t>
            </a:r>
            <a:r>
              <a:rPr lang="en-US" dirty="0" smtClean="0"/>
              <a:t/>
            </a:r>
            <a:br>
              <a:rPr lang="en-US" dirty="0" smtClean="0"/>
            </a:br>
            <a:endParaRPr lang="fa-IR" dirty="0"/>
          </a:p>
        </p:txBody>
      </p:sp>
      <p:sp>
        <p:nvSpPr>
          <p:cNvPr id="3" name="Content Placeholder 2"/>
          <p:cNvSpPr>
            <a:spLocks noGrp="1"/>
          </p:cNvSpPr>
          <p:nvPr>
            <p:ph idx="1"/>
          </p:nvPr>
        </p:nvSpPr>
        <p:spPr>
          <a:xfrm>
            <a:off x="1043492" y="1676400"/>
            <a:ext cx="6777317" cy="4156229"/>
          </a:xfrm>
        </p:spPr>
        <p:txBody>
          <a:bodyPr>
            <a:normAutofit lnSpcReduction="10000"/>
          </a:bodyPr>
          <a:lstStyle/>
          <a:p>
            <a:r>
              <a:rPr lang="fa-IR" dirty="0" smtClean="0"/>
              <a:t>وقتی که دانش آموزان یک کلاس بر روی فعالیتی آموزشی کار می کنند، معلم می تواند وقت خود را به یک یا دو کودک اختصاص دهد تا نکات اصلی آن درس را با آنان مرور ‏کند یا به آنان یاری دهد تا بتواتد کار انفرادی خود را بر روی تکالیف مربوط به موضوع آن درس آغاز کنند. </a:t>
            </a:r>
            <a:endParaRPr lang="en-US" dirty="0" smtClean="0"/>
          </a:p>
          <a:p>
            <a:r>
              <a:rPr lang="fa-IR" dirty="0" smtClean="0"/>
              <a:t> -  معلم می تواند کودکان را براساس سطوح تواناییشان گروه بندی کند. او می تواند، با توجه ‏به نیازهای آنان، برای فراهم آوردن کمک های طراحی شده به تک تک گروه ها سربزند. ‏این اقدام در مورد فعالیت های خواندن و ریاضیات به خوبی قابل اجراست</a:t>
            </a:r>
            <a:endParaRPr lang="fa-IR" dirty="0"/>
          </a:p>
        </p:txBody>
      </p:sp>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762000"/>
            <a:ext cx="7109908" cy="5070629"/>
          </a:xfrm>
        </p:spPr>
        <p:txBody>
          <a:bodyPr/>
          <a:lstStyle/>
          <a:p>
            <a:r>
              <a:rPr lang="fa-IR" dirty="0" smtClean="0"/>
              <a:t>وقتی که دانش آموزان یک کلاس بر روی فعالیتی آموزشی کار می کنند، معلم می تواند وقت خود را به یک یا دو کودک اختصاص دهد تا نکات اصلی آن درس را با آنان مرور ‏کند یا به آنان یاری دهد تا بتواتد کار انفرادی خود را بر روی تکالیف مربوط به موضوع آن درس آغاز کنند. </a:t>
            </a:r>
            <a:endParaRPr lang="en-US" dirty="0" smtClean="0"/>
          </a:p>
          <a:p>
            <a:r>
              <a:rPr lang="fa-IR" dirty="0" smtClean="0"/>
              <a:t> -  معلم می تواند کودکان را براساس سطوح تواناییشان گروه بندی کند. او می تواند، با توجه ‏به نیازهای آنان، برای فراهم آوردن کمک های طراحی شده به تک تک گروه ها سربزند. ‏این اقدام در مورد فعالیت های خواندن و ریاضیات به خوبی قابل اجراست</a:t>
            </a:r>
            <a:endParaRPr lang="fa-IR" dirty="0"/>
          </a:p>
        </p:txBody>
      </p:sp>
    </p:spTree>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38200"/>
            <a:ext cx="6777317" cy="4994429"/>
          </a:xfrm>
        </p:spPr>
        <p:txBody>
          <a:bodyPr>
            <a:normAutofit fontScale="77500" lnSpcReduction="20000"/>
          </a:bodyPr>
          <a:lstStyle/>
          <a:p>
            <a:r>
              <a:rPr lang="fa-IR" dirty="0" smtClean="0"/>
              <a:t>کودک دارای نیازهای ویژه را می توان با یک دانش آموز تواناتر که بتواند در سازماندهی ‏فعالیت های آموزشي به وی کمک کند، در یک گروه قرار داد تا هنگامی که خود فعالیت هايش را به انجام رساند، کودك دارای نیازهای ويژه  را یاري دهد. این اقدام ‏می تواند برای هر دوی این دانش آموزان مفید واقع شود. این روش را "</a:t>
            </a:r>
            <a:r>
              <a:rPr lang="fa-IR" b="1" dirty="0" smtClean="0"/>
              <a:t> آموزش همسالان</a:t>
            </a:r>
            <a:r>
              <a:rPr lang="fa-IR" dirty="0" smtClean="0"/>
              <a:t>" مي نامند. </a:t>
            </a:r>
            <a:endParaRPr lang="en-US" dirty="0" smtClean="0"/>
          </a:p>
          <a:p>
            <a:r>
              <a:rPr lang="fa-IR" dirty="0" smtClean="0"/>
              <a:t>‏-  دو معلم می توانند کلاس های خود را ادغام کنند. یكي از آنها به فعالیت ‏با کل گروه ‏می پردازد؛ در حالی که ‏معلم ديگر وقت خود را به انجام ‏فعالیت های انفرای یا فعالیت درگروه کوچک با کودکانی که به ‏پشتیبانی نیاز دارند، اختصاص مي دهد. </a:t>
            </a:r>
            <a:endParaRPr lang="en-US" dirty="0" smtClean="0"/>
          </a:p>
          <a:p>
            <a:r>
              <a:rPr lang="fa-IR" dirty="0" smtClean="0"/>
              <a:t>-  ‏می توان به منظور کمک به کودکان، از دستیاران داوطلب برای حضور در کلاس درس ‏استفاده ‏کرد. ممکن است اعضای خانواده ‏، مادرها، پدربزرگ ها و مادر بزرگ ها بتوانند و ‏بخواهند چنین کاری را انجام دهند. ممکن است این کمک ها در مقاطع محدود زمانی ‏برای هدایت کودکان به کلاس درس یا کمک به تسلط یافتن آنان بر مفاهیم پایه مواد درسي معین، انجام شوند. همچنین داوطبان می توانند در هنگامی که معلم کلاس با یک ‏کودک دارای نیاز ویژه کار می کند به پشتیبانی سایر کودکان بپردازند.  </a:t>
            </a:r>
            <a:endParaRPr lang="fa-IR"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6777317" cy="4918229"/>
          </a:xfrm>
        </p:spPr>
        <p:txBody>
          <a:bodyPr>
            <a:normAutofit lnSpcReduction="10000"/>
          </a:bodyPr>
          <a:lstStyle/>
          <a:p>
            <a:r>
              <a:rPr lang="fa-IR" dirty="0" smtClean="0"/>
              <a:t>دانش آموزان گروه های سنی بالاتر مدرسه را می توان براساس یک برنامه زمان بندی شده ‏برای کمك به کودکان دارای نیازهای ویژه، به کار گرفت. این اقدام می تواند به عنوان ‏بخشي از برنامه درسی مطالعات اجتماعی آنان یا فعالیت های مربوط به گروه های دانش آموزي (پيشتازان ، هلال احمر) محسوب شود.</a:t>
            </a:r>
            <a:endParaRPr lang="en-US" dirty="0" smtClean="0"/>
          </a:p>
          <a:p>
            <a:r>
              <a:rPr lang="fa-IR" dirty="0" smtClean="0"/>
              <a:t>-  داوطلبان یا کارکنان برنامه توانبخشي مبتنی بر جامعه، منبع مناسب دیگری برای تامین پشتيباني انفرادي می باشند. آنها مي توانند در هنگامي كه كودك در بدو ورود به مدرسه است مفید واقع شوند، چرا که کودک و خانواده ي ‏او  را می شناسند. </a:t>
            </a:r>
            <a:endParaRPr lang="en-US" dirty="0" smtClean="0"/>
          </a:p>
          <a:p>
            <a:r>
              <a:rPr lang="fa-IR" dirty="0" smtClean="0"/>
              <a:t>‏</a:t>
            </a:r>
            <a:endParaRPr lang="fa-IR"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C00000"/>
                </a:solidFill>
                <a:cs typeface="B Jadid" pitchFamily="2" charset="-78"/>
              </a:rPr>
              <a:t>مزایای آموزش تلفیقی-فراگیر</a:t>
            </a:r>
            <a:endParaRPr lang="fa-IR" dirty="0">
              <a:solidFill>
                <a:srgbClr val="C00000"/>
              </a:solidFill>
              <a:cs typeface="B Jadid" pitchFamily="2" charset="-78"/>
            </a:endParaRPr>
          </a:p>
        </p:txBody>
      </p:sp>
      <p:sp>
        <p:nvSpPr>
          <p:cNvPr id="3" name="Content Placeholder 2"/>
          <p:cNvSpPr>
            <a:spLocks noGrp="1"/>
          </p:cNvSpPr>
          <p:nvPr>
            <p:ph idx="1"/>
          </p:nvPr>
        </p:nvSpPr>
        <p:spPr/>
        <p:txBody>
          <a:bodyPr>
            <a:normAutofit fontScale="77500" lnSpcReduction="20000"/>
          </a:bodyPr>
          <a:lstStyle/>
          <a:p>
            <a:pPr marL="0" indent="0">
              <a:buNone/>
            </a:pPr>
            <a:r>
              <a:rPr lang="fa-IR" dirty="0" smtClean="0">
                <a:cs typeface="B Jadid" pitchFamily="2" charset="-78"/>
              </a:rPr>
              <a:t>برای دانش آموزان با </a:t>
            </a:r>
            <a:r>
              <a:rPr lang="fa-IR" dirty="0" smtClean="0">
                <a:solidFill>
                  <a:schemeClr val="bg2">
                    <a:lumMod val="50000"/>
                  </a:schemeClr>
                </a:solidFill>
                <a:cs typeface="B Jadid" pitchFamily="2" charset="-78"/>
              </a:rPr>
              <a:t>نیازهای ویژه</a:t>
            </a:r>
          </a:p>
          <a:p>
            <a:pPr marL="0" indent="0">
              <a:buNone/>
            </a:pPr>
            <a:r>
              <a:rPr lang="fa-IR" dirty="0" smtClean="0"/>
              <a:t>1-برقراری </a:t>
            </a:r>
            <a:r>
              <a:rPr lang="fa-IR" u="sng" dirty="0" smtClean="0"/>
              <a:t>روابط دوستی</a:t>
            </a:r>
          </a:p>
          <a:p>
            <a:pPr marL="0" indent="0">
              <a:buNone/>
            </a:pPr>
            <a:r>
              <a:rPr lang="fa-IR" dirty="0" smtClean="0"/>
              <a:t>2-افزایش روابط </a:t>
            </a:r>
            <a:r>
              <a:rPr lang="fa-IR" u="sng" dirty="0" smtClean="0"/>
              <a:t>وپذیرش اجتماعی</a:t>
            </a:r>
          </a:p>
          <a:p>
            <a:pPr marL="0" indent="0">
              <a:buNone/>
            </a:pPr>
            <a:r>
              <a:rPr lang="fa-IR" dirty="0" smtClean="0"/>
              <a:t>3-ارایه </a:t>
            </a:r>
            <a:r>
              <a:rPr lang="fa-IR" u="sng" dirty="0" smtClean="0"/>
              <a:t>الگوهای همسالان </a:t>
            </a:r>
            <a:r>
              <a:rPr lang="fa-IR" dirty="0" smtClean="0"/>
              <a:t>برای تقویت مهارت های تحصیلی،اجتماعی ورفتاری</a:t>
            </a:r>
          </a:p>
          <a:p>
            <a:pPr marL="0" indent="0">
              <a:buNone/>
            </a:pPr>
            <a:r>
              <a:rPr lang="fa-IR" dirty="0" smtClean="0"/>
              <a:t>4-</a:t>
            </a:r>
            <a:r>
              <a:rPr lang="fa-IR" u="sng" dirty="0" smtClean="0"/>
              <a:t>تحقق بیشتر </a:t>
            </a:r>
            <a:r>
              <a:rPr lang="fa-IR" dirty="0" smtClean="0"/>
              <a:t>اهداف برنامه آموزشی انفرادی</a:t>
            </a:r>
          </a:p>
          <a:p>
            <a:pPr marL="0" indent="0">
              <a:buNone/>
            </a:pPr>
            <a:r>
              <a:rPr lang="fa-IR" dirty="0" smtClean="0"/>
              <a:t>5-افزایش </a:t>
            </a:r>
            <a:r>
              <a:rPr lang="fa-IR" u="sng" dirty="0" smtClean="0"/>
              <a:t>مهارت یادگیری </a:t>
            </a:r>
            <a:r>
              <a:rPr lang="fa-IR" dirty="0" smtClean="0"/>
              <a:t>وتعمیم پذیری</a:t>
            </a:r>
          </a:p>
          <a:p>
            <a:pPr marL="0" indent="0">
              <a:buNone/>
            </a:pPr>
            <a:r>
              <a:rPr lang="fa-IR" dirty="0" smtClean="0"/>
              <a:t>6-</a:t>
            </a:r>
            <a:r>
              <a:rPr lang="fa-IR" u="sng" dirty="0" smtClean="0"/>
              <a:t>فراگیر سازی </a:t>
            </a:r>
            <a:r>
              <a:rPr lang="fa-IR" dirty="0" smtClean="0"/>
              <a:t>بیشتر درمحیط های آینده</a:t>
            </a:r>
          </a:p>
          <a:p>
            <a:pPr marL="0" indent="0">
              <a:buNone/>
            </a:pPr>
            <a:r>
              <a:rPr lang="fa-IR" dirty="0" smtClean="0"/>
              <a:t>افزایش فرصت ها برای برقراری </a:t>
            </a:r>
            <a:r>
              <a:rPr lang="fa-IR" u="sng" dirty="0" smtClean="0"/>
              <a:t>تعاملات</a:t>
            </a:r>
          </a:p>
          <a:p>
            <a:pPr marL="0" indent="0">
              <a:buNone/>
            </a:pPr>
            <a:r>
              <a:rPr lang="fa-IR" dirty="0" smtClean="0"/>
              <a:t>7-ایجاد </a:t>
            </a:r>
            <a:r>
              <a:rPr lang="fa-IR" u="sng" dirty="0" smtClean="0"/>
              <a:t>انتظارات</a:t>
            </a:r>
            <a:r>
              <a:rPr lang="fa-IR" dirty="0" smtClean="0"/>
              <a:t> بالاتر</a:t>
            </a:r>
          </a:p>
          <a:p>
            <a:pPr marL="0" indent="0">
              <a:buNone/>
            </a:pPr>
            <a:r>
              <a:rPr lang="fa-IR" dirty="0" smtClean="0"/>
              <a:t>8-</a:t>
            </a:r>
            <a:r>
              <a:rPr lang="fa-IR" u="sng" dirty="0" smtClean="0"/>
              <a:t>همکاری بیشتر </a:t>
            </a:r>
            <a:r>
              <a:rPr lang="fa-IR" dirty="0" smtClean="0"/>
              <a:t>کارکنان مدرسه ومشارکت گسترده تروالدین</a:t>
            </a:r>
          </a:p>
          <a:p>
            <a:pPr marL="0" indent="0">
              <a:buNone/>
            </a:pPr>
            <a:r>
              <a:rPr lang="fa-IR" dirty="0" smtClean="0"/>
              <a:t>9-</a:t>
            </a:r>
            <a:r>
              <a:rPr lang="fa-IR" u="sng" dirty="0" smtClean="0"/>
              <a:t>تلفیق بیشتر </a:t>
            </a:r>
            <a:r>
              <a:rPr lang="fa-IR" dirty="0" smtClean="0"/>
              <a:t>خانواده ها دراجتماع</a:t>
            </a:r>
            <a:endParaRPr lang="fa-IR" dirty="0"/>
          </a:p>
        </p:txBody>
      </p:sp>
    </p:spTree>
    <p:extLst>
      <p:ext uri="{BB962C8B-B14F-4D97-AF65-F5344CB8AC3E}">
        <p14:creationId xmlns:p14="http://schemas.microsoft.com/office/powerpoint/2010/main" val="3980374434"/>
      </p:ext>
    </p:extLst>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143000"/>
            <a:ext cx="6777317" cy="4689629"/>
          </a:xfrm>
        </p:spPr>
        <p:txBody>
          <a:bodyPr>
            <a:normAutofit fontScale="92500" lnSpcReduction="20000"/>
          </a:bodyPr>
          <a:lstStyle/>
          <a:p>
            <a:r>
              <a:rPr lang="fa-IR" dirty="0" smtClean="0"/>
              <a:t>- اگر مدرسه ي شما به معلمان مرجع  یا معلمان کودکان استثنایی دسترسی دارد، می توان از ‏آنها خواست تا در زمینه تدوین طرح درس، برنامه انفرادی و رویکردهای آموزشی مناسب ‏به معلمان مدرسه کمک کنند. آنها می توانند بعضی اوقات در کلاس درس حاضر شوند و ‏به معلم کلاس و دانش آموزان پشتیبانی انفرادی ارائه کنند. </a:t>
            </a:r>
            <a:endParaRPr lang="en-US" dirty="0" smtClean="0"/>
          </a:p>
          <a:p>
            <a:r>
              <a:rPr lang="fa-IR" dirty="0" smtClean="0"/>
              <a:t>‏-  مدارس کشورهای مرفه تر، معلمان کمکی را استخدام می کنند تا در کلاس به معلم ‏مربوط کمک کنند. ارتباط مناسب و برنامه ریزی قبلی برای بهینه شدن کار معلمان و ‏دستیاران ضروری می باشد. حضور معلم کمکی به همان اندازه که مفید است می تواند از ‏مشارکت فعال ‏کودک دارای نیازهای ویژه در کلاس درس جلوگیری کند، مگر آن که ‏دروس به نحوی طراحی شوند که همه ي کودکان بتوانند به عنوان عضوی از گروه ‏، فعاليت كنند.</a:t>
            </a:r>
            <a:endParaRPr lang="en-US" dirty="0" smtClean="0"/>
          </a:p>
          <a:p>
            <a:endParaRPr lang="fa-IR" dirty="0"/>
          </a:p>
        </p:txBody>
      </p:sp>
    </p:spTree>
  </p:cSld>
  <p:clrMapOvr>
    <a:masterClrMapping/>
  </p:clrMapOvr>
  <p:transition>
    <p:wedg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pPr algn="ctr"/>
            <a:r>
              <a:rPr lang="fa-IR" dirty="0" smtClean="0"/>
              <a:t>وظايف معلم رابط </a:t>
            </a:r>
            <a:endParaRPr lang="fa-IR" dirty="0"/>
          </a:p>
        </p:txBody>
      </p:sp>
      <p:sp>
        <p:nvSpPr>
          <p:cNvPr id="3" name="Content Placeholder 2"/>
          <p:cNvSpPr>
            <a:spLocks noGrp="1"/>
          </p:cNvSpPr>
          <p:nvPr>
            <p:ph idx="1"/>
          </p:nvPr>
        </p:nvSpPr>
        <p:spPr>
          <a:xfrm>
            <a:off x="1043492" y="1905000"/>
            <a:ext cx="6777317" cy="3927629"/>
          </a:xfrm>
        </p:spPr>
        <p:txBody>
          <a:bodyPr/>
          <a:lstStyle/>
          <a:p>
            <a:r>
              <a:rPr lang="fa-IR" dirty="0" smtClean="0"/>
              <a:t>حضور منظم در واحد هاي آموزشي خويش ، برابر ابلاغ صادره و انجام وظيفه تحت نظر مديرواحد آموزشي .</a:t>
            </a:r>
          </a:p>
          <a:p>
            <a:r>
              <a:rPr lang="fa-IR" dirty="0" smtClean="0"/>
              <a:t>ارايه آگاهي هاي لازم به مدير ،معاونان و ساير كاركنان واحد آموزشي محل خدمت خويش در خصوص نيازهاي نوآموزان و دانش آموزان با نياز هاي ويژه و چگونگي پاسخگويي به اين نيازها و ارجاع دانش آموزان مشكوك به مشكل جهت ارزيابي هاي تخصصي</a:t>
            </a:r>
            <a:endParaRPr lang="fa-IR" dirty="0"/>
          </a:p>
        </p:txBody>
      </p:sp>
    </p:spTree>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normAutofit lnSpcReduction="10000"/>
          </a:bodyPr>
          <a:lstStyle/>
          <a:p>
            <a:r>
              <a:rPr lang="fa-IR" dirty="0" smtClean="0"/>
              <a:t>برقرار ي ارتباط سازنده با : آموزگاران و دبيران واحدهاي اموزشي تلفيقي – فراگير به منظور تشريك مساعي با آنان در رابطه با تدوين راهبردهاي آموزشي و تربيتي مناسب و همكاري در انجام تدريس و انتقال دانش و مهارتهاي ضروري به آنان</a:t>
            </a:r>
          </a:p>
          <a:p>
            <a:r>
              <a:rPr lang="fa-IR" dirty="0" smtClean="0"/>
              <a:t>تدريس و كمك به رفع اشكالات درسي دانش آموز با نيازهاي ويژه در مواردي كه اين امر توسط معلم كلاس به علت عدم آشنايي با دانش اموزان نيازهاي ويژه مقدور نباشد .</a:t>
            </a:r>
          </a:p>
          <a:p>
            <a:r>
              <a:rPr lang="fa-IR" dirty="0" smtClean="0"/>
              <a:t>ارائه خدمات مشاوره اي مورد نياز به خانواده دانش آموزان با نيازهاي ويژه و هدايت و  راهنمايي آنان در زمينه تهيه و نحوه استفاده از وسايل آموزشي و توابخشي</a:t>
            </a:r>
            <a:endParaRPr lang="fa-IR" dirty="0"/>
          </a:p>
        </p:txBody>
      </p:sp>
    </p:spTree>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lstStyle/>
          <a:p>
            <a:r>
              <a:rPr lang="fa-IR" dirty="0" smtClean="0"/>
              <a:t>كمك به دانش اموزان با نيازهاي ويژه در جهت آشنايي با محيط آموزشي ، كلاس درس و ضوابط و مقررات واحد هاي آموزشي.</a:t>
            </a:r>
          </a:p>
          <a:p>
            <a:r>
              <a:rPr lang="fa-IR" dirty="0" smtClean="0"/>
              <a:t>حضور در امتحانات داخلي ونهايي دانش آموزان ويژه با هماهنگي مدير واحد آموزشي تلفيقي</a:t>
            </a:r>
          </a:p>
          <a:p>
            <a:r>
              <a:rPr lang="fa-IR" dirty="0" smtClean="0"/>
              <a:t>تلاش در جهت رفع مشكلات آموزشي و پرورشي دانش آموزان با نيازهاي ويژه با هماهنگي معلم كلاس و والدين آنها.</a:t>
            </a:r>
          </a:p>
          <a:p>
            <a:r>
              <a:rPr lang="fa-IR" dirty="0" smtClean="0"/>
              <a:t>تهيه فهرستي از نيازهاي آموزشي ،توانبخشي دانش آموزان با نيازهاي ويژه و تلاش در جهت تامين آنها</a:t>
            </a:r>
            <a:endParaRPr lang="fa-IR" dirty="0"/>
          </a:p>
        </p:txBody>
      </p:sp>
    </p:spTree>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fa-IR" dirty="0" smtClean="0"/>
              <a:t>انجام همكاري هاي لازم در زمينه :</a:t>
            </a:r>
            <a:endParaRPr lang="fa-IR" dirty="0"/>
          </a:p>
        </p:txBody>
      </p:sp>
      <p:sp>
        <p:nvSpPr>
          <p:cNvPr id="3" name="Content Placeholder 2"/>
          <p:cNvSpPr>
            <a:spLocks noGrp="1"/>
          </p:cNvSpPr>
          <p:nvPr>
            <p:ph idx="1"/>
          </p:nvPr>
        </p:nvSpPr>
        <p:spPr>
          <a:xfrm>
            <a:off x="1043492" y="1828800"/>
            <a:ext cx="6777317" cy="4003829"/>
          </a:xfrm>
        </p:spPr>
        <p:txBody>
          <a:bodyPr>
            <a:normAutofit lnSpcReduction="10000"/>
          </a:bodyPr>
          <a:lstStyle/>
          <a:p>
            <a:r>
              <a:rPr lang="fa-IR" dirty="0" smtClean="0"/>
              <a:t>برگزاري ارزشيابي دانش آموزان با نيازهاي ويژه برابر با مقررات </a:t>
            </a:r>
          </a:p>
          <a:p>
            <a:r>
              <a:rPr lang="fa-IR" dirty="0" smtClean="0"/>
              <a:t>ارايه راهنمايي و همكاري با مدير و كاركنان واحدهاي آموزشي تلفيقي در جهت مناسب سازي فضاي آموزشي</a:t>
            </a:r>
          </a:p>
          <a:p>
            <a:r>
              <a:rPr lang="fa-IR" dirty="0" smtClean="0"/>
              <a:t>اجراي شيوه نامه ها و مقررات آموزشي ويژه دانش آموزان مشمول آموزش تلفيقي </a:t>
            </a:r>
          </a:p>
          <a:p>
            <a:r>
              <a:rPr lang="fa-IR" dirty="0" smtClean="0"/>
              <a:t>بررسي ميزان پيشرفت تحصيلي دانش آموزان با نيازهاي ويژه و طراحي راهبرد هاي مناسب براي تسهيل پيشرفت آنان با مشاركت و همفكري معلم كلاس</a:t>
            </a:r>
            <a:endParaRPr lang="fa-IR" dirty="0"/>
          </a:p>
        </p:txBody>
      </p:sp>
    </p:spTree>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7033708" cy="4918229"/>
          </a:xfrm>
        </p:spPr>
        <p:txBody>
          <a:bodyPr/>
          <a:lstStyle/>
          <a:p>
            <a:r>
              <a:rPr lang="fa-IR" dirty="0" smtClean="0"/>
              <a:t>مناسب سازي و تسهيل امتحانات و ارزشيابي هاي مستمر و پاياني براي دانش آموزان با مشاركت و همفكري معلم كلاس</a:t>
            </a:r>
          </a:p>
          <a:p>
            <a:r>
              <a:rPr lang="fa-IR" dirty="0" smtClean="0"/>
              <a:t>اجراي فعاليتهاي فرهنگي ، هنري و تربيت بدني با همكاري مربيان پرورشي و تربيت بدني</a:t>
            </a:r>
          </a:p>
          <a:p>
            <a:r>
              <a:rPr lang="fa-IR" dirty="0" smtClean="0"/>
              <a:t>برنامه ريزي و ارايه خدمات ، تسهيلات و آموزش هاي مورد نياز دانش آموزان با نيازهاي ويژه</a:t>
            </a:r>
          </a:p>
          <a:p>
            <a:r>
              <a:rPr lang="fa-IR" dirty="0" smtClean="0"/>
              <a:t>شركت فعال در جلسات شوراهاي مدرسه آموزگاران / دبيران ،گروههاي آموزشي معلمان عاديورابط ،گردهمايي ها و جلسات مربوط</a:t>
            </a:r>
          </a:p>
          <a:p>
            <a:r>
              <a:rPr lang="fa-IR" dirty="0" smtClean="0"/>
              <a:t>تدوين گزارش پيشرفت و اقدامات انجام گرفته در مورد دانش اموزان با نيازهاي ويژه</a:t>
            </a:r>
            <a:endParaRPr lang="fa-IR"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1143000"/>
          </a:xfrm>
        </p:spPr>
        <p:txBody>
          <a:bodyPr>
            <a:normAutofit fontScale="90000"/>
          </a:bodyPr>
          <a:lstStyle/>
          <a:p>
            <a:pPr lvl="0" algn="ctr"/>
            <a:r>
              <a:rPr lang="fa-IR" dirty="0" smtClean="0">
                <a:solidFill>
                  <a:schemeClr val="tx1"/>
                </a:solidFill>
                <a:latin typeface="Arial" pitchFamily="34" charset="0"/>
                <a:ea typeface="Times New Roman" pitchFamily="18" charset="0"/>
                <a:cs typeface="Arial" pitchFamily="34" charset="0"/>
              </a:rPr>
              <a:t>ديدگاه هاي نوين در نارسايي ها</a:t>
            </a:r>
            <a:r>
              <a:rPr lang="fa-IR" sz="3200" dirty="0" smtClean="0">
                <a:solidFill>
                  <a:schemeClr val="tx1"/>
                </a:solidFill>
                <a:latin typeface="Arial" pitchFamily="34" charset="0"/>
                <a:cs typeface="Arial" pitchFamily="34" charset="0"/>
              </a:rPr>
              <a:t/>
            </a:r>
            <a:br>
              <a:rPr lang="fa-IR" sz="3200" dirty="0" smtClean="0">
                <a:solidFill>
                  <a:schemeClr val="tx1"/>
                </a:solidFill>
                <a:latin typeface="Arial" pitchFamily="34" charset="0"/>
                <a:cs typeface="Arial" pitchFamily="34" charset="0"/>
              </a:rPr>
            </a:br>
            <a:endParaRPr lang="fa-IR" dirty="0"/>
          </a:p>
        </p:txBody>
      </p:sp>
      <p:sp>
        <p:nvSpPr>
          <p:cNvPr id="3" name="Content Placeholder 2"/>
          <p:cNvSpPr>
            <a:spLocks noGrp="1"/>
          </p:cNvSpPr>
          <p:nvPr>
            <p:ph idx="1"/>
          </p:nvPr>
        </p:nvSpPr>
        <p:spPr>
          <a:xfrm>
            <a:off x="1043492" y="1752600"/>
            <a:ext cx="6777317" cy="4080029"/>
          </a:xfrm>
        </p:spPr>
        <p:txBody>
          <a:bodyPr>
            <a:normAutofit/>
          </a:bodyPr>
          <a:lstStyle/>
          <a:p>
            <a:pPr algn="just"/>
            <a:r>
              <a:rPr lang="fa-IR" dirty="0" smtClean="0">
                <a:cs typeface="B Compset" pitchFamily="2" charset="-78"/>
              </a:rPr>
              <a:t>اعلاميه ي سازمان ملل متحد در رابطه با حقوق افراد دچار نارسايي (1975)، اظهار مي دارد:</a:t>
            </a:r>
            <a:endParaRPr lang="en-US" dirty="0" smtClean="0">
              <a:cs typeface="B Compset" pitchFamily="2" charset="-78"/>
            </a:endParaRPr>
          </a:p>
          <a:p>
            <a:pPr algn="just"/>
            <a:r>
              <a:rPr lang="fa-IR" b="1" dirty="0" smtClean="0">
                <a:cs typeface="B Compset" pitchFamily="2" charset="-78"/>
              </a:rPr>
              <a:t>حق ذاتي افراد دچار نارسايي است كه شأن انساني آنها رعايت شود. اشخاص دچار نارسايي با هر منشاء، طبيعت و با هر درجه ي شدت از معلوليت و نارسايي، حقوق اساسي يكساني با همشهري هاي هم سن خود دارند كه در درجه ي نخست حق لذت بردن از يك زندگي شرافتمندانه، حتي الامكان عادي و كامل را در برمي گيرد.(ماده 3)</a:t>
            </a:r>
            <a:endParaRPr lang="en-US" dirty="0" smtClean="0">
              <a:cs typeface="B Compset" pitchFamily="2" charset="-78"/>
            </a:endParaRPr>
          </a:p>
          <a:p>
            <a:endParaRPr lang="fa-IR"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بيانيه ي حقوق كودك (1989) اظهار مي كند كه</a:t>
            </a:r>
            <a:endParaRPr lang="fa-IR" dirty="0"/>
          </a:p>
        </p:txBody>
      </p:sp>
      <p:sp>
        <p:nvSpPr>
          <p:cNvPr id="3" name="Content Placeholder 2"/>
          <p:cNvSpPr>
            <a:spLocks noGrp="1"/>
          </p:cNvSpPr>
          <p:nvPr>
            <p:ph idx="1"/>
          </p:nvPr>
        </p:nvSpPr>
        <p:spPr/>
        <p:txBody>
          <a:bodyPr>
            <a:normAutofit/>
          </a:bodyPr>
          <a:lstStyle/>
          <a:p>
            <a:pPr algn="just"/>
            <a:r>
              <a:rPr lang="fa-IR" sz="3200" b="1" dirty="0" smtClean="0">
                <a:cs typeface="B Roya" pitchFamily="2" charset="-78"/>
              </a:rPr>
              <a:t>شناسايي نيازهاي ويژه ي يك كودك دچار نارسايي، كمك رساني به او و ... بايد براي حصول اطمينان از آن كه كودك دچار نارسايي دسترسي مؤثر به او آموزش دارد و آن را دريافت مي كند، فراهم آيند ... به نحوي كه دستيابي كودك به كاملترين تلفيق اجتماعي و رشد فردي ممكن سودمند باشد.(ماده 23).</a:t>
            </a:r>
            <a:endParaRPr lang="fa-IR" sz="3200" dirty="0">
              <a:cs typeface="B Roya" pitchFamily="2" charset="-78"/>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normAutofit fontScale="90000"/>
          </a:bodyPr>
          <a:lstStyle/>
          <a:p>
            <a:pPr algn="ctr"/>
            <a:r>
              <a:rPr lang="fa-IR" b="1" dirty="0" smtClean="0"/>
              <a:t>آموزش فراگير: </a:t>
            </a:r>
            <a:r>
              <a:rPr lang="en-US" dirty="0" smtClean="0"/>
              <a:t/>
            </a:r>
            <a:br>
              <a:rPr lang="en-US" dirty="0" smtClean="0"/>
            </a:br>
            <a:endParaRPr lang="fa-IR" dirty="0"/>
          </a:p>
        </p:txBody>
      </p:sp>
      <p:sp>
        <p:nvSpPr>
          <p:cNvPr id="3" name="Content Placeholder 2"/>
          <p:cNvSpPr>
            <a:spLocks noGrp="1"/>
          </p:cNvSpPr>
          <p:nvPr>
            <p:ph idx="1"/>
          </p:nvPr>
        </p:nvSpPr>
        <p:spPr>
          <a:xfrm>
            <a:off x="1043492" y="1905000"/>
            <a:ext cx="6777317" cy="3927629"/>
          </a:xfrm>
        </p:spPr>
        <p:txBody>
          <a:bodyPr>
            <a:normAutofit fontScale="85000" lnSpcReduction="10000"/>
          </a:bodyPr>
          <a:lstStyle/>
          <a:p>
            <a:pPr algn="just"/>
            <a:r>
              <a:rPr lang="fa-IR" dirty="0" smtClean="0"/>
              <a:t>-اعلام مي نمايد كه همه ي كودكان مي توانند ياد بگيردند و همه ي آنها به شكلي از پشتيباني در يادگيري نياز دارند.</a:t>
            </a:r>
            <a:endParaRPr lang="en-US" dirty="0" smtClean="0"/>
          </a:p>
          <a:p>
            <a:pPr algn="just"/>
            <a:r>
              <a:rPr lang="fa-IR" dirty="0" smtClean="0"/>
              <a:t> -به سوي آشكار ساختن و كاهش موانع يادگيري هدف گيري كرده است.</a:t>
            </a:r>
            <a:endParaRPr lang="en-US" dirty="0" smtClean="0"/>
          </a:p>
          <a:p>
            <a:pPr algn="just"/>
            <a:r>
              <a:rPr lang="fa-IR" dirty="0" smtClean="0"/>
              <a:t>- وسيع تر از آموزش رسمي است و خانه، جامعه و ديگر فرصت ها براي آموزش خارج از مدارس را در بر مي گيرد.</a:t>
            </a:r>
            <a:endParaRPr lang="en-US" dirty="0" smtClean="0"/>
          </a:p>
          <a:p>
            <a:pPr algn="just"/>
            <a:r>
              <a:rPr lang="fa-IR" dirty="0" smtClean="0"/>
              <a:t>- در مورد تغيير نگرش ها، رفتارها، شيوه هاي آموزشي، برنامه هاي درسي و شرايط جهت تأمين نيازهاي همه ي كودكان مي باشد.</a:t>
            </a:r>
            <a:endParaRPr lang="en-US" dirty="0" smtClean="0"/>
          </a:p>
          <a:p>
            <a:pPr algn="just"/>
            <a:r>
              <a:rPr lang="fa-IR" dirty="0" smtClean="0"/>
              <a:t>- يك فرايند پوياست كه همواره بر اساس فرهنگ ها و موضوعات محلي، متحول مي شد و بخشي از يك راهبرد وسيع تر، جهت ترويج جامعه اي فراگير مي باشد.  </a:t>
            </a:r>
            <a:endParaRPr lang="fa-IR"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797</TotalTime>
  <Words>3929</Words>
  <Application>Microsoft Office PowerPoint</Application>
  <PresentationFormat>On-screen Show (4:3)</PresentationFormat>
  <Paragraphs>306</Paragraphs>
  <Slides>65</Slides>
  <Notes>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65</vt:i4>
      </vt:variant>
    </vt:vector>
  </HeadingPairs>
  <TitlesOfParts>
    <vt:vector size="85" baseType="lpstr">
      <vt:lpstr>Aharoni</vt:lpstr>
      <vt:lpstr>Arash</vt:lpstr>
      <vt:lpstr>Arial</vt:lpstr>
      <vt:lpstr>B Badr</vt:lpstr>
      <vt:lpstr>B Compset</vt:lpstr>
      <vt:lpstr>B Davat</vt:lpstr>
      <vt:lpstr>B Jadid</vt:lpstr>
      <vt:lpstr>B Mitra</vt:lpstr>
      <vt:lpstr>B Roya</vt:lpstr>
      <vt:lpstr>B Sina</vt:lpstr>
      <vt:lpstr>B Titr</vt:lpstr>
      <vt:lpstr>Calibri</vt:lpstr>
      <vt:lpstr>Century Gothic</vt:lpstr>
      <vt:lpstr>Comic Sans MS</vt:lpstr>
      <vt:lpstr>IranNastaliq</vt:lpstr>
      <vt:lpstr>Tahoma</vt:lpstr>
      <vt:lpstr>Times New Roman</vt:lpstr>
      <vt:lpstr>Wingdings</vt:lpstr>
      <vt:lpstr>Wingdings 2</vt:lpstr>
      <vt:lpstr>Austin</vt:lpstr>
      <vt:lpstr>PowerPoint Presentation</vt:lpstr>
      <vt:lpstr>PowerPoint Presentation</vt:lpstr>
      <vt:lpstr>PowerPoint Presentation</vt:lpstr>
      <vt:lpstr>آموزش تلفیقي – فراگیر </vt:lpstr>
      <vt:lpstr>مزایای آموزش تلفیق-فراگیر</vt:lpstr>
      <vt:lpstr>مزایای آموزش تلفیقی-فراگیر</vt:lpstr>
      <vt:lpstr>ديدگاه هاي نوين در نارسايي ها </vt:lpstr>
      <vt:lpstr>بيانيه ي حقوق كودك (1989) اظهار مي كند كه</vt:lpstr>
      <vt:lpstr>آموزش فراگير:  </vt:lpstr>
      <vt:lpstr>سؤالاتي براي انديشيدن: </vt:lpstr>
      <vt:lpstr>واكنش هاي معلمان </vt:lpstr>
      <vt:lpstr>معلم رابط</vt:lpstr>
      <vt:lpstr>دانش آموزان استثنایی</vt:lpstr>
      <vt:lpstr>اهداف آموزش تلفیقی-فراگیر</vt:lpstr>
      <vt:lpstr>اهداف آموزش برای همه:</vt:lpstr>
      <vt:lpstr>بیانیه «آموزش برای همه»درتایلند</vt:lpstr>
      <vt:lpstr>PowerPoint Presentation</vt:lpstr>
      <vt:lpstr>اهداف ششگانه  داکار پیرامون(آموزش برای همه)</vt:lpstr>
      <vt:lpstr>PowerPoint Presentation</vt:lpstr>
      <vt:lpstr>چه گروههای از دانش اموزان بصورت آموزش تلفیقی در مدارس عادی تحصیل می نمایند :</vt:lpstr>
      <vt:lpstr>کودکان کم بینا و نا بینا</vt:lpstr>
      <vt:lpstr>آسيب ديدگي بينايي</vt:lpstr>
      <vt:lpstr>نقايص و ناهنجاريهاي بينايي </vt:lpstr>
      <vt:lpstr>PowerPoint Presentation</vt:lpstr>
      <vt:lpstr>علائم تشخیص مشکلات بینایی در کلاس توسط معلم</vt:lpstr>
      <vt:lpstr>الف. انطباق هاي كلاسي براي دانش آموزان كم بينا </vt:lpstr>
      <vt:lpstr>راهبردهای آموزشي براي دانش آموزان كم بينا</vt:lpstr>
      <vt:lpstr>PowerPoint Presentation</vt:lpstr>
      <vt:lpstr>PowerPoint Presentation</vt:lpstr>
      <vt:lpstr>‏راهبردهای آموزشي براي دانش آموزان كم بينا</vt:lpstr>
      <vt:lpstr>جدول زير انواع ناشنوايي را بر اساس سطح شنوايي نشان مي دهد :</vt:lpstr>
      <vt:lpstr>PowerPoint Presentation</vt:lpstr>
      <vt:lpstr>نشانه هایی که معلم باید نسبت به آنها حساس باشد </vt:lpstr>
      <vt:lpstr>PowerPoint Presentation</vt:lpstr>
      <vt:lpstr>PowerPoint Presentation</vt:lpstr>
      <vt:lpstr>انطباق هاي كلاسي براي دانش آموزان كم شنوا</vt:lpstr>
      <vt:lpstr>PowerPoint Presentation</vt:lpstr>
      <vt:lpstr>راهبردهای آموزشي براي دانش آموزان كم شنوا</vt:lpstr>
      <vt:lpstr>PowerPoint Presentation</vt:lpstr>
      <vt:lpstr>PowerPoint Presentation</vt:lpstr>
      <vt:lpstr>PowerPoint Presentation</vt:lpstr>
      <vt:lpstr>راهبردهای آموزشي براي دانش آموزان نا شنوا</vt:lpstr>
      <vt:lpstr>PowerPoint Presentation</vt:lpstr>
      <vt:lpstr>نکات مهم در آموزش لبخوانی</vt:lpstr>
      <vt:lpstr>توصیه های آموزشی در آموزش ناشنوایان</vt:lpstr>
      <vt:lpstr>PowerPoint Presentation</vt:lpstr>
      <vt:lpstr>فلج مغزي </vt:lpstr>
      <vt:lpstr>انطباق هاي كلاسي دانش آموزان دچار نارسايي ذهني</vt:lpstr>
      <vt:lpstr>راهبرد هاي آموزشي دانش آموزان جسمي – حركتي (فلج مغزي)</vt:lpstr>
      <vt:lpstr>PowerPoint Presentation</vt:lpstr>
      <vt:lpstr>ارجاع</vt:lpstr>
      <vt:lpstr>  مشمول کردن همه ی دانش آموزان </vt:lpstr>
      <vt:lpstr>PowerPoint Presentation</vt:lpstr>
      <vt:lpstr>PowerPoint Presentation</vt:lpstr>
      <vt:lpstr>PowerPoint Presentation</vt:lpstr>
      <vt:lpstr>ارائه كمك انفرادي </vt:lpstr>
      <vt:lpstr>PowerPoint Presentation</vt:lpstr>
      <vt:lpstr>PowerPoint Presentation</vt:lpstr>
      <vt:lpstr>PowerPoint Presentation</vt:lpstr>
      <vt:lpstr>PowerPoint Presentation</vt:lpstr>
      <vt:lpstr>وظايف معلم رابط </vt:lpstr>
      <vt:lpstr>PowerPoint Presentation</vt:lpstr>
      <vt:lpstr>PowerPoint Presentation</vt:lpstr>
      <vt:lpstr>انجام همكاري هاي لازم در زمينه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تلفیق وفراگیر</dc:title>
  <dc:creator>USER</dc:creator>
  <cp:lastModifiedBy>محمد امینی</cp:lastModifiedBy>
  <cp:revision>152</cp:revision>
  <dcterms:created xsi:type="dcterms:W3CDTF">2013-12-25T06:28:49Z</dcterms:created>
  <dcterms:modified xsi:type="dcterms:W3CDTF">2020-03-12T07:22:31Z</dcterms:modified>
</cp:coreProperties>
</file>