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8" r:id="rId2"/>
    <p:sldId id="259" r:id="rId3"/>
    <p:sldId id="260" r:id="rId4"/>
    <p:sldId id="294" r:id="rId5"/>
    <p:sldId id="261" r:id="rId6"/>
    <p:sldId id="265" r:id="rId7"/>
    <p:sldId id="266" r:id="rId8"/>
    <p:sldId id="296" r:id="rId9"/>
    <p:sldId id="295" r:id="rId10"/>
    <p:sldId id="267" r:id="rId11"/>
    <p:sldId id="297" r:id="rId12"/>
    <p:sldId id="269" r:id="rId13"/>
    <p:sldId id="298" r:id="rId14"/>
    <p:sldId id="299" r:id="rId15"/>
    <p:sldId id="273" r:id="rId16"/>
    <p:sldId id="301" r:id="rId17"/>
    <p:sldId id="300" r:id="rId18"/>
    <p:sldId id="302" r:id="rId19"/>
    <p:sldId id="275" r:id="rId20"/>
    <p:sldId id="277" r:id="rId21"/>
    <p:sldId id="282" r:id="rId22"/>
    <p:sldId id="283" r:id="rId23"/>
    <p:sldId id="284" r:id="rId24"/>
    <p:sldId id="303" r:id="rId25"/>
    <p:sldId id="287" r:id="rId26"/>
    <p:sldId id="305" r:id="rId27"/>
    <p:sldId id="306" r:id="rId28"/>
    <p:sldId id="304" r:id="rId29"/>
    <p:sldId id="288" r:id="rId30"/>
    <p:sldId id="290" r:id="rId31"/>
    <p:sldId id="291" r:id="rId32"/>
    <p:sldId id="307" r:id="rId33"/>
    <p:sldId id="292" r:id="rId34"/>
    <p:sldId id="308" r:id="rId35"/>
    <p:sldId id="293"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18" autoAdjust="0"/>
    <p:restoredTop sz="94660"/>
  </p:normalViewPr>
  <p:slideViewPr>
    <p:cSldViewPr snapToGrid="0">
      <p:cViewPr varScale="1">
        <p:scale>
          <a:sx n="74" d="100"/>
          <a:sy n="74" d="100"/>
        </p:scale>
        <p:origin x="6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3195089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BB2F6-DAD0-4E3B-A1A4-683D18443728}"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86589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1434406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284639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3800260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2884441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1580979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33722609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22655772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1974686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3458365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1699312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D5BB2F6-DAD0-4E3B-A1A4-683D18443728}"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2174283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D5BB2F6-DAD0-4E3B-A1A4-683D18443728}" type="datetimeFigureOut">
              <a:rPr lang="en-US" smtClean="0"/>
              <a:t>4/9/2020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1360073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2200271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233518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BD5BB2F6-DAD0-4E3B-A1A4-683D18443728}" type="datetimeFigureOut">
              <a:rPr lang="en-US" smtClean="0"/>
              <a:t>4/9/2020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3369681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BB2F6-DAD0-4E3B-A1A4-683D18443728}"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3BC26E-88B7-4612-BE53-C8787F7CBBC4}" type="slidenum">
              <a:rPr lang="en-US" smtClean="0"/>
              <a:t>‹#›</a:t>
            </a:fld>
            <a:endParaRPr lang="en-US"/>
          </a:p>
        </p:txBody>
      </p:sp>
    </p:spTree>
    <p:extLst>
      <p:ext uri="{BB962C8B-B14F-4D97-AF65-F5344CB8AC3E}">
        <p14:creationId xmlns:p14="http://schemas.microsoft.com/office/powerpoint/2010/main" val="2648354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D5BB2F6-DAD0-4E3B-A1A4-683D18443728}" type="datetimeFigureOut">
              <a:rPr lang="en-US" smtClean="0"/>
              <a:t>4/9/2020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A3BC26E-88B7-4612-BE53-C8787F7CBBC4}" type="slidenum">
              <a:rPr lang="en-US" smtClean="0"/>
              <a:t>‹#›</a:t>
            </a:fld>
            <a:endParaRPr lang="en-US"/>
          </a:p>
        </p:txBody>
      </p:sp>
    </p:spTree>
    <p:extLst>
      <p:ext uri="{BB962C8B-B14F-4D97-AF65-F5344CB8AC3E}">
        <p14:creationId xmlns:p14="http://schemas.microsoft.com/office/powerpoint/2010/main" val="3480302865"/>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5990" y="200927"/>
            <a:ext cx="9404723" cy="1400530"/>
          </a:xfrm>
        </p:spPr>
        <p:txBody>
          <a:bodyPr/>
          <a:lstStyle/>
          <a:p>
            <a:pPr marR="0" rtl="1"/>
            <a:r>
              <a:rPr lang="ar-SA" b="1" i="0" u="none" strike="noStrike" kern="1600" baseline="0" dirty="0" smtClean="0">
                <a:latin typeface="Times New Roman" panose="02020603050405020304" pitchFamily="18" charset="0"/>
              </a:rPr>
              <a:t>                                                      </a:t>
            </a:r>
            <a:r>
              <a:rPr lang="fa-IR" b="1" i="0" u="none" strike="noStrike" kern="1600" baseline="0" dirty="0" smtClean="0">
                <a:latin typeface="Times New Roman" panose="02020603050405020304" pitchFamily="18" charset="0"/>
              </a:rPr>
              <a:t/>
            </a:r>
            <a:br>
              <a:rPr lang="fa-IR" b="1" i="0" u="none" strike="noStrike" kern="1600" baseline="0" dirty="0" smtClean="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smtClean="0">
                <a:latin typeface="Times New Roman" panose="02020603050405020304" pitchFamily="18" charset="0"/>
              </a:rPr>
              <a:t/>
            </a:r>
            <a:br>
              <a:rPr lang="fa-IR" b="1" kern="1600" dirty="0" smtClean="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smtClean="0">
                <a:latin typeface="Times New Roman" panose="02020603050405020304" pitchFamily="18" charset="0"/>
              </a:rPr>
              <a:t/>
            </a:r>
            <a:br>
              <a:rPr lang="fa-IR" b="1" kern="1600" dirty="0" smtClean="0">
                <a:latin typeface="Times New Roman" panose="02020603050405020304" pitchFamily="18" charset="0"/>
              </a:rPr>
            </a:br>
            <a:r>
              <a:rPr lang="ar-SA" b="1" i="0" u="none" strike="noStrike" kern="1600" baseline="0" dirty="0" smtClean="0">
                <a:latin typeface="Times New Roman" panose="02020603050405020304" pitchFamily="18" charset="0"/>
              </a:rPr>
              <a:t>  </a:t>
            </a:r>
            <a:r>
              <a:rPr lang="ar-SA" b="1" i="0" u="none" strike="noStrike" kern="1600" baseline="0" dirty="0" smtClean="0">
                <a:latin typeface="Times New Roman" panose="02020603050405020304" pitchFamily="18" charset="0"/>
                <a:cs typeface="Times New Roman" panose="02020603050405020304" pitchFamily="18" charset="0"/>
              </a:rPr>
              <a:t>فصل اول   </a:t>
            </a:r>
            <a:r>
              <a:rPr lang="fa-IR" b="1" i="0" u="none" strike="noStrike" kern="1600" baseline="0" dirty="0" smtClean="0">
                <a:latin typeface="Times New Roman" panose="02020603050405020304" pitchFamily="18" charset="0"/>
                <a:cs typeface="Times New Roman" panose="02020603050405020304" pitchFamily="18" charset="0"/>
              </a:rPr>
              <a:t>                </a:t>
            </a:r>
            <a:r>
              <a:rPr lang="ar-SA" b="1" i="0" u="none" strike="noStrike" kern="1600" baseline="0" dirty="0" smtClean="0">
                <a:latin typeface="Times New Roman" panose="02020603050405020304" pitchFamily="18" charset="0"/>
                <a:cs typeface="Times New Roman" panose="02020603050405020304" pitchFamily="18" charset="0"/>
              </a:rPr>
              <a:t>   </a:t>
            </a:r>
          </a:p>
        </p:txBody>
      </p:sp>
      <p:sp>
        <p:nvSpPr>
          <p:cNvPr id="3" name="Text Placeholder 2"/>
          <p:cNvSpPr>
            <a:spLocks noGrp="1"/>
          </p:cNvSpPr>
          <p:nvPr>
            <p:ph type="body" idx="1"/>
          </p:nvPr>
        </p:nvSpPr>
        <p:spPr>
          <a:xfrm>
            <a:off x="9581322" y="6858000"/>
            <a:ext cx="693818"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13343886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4465" y="491354"/>
            <a:ext cx="9404723" cy="1400530"/>
          </a:xfrm>
        </p:spPr>
        <p:txBody>
          <a:bodyPr/>
          <a:lstStyle/>
          <a:p>
            <a:pPr marR="0" rtl="1"/>
            <a:r>
              <a:rPr lang="fa-IR" b="1" i="0" u="none" strike="noStrike" kern="1600" baseline="0" dirty="0" smtClean="0">
                <a:latin typeface="Times New Roman" panose="02020603050405020304" pitchFamily="18" charset="0"/>
                <a:cs typeface="Times New Roman" panose="02020603050405020304" pitchFamily="18" charset="0"/>
              </a:rPr>
              <a:t>ب-امیل دورکیم</a:t>
            </a:r>
          </a:p>
        </p:txBody>
      </p:sp>
      <p:sp>
        <p:nvSpPr>
          <p:cNvPr id="3" name="Text Placeholder 2"/>
          <p:cNvSpPr>
            <a:spLocks noGrp="1"/>
          </p:cNvSpPr>
          <p:nvPr>
            <p:ph type="body" idx="1"/>
          </p:nvPr>
        </p:nvSpPr>
        <p:spPr/>
        <p:txBody>
          <a:bodyPr/>
          <a:lstStyle/>
          <a:p>
            <a:pPr marR="0" lvl="1" algn="just" rtl="1">
              <a:lnSpc>
                <a:spcPct val="250000"/>
              </a:lnSpc>
            </a:pPr>
            <a:r>
              <a:rPr lang="fa-IR" b="1" i="0" u="none" strike="noStrike" baseline="0" dirty="0" smtClean="0">
                <a:latin typeface="Times New Roman" panose="02020603050405020304" pitchFamily="18" charset="0"/>
              </a:rPr>
              <a:t> </a:t>
            </a:r>
            <a:r>
              <a:rPr lang="ar-SA" b="0" i="1" u="none" strike="noStrike" baseline="0" dirty="0" smtClean="0">
                <a:latin typeface="Times New Roman" panose="02020603050405020304" pitchFamily="18" charset="0"/>
                <a:cs typeface="Times New Roman" panose="02020603050405020304" pitchFamily="18" charset="0"/>
              </a:rPr>
              <a:t>امیل دورکیم جامعه شناس نامدار فرانسوی،تعلیم و تربیت را یک امر اجتماعی می دانست. جامعه زمانی خواهد توانست به حیات خود ادامه بدهد که در بین اعضای ان همگونی کافی وجود داشته باشد تعلیم و تربیت از ابتدا مشابهتهای اساسی مورد نیاززندگی جمعی را در کودک تثبیت میکند و موجب حفظ و تقویت این همگونی </a:t>
            </a:r>
            <a:r>
              <a:rPr lang="ar-SA" b="0" i="1" u="none" strike="noStrike" baseline="0" dirty="0" smtClean="0">
                <a:latin typeface="Times New Roman" panose="02020603050405020304" pitchFamily="18" charset="0"/>
                <a:cs typeface="Times New Roman" panose="02020603050405020304" pitchFamily="18" charset="0"/>
              </a:rPr>
              <a:t>می</a:t>
            </a:r>
            <a:r>
              <a:rPr lang="fa-IR" b="0" i="1" u="none" strike="noStrike" baseline="0" dirty="0" smtClean="0">
                <a:latin typeface="Times New Roman" panose="02020603050405020304" pitchFamily="18" charset="0"/>
                <a:cs typeface="Times New Roman" panose="02020603050405020304" pitchFamily="18" charset="0"/>
              </a:rPr>
              <a:t>شود.</a:t>
            </a:r>
            <a:endParaRPr lang="fa-IR" b="1" i="0"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768602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386366" y="452718"/>
            <a:ext cx="386366" cy="1400530"/>
          </a:xfrm>
        </p:spPr>
        <p:txBody>
          <a:bodyPr/>
          <a:lstStyle/>
          <a:p>
            <a:endParaRPr lang="en-US" dirty="0"/>
          </a:p>
        </p:txBody>
      </p:sp>
      <p:sp>
        <p:nvSpPr>
          <p:cNvPr id="3" name="Text Placeholder 2"/>
          <p:cNvSpPr>
            <a:spLocks noGrp="1"/>
          </p:cNvSpPr>
          <p:nvPr>
            <p:ph type="body" idx="1"/>
          </p:nvPr>
        </p:nvSpPr>
        <p:spPr>
          <a:xfrm>
            <a:off x="1210615" y="1615036"/>
            <a:ext cx="9946822" cy="4195481"/>
          </a:xfrm>
        </p:spPr>
        <p:txBody>
          <a:bodyPr/>
          <a:lstStyle/>
          <a:p>
            <a:pPr marL="342900" lvl="1" indent="-342900" algn="just">
              <a:lnSpc>
                <a:spcPct val="200000"/>
              </a:lnSpc>
            </a:pPr>
            <a:r>
              <a:rPr lang="ar-SA" i="1" dirty="0">
                <a:latin typeface="Times New Roman" panose="02020603050405020304" pitchFamily="18" charset="0"/>
              </a:rPr>
              <a:t>شود.دورکیم معتقد بود که به تعداد محطیهای اجتماعی شکلهای مختلف تعلیم و تربیت خواهیم داشت بنابراین جامعه یا هر محیط اجتماعی دیگر تعلیم و تربیتی متناسب باخود را برپا می سازد و همان تعلیم و تربیت نیز افرادی متناسب با ان جامعه تربیت میکند.به عقیده دورکیم وظیفه تعلیم و تربیت درونی ساختن ارزشها و انضباط جامعه در فرد است. و از انجا که مهمترین نیاز جامعه در مقابل دگرگونی ها و تغییرات نیاز به توافق همگانی است نخستین وظیفه تعلیم و تربیت نیز رفع این نیاز جامعه است</a:t>
            </a:r>
            <a:r>
              <a:rPr lang="fa-IR" b="1" dirty="0">
                <a:latin typeface="Times New Roman" panose="02020603050405020304" pitchFamily="18" charset="0"/>
              </a:rPr>
              <a:t>.</a:t>
            </a:r>
          </a:p>
          <a:p>
            <a:endParaRPr lang="en-US" dirty="0"/>
          </a:p>
        </p:txBody>
      </p:sp>
    </p:spTree>
    <p:extLst>
      <p:ext uri="{BB962C8B-B14F-4D97-AF65-F5344CB8AC3E}">
        <p14:creationId xmlns:p14="http://schemas.microsoft.com/office/powerpoint/2010/main" val="124906553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9420" y="452718"/>
            <a:ext cx="5890958" cy="700265"/>
          </a:xfrm>
        </p:spPr>
        <p:txBody>
          <a:bodyPr/>
          <a:lstStyle/>
          <a:p>
            <a:pPr marR="0" rtl="1"/>
            <a:r>
              <a:rPr lang="fa-IR" b="1" i="0" u="none" strike="noStrike" kern="1600" baseline="0" dirty="0" smtClean="0">
                <a:latin typeface="Times New Roman" panose="02020603050405020304" pitchFamily="18" charset="0"/>
                <a:cs typeface="Times New Roman" panose="02020603050405020304" pitchFamily="18" charset="0"/>
              </a:rPr>
              <a:t>ج-کارل مانهایم</a:t>
            </a:r>
          </a:p>
        </p:txBody>
      </p:sp>
      <p:sp>
        <p:nvSpPr>
          <p:cNvPr id="3" name="Text Placeholder 2"/>
          <p:cNvSpPr>
            <a:spLocks noGrp="1"/>
          </p:cNvSpPr>
          <p:nvPr>
            <p:ph type="body" idx="1"/>
          </p:nvPr>
        </p:nvSpPr>
        <p:spPr>
          <a:xfrm>
            <a:off x="1094704" y="1152983"/>
            <a:ext cx="9239465" cy="5505394"/>
          </a:xfrm>
        </p:spPr>
        <p:txBody>
          <a:bodyPr>
            <a:noAutofit/>
          </a:bodyPr>
          <a:lstStyle/>
          <a:p>
            <a:pPr marR="0" lvl="0" algn="just" rtl="1">
              <a:lnSpc>
                <a:spcPct val="300000"/>
              </a:lnSpc>
            </a:pPr>
            <a:r>
              <a:rPr lang="fa-IR" sz="1600" b="1" i="1" u="none" strike="noStrike" baseline="0" dirty="0" smtClean="0">
                <a:latin typeface="Times New Roman" panose="02020603050405020304" pitchFamily="18" charset="0"/>
                <a:cs typeface="Times New Roman" panose="02020603050405020304" pitchFamily="18" charset="0"/>
              </a:rPr>
              <a:t>کارل مانهایم تعلیم و تربیت را از منظر دیگری تحت تاثیر جریانهای اجتماعی می داند. از نظر او این سوالهای جامعه شناسی هنوز  هم به قوت خود باقی است  که در نظام تعلیم و تربیت چه کسی به کدام فرد برای چه جامعه ای و در چه زمانی و چگونه تدریس میکند؟ مانهایم لزوم ارتباط جامعه و مدرسه را اینگونه بیان میکند :خودهای اجتماعی دانش آموزان(شخصیت و هویت)تنها در مدرسه ساخته نمی شود. بلکه عوامل و نیروهای اجتماعی متعددی بر انان اثر می گذارد و مدرسه بایستی به اثرات این عوامل توجه داشته باشد.بر اساس اندیشه های اجتماعی مانهایم نظام تعلیم و تربیت در یک بستر اجتماعی و فرهنگی جریان دارد و هویت و شخصیت دانش آموزان در این بستر اجتماعی و فرهنگی شکل </a:t>
            </a:r>
            <a:r>
              <a:rPr lang="fa-IR" sz="1600" b="1" i="1" u="none" strike="noStrike" baseline="0" dirty="0" smtClean="0">
                <a:latin typeface="Times New Roman" panose="02020603050405020304" pitchFamily="18" charset="0"/>
                <a:cs typeface="Times New Roman" panose="02020603050405020304" pitchFamily="18" charset="0"/>
              </a:rPr>
              <a:t>میگیرد...    </a:t>
            </a:r>
            <a:endParaRPr lang="fa-IR" sz="1600" b="1" i="1"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6061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2884" y="1088822"/>
            <a:ext cx="965649" cy="342412"/>
          </a:xfrm>
        </p:spPr>
        <p:txBody>
          <a:bodyPr/>
          <a:lstStyle/>
          <a:p>
            <a:endParaRPr lang="en-US" dirty="0"/>
          </a:p>
        </p:txBody>
      </p:sp>
      <p:sp>
        <p:nvSpPr>
          <p:cNvPr id="3" name="Text Placeholder 2"/>
          <p:cNvSpPr>
            <a:spLocks noGrp="1"/>
          </p:cNvSpPr>
          <p:nvPr>
            <p:ph type="body" idx="1"/>
          </p:nvPr>
        </p:nvSpPr>
        <p:spPr>
          <a:xfrm>
            <a:off x="1063556" y="1695109"/>
            <a:ext cx="8946541" cy="4195481"/>
          </a:xfrm>
        </p:spPr>
        <p:txBody>
          <a:bodyPr>
            <a:normAutofit fontScale="92500"/>
          </a:bodyPr>
          <a:lstStyle/>
          <a:p>
            <a:pPr algn="just">
              <a:lnSpc>
                <a:spcPct val="200000"/>
              </a:lnSpc>
            </a:pPr>
            <a:r>
              <a:rPr lang="fa-IR" b="1" i="1" dirty="0">
                <a:latin typeface="Times New Roman" panose="02020603050405020304" pitchFamily="18" charset="0"/>
              </a:rPr>
              <a:t>گیرد.بنابراین بایستی به این مساله توجه داشت که نظام تعلیم و تربیت در چه وضعیت اجتماعی و فرهنگی اتفاق می افتد.و چه عوامل و نیروهای غیر از مدرسه بر دانش آموزان اثر می گذارند.بدین ترتیب با مرور اندیشه های کارل مانهایم پی میبریم کع مدارس بایستی به تحولات اجتماعی و پیرامونی خود توجه داشته و آموزشها و برنامه ها خود را متناسب و هماهنگ با این تحولات اجتماعی پیش ببرند. بر اساس مرور برخی از متفکران تربیتی و اجتماعی میتوان نتیجه گرفت که تعلیم و تربیت بدون توجه به مقتضیات جامعه و  دگرگونی های اجتماعی امری ناممکن و حتی ناکارمد است. توجه به جامعه شناسی تعلیم و تربیت و تاثیرات متقابل جامعه و نظام  تعلیم و تربیت میتواند در کارکرد تعلیم و تربیت مدرسه ای موثر و مفید </a:t>
            </a:r>
            <a:r>
              <a:rPr lang="fa-IR" b="1" i="1" dirty="0" smtClean="0">
                <a:latin typeface="Times New Roman" panose="02020603050405020304" pitchFamily="18" charset="0"/>
              </a:rPr>
              <a:t>باشد.</a:t>
            </a:r>
            <a:endParaRPr lang="en-US" dirty="0"/>
          </a:p>
        </p:txBody>
      </p:sp>
    </p:spTree>
    <p:extLst>
      <p:ext uri="{BB962C8B-B14F-4D97-AF65-F5344CB8AC3E}">
        <p14:creationId xmlns:p14="http://schemas.microsoft.com/office/powerpoint/2010/main" val="1430861265"/>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553791" y="0"/>
            <a:ext cx="825742" cy="592428"/>
          </a:xfrm>
        </p:spPr>
        <p:txBody>
          <a:bodyPr/>
          <a:lstStyle/>
          <a:p>
            <a:endParaRPr lang="en-US" dirty="0"/>
          </a:p>
        </p:txBody>
      </p:sp>
      <p:sp>
        <p:nvSpPr>
          <p:cNvPr id="3" name="Text Placeholder 2"/>
          <p:cNvSpPr>
            <a:spLocks noGrp="1"/>
          </p:cNvSpPr>
          <p:nvPr>
            <p:ph type="body" idx="1"/>
          </p:nvPr>
        </p:nvSpPr>
        <p:spPr/>
        <p:txBody>
          <a:bodyPr/>
          <a:lstStyle/>
          <a:p>
            <a:pPr algn="just">
              <a:lnSpc>
                <a:spcPct val="200000"/>
              </a:lnSpc>
            </a:pPr>
            <a:r>
              <a:rPr lang="fa-IR" b="1" i="1" dirty="0">
                <a:latin typeface="Times New Roman" panose="02020603050405020304" pitchFamily="18" charset="0"/>
              </a:rPr>
              <a:t>بدین ترتیب جامعه شناسی تربیتی رشته ای است که به مطالعه تاثیرات متقابل جامعه و نظام تعلیم و تربیت میپردازد.به طوری که جامعه شناسی تربیتی از یک سو به مطالعه تاثیرات جامعه و تحولات اجتماعی بر نظام تعلیم و تربیت و از سوی دیگر به بررسی تاثیرات تعلیم و تربیت رسمی و آموزش مدرسه ای بر جامعه و تحولات ان می پردازد. بر همین اساس است که امروزه در تمام دانسشراهای و رشته های تعلیم و تربیت ،جامعه شناسی تعلیم و تربیت یکی از موضوعات درسی مهم و موثر محسوب می شود و به کسانی که با امر تعلیم و تربیت سروکار خواهند داشت تدریس و آموزش داده می شود</a:t>
            </a:r>
            <a:endParaRPr lang="en-US" dirty="0"/>
          </a:p>
        </p:txBody>
      </p:sp>
    </p:spTree>
    <p:extLst>
      <p:ext uri="{BB962C8B-B14F-4D97-AF65-F5344CB8AC3E}">
        <p14:creationId xmlns:p14="http://schemas.microsoft.com/office/powerpoint/2010/main" val="1399772743"/>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986" y="528034"/>
            <a:ext cx="6680382" cy="695459"/>
          </a:xfrm>
        </p:spPr>
        <p:txBody>
          <a:bodyPr/>
          <a:lstStyle/>
          <a:p>
            <a:pPr marR="0" rtl="1"/>
            <a:r>
              <a:rPr lang="fa-IR" sz="2400" b="1" i="0" u="none" strike="noStrike" kern="1600" baseline="0" dirty="0" smtClean="0">
                <a:latin typeface="Times New Roman" panose="02020603050405020304" pitchFamily="18" charset="0"/>
              </a:rPr>
              <a:t>4</a:t>
            </a:r>
            <a:r>
              <a:rPr lang="fa-IR" sz="2400" b="1" i="0" u="none" strike="noStrike" kern="1600" baseline="0" dirty="0" smtClean="0">
                <a:latin typeface="Times New Roman" panose="02020603050405020304" pitchFamily="18" charset="0"/>
                <a:cs typeface="Times New Roman" panose="02020603050405020304" pitchFamily="18" charset="0"/>
              </a:rPr>
              <a:t>-جامعه شناسی تربیتی و جامعه شناسی تعلیم و تربیت</a:t>
            </a:r>
          </a:p>
        </p:txBody>
      </p:sp>
      <p:sp>
        <p:nvSpPr>
          <p:cNvPr id="3" name="Text Placeholder 2"/>
          <p:cNvSpPr>
            <a:spLocks noGrp="1"/>
          </p:cNvSpPr>
          <p:nvPr>
            <p:ph type="body" idx="1"/>
          </p:nvPr>
        </p:nvSpPr>
        <p:spPr>
          <a:xfrm>
            <a:off x="1146220" y="1223494"/>
            <a:ext cx="8903633" cy="5024906"/>
          </a:xfrm>
        </p:spPr>
        <p:txBody>
          <a:bodyPr>
            <a:normAutofit/>
          </a:bodyPr>
          <a:lstStyle/>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ظاهرا برای اولین بار استوارت در سال 1950 اصطلاحات جامعه شناسی تربیتی، جامعه شناسی تعلیم و تربیت و برداشت جامعه شناختی در تعلیم و تربیت را در مقاله اش به کار برد. در ابتدا نیز این تمایل وجود داشت که در گروههای مختلف آموزشی علوم تربیتی دانشگاهها این رشته را با عنوان جامعه شناسی تربیتی بشناسند.ولی امروزه اصطلاح جامعه شناسی تعلیم و تربیت متداول است.به عقیده تایلور </a:t>
            </a:r>
          </a:p>
          <a:p>
            <a:pPr marR="0" lvl="0" algn="just" rtl="1"/>
            <a:r>
              <a:rPr lang="fa-IR" b="1" i="1" u="none" strike="noStrike" baseline="0" dirty="0" smtClean="0">
                <a:latin typeface="Times New Roman" panose="02020603050405020304" pitchFamily="18" charset="0"/>
                <a:cs typeface="Times New Roman" panose="02020603050405020304" pitchFamily="18" charset="0"/>
              </a:rPr>
              <a:t>جامعه شناسی تربیتی بر مسائل تربیتی توجه دارد و جامعه شناسی تعلیم و تربیت بر مسائل اجتماعی وجامعه شناختی.</a:t>
            </a:r>
          </a:p>
          <a:p>
            <a:pPr marR="0" lvl="0" algn="just" rtl="1"/>
            <a:r>
              <a:rPr lang="fa-IR" b="1" i="1" u="none" strike="noStrike" baseline="0" dirty="0" smtClean="0">
                <a:latin typeface="Times New Roman" panose="02020603050405020304" pitchFamily="18" charset="0"/>
                <a:cs typeface="Times New Roman" panose="02020603050405020304" pitchFamily="18" charset="0"/>
              </a:rPr>
              <a:t>استالکوپ در کتاب جامعه شناسی تعلیم و تربیت سه مفهوم زیر را از یکدیگر تفکیک میکند </a:t>
            </a:r>
            <a:r>
              <a:rPr lang="fa-IR" b="1" i="1" u="none" strike="noStrike" baseline="0" dirty="0" smtClean="0">
                <a:latin typeface="Times New Roman" panose="02020603050405020304" pitchFamily="18" charset="0"/>
                <a:cs typeface="Times New Roman" panose="02020603050405020304" pitchFamily="18" charset="0"/>
              </a:rPr>
              <a:t>.</a:t>
            </a:r>
            <a:endParaRPr lang="fa-IR" b="1" i="1"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9046089"/>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rmAutofit/>
          </a:bodyPr>
          <a:lstStyle/>
          <a:p>
            <a:pPr marR="0" lvl="0" algn="just" rtl="1">
              <a:lnSpc>
                <a:spcPct val="200000"/>
              </a:lnSpc>
            </a:pPr>
            <a:r>
              <a:rPr lang="fa-IR" b="1" i="1" dirty="0">
                <a:latin typeface="Times New Roman" panose="02020603050405020304" pitchFamily="18" charset="0"/>
              </a:rPr>
              <a:t>جامعه شناسی تعلیم و تربیت:کاربرد اصول و یافته های عمومی جامعه شناختی در اداره امور یا در فرایندهای تربیتی است. جامعه شناسی تربیتی:تحلیل فرایندهای جامعه شناسی مستتر در نهاد تعلیم و تربیت است این گرایش بر مطالعه جامعه شناختی نهاد تعلیم و تربیت توجه میکند. </a:t>
            </a:r>
          </a:p>
          <a:p>
            <a:pPr marR="0" lvl="0" algn="just" rtl="1"/>
            <a:r>
              <a:rPr lang="fa-IR" b="1" i="1" dirty="0">
                <a:latin typeface="Times New Roman" panose="02020603050405020304" pitchFamily="18" charset="0"/>
              </a:rPr>
              <a:t>مبانی اجتماعی تعلیم و تربیت:زمینه مطالعاتی است که معمولا تاریخ ،فلسفه و جامعه شناسی تعلیم و تربیت و آموزش و پرورش  مقایسه ای را شامل می شود این زمینه گسترده تر از جامعه شناسی تربیتی و جامعه شناسی تعلیم و تربیت است.</a:t>
            </a:r>
          </a:p>
          <a:p>
            <a:endParaRPr lang="en-US" dirty="0"/>
          </a:p>
        </p:txBody>
      </p:sp>
    </p:spTree>
    <p:extLst>
      <p:ext uri="{BB962C8B-B14F-4D97-AF65-F5344CB8AC3E}">
        <p14:creationId xmlns:p14="http://schemas.microsoft.com/office/powerpoint/2010/main" val="173720067"/>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pPr marR="0" lvl="0" algn="just" rtl="1">
              <a:lnSpc>
                <a:spcPct val="200000"/>
              </a:lnSpc>
            </a:pPr>
            <a:r>
              <a:rPr lang="fa-IR" b="1" i="1" dirty="0">
                <a:latin typeface="Times New Roman" panose="02020603050405020304" pitchFamily="18" charset="0"/>
              </a:rPr>
              <a:t>جنسن نیز در کتاب جامعه شناسی تربیتی به طور مفصل به بررسی این دو حوزه مطالعاتی پرداخته است و اظهار می دارد که مسائل مربوط به جامعه شناسی تربیتی از قلمرو تعلیم و تربیت منبعث می شود در صورتی که مسائل مرتبط با جامعه شناسی تعلیم و تربیت از قلمرو جامعه شناسی منشا میگیرد.جامعه شناسی تعلیم و تربیت قبل از هر چیز تحقیق درباره جنبه های جامعه شناختی پدیده ها و نهادهای تربیتی است و مسائلی که در این مورد بررسی می شوند به جای انکه مسائل عملی تعلیم و تربیت باشند مسائل جامعه شناختی هستند.</a:t>
            </a:r>
          </a:p>
          <a:p>
            <a:endParaRPr lang="en-US" dirty="0"/>
          </a:p>
        </p:txBody>
      </p:sp>
    </p:spTree>
    <p:extLst>
      <p:ext uri="{BB962C8B-B14F-4D97-AF65-F5344CB8AC3E}">
        <p14:creationId xmlns:p14="http://schemas.microsoft.com/office/powerpoint/2010/main" val="353184098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7128" y="2052919"/>
            <a:ext cx="9212726" cy="4025910"/>
          </a:xfrm>
        </p:spPr>
        <p:txBody>
          <a:bodyPr/>
          <a:lstStyle/>
          <a:p>
            <a:pPr lvl="0">
              <a:lnSpc>
                <a:spcPct val="200000"/>
              </a:lnSpc>
            </a:pPr>
            <a:r>
              <a:rPr lang="fa-IR" b="1" i="1" dirty="0">
                <a:latin typeface="Times New Roman" panose="02020603050405020304" pitchFamily="18" charset="0"/>
              </a:rPr>
              <a:t>با وجود همه این تعاریف و دسته بندی هایی که وجود دارد به نظر می رسد اینده این حوزه به همکاری نزدیک بین جامعه  شناسان تعلیم و تربیت و متخصصان تعلیم و تربیت علاقه مند به جامعه شناسی بستگی داشته باشد بنابراین جامعه شناسی تعلیم و تربیت عبارت است از رشته ای که هم جامعه شناسی و هم متخصص تعلیم و تربیت با ان سرو کار دارند و هر دو میتوانند در  ان نقش ارزشمندی داشته باشند</a:t>
            </a:r>
            <a:r>
              <a:rPr lang="en-US" b="1" i="1" dirty="0">
                <a:latin typeface="Calibri Light" panose="020F0302020204030204" pitchFamily="34" charset="0"/>
                <a:cs typeface="Times New Roman" panose="02020603050405020304" pitchFamily="18" charset="0"/>
              </a:rPr>
              <a:t>  </a:t>
            </a:r>
            <a:r>
              <a:rPr lang="fa-IR" b="1" i="1" dirty="0">
                <a:latin typeface="Times New Roman" panose="02020603050405020304" pitchFamily="18" charset="0"/>
              </a:rPr>
              <a:t>.</a:t>
            </a:r>
          </a:p>
          <a:p>
            <a:endParaRPr lang="en-US" dirty="0"/>
          </a:p>
        </p:txBody>
      </p:sp>
    </p:spTree>
    <p:extLst>
      <p:ext uri="{BB962C8B-B14F-4D97-AF65-F5344CB8AC3E}">
        <p14:creationId xmlns:p14="http://schemas.microsoft.com/office/powerpoint/2010/main" val="26992391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0472" y="540913"/>
            <a:ext cx="7230361" cy="759854"/>
          </a:xfrm>
        </p:spPr>
        <p:txBody>
          <a:bodyPr/>
          <a:lstStyle/>
          <a:p>
            <a:pPr marR="0" rtl="1"/>
            <a:r>
              <a:rPr lang="fa-IR" sz="2800" b="1" i="0" u="none" strike="noStrike" kern="1600" baseline="0" dirty="0" smtClean="0">
                <a:latin typeface="Times New Roman" panose="02020603050405020304" pitchFamily="18" charset="0"/>
              </a:rPr>
              <a:t>5-</a:t>
            </a:r>
            <a:r>
              <a:rPr lang="fa-IR" sz="2800" b="1" i="0" u="none" strike="noStrike" kern="1600" baseline="0" dirty="0" smtClean="0">
                <a:latin typeface="Times New Roman" panose="02020603050405020304" pitchFamily="18" charset="0"/>
                <a:cs typeface="Times New Roman" panose="02020603050405020304" pitchFamily="18" charset="0"/>
              </a:rPr>
              <a:t>قلمرو جامعه شناسی تعلیم و تربیت</a:t>
            </a:r>
          </a:p>
        </p:txBody>
      </p:sp>
      <p:sp>
        <p:nvSpPr>
          <p:cNvPr id="3" name="Text Placeholder 2"/>
          <p:cNvSpPr>
            <a:spLocks noGrp="1"/>
          </p:cNvSpPr>
          <p:nvPr>
            <p:ph type="body" idx="1"/>
          </p:nvPr>
        </p:nvSpPr>
        <p:spPr/>
        <p:txBody>
          <a:bodyPr/>
          <a:lstStyle/>
          <a:p>
            <a:pPr marR="0" lvl="0" algn="just" rtl="1"/>
            <a:r>
              <a:rPr lang="fa-IR" b="1" i="1" u="none" strike="noStrike" baseline="0" dirty="0" smtClean="0">
                <a:latin typeface="Times New Roman" panose="02020603050405020304" pitchFamily="18" charset="0"/>
                <a:cs typeface="Times New Roman" panose="02020603050405020304" pitchFamily="18" charset="0"/>
              </a:rPr>
              <a:t>قلمرو مطالعاتی جامعه شناسی تعلیم و تربیت را میتوان به موارد زیر تقسیم بندی کرد </a:t>
            </a:r>
          </a:p>
          <a:p>
            <a:pPr marR="0" lvl="0" algn="just" rtl="1"/>
            <a:r>
              <a:rPr lang="fa-IR" b="1" i="1" u="none" strike="noStrike" baseline="0" dirty="0" smtClean="0">
                <a:latin typeface="Times New Roman" panose="02020603050405020304" pitchFamily="18" charset="0"/>
              </a:rPr>
              <a:t>1- -</a:t>
            </a:r>
            <a:r>
              <a:rPr lang="fa-IR" b="1" i="1" u="none" strike="noStrike" baseline="0" dirty="0" smtClean="0">
                <a:latin typeface="Times New Roman" panose="02020603050405020304" pitchFamily="18" charset="0"/>
                <a:cs typeface="Times New Roman" panose="02020603050405020304" pitchFamily="18" charset="0"/>
              </a:rPr>
              <a:t>رابطه نظام آموزشی با دیگر نهادهای جامعه2- - فرهنگ مدرسه و روابط انسانی در داخل ان3-رابطه مدرسه و جامعه 4- تاثیرمدرسه بر رفتار و شخصیت افراد موجود در آن 5- -مطالعات مربوط به تربیت معلم.</a:t>
            </a:r>
          </a:p>
          <a:p>
            <a:pPr marR="0" lvl="0" algn="just" rtl="1"/>
            <a:r>
              <a:rPr lang="fa-IR" b="1" i="1" u="none" strike="noStrike" baseline="0" dirty="0" smtClean="0">
                <a:latin typeface="Times New Roman" panose="02020603050405020304" pitchFamily="18" charset="0"/>
                <a:cs typeface="Times New Roman" panose="02020603050405020304" pitchFamily="18" charset="0"/>
              </a:rPr>
              <a:t>تربیت معلم  نیز یکی از بحثهای مهم در جامعه شناسی آموزش و پرورش بوده است برخی از حوزه های مطالعاتی در این زمینهعبارتند از:1-نقش اجتماعی معلم2- ماهیت شخصیت معلم 3- تاثیر شخصیت معلم بر رفتار دانش آموز4- نقش معلم در رشد سازگاری یا ناسازگاری کودک 5- ویژگی رفتارهای ناشی از وجود محیط خودکامه یا آزاد در مدرسه .</a:t>
            </a:r>
          </a:p>
        </p:txBody>
      </p:sp>
    </p:spTree>
    <p:extLst>
      <p:ext uri="{BB962C8B-B14F-4D97-AF65-F5344CB8AC3E}">
        <p14:creationId xmlns:p14="http://schemas.microsoft.com/office/powerpoint/2010/main" val="2236882532"/>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1"/>
            <a:r>
              <a:rPr lang="fa-IR" b="1" i="0" u="none" strike="noStrike" kern="1600" baseline="0" smtClean="0">
                <a:latin typeface="Times New Roman" panose="02020603050405020304" pitchFamily="18" charset="0"/>
              </a:rPr>
              <a:t>                                           </a:t>
            </a:r>
            <a:r>
              <a:rPr lang="fa-IR" b="0" i="0" u="none" strike="noStrike" kern="1600" baseline="0" smtClean="0">
                <a:latin typeface="Times New Roman" panose="02020603050405020304" pitchFamily="18" charset="0"/>
              </a:rPr>
              <a:t>              </a:t>
            </a:r>
            <a:endParaRPr lang="en-US" b="1" i="0" u="none" strike="noStrike" kern="1600" baseline="0" smtClean="0">
              <a:latin typeface="Times New Roman" panose="02020603050405020304" pitchFamily="18" charset="0"/>
            </a:endParaRPr>
          </a:p>
        </p:txBody>
      </p:sp>
      <p:sp>
        <p:nvSpPr>
          <p:cNvPr id="3" name="Text Placeholder 2"/>
          <p:cNvSpPr>
            <a:spLocks noGrp="1"/>
          </p:cNvSpPr>
          <p:nvPr>
            <p:ph type="body" idx="1"/>
          </p:nvPr>
        </p:nvSpPr>
        <p:spPr>
          <a:xfrm>
            <a:off x="1673156" y="2001122"/>
            <a:ext cx="8946541" cy="4195481"/>
          </a:xfrm>
        </p:spPr>
        <p:txBody>
          <a:bodyPr/>
          <a:lstStyle/>
          <a:p>
            <a:pPr marR="0" lvl="0" algn="just" rtl="1">
              <a:lnSpc>
                <a:spcPct val="150000"/>
              </a:lnSpc>
            </a:pPr>
            <a:r>
              <a:rPr lang="fa-IR" b="1" i="1" u="none" strike="noStrike" baseline="0" dirty="0" smtClean="0">
                <a:latin typeface="Times New Roman" panose="02020603050405020304" pitchFamily="18" charset="0"/>
              </a:rPr>
              <a:t> </a:t>
            </a:r>
            <a:r>
              <a:rPr lang="fa-IR" b="1" i="1" u="none" strike="noStrike" baseline="0" dirty="0" smtClean="0">
                <a:latin typeface="Times New Roman" panose="02020603050405020304" pitchFamily="18" charset="0"/>
                <a:cs typeface="Times New Roman" panose="02020603050405020304" pitchFamily="18" charset="0"/>
              </a:rPr>
              <a:t>این فصل با هدف آشنایی دانشجو معلمان با ضرورت درس جامعه شناسی تربیتی در دانشگاه فرهنکیان تنظیم شده است . در این فصل دانشجو معلمان با ضرورت درس جامعه شناسی تربیتی ،کارکردهای جامعه شناسی تربیتی،متفکران اولیه جامعه شناسی تربیتی،ارتباط جامعه شناسی تربیتی با جامعه شناسی تعلیم و تربیت ،قلمرو و محتوای جامعه شناسی تربیتی آشنا می شوند. انتظار می رود دانشجو معلمان با مطالعه این فصل نسبت به ضرورت و اهمیت درس جامعه شناسی تربیتی در حرفه معلمی آشنایی یابند و بتوانند تعریفی از جامعه شناسی تربیتی ارائه کنند و هدف از یادگیری این درس را بیان نمایند.</a:t>
            </a:r>
          </a:p>
        </p:txBody>
      </p:sp>
    </p:spTree>
    <p:extLst>
      <p:ext uri="{BB962C8B-B14F-4D97-AF65-F5344CB8AC3E}">
        <p14:creationId xmlns:p14="http://schemas.microsoft.com/office/powerpoint/2010/main" val="26861312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4569" y="774689"/>
            <a:ext cx="7140209" cy="963959"/>
          </a:xfrm>
        </p:spPr>
        <p:txBody>
          <a:bodyPr/>
          <a:lstStyle/>
          <a:p>
            <a:pPr marR="0" rtl="1"/>
            <a:r>
              <a:rPr lang="ar-SA" sz="3200" b="1" i="0" u="none" strike="noStrike" kern="1600" baseline="0" dirty="0" smtClean="0">
                <a:latin typeface="Times New Roman" panose="02020603050405020304" pitchFamily="18" charset="0"/>
              </a:rPr>
              <a:t>6-</a:t>
            </a:r>
            <a:r>
              <a:rPr lang="ar-SA" sz="3200" b="1" i="0" u="none" strike="noStrike" kern="1600" baseline="0" dirty="0" smtClean="0">
                <a:latin typeface="Times New Roman" panose="02020603050405020304" pitchFamily="18" charset="0"/>
                <a:cs typeface="Times New Roman" panose="02020603050405020304" pitchFamily="18" charset="0"/>
              </a:rPr>
              <a:t>محتوای جامعه شناسی تعلیم و تربیت</a:t>
            </a:r>
          </a:p>
        </p:txBody>
      </p:sp>
      <p:sp>
        <p:nvSpPr>
          <p:cNvPr id="3" name="Text Placeholder 2"/>
          <p:cNvSpPr>
            <a:spLocks noGrp="1"/>
          </p:cNvSpPr>
          <p:nvPr>
            <p:ph type="body" idx="1"/>
          </p:nvPr>
        </p:nvSpPr>
        <p:spPr>
          <a:xfrm>
            <a:off x="1888923" y="2439285"/>
            <a:ext cx="8946541" cy="4195481"/>
          </a:xfrm>
        </p:spPr>
        <p:txBody>
          <a:bodyPr/>
          <a:lstStyle/>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جامعه شناسی تعلیم و تربیت با مفاهیم کلی نظیر جامعه پذیری ،فرهنگ پذیری، اجتماع، طبقه، محیط، اجتماعی شدن، درونی  ساختن، همسازی و سازگاری اجتماعی، نفوذ،عقب ماندگی فرهنگی، سرمایه فرهنگی و زبانی،بازتولید فرهنگی،فرهنگ و خرده فرهنگ، پایگاه ،نقش و مانند ان سر کار دارد.</a:t>
            </a:r>
          </a:p>
          <a:p>
            <a:pPr marR="0" lvl="0" algn="just" rtl="1"/>
            <a:r>
              <a:rPr lang="fa-IR" b="1" i="1" u="none" strike="noStrike" baseline="0" dirty="0" smtClean="0">
                <a:latin typeface="Times New Roman" panose="02020603050405020304" pitchFamily="18" charset="0"/>
                <a:cs typeface="Times New Roman" panose="02020603050405020304" pitchFamily="18" charset="0"/>
              </a:rPr>
              <a:t>همچنین شامل ملاحظاتی است از قبیل:</a:t>
            </a:r>
          </a:p>
        </p:txBody>
      </p:sp>
    </p:spTree>
    <p:extLst>
      <p:ext uri="{BB962C8B-B14F-4D97-AF65-F5344CB8AC3E}">
        <p14:creationId xmlns:p14="http://schemas.microsoft.com/office/powerpoint/2010/main" val="404922649"/>
      </p:ext>
    </p:extLst>
  </p:cSld>
  <p:clrMapOvr>
    <a:masterClrMapping/>
  </p:clrMapOvr>
  <p:transition spd="med">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5786" y="3028493"/>
            <a:ext cx="9239465" cy="1400530"/>
          </a:xfrm>
        </p:spPr>
        <p:txBody>
          <a:bodyPr/>
          <a:lstStyle/>
          <a:p>
            <a:pPr marR="0" rtl="1"/>
            <a:r>
              <a:rPr lang="fa-IR" b="1" i="0" u="none" strike="noStrike" kern="1600" baseline="0" dirty="0" smtClean="0">
                <a:latin typeface="Times New Roman" panose="02020603050405020304" pitchFamily="18" charset="0"/>
              </a:rPr>
              <a:t>                                                   </a:t>
            </a:r>
            <a:r>
              <a:rPr lang="fa-IR" b="1" i="0" u="none" strike="noStrike" kern="1600" baseline="0" dirty="0" smtClean="0">
                <a:latin typeface="Times New Roman" panose="02020603050405020304" pitchFamily="18" charset="0"/>
                <a:cs typeface="Times New Roman" panose="02020603050405020304" pitchFamily="18" charset="0"/>
              </a:rPr>
              <a:t>فصل دوم  </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68439434"/>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0022" y="1223493"/>
            <a:ext cx="6985662" cy="1350972"/>
          </a:xfrm>
        </p:spPr>
        <p:txBody>
          <a:bodyPr/>
          <a:lstStyle/>
          <a:p>
            <a:pPr marR="0" rtl="1"/>
            <a:r>
              <a:rPr lang="fa-IR" sz="2000" b="1" i="0" u="none" strike="noStrike" kern="1600" baseline="0" dirty="0" smtClean="0">
                <a:latin typeface="Times New Roman" panose="02020603050405020304" pitchFamily="18" charset="0"/>
              </a:rPr>
              <a:t>                               </a:t>
            </a:r>
            <a:r>
              <a:rPr lang="fa-IR" sz="2000" b="1" i="0" u="none" strike="noStrike" kern="1600" baseline="0" dirty="0" smtClean="0">
                <a:latin typeface="Times New Roman" panose="02020603050405020304" pitchFamily="18" charset="0"/>
                <a:cs typeface="Times New Roman" panose="02020603050405020304" pitchFamily="18" charset="0"/>
              </a:rPr>
              <a:t>نظریه های جامعه شناسی تعلیم و تربیت</a:t>
            </a:r>
          </a:p>
        </p:txBody>
      </p:sp>
      <p:sp>
        <p:nvSpPr>
          <p:cNvPr id="3" name="Text Placeholder 2"/>
          <p:cNvSpPr>
            <a:spLocks noGrp="1"/>
          </p:cNvSpPr>
          <p:nvPr>
            <p:ph type="body" idx="1"/>
          </p:nvPr>
        </p:nvSpPr>
        <p:spPr/>
        <p:txBody>
          <a:bodyPr/>
          <a:lstStyle/>
          <a:p>
            <a:pPr marR="0" lvl="0" algn="justLow" rtl="1">
              <a:lnSpc>
                <a:spcPct val="200000"/>
              </a:lnSpc>
            </a:pPr>
            <a:r>
              <a:rPr lang="fa-IR" b="1" i="1" u="none" strike="noStrike" baseline="0" dirty="0" smtClean="0">
                <a:latin typeface="Times New Roman" panose="02020603050405020304" pitchFamily="18" charset="0"/>
              </a:rPr>
              <a:t>  </a:t>
            </a:r>
            <a:r>
              <a:rPr lang="fa-IR" b="1" i="1" u="none" strike="noStrike" baseline="0" dirty="0" smtClean="0">
                <a:latin typeface="Times New Roman" panose="02020603050405020304" pitchFamily="18" charset="0"/>
                <a:cs typeface="Times New Roman" panose="02020603050405020304" pitchFamily="18" charset="0"/>
              </a:rPr>
              <a:t>این فصل با هدف آشنایی دانشجو معلمان با نظریه های جامعه شناسی تعلیم و تربیت تنظیم شده است. این فصل به مرور مهمترین نظریاتی که در حوزه جامعه شناسی تربیتی مطرح هستند می پردازد . </a:t>
            </a:r>
          </a:p>
          <a:p>
            <a:pPr marR="0" lvl="0" algn="justLow"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برخی از این نظریات عبارتند از  :کارکرد گرایی،مارکسیسم،بازتولید،مقاومت و تفسیری.انتظار می رود دانشجو معلمان با مطالعه این فصل بتوانند با نظریه های مختلف جامعه شناسی تربیتی اشنا شوند و بر اساس این نظریات به نقد و بررسی نظام تعلیم و تربیت موجود جامعه خودشان بپردازند.</a:t>
            </a:r>
          </a:p>
        </p:txBody>
      </p:sp>
    </p:spTree>
    <p:extLst>
      <p:ext uri="{BB962C8B-B14F-4D97-AF65-F5344CB8AC3E}">
        <p14:creationId xmlns:p14="http://schemas.microsoft.com/office/powerpoint/2010/main" val="2210910214"/>
      </p:ext>
    </p:extLst>
  </p:cSld>
  <p:clrMapOvr>
    <a:masterClrMapping/>
  </p:clrMapOvr>
  <p:transition spd="med">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905" y="656824"/>
            <a:ext cx="7178845" cy="888642"/>
          </a:xfrm>
        </p:spPr>
        <p:txBody>
          <a:bodyPr/>
          <a:lstStyle/>
          <a:p>
            <a:pPr marR="0" rtl="1"/>
            <a:r>
              <a:rPr lang="fa-IR" sz="2800" b="1" i="0" u="none" strike="noStrike" kern="1600" baseline="0" dirty="0" smtClean="0">
                <a:latin typeface="Times New Roman" panose="02020603050405020304" pitchFamily="18" charset="0"/>
              </a:rPr>
              <a:t>1--</a:t>
            </a:r>
            <a:r>
              <a:rPr lang="fa-IR" sz="2800" b="1" i="0" u="none" strike="noStrike" kern="1600" baseline="0" dirty="0" smtClean="0">
                <a:latin typeface="Times New Roman" panose="02020603050405020304" pitchFamily="18" charset="0"/>
                <a:cs typeface="Times New Roman" panose="02020603050405020304" pitchFamily="18" charset="0"/>
              </a:rPr>
              <a:t>نظریه کارکرد گرایی</a:t>
            </a:r>
          </a:p>
        </p:txBody>
      </p:sp>
      <p:sp>
        <p:nvSpPr>
          <p:cNvPr id="3" name="Text Placeholder 2"/>
          <p:cNvSpPr>
            <a:spLocks noGrp="1"/>
          </p:cNvSpPr>
          <p:nvPr>
            <p:ph type="body" idx="1"/>
          </p:nvPr>
        </p:nvSpPr>
        <p:spPr>
          <a:xfrm>
            <a:off x="1103312" y="1764407"/>
            <a:ext cx="8946541" cy="4368084"/>
          </a:xfrm>
        </p:spPr>
        <p:txBody>
          <a:bodyPr>
            <a:normAutofit lnSpcReduction="10000"/>
          </a:bodyPr>
          <a:lstStyle/>
          <a:p>
            <a:pPr marR="0" lvl="0" algn="just" rtl="1">
              <a:lnSpc>
                <a:spcPct val="160000"/>
              </a:lnSpc>
            </a:pPr>
            <a:r>
              <a:rPr lang="fa-IR" b="1" i="1" u="none" strike="noStrike" baseline="0" dirty="0" smtClean="0">
                <a:latin typeface="Times New Roman" panose="02020603050405020304" pitchFamily="18" charset="0"/>
                <a:cs typeface="Times New Roman" panose="02020603050405020304" pitchFamily="18" charset="0"/>
              </a:rPr>
              <a:t>رایج ترین تحلیل در نظریات کارکرد گرایی از آموزش و پرورش تهیه فهرستی از کارکردهای آموزش و پرورش در دنیای مدرن است.</a:t>
            </a:r>
            <a:r>
              <a:rPr lang="ar-SA" b="1" i="1" u="none" strike="noStrike" baseline="0" dirty="0" smtClean="0">
                <a:latin typeface="Times New Roman" panose="02020603050405020304" pitchFamily="18" charset="0"/>
                <a:cs typeface="Times New Roman" panose="02020603050405020304" pitchFamily="18" charset="0"/>
              </a:rPr>
              <a:t> </a:t>
            </a:r>
            <a:r>
              <a:rPr lang="fa-IR" b="1" i="1" u="none" strike="noStrike" baseline="0" dirty="0" smtClean="0">
                <a:latin typeface="Times New Roman" panose="02020603050405020304" pitchFamily="18" charset="0"/>
                <a:cs typeface="Times New Roman" panose="02020603050405020304" pitchFamily="18" charset="0"/>
              </a:rPr>
              <a:t>هر یک از نهادهای اجتماعی مختلف در جامعه از جمله نهاد اموش و پرورش در ارتباط با کل جامعه و همچنین درارتباط با بخشهای دیگر دارای کارکردهای مهمی هستند.در این رویکرد به آموزش و پرورش می توان سه کارکرد را برای نهاد آموزش و پرورش در جامعه قائل بود.</a:t>
            </a:r>
          </a:p>
          <a:p>
            <a:pPr marR="0" lvl="0" algn="just" rtl="1">
              <a:lnSpc>
                <a:spcPct val="160000"/>
              </a:lnSpc>
            </a:pPr>
            <a:r>
              <a:rPr lang="fa-IR" b="1" i="1" u="none" strike="noStrike" baseline="0" dirty="0" smtClean="0">
                <a:latin typeface="Times New Roman" panose="02020603050405020304" pitchFamily="18" charset="0"/>
              </a:rPr>
              <a:t>1-</a:t>
            </a:r>
            <a:r>
              <a:rPr lang="fa-IR" b="1" i="1" u="none" strike="noStrike" baseline="0" dirty="0" smtClean="0">
                <a:latin typeface="Times New Roman" panose="02020603050405020304" pitchFamily="18" charset="0"/>
                <a:cs typeface="Times New Roman" panose="02020603050405020304" pitchFamily="18" charset="0"/>
              </a:rPr>
              <a:t>حفظ و انتقال فرهنگ.</a:t>
            </a:r>
          </a:p>
          <a:p>
            <a:pPr marR="0" lvl="0" algn="just" rtl="1">
              <a:lnSpc>
                <a:spcPct val="160000"/>
              </a:lnSpc>
            </a:pPr>
            <a:r>
              <a:rPr lang="fa-IR" b="1" i="1" u="none" strike="noStrike" baseline="0" dirty="0" smtClean="0">
                <a:latin typeface="Times New Roman" panose="02020603050405020304" pitchFamily="18" charset="0"/>
              </a:rPr>
              <a:t>2- </a:t>
            </a:r>
            <a:r>
              <a:rPr lang="fa-IR" b="1" i="1" u="none" strike="noStrike" baseline="0" dirty="0" smtClean="0">
                <a:latin typeface="Times New Roman" panose="02020603050405020304" pitchFamily="18" charset="0"/>
                <a:cs typeface="Times New Roman" panose="02020603050405020304" pitchFamily="18" charset="0"/>
              </a:rPr>
              <a:t>نواوری و اکتشاف و انتقال دانش جدید.</a:t>
            </a:r>
          </a:p>
          <a:p>
            <a:pPr marR="0" lvl="0" algn="just" rtl="1">
              <a:lnSpc>
                <a:spcPct val="160000"/>
              </a:lnSpc>
            </a:pPr>
            <a:r>
              <a:rPr lang="fa-IR" b="1" i="1" u="none" strike="noStrike" baseline="0" dirty="0" smtClean="0">
                <a:latin typeface="Times New Roman" panose="02020603050405020304" pitchFamily="18" charset="0"/>
              </a:rPr>
              <a:t>3- </a:t>
            </a:r>
            <a:r>
              <a:rPr lang="fa-IR" b="1" i="1" u="none" strike="noStrike" baseline="0" dirty="0" smtClean="0">
                <a:latin typeface="Times New Roman" panose="02020603050405020304" pitchFamily="18" charset="0"/>
                <a:cs typeface="Times New Roman" panose="02020603050405020304" pitchFamily="18" charset="0"/>
              </a:rPr>
              <a:t>تخصیص افراد به موقعیتهای مختلف در جامعه</a:t>
            </a:r>
            <a:r>
              <a:rPr lang="fa-IR" b="1" i="1" u="none" strike="noStrike" baseline="0" dirty="0" smtClean="0">
                <a:latin typeface="Times New Roman" panose="02020603050405020304" pitchFamily="18" charset="0"/>
                <a:cs typeface="Times New Roman" panose="02020603050405020304" pitchFamily="18" charset="0"/>
              </a:rPr>
              <a:t>.</a:t>
            </a:r>
            <a:endParaRPr lang="fa-IR" b="1" i="1"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2266628"/>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034862" y="1434732"/>
            <a:ext cx="8401357" cy="3175905"/>
          </a:xfrm>
        </p:spPr>
        <p:txBody>
          <a:bodyPr/>
          <a:lstStyle/>
          <a:p>
            <a:pPr lvl="0" algn="just">
              <a:lnSpc>
                <a:spcPct val="200000"/>
              </a:lnSpc>
            </a:pPr>
            <a:r>
              <a:rPr lang="fa-IR" b="1" i="1" dirty="0">
                <a:latin typeface="Times New Roman" panose="02020603050405020304" pitchFamily="18" charset="0"/>
              </a:rPr>
              <a:t>به اعتقاد کارکرد گرایان یکی از کارکردهای اولیه مدرسه انتقال دانش،احساسات و رفتارهای لازم برای حفظ نظم در جامعه  است.مدرسه حوزه آموزشی مهمی است زیرا در مدرسه است که کودکان یاد می گیرند تا موجودی اجتماعی شوند و از طریق ارتباط و تماس با دیگران ارزشهای اجتماعی متناسب با جامعه را در خود نهادینه سازند .از مهمترین نظریه پردازان کارکرد گرایی جامعه شناسی تعلیم و تربیت میتوان به امیل دورکیم و تالکوت پارسونز اشاره داشت.</a:t>
            </a:r>
          </a:p>
          <a:p>
            <a:endParaRPr lang="en-US" dirty="0"/>
          </a:p>
        </p:txBody>
      </p:sp>
    </p:spTree>
    <p:extLst>
      <p:ext uri="{BB962C8B-B14F-4D97-AF65-F5344CB8AC3E}">
        <p14:creationId xmlns:p14="http://schemas.microsoft.com/office/powerpoint/2010/main" val="395358252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3662" y="452718"/>
            <a:ext cx="6187172" cy="757896"/>
          </a:xfrm>
        </p:spPr>
        <p:txBody>
          <a:bodyPr/>
          <a:lstStyle/>
          <a:p>
            <a:pPr marR="0" rtl="1"/>
            <a:r>
              <a:rPr lang="ar-SA" sz="2800" b="1" i="0" u="none" strike="noStrike" kern="1600" baseline="0" dirty="0" smtClean="0">
                <a:latin typeface="Times New Roman" panose="02020603050405020304" pitchFamily="18" charset="0"/>
                <a:cs typeface="Times New Roman" panose="02020603050405020304" pitchFamily="18" charset="0"/>
              </a:rPr>
              <a:t>الف-امیل دورکیم</a:t>
            </a:r>
            <a:endParaRPr lang="fa-IR" sz="2800" b="1" i="0" u="none" strike="noStrike" kern="1600" baseline="0" dirty="0" smtClean="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p:txBody>
          <a:bodyPr>
            <a:normAutofit lnSpcReduction="10000"/>
          </a:bodyPr>
          <a:lstStyle/>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از دیدگاه دورکیم آموزش و پرورش یک واقعیت اجتماعی است و یکی از عناصر اساسی جامعه شناختی محسوب می شود .دورکیم  معتقد بود واقعیتهای اجتماعی بر رفتار فرد تاثیر میگذارند و رفتارهای فرد را شکل می دهند.برای فهم تعریف دورکیم از آموزش و پرورش توجه او به این نکته مهم است که نسل بالغ از طریق آموزش و پرورش بر کسانی که هنوز اماده زندگی اجتماعی نیستند تاثیر میگذارد هدف آموزش و پرورش تقویت و رشد حالتهای جسمانی فکری و اخلاقی خاصی در کودک است که هم جامعه سیاسی و هم محیط خاص کودک از او انتظار دارند بدین ترتیب به اعتقاد دورکیم نقش آموزش و پرورش وارد کردن و جا دادن  فرد در نظام اجتماعی است</a:t>
            </a:r>
            <a:r>
              <a:rPr lang="fa-IR" b="1" i="1" u="none" strike="noStrike" baseline="0" dirty="0" smtClean="0">
                <a:latin typeface="Times New Roman" panose="02020603050405020304" pitchFamily="18" charset="0"/>
                <a:cs typeface="Times New Roman" panose="02020603050405020304" pitchFamily="18" charset="0"/>
              </a:rPr>
              <a:t>.</a:t>
            </a:r>
            <a:endParaRPr lang="fa-IR" b="1" i="1"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8255698"/>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56068" y="2052918"/>
            <a:ext cx="8993785" cy="4180457"/>
          </a:xfrm>
        </p:spPr>
        <p:txBody>
          <a:bodyPr>
            <a:normAutofit/>
          </a:bodyPr>
          <a:lstStyle/>
          <a:p>
            <a:pPr lvl="0">
              <a:lnSpc>
                <a:spcPct val="200000"/>
              </a:lnSpc>
            </a:pPr>
            <a:r>
              <a:rPr lang="fa-IR" b="1" i="1" dirty="0">
                <a:latin typeface="Times New Roman" panose="02020603050405020304" pitchFamily="18" charset="0"/>
              </a:rPr>
              <a:t>در کتاب آموزش و پرورش و جامعه شناسی می توان تبیین کارکردی دورکیم از آموزش و پرورش را مشاهده کرد(22) به اعتقاد دورکیم در هر جامعه ای آموزش و پرورش متناسب با اهداف و ارزشهای ان جامعه است لذا محتوای آموزش و پرورش از جامعه ای به جامعه دیگر و از یک عصر به عصری دیگر متفاوت است. دورکیم معتقد است که آموزش و پرورش وسیله ای برای رسیدن به هدف است اما این جامعه است که هدف را تعیین میکند نه فرد.آموزش و پرورش توسعه توانایی های فرد به خاطر خود او نیست بلکه کارکرد اصلی ان توسعه تواناییها و امکانات بالقوه ای است که جامعه به آنها نیاز دارد.</a:t>
            </a:r>
            <a:r>
              <a:rPr lang="ar-SA" b="1" i="1" dirty="0">
                <a:latin typeface="Times New Roman" panose="02020603050405020304" pitchFamily="18" charset="0"/>
              </a:rPr>
              <a:t> </a:t>
            </a:r>
            <a:endParaRPr lang="en-US" dirty="0"/>
          </a:p>
        </p:txBody>
      </p:sp>
    </p:spTree>
    <p:extLst>
      <p:ext uri="{BB962C8B-B14F-4D97-AF65-F5344CB8AC3E}">
        <p14:creationId xmlns:p14="http://schemas.microsoft.com/office/powerpoint/2010/main" val="99470258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3312" y="1738648"/>
            <a:ext cx="8980846" cy="4509751"/>
          </a:xfrm>
        </p:spPr>
        <p:txBody>
          <a:bodyPr>
            <a:normAutofit/>
          </a:bodyPr>
          <a:lstStyle/>
          <a:p>
            <a:pPr lvl="0" algn="just">
              <a:lnSpc>
                <a:spcPct val="200000"/>
              </a:lnSpc>
            </a:pPr>
            <a:r>
              <a:rPr lang="fa-IR" b="1" i="1" dirty="0">
                <a:latin typeface="Times New Roman" panose="02020603050405020304" pitchFamily="18" charset="0"/>
              </a:rPr>
              <a:t>نقش آموزش و پرورش در متناسب نمودن فرد با جامعه خود از طریق فرایند اجتماعی شدن صورت میگیرد در خلال این فرایند، اجتماعی شدن کودک بر اساس شرایط و نیازهای جامعه شکل میگیرد.</a:t>
            </a:r>
            <a:r>
              <a:rPr lang="ar-SA" b="1" i="1" dirty="0">
                <a:latin typeface="Times New Roman" panose="02020603050405020304" pitchFamily="18" charset="0"/>
              </a:rPr>
              <a:t> </a:t>
            </a:r>
            <a:r>
              <a:rPr lang="fa-IR" b="1" i="1" dirty="0">
                <a:latin typeface="Times New Roman" panose="02020603050405020304" pitchFamily="18" charset="0"/>
              </a:rPr>
              <a:t>از دیدگاه دورکیم کارکرد آموزش و پرورش حفظ ثبات در جامعه و اجتماعی کردن فرد است به اعتقاد او انسانی که آموزش و پرورش تولید میکند به نوعی است که جامعه ان را تعیین میکند. دورکیم معتقد بود که وجود نظم و انضباط و همچنین مفهومی از اقتدار برای تضمین قاعده مندی رفتار ضروری است این انضباط اخلاقی فقط تا زمانی که معطوف به یک گروه یا جامعه خاص است مناسبت دارد لذا دورکیم بر این باور بود که رفتار اخلاقی مستلزم وابستگی یا تعلق به یک گروه اجتماعی است.</a:t>
            </a:r>
          </a:p>
          <a:p>
            <a:endParaRPr lang="en-US" dirty="0"/>
          </a:p>
        </p:txBody>
      </p:sp>
    </p:spTree>
    <p:extLst>
      <p:ext uri="{BB962C8B-B14F-4D97-AF65-F5344CB8AC3E}">
        <p14:creationId xmlns:p14="http://schemas.microsoft.com/office/powerpoint/2010/main" val="1111549284"/>
      </p:ext>
    </p:extLst>
  </p:cSld>
  <p:clrMapOvr>
    <a:masterClrMapping/>
  </p:clrMapOvr>
  <p:transition spd="med">
    <p:pull/>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43188" y="631065"/>
            <a:ext cx="9006665" cy="4468969"/>
          </a:xfrm>
        </p:spPr>
        <p:txBody>
          <a:bodyPr>
            <a:normAutofit/>
          </a:bodyPr>
          <a:lstStyle/>
          <a:p>
            <a:pPr lvl="0" algn="just">
              <a:lnSpc>
                <a:spcPct val="200000"/>
              </a:lnSpc>
            </a:pPr>
            <a:r>
              <a:rPr lang="fa-IR" b="1" i="1" dirty="0">
                <a:latin typeface="Times New Roman" panose="02020603050405020304" pitchFamily="18" charset="0"/>
              </a:rPr>
              <a:t>به اعتقاد دورکیم ارزشهای اخلاقی که اساس نظم اجتماعی اند از طریق نهادهای آموزشی تثبیت میشود و بقا و دوام میابد.از نظر دورکیم فرد در شکل بخشیدن به زندگی خود فاقد قدرت و توان است مگر اینکه جامعه اجازه چنین کاری به او بدهد.</a:t>
            </a:r>
            <a:r>
              <a:rPr lang="ar-SA" b="1" i="1" dirty="0">
                <a:latin typeface="Times New Roman" panose="02020603050405020304" pitchFamily="18" charset="0"/>
              </a:rPr>
              <a:t> </a:t>
            </a:r>
            <a:r>
              <a:rPr lang="fa-IR" b="1" i="1" dirty="0">
                <a:latin typeface="Times New Roman" panose="02020603050405020304" pitchFamily="18" charset="0"/>
              </a:rPr>
              <a:t>وقتی که انسانها در ارتباط با یکدیگر باشند به تولید ارزشها ،هنجارها و ایده ها ،زبان، نهادهای اجتماعی و نظایر ان می پردازند پس انسانهایی که با یکدیگر ارتباط دارند در حال ساخت جامعه اند.</a:t>
            </a:r>
            <a:r>
              <a:rPr lang="ar-SA" b="1" i="1" dirty="0">
                <a:latin typeface="Times New Roman" panose="02020603050405020304" pitchFamily="18" charset="0"/>
              </a:rPr>
              <a:t> </a:t>
            </a:r>
            <a:r>
              <a:rPr lang="fa-IR" b="1" i="1" dirty="0">
                <a:latin typeface="Times New Roman" panose="02020603050405020304" pitchFamily="18" charset="0"/>
              </a:rPr>
              <a:t>مردم می دانند که وقتی انها به تولید ارزشها ایده ها و نهادهای اجتماعی می پردازند خود این محصولات محدود کننده انسانها می شوند به عنوان مثال وقتی اعضای یک گروه یک زبان را بوجود می اورند پس از ان اگر درصدد ارتباط باشند باید قواعد ان را به کار ببرند.</a:t>
            </a:r>
          </a:p>
          <a:p>
            <a:endParaRPr lang="en-US" dirty="0"/>
          </a:p>
        </p:txBody>
      </p:sp>
    </p:spTree>
    <p:extLst>
      <p:ext uri="{BB962C8B-B14F-4D97-AF65-F5344CB8AC3E}">
        <p14:creationId xmlns:p14="http://schemas.microsoft.com/office/powerpoint/2010/main" val="240580515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0783" y="360608"/>
            <a:ext cx="6200051" cy="1004553"/>
          </a:xfrm>
        </p:spPr>
        <p:txBody>
          <a:bodyPr/>
          <a:lstStyle/>
          <a:p>
            <a:pPr marR="0" rtl="1"/>
            <a:r>
              <a:rPr lang="fa-IR" sz="2800" b="1" i="0" u="none" strike="noStrike" kern="1600" baseline="0" dirty="0" smtClean="0">
                <a:latin typeface="Times New Roman" panose="02020603050405020304" pitchFamily="18" charset="0"/>
                <a:cs typeface="Times New Roman" panose="02020603050405020304" pitchFamily="18" charset="0"/>
              </a:rPr>
              <a:t>ب-تالکوت پارسونز</a:t>
            </a:r>
          </a:p>
        </p:txBody>
      </p:sp>
      <p:sp>
        <p:nvSpPr>
          <p:cNvPr id="3" name="Text Placeholder 2"/>
          <p:cNvSpPr>
            <a:spLocks noGrp="1"/>
          </p:cNvSpPr>
          <p:nvPr>
            <p:ph type="body" idx="1"/>
          </p:nvPr>
        </p:nvSpPr>
        <p:spPr>
          <a:xfrm>
            <a:off x="656822" y="669701"/>
            <a:ext cx="10084157" cy="5578699"/>
          </a:xfrm>
        </p:spPr>
        <p:txBody>
          <a:bodyPr>
            <a:normAutofit/>
          </a:bodyPr>
          <a:lstStyle/>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یکی دیگر از جریانات فکری موثر بر توسعه جامعه شناسی آموزش و پرورش دیدگاه کارکردگرایی ساختاری تالکوت پارسونز  است.پارسونز همواره شیفته یک الگوی عظیم بود چهارچوب نظری عظیمی که بتواند هم ادمی و هم جامعه را در بر گیرد.( شارع پور 28).</a:t>
            </a:r>
            <a:r>
              <a:rPr lang="ar-SA" b="1" i="1" u="none" strike="noStrike" baseline="0" dirty="0" smtClean="0">
                <a:latin typeface="Times New Roman" panose="02020603050405020304" pitchFamily="18" charset="0"/>
                <a:cs typeface="Times New Roman" panose="02020603050405020304" pitchFamily="18" charset="0"/>
              </a:rPr>
              <a:t> </a:t>
            </a:r>
            <a:r>
              <a:rPr lang="fa-IR" b="1" i="1" u="none" strike="noStrike" baseline="0" dirty="0" smtClean="0">
                <a:latin typeface="Times New Roman" panose="02020603050405020304" pitchFamily="18" charset="0"/>
                <a:cs typeface="Times New Roman" panose="02020603050405020304" pitchFamily="18" charset="0"/>
              </a:rPr>
              <a:t>پارسونز از دیدگاه کارکردی کلاس درس را عامل اجتماعی شدن می داند بدین معنا که کلاس درس عاملی است که از طریق ان شخصیت افراد به گونه ای تربیت می شود که بتواند برای ایفای نقشهای بزرگسالی امادگی داشته باشد به اعتقاد پارسونز ما با یک مساله دو بعدی مواجهیم اینکه چگونه مدرسه تعهدات و توانایی های لازم برای ایفای موفقیت. </a:t>
            </a:r>
          </a:p>
          <a:p>
            <a:pPr algn="just" rtl="1"/>
            <a:r>
              <a:rPr lang="fa-IR" b="1" i="1" dirty="0">
                <a:latin typeface="Times New Roman" panose="02020603050405020304" pitchFamily="18" charset="0"/>
              </a:rPr>
              <a:t>امیز نقشهای بزرگسالی را در دانش آموز  درونی می سازد و دوم اینکه چگونه مدرسه این نیروی های انسانی را در درون ساختار جامعه وارد مشاغل مختلف می کند.</a:t>
            </a:r>
          </a:p>
          <a:p>
            <a:pPr marR="0" lvl="0" rtl="1"/>
            <a:endParaRPr lang="fa-IR" b="1" i="1" u="none" strike="noStrike" baseline="0" dirty="0" smtClean="0">
              <a:latin typeface="Times New Roman" panose="02020603050405020304" pitchFamily="18" charset="0"/>
            </a:endParaRPr>
          </a:p>
          <a:p>
            <a:pPr marR="0" lvl="0" rtl="1"/>
            <a:endParaRPr lang="fa-IR" b="1" i="1" u="none" strike="noStrike" baseline="0" dirty="0" smtClean="0">
              <a:latin typeface="Times New Roman" panose="02020603050405020304" pitchFamily="18" charset="0"/>
            </a:endParaRPr>
          </a:p>
        </p:txBody>
      </p:sp>
    </p:spTree>
    <p:extLst>
      <p:ext uri="{BB962C8B-B14F-4D97-AF65-F5344CB8AC3E}">
        <p14:creationId xmlns:p14="http://schemas.microsoft.com/office/powerpoint/2010/main" val="39858015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3547" y="890600"/>
            <a:ext cx="9404723" cy="1400530"/>
          </a:xfrm>
        </p:spPr>
        <p:txBody>
          <a:bodyPr/>
          <a:lstStyle/>
          <a:p>
            <a:pPr marR="0" rtl="1"/>
            <a:r>
              <a:rPr lang="fa-IR" b="1" i="0" u="none" strike="noStrike" kern="1600" baseline="0" dirty="0" smtClean="0">
                <a:latin typeface="Times New Roman" panose="02020603050405020304" pitchFamily="18" charset="0"/>
              </a:rPr>
              <a:t>1-</a:t>
            </a:r>
            <a:r>
              <a:rPr lang="fa-IR" b="1" i="0" u="none" strike="noStrike" kern="1600" baseline="0" dirty="0" smtClean="0">
                <a:latin typeface="Times New Roman" panose="02020603050405020304" pitchFamily="18" charset="0"/>
                <a:cs typeface="Times New Roman" panose="02020603050405020304" pitchFamily="18" charset="0"/>
              </a:rPr>
              <a:t>شکل گیری جامعه شناسی تربیتی</a:t>
            </a:r>
          </a:p>
        </p:txBody>
      </p:sp>
      <p:sp>
        <p:nvSpPr>
          <p:cNvPr id="3" name="Text Placeholder 2"/>
          <p:cNvSpPr>
            <a:spLocks noGrp="1"/>
          </p:cNvSpPr>
          <p:nvPr>
            <p:ph type="body" idx="1"/>
          </p:nvPr>
        </p:nvSpPr>
        <p:spPr>
          <a:xfrm>
            <a:off x="1682862" y="1962766"/>
            <a:ext cx="8946541" cy="4195481"/>
          </a:xfrm>
        </p:spPr>
        <p:txBody>
          <a:bodyPr>
            <a:normAutofit/>
          </a:bodyPr>
          <a:lstStyle/>
          <a:p>
            <a:pPr marR="0" lvl="0" algn="just" rtl="1">
              <a:lnSpc>
                <a:spcPct val="150000"/>
              </a:lnSpc>
            </a:pPr>
            <a:r>
              <a:rPr lang="fa-IR" b="1" i="1" u="none" strike="noStrike" baseline="0" dirty="0" smtClean="0">
                <a:latin typeface="Times New Roman" panose="02020603050405020304" pitchFamily="18" charset="0"/>
                <a:cs typeface="Times New Roman" panose="02020603050405020304" pitchFamily="18" charset="0"/>
              </a:rPr>
              <a:t>در اویل قرن بیستم با گسترش شهرنشینی ،صنعتی شدن و تخصصی شدن مشاغل، نظام تربیت سنتی(خانواده) کارکرد خود را  در تربیت کوکان از دست داد در چنین شرایطی لازم بود تا نهاد رسمی آموزش و پرورش برپا شود تا به کمک خانواده آمده وکودکان جامعه جدید را بر اساس دگرگونی های اجتماعی رخ داده آموزش دهد. بدین ترتیب مدارس برپا شدند و نظام تعلیم و تربیت رسمی گسترش یافت.یکی از دانشهایی که میتوانست امر تعلیم و تربیت رسمی را مورد مطالعه و بررسی قرار دهد و به جامعه شناسی تعلیم و تربیت بود</a:t>
            </a:r>
            <a:r>
              <a:rPr lang="fa-IR" b="1" i="1" u="none" strike="noStrike" baseline="0" dirty="0" smtClean="0">
                <a:latin typeface="Times New Roman" panose="02020603050405020304" pitchFamily="18" charset="0"/>
                <a:cs typeface="Times New Roman" panose="02020603050405020304" pitchFamily="18" charset="0"/>
              </a:rPr>
              <a:t>..</a:t>
            </a:r>
            <a:endParaRPr lang="fa-IR" b="1" i="1"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207653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711" y="457201"/>
            <a:ext cx="382711" cy="526012"/>
          </a:xfrm>
        </p:spPr>
        <p:txBody>
          <a:bodyPr>
            <a:normAutofit fontScale="90000"/>
          </a:bodyPr>
          <a:lstStyle/>
          <a:p>
            <a:pPr marR="0" rtl="1"/>
            <a:endParaRPr lang="fa-IR" b="1" i="0" u="none" strike="noStrike" kern="1600" baseline="0" dirty="0" smtClean="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2267663" y="1152983"/>
            <a:ext cx="7783171" cy="4572000"/>
          </a:xfrm>
        </p:spPr>
        <p:txBody>
          <a:bodyPr>
            <a:normAutofit/>
          </a:bodyPr>
          <a:lstStyle/>
          <a:p>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a:latin typeface="Times New Roman" panose="02020603050405020304" pitchFamily="18" charset="0"/>
              </a:rPr>
              <a:t> </a:t>
            </a:r>
            <a:r>
              <a:rPr lang="fa-IR" sz="4400" b="1" kern="1600" dirty="0">
                <a:latin typeface="Times New Roman" panose="02020603050405020304" pitchFamily="18" charset="0"/>
              </a:rPr>
              <a:t>ج-نقد و بررسی کارکرد گرایی</a:t>
            </a:r>
          </a:p>
          <a:p>
            <a:endParaRPr lang="en-US" dirty="0"/>
          </a:p>
        </p:txBody>
      </p:sp>
    </p:spTree>
    <p:extLst>
      <p:ext uri="{BB962C8B-B14F-4D97-AF65-F5344CB8AC3E}">
        <p14:creationId xmlns:p14="http://schemas.microsoft.com/office/powerpoint/2010/main" val="4253238406"/>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870" y="1135299"/>
            <a:ext cx="9404723" cy="1400530"/>
          </a:xfrm>
        </p:spPr>
        <p:txBody>
          <a:bodyPr>
            <a:noAutofit/>
          </a:bodyPr>
          <a:lstStyle/>
          <a:p>
            <a:pPr marR="0" algn="just" rtl="1">
              <a:lnSpc>
                <a:spcPct val="150000"/>
              </a:lnSpc>
            </a:pPr>
            <a:r>
              <a:rPr lang="fa-IR" sz="2400" b="1" i="0" u="none" strike="noStrike" kern="1600" baseline="0" dirty="0" smtClean="0">
                <a:latin typeface="Times New Roman" panose="02020603050405020304" pitchFamily="18" charset="0"/>
                <a:cs typeface="Times New Roman" panose="02020603050405020304" pitchFamily="18" charset="0"/>
              </a:rPr>
              <a:t>درباره رهیافت کارکرد گرایی باید گفت که تا دهه 1950 ایین حاکم بر جامعه شناسی آموزش و پرورش امریکا کارکرد گرایی بودهاست .فرد معتقد به کارکرد گرایی بیش از هر چیز متوجه انسجام اجتماعی مبتنی بر ارزشهای مشترک یعنی وفاق است برای او آموزش و پرورش وسیله ای است برای تشویق  افراد به رفتاری که موجب حفظ تعادل در جامعه شود بنابراین مهمترین وظیفه وکارکرد نظام آموزش و پرورش حفظ نظم و تعادل جامع است.</a:t>
            </a:r>
            <a:r>
              <a:rPr lang="ar-SA" sz="2400" b="1" i="0" u="none" strike="noStrike" kern="1600" baseline="0" dirty="0" smtClean="0">
                <a:latin typeface="Times New Roman" panose="02020603050405020304" pitchFamily="18" charset="0"/>
                <a:cs typeface="Times New Roman" panose="02020603050405020304" pitchFamily="18" charset="0"/>
              </a:rPr>
              <a:t> </a:t>
            </a:r>
            <a:endParaRPr lang="fa-IR" sz="2400" b="1" i="0" u="none" strike="noStrike" kern="1600" baseline="0" dirty="0" smtClean="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2167163" y="6858000"/>
            <a:ext cx="3028291" cy="2920870"/>
          </a:xfrm>
        </p:spPr>
        <p:txBody>
          <a:bodyPr>
            <a:normAutofit/>
          </a:bodyPr>
          <a:lstStyle/>
          <a:p>
            <a:endParaRPr lang="en-US" dirty="0"/>
          </a:p>
        </p:txBody>
      </p:sp>
    </p:spTree>
    <p:extLst>
      <p:ext uri="{BB962C8B-B14F-4D97-AF65-F5344CB8AC3E}">
        <p14:creationId xmlns:p14="http://schemas.microsoft.com/office/powerpoint/2010/main" val="254266559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442434" y="2052919"/>
            <a:ext cx="8607419" cy="3729696"/>
          </a:xfrm>
        </p:spPr>
        <p:txBody>
          <a:bodyPr/>
          <a:lstStyle/>
          <a:p>
            <a:pPr algn="just">
              <a:lnSpc>
                <a:spcPct val="200000"/>
              </a:lnSpc>
            </a:pPr>
            <a:r>
              <a:rPr lang="fa-IR" b="1" kern="1600" dirty="0">
                <a:latin typeface="Times New Roman" panose="02020603050405020304" pitchFamily="18" charset="0"/>
              </a:rPr>
              <a:t>منتقدان کارکرد گرایی معتقدند که این دیدگاه به تنوع و تضاد منافع در جامعه توجه ندارد. در جوامع ناهمگون هر خرده گروهی ممکن است دارای برنامه و نقشه خاصی برای مدرسه بوده و دنبال منافع خود باشد بنابراین عرضه تعلیم و تربیت مورد منازعه گروههای رقیب و ذینفع خواهد بود.</a:t>
            </a:r>
            <a:endParaRPr lang="en-US" dirty="0"/>
          </a:p>
        </p:txBody>
      </p:sp>
    </p:spTree>
    <p:extLst>
      <p:ext uri="{BB962C8B-B14F-4D97-AF65-F5344CB8AC3E}">
        <p14:creationId xmlns:p14="http://schemas.microsoft.com/office/powerpoint/2010/main" val="1974079085"/>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452718"/>
            <a:ext cx="6393234" cy="1400530"/>
          </a:xfrm>
        </p:spPr>
        <p:txBody>
          <a:bodyPr/>
          <a:lstStyle/>
          <a:p>
            <a:pPr marR="0" rtl="1"/>
            <a:r>
              <a:rPr lang="fa-IR" b="1" i="0" u="none" strike="noStrike" kern="1600" baseline="0" dirty="0" smtClean="0">
                <a:latin typeface="Times New Roman" panose="02020603050405020304" pitchFamily="18" charset="0"/>
              </a:rPr>
              <a:t>2-</a:t>
            </a:r>
            <a:r>
              <a:rPr lang="fa-IR" b="1" i="0" u="none" strike="noStrike" kern="1600" baseline="0" dirty="0" smtClean="0">
                <a:latin typeface="Times New Roman" panose="02020603050405020304" pitchFamily="18" charset="0"/>
                <a:cs typeface="Times New Roman" panose="02020603050405020304" pitchFamily="18" charset="0"/>
              </a:rPr>
              <a:t>نظریه مارکسیسم</a:t>
            </a:r>
          </a:p>
        </p:txBody>
      </p:sp>
      <p:sp>
        <p:nvSpPr>
          <p:cNvPr id="3" name="Text Placeholder 2"/>
          <p:cNvSpPr>
            <a:spLocks noGrp="1"/>
          </p:cNvSpPr>
          <p:nvPr>
            <p:ph type="body" idx="1"/>
          </p:nvPr>
        </p:nvSpPr>
        <p:spPr/>
        <p:txBody>
          <a:bodyPr/>
          <a:lstStyle/>
          <a:p>
            <a:pPr marR="0" lvl="0" algn="just" rtl="1">
              <a:lnSpc>
                <a:spcPct val="150000"/>
              </a:lnSpc>
            </a:pPr>
            <a:r>
              <a:rPr lang="fa-IR" b="1" i="1" u="none" strike="noStrike" baseline="0" dirty="0" smtClean="0">
                <a:latin typeface="Times New Roman" panose="02020603050405020304" pitchFamily="18" charset="0"/>
                <a:cs typeface="Times New Roman" panose="02020603050405020304" pitchFamily="18" charset="0"/>
              </a:rPr>
              <a:t>توجه اصلی کارل مارکس معطوف به نوع آموزشی  و تربیتی است که کودکان طبقه کارگر در مدارس دریافت می کردند .او معتقد  بود که آموزش و پرورش در جوامع سرمایه داری ابزاری است که طبقه حاکم در جهت منافع خود به کار می برد به عبارت دیگر طبقه حاکم دارای انحصار بر آموزش و پرورش است و از طریق ان طبقه کارگر را به گونه ای آموزش و تربیت میکند که برای خودش </a:t>
            </a:r>
            <a:r>
              <a:rPr lang="fa-IR" b="1" i="1" u="none" strike="noStrike" baseline="0" dirty="0" smtClean="0">
                <a:latin typeface="Times New Roman" panose="02020603050405020304" pitchFamily="18" charset="0"/>
                <a:cs typeface="Times New Roman" panose="02020603050405020304" pitchFamily="18" charset="0"/>
              </a:rPr>
              <a:t>مفیدباشد.</a:t>
            </a:r>
            <a:endParaRPr lang="fa-IR" b="1" i="1"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1534376"/>
      </p:ext>
    </p:extLst>
  </p:cSld>
  <p:clrMapOvr>
    <a:masterClrMapping/>
  </p:clrMapOvr>
  <p:transition spd="slow">
    <p:randomBar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83335" y="2052918"/>
            <a:ext cx="11140225" cy="2802417"/>
          </a:xfrm>
        </p:spPr>
        <p:txBody>
          <a:bodyPr>
            <a:normAutofit/>
          </a:bodyPr>
          <a:lstStyle/>
          <a:p>
            <a:pPr lvl="0" algn="just">
              <a:lnSpc>
                <a:spcPct val="200000"/>
              </a:lnSpc>
            </a:pPr>
            <a:r>
              <a:rPr lang="fa-IR" b="1" i="1" dirty="0" smtClean="0">
                <a:latin typeface="Times New Roman" panose="02020603050405020304" pitchFamily="18" charset="0"/>
              </a:rPr>
              <a:t>.بدین </a:t>
            </a:r>
            <a:r>
              <a:rPr lang="fa-IR" b="1" i="1" dirty="0">
                <a:latin typeface="Times New Roman" panose="02020603050405020304" pitchFamily="18" charset="0"/>
              </a:rPr>
              <a:t>ترتیب مارکس نظام آموزشی جامعه سرمایه داری را ابزاری می داند که موقعیت برتر طبقه حاکم وموقعیت پست طبقه کارگر را تثبیت و دایمی سازد.</a:t>
            </a:r>
            <a:r>
              <a:rPr lang="ar-SA" b="1" i="1" dirty="0">
                <a:latin typeface="Times New Roman" panose="02020603050405020304" pitchFamily="18" charset="0"/>
              </a:rPr>
              <a:t> </a:t>
            </a:r>
            <a:r>
              <a:rPr lang="fa-IR" b="1" i="1" dirty="0">
                <a:latin typeface="Times New Roman" panose="02020603050405020304" pitchFamily="18" charset="0"/>
              </a:rPr>
              <a:t>از مهمترین نظریه پردازان مارکسیسم در این حوزه میتوان به لویی التوسر و انتونیو گرامشی اشاره کرد.</a:t>
            </a:r>
          </a:p>
          <a:p>
            <a:endParaRPr lang="en-US" dirty="0"/>
          </a:p>
        </p:txBody>
      </p:sp>
    </p:spTree>
    <p:extLst>
      <p:ext uri="{BB962C8B-B14F-4D97-AF65-F5344CB8AC3E}">
        <p14:creationId xmlns:p14="http://schemas.microsoft.com/office/powerpoint/2010/main" val="302174046"/>
      </p:ext>
    </p:extLst>
  </p:cSld>
  <p:clrMapOvr>
    <a:masterClrMapping/>
  </p:clrMapOvr>
  <p:transition spd="med">
    <p:pull/>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6845" y="452718"/>
            <a:ext cx="5993989" cy="1400530"/>
          </a:xfrm>
        </p:spPr>
        <p:txBody>
          <a:bodyPr>
            <a:normAutofit fontScale="90000"/>
          </a:bodyPr>
          <a:lstStyle/>
          <a:p>
            <a:pPr marR="0" rtl="1"/>
            <a:r>
              <a:rPr lang="ar-SA" b="1" i="0" u="none" strike="noStrike" kern="1600" baseline="0" dirty="0" smtClean="0">
                <a:latin typeface="Times New Roman" panose="02020603050405020304" pitchFamily="18" charset="0"/>
              </a:rPr>
              <a:t> </a:t>
            </a:r>
            <a:r>
              <a:rPr lang="fa-IR" b="1" i="0" u="none" strike="noStrike" kern="1600" baseline="0" dirty="0" smtClean="0">
                <a:latin typeface="Times New Roman" panose="02020603050405020304" pitchFamily="18" charset="0"/>
              </a:rPr>
              <a:t/>
            </a:r>
            <a:br>
              <a:rPr lang="fa-IR" b="1" i="0" u="none" strike="noStrike" kern="1600" baseline="0" dirty="0" smtClean="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smtClean="0">
                <a:latin typeface="Times New Roman" panose="02020603050405020304" pitchFamily="18" charset="0"/>
              </a:rPr>
              <a:t/>
            </a:r>
            <a:br>
              <a:rPr lang="fa-IR" b="1" kern="1600" dirty="0" smtClean="0">
                <a:latin typeface="Times New Roman" panose="02020603050405020304" pitchFamily="18" charset="0"/>
              </a:rPr>
            </a:br>
            <a:r>
              <a:rPr lang="fa-IR" b="1" kern="1600" dirty="0">
                <a:latin typeface="Times New Roman" panose="02020603050405020304" pitchFamily="18" charset="0"/>
              </a:rPr>
              <a:t/>
            </a:r>
            <a:br>
              <a:rPr lang="fa-IR" b="1" kern="1600" dirty="0">
                <a:latin typeface="Times New Roman" panose="02020603050405020304" pitchFamily="18" charset="0"/>
              </a:rPr>
            </a:br>
            <a:r>
              <a:rPr lang="fa-IR" b="1" kern="1600" dirty="0" smtClean="0">
                <a:latin typeface="Times New Roman" panose="02020603050405020304" pitchFamily="18" charset="0"/>
              </a:rPr>
              <a:t/>
            </a:r>
            <a:br>
              <a:rPr lang="fa-IR" b="1" kern="1600" dirty="0" smtClean="0">
                <a:latin typeface="Times New Roman" panose="02020603050405020304" pitchFamily="18" charset="0"/>
              </a:rPr>
            </a:br>
            <a:r>
              <a:rPr lang="ar-SA" b="1" i="0" u="none" strike="noStrike" kern="1600" baseline="0" dirty="0" smtClean="0">
                <a:latin typeface="Times New Roman" panose="02020603050405020304" pitchFamily="18" charset="0"/>
              </a:rPr>
              <a:t>   </a:t>
            </a:r>
            <a:r>
              <a:rPr lang="ar-SA" b="1" i="0" u="none" strike="noStrike" kern="1600" baseline="0" dirty="0" smtClean="0">
                <a:latin typeface="Times New Roman" panose="02020603050405020304" pitchFamily="18" charset="0"/>
                <a:cs typeface="Times New Roman" panose="02020603050405020304" pitchFamily="18" charset="0"/>
              </a:rPr>
              <a:t>با تشکر از استاد درخشیده     دانشجو :مبینا محسنی</a:t>
            </a:r>
          </a:p>
        </p:txBody>
      </p:sp>
      <p:sp>
        <p:nvSpPr>
          <p:cNvPr id="3" name="Text Placeholder 2"/>
          <p:cNvSpPr>
            <a:spLocks noGrp="1"/>
          </p:cNvSpPr>
          <p:nvPr>
            <p:ph type="body" idx="1"/>
          </p:nvPr>
        </p:nvSpPr>
        <p:spPr>
          <a:xfrm>
            <a:off x="940158" y="452718"/>
            <a:ext cx="9109695" cy="4750347"/>
          </a:xfrm>
        </p:spPr>
        <p:txBody>
          <a:bodyPr/>
          <a:lstStyle/>
          <a:p>
            <a:pPr marL="0" indent="0">
              <a:buNone/>
            </a:pPr>
            <a:endParaRPr lang="fa-IR" dirty="0" smtClean="0"/>
          </a:p>
          <a:p>
            <a:pPr marL="0" indent="0">
              <a:buNone/>
            </a:pPr>
            <a:endParaRPr lang="fa-IR" dirty="0"/>
          </a:p>
          <a:p>
            <a:pPr marL="0" indent="0">
              <a:buNone/>
            </a:pPr>
            <a:endParaRPr lang="fa-IR" dirty="0" smtClean="0"/>
          </a:p>
          <a:p>
            <a:pPr marL="0" indent="0">
              <a:buNone/>
            </a:pPr>
            <a:endParaRPr lang="fa-IR" dirty="0" smtClean="0"/>
          </a:p>
          <a:p>
            <a:pPr marL="0" indent="0">
              <a:buNone/>
            </a:pPr>
            <a:endParaRPr lang="fa-IR" dirty="0"/>
          </a:p>
          <a:p>
            <a:pPr marL="0" indent="0">
              <a:buNone/>
            </a:pPr>
            <a:endParaRPr lang="en-US" dirty="0"/>
          </a:p>
        </p:txBody>
      </p:sp>
    </p:spTree>
    <p:extLst>
      <p:ext uri="{BB962C8B-B14F-4D97-AF65-F5344CB8AC3E}">
        <p14:creationId xmlns:p14="http://schemas.microsoft.com/office/powerpoint/2010/main" val="3045648601"/>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99201" y="504701"/>
            <a:ext cx="12459183" cy="977485"/>
          </a:xfrm>
        </p:spPr>
        <p:txBody>
          <a:bodyPr/>
          <a:lstStyle/>
          <a:p>
            <a:endParaRPr lang="en-US" dirty="0"/>
          </a:p>
        </p:txBody>
      </p:sp>
      <p:sp>
        <p:nvSpPr>
          <p:cNvPr id="3" name="Text Placeholder 2"/>
          <p:cNvSpPr>
            <a:spLocks noGrp="1"/>
          </p:cNvSpPr>
          <p:nvPr>
            <p:ph type="body" idx="1"/>
          </p:nvPr>
        </p:nvSpPr>
        <p:spPr>
          <a:xfrm>
            <a:off x="8799443" y="6857999"/>
            <a:ext cx="1166192" cy="205409"/>
          </a:xfrm>
        </p:spPr>
        <p:txBody>
          <a:bodyPr>
            <a:normAutofit fontScale="40000" lnSpcReduction="20000"/>
          </a:bodyPr>
          <a:lstStyle/>
          <a:p>
            <a:pPr marL="0" indent="0" algn="just">
              <a:buNone/>
            </a:pPr>
            <a:endParaRPr lang="en-US" dirty="0">
              <a:effectLst>
                <a:outerShdw blurRad="38100" dist="38100" dir="2700000" algn="tl">
                  <a:srgbClr val="000000">
                    <a:alpha val="43137"/>
                  </a:srgbClr>
                </a:outerShdw>
              </a:effectLst>
            </a:endParaRPr>
          </a:p>
        </p:txBody>
      </p:sp>
      <p:sp>
        <p:nvSpPr>
          <p:cNvPr id="4" name="Rectangle 3"/>
          <p:cNvSpPr/>
          <p:nvPr/>
        </p:nvSpPr>
        <p:spPr>
          <a:xfrm>
            <a:off x="1444486" y="1669774"/>
            <a:ext cx="9090992" cy="2308324"/>
          </a:xfrm>
          <a:prstGeom prst="rect">
            <a:avLst/>
          </a:prstGeom>
        </p:spPr>
        <p:txBody>
          <a:bodyPr wrap="square">
            <a:spAutoFit/>
          </a:bodyPr>
          <a:lstStyle/>
          <a:p>
            <a:pPr marR="0" lvl="0" algn="just" rtl="1">
              <a:lnSpc>
                <a:spcPct val="200000"/>
              </a:lnSpc>
            </a:pPr>
            <a:r>
              <a:rPr lang="fa-IR" b="1" i="1" dirty="0">
                <a:latin typeface="Times New Roman" panose="02020603050405020304" pitchFamily="18" charset="0"/>
                <a:cs typeface="Times New Roman" panose="02020603050405020304" pitchFamily="18" charset="0"/>
              </a:rPr>
              <a:t>. دانش جامعه شناسی تعلیم و تربیت یکی از ، تاثیرات متقابل جامعه و تعلیم و تربیت بپردازد علومی است که میتواند به مطالعه وضعیت تعلیم و تربیت در جامعه پرداخته و درک و فهم گسترده تری از این فرایند در اختیار علاقه مندان به تعلیم و تربیت قرار دهد . جامعه شناسی تربیتی بینشی و گرایشی را در علاقه مندان به شغل معلمی فراهم می اورد تا بتوانند در حرفه معلمی و امر آموزش و تدریس خود در مدارس به متغییرها و عوامل اجتماعی توجه داشته باشند.</a:t>
            </a:r>
          </a:p>
        </p:txBody>
      </p:sp>
    </p:spTree>
    <p:extLst>
      <p:ext uri="{BB962C8B-B14F-4D97-AF65-F5344CB8AC3E}">
        <p14:creationId xmlns:p14="http://schemas.microsoft.com/office/powerpoint/2010/main" val="78697297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2299" y="746975"/>
            <a:ext cx="5768118" cy="1054758"/>
          </a:xfrm>
        </p:spPr>
        <p:txBody>
          <a:bodyPr/>
          <a:lstStyle/>
          <a:p>
            <a:pPr marR="0" rtl="1"/>
            <a:r>
              <a:rPr lang="fa-IR" sz="2800" b="1" i="0" u="none" strike="noStrike" kern="1600" baseline="0" dirty="0" smtClean="0">
                <a:latin typeface="Times New Roman" panose="02020603050405020304" pitchFamily="18" charset="0"/>
              </a:rPr>
              <a:t>2</a:t>
            </a:r>
            <a:r>
              <a:rPr lang="ar-SA" sz="2800" b="1" i="0" u="none" strike="noStrike" kern="1600" baseline="0" dirty="0" smtClean="0">
                <a:latin typeface="Times New Roman" panose="02020603050405020304" pitchFamily="18" charset="0"/>
              </a:rPr>
              <a:t>-</a:t>
            </a:r>
            <a:r>
              <a:rPr lang="ar-SA" sz="2800" b="1" i="0" u="none" strike="noStrike" kern="1600" baseline="0" dirty="0" smtClean="0">
                <a:latin typeface="Times New Roman" panose="02020603050405020304" pitchFamily="18" charset="0"/>
                <a:cs typeface="Times New Roman" panose="02020603050405020304" pitchFamily="18" charset="0"/>
              </a:rPr>
              <a:t>کارکردهای جامعه شناسی تربیتی</a:t>
            </a:r>
          </a:p>
        </p:txBody>
      </p:sp>
      <p:sp>
        <p:nvSpPr>
          <p:cNvPr id="3" name="Text Placeholder 2"/>
          <p:cNvSpPr>
            <a:spLocks noGrp="1"/>
          </p:cNvSpPr>
          <p:nvPr>
            <p:ph type="body" idx="1"/>
          </p:nvPr>
        </p:nvSpPr>
        <p:spPr>
          <a:xfrm>
            <a:off x="2279561" y="2052918"/>
            <a:ext cx="7770292" cy="4195481"/>
          </a:xfrm>
        </p:spPr>
        <p:txBody>
          <a:bodyPr/>
          <a:lstStyle/>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جامعه شناسان اولیه سه کارکرد را برای جامعه شناسی تعلیم و تربیت بر می شمردند</a:t>
            </a:r>
          </a:p>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1-تحلیل آموزش و پرورش بعنوان وسیله ترقی اجتماعی</a:t>
            </a:r>
          </a:p>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2-جامعه شناسی تربیتی فراهم کننده اهداف آموزش و پرورش</a:t>
            </a:r>
          </a:p>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3-کاربرد جامعه شناسی در آموزش و پرورش  برای حل مسائل آموزشی</a:t>
            </a:r>
          </a:p>
        </p:txBody>
      </p:sp>
    </p:spTree>
    <p:extLst>
      <p:ext uri="{BB962C8B-B14F-4D97-AF65-F5344CB8AC3E}">
        <p14:creationId xmlns:p14="http://schemas.microsoft.com/office/powerpoint/2010/main" val="924368876"/>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5172" y="798490"/>
            <a:ext cx="8904614" cy="1016122"/>
          </a:xfrm>
        </p:spPr>
        <p:txBody>
          <a:bodyPr/>
          <a:lstStyle/>
          <a:p>
            <a:pPr marR="0" rtl="1"/>
            <a:r>
              <a:rPr lang="fa-IR" sz="3200" b="1" i="0" u="none" strike="noStrike" kern="1600" baseline="0" dirty="0" smtClean="0">
                <a:latin typeface="Times New Roman" panose="02020603050405020304" pitchFamily="18" charset="0"/>
              </a:rPr>
              <a:t>3-</a:t>
            </a:r>
            <a:r>
              <a:rPr lang="fa-IR" sz="3200" b="1" i="0" u="none" strike="noStrike" kern="1600" baseline="0" dirty="0" smtClean="0">
                <a:latin typeface="Times New Roman" panose="02020603050405020304" pitchFamily="18" charset="0"/>
                <a:cs typeface="Times New Roman" panose="02020603050405020304" pitchFamily="18" charset="0"/>
              </a:rPr>
              <a:t>متفکران اولیه جامعه شناسی تربیتی</a:t>
            </a:r>
          </a:p>
        </p:txBody>
      </p:sp>
      <p:sp>
        <p:nvSpPr>
          <p:cNvPr id="3" name="Text Placeholder 2"/>
          <p:cNvSpPr>
            <a:spLocks noGrp="1"/>
          </p:cNvSpPr>
          <p:nvPr>
            <p:ph type="body" idx="1"/>
          </p:nvPr>
        </p:nvSpPr>
        <p:spPr>
          <a:xfrm>
            <a:off x="914400" y="2052918"/>
            <a:ext cx="9135453" cy="4195481"/>
          </a:xfrm>
        </p:spPr>
        <p:txBody>
          <a:bodyPr/>
          <a:lstStyle/>
          <a:p>
            <a:pPr marR="0" lvl="0" algn="just" rtl="1">
              <a:lnSpc>
                <a:spcPct val="200000"/>
              </a:lnSpc>
            </a:pPr>
            <a:r>
              <a:rPr lang="fa-IR" b="1" i="1" u="none" strike="noStrike" baseline="0" dirty="0" smtClean="0">
                <a:latin typeface="Times New Roman" panose="02020603050405020304" pitchFamily="18" charset="0"/>
                <a:cs typeface="Times New Roman" panose="02020603050405020304" pitchFamily="18" charset="0"/>
              </a:rPr>
              <a:t>برای درک بهتر از مفهوم جامعه شناسی تربیتی لازم است به مرور اندیشه های برخی از متفکرانی که برای اولین بار به رابطه بین جامعه و نظام تعلیم و تربیت پرداخته اند اشاره شود در اینجا به بررسی سه تن از متفکران اولیه جامعه شناسی تربیتی همچون جان دیویی،امیل دورکیم و کارل مانهایم می پردازیم.</a:t>
            </a:r>
          </a:p>
        </p:txBody>
      </p:sp>
    </p:spTree>
    <p:extLst>
      <p:ext uri="{BB962C8B-B14F-4D97-AF65-F5344CB8AC3E}">
        <p14:creationId xmlns:p14="http://schemas.microsoft.com/office/powerpoint/2010/main" val="252515215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9419" y="143625"/>
            <a:ext cx="6084141" cy="1400530"/>
          </a:xfrm>
        </p:spPr>
        <p:txBody>
          <a:bodyPr/>
          <a:lstStyle/>
          <a:p>
            <a:pPr marR="0" rtl="1"/>
            <a:r>
              <a:rPr lang="fa-IR" b="1" i="0" u="none" strike="noStrike" kern="1600" baseline="0" dirty="0" smtClean="0">
                <a:latin typeface="Times New Roman" panose="02020603050405020304" pitchFamily="18" charset="0"/>
              </a:rPr>
              <a:t>  </a:t>
            </a:r>
            <a:r>
              <a:rPr lang="fa-IR" b="1" i="0" u="none" strike="noStrike" kern="1600" baseline="0" dirty="0" smtClean="0">
                <a:latin typeface="Times New Roman" panose="02020603050405020304" pitchFamily="18" charset="0"/>
                <a:cs typeface="Times New Roman" panose="02020603050405020304" pitchFamily="18" charset="0"/>
              </a:rPr>
              <a:t>الف-جان دیویی</a:t>
            </a:r>
          </a:p>
        </p:txBody>
      </p:sp>
      <p:sp>
        <p:nvSpPr>
          <p:cNvPr id="3" name="Text Placeholder 2"/>
          <p:cNvSpPr>
            <a:spLocks noGrp="1"/>
          </p:cNvSpPr>
          <p:nvPr>
            <p:ph type="body" idx="1"/>
          </p:nvPr>
        </p:nvSpPr>
        <p:spPr>
          <a:xfrm>
            <a:off x="837127" y="875764"/>
            <a:ext cx="9599093" cy="5499278"/>
          </a:xfrm>
        </p:spPr>
        <p:txBody>
          <a:bodyPr>
            <a:normAutofit/>
          </a:bodyPr>
          <a:lstStyle/>
          <a:p>
            <a:pPr marR="0" lvl="0" algn="just" rtl="1">
              <a:lnSpc>
                <a:spcPct val="200000"/>
              </a:lnSpc>
            </a:pPr>
            <a:r>
              <a:rPr lang="fa-IR" sz="2100" b="1" i="1" u="none" strike="noStrike" baseline="0" dirty="0" smtClean="0">
                <a:latin typeface="Times New Roman" panose="02020603050405020304" pitchFamily="18" charset="0"/>
                <a:cs typeface="Times New Roman" panose="02020603050405020304" pitchFamily="18" charset="0"/>
              </a:rPr>
              <a:t>در میان متخصصان تعلیم و تربیت جان دیویی(1952-1985)</a:t>
            </a:r>
            <a:r>
              <a:rPr lang="ar-SA" sz="2100" b="1" i="1" u="none" strike="noStrike" baseline="0" dirty="0" smtClean="0">
                <a:latin typeface="Times New Roman" panose="02020603050405020304" pitchFamily="18" charset="0"/>
                <a:cs typeface="Times New Roman" panose="02020603050405020304" pitchFamily="18" charset="0"/>
              </a:rPr>
              <a:t> </a:t>
            </a:r>
            <a:r>
              <a:rPr lang="fa-IR" sz="2100" b="1" i="1" u="none" strike="noStrike" baseline="0" dirty="0" smtClean="0">
                <a:latin typeface="Times New Roman" panose="02020603050405020304" pitchFamily="18" charset="0"/>
                <a:cs typeface="Times New Roman" panose="02020603050405020304" pitchFamily="18" charset="0"/>
              </a:rPr>
              <a:t>یکی از نخستین کسانی بود که به رابطه میان مدرسه و جامعه توجه داشت. او شاهد فروپاشی زندگی کهن سنتی و اجتماعات روستایی و دگرگونی ساخت اجتماعی بود. اما به نظر دیویی وظیفه مدرسه که تربیت کودکان و نوجوانان بر اساس این دگرگونی های اجتماعی بود کارکرد خود را به درستی انجام نمی </a:t>
            </a:r>
            <a:r>
              <a:rPr lang="fa-IR" sz="2100" b="1" i="1" u="none" strike="noStrike" baseline="0" dirty="0" smtClean="0">
                <a:latin typeface="Times New Roman" panose="02020603050405020304" pitchFamily="18" charset="0"/>
                <a:cs typeface="Times New Roman" panose="02020603050405020304" pitchFamily="18" charset="0"/>
              </a:rPr>
              <a:t>داد</a:t>
            </a:r>
            <a:endParaRPr lang="fa-IR" b="1" i="1"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057121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2075666" y="414082"/>
            <a:ext cx="2075666" cy="1400530"/>
          </a:xfrm>
        </p:spPr>
        <p:txBody>
          <a:bodyPr/>
          <a:lstStyle/>
          <a:p>
            <a:endParaRPr lang="en-US" dirty="0"/>
          </a:p>
        </p:txBody>
      </p:sp>
      <p:sp>
        <p:nvSpPr>
          <p:cNvPr id="3" name="Text Placeholder 2"/>
          <p:cNvSpPr>
            <a:spLocks noGrp="1"/>
          </p:cNvSpPr>
          <p:nvPr>
            <p:ph type="body" idx="1"/>
          </p:nvPr>
        </p:nvSpPr>
        <p:spPr>
          <a:xfrm>
            <a:off x="1558344" y="1814612"/>
            <a:ext cx="8281115" cy="4947634"/>
          </a:xfrm>
        </p:spPr>
        <p:txBody>
          <a:bodyPr/>
          <a:lstStyle/>
          <a:p>
            <a:pPr algn="just">
              <a:lnSpc>
                <a:spcPct val="200000"/>
              </a:lnSpc>
            </a:pPr>
            <a:r>
              <a:rPr lang="fa-IR" b="1" i="1" dirty="0">
                <a:latin typeface="Times New Roman" panose="02020603050405020304" pitchFamily="18" charset="0"/>
              </a:rPr>
              <a:t>. بدین ترتیب کودکان در مدرسه از دگرگونی های که در حول و حوش انها جریان داشت اطلاعی کسب نمیکردند. کودکانی که در شهر زندگی میکردند برخلاف کوکان روستایی در شبکه پیچیده ای از روابط بزرگ می شدند که از ان اطلاع نداشتند.بنابراین   دیویی در شیکاگو مدرسه ای برپا کرد با این هدف که در کلاس درس نوعی از شرایط زیستن را فراهم اورد.</a:t>
            </a:r>
            <a:endParaRPr lang="en-US" dirty="0"/>
          </a:p>
        </p:txBody>
      </p:sp>
    </p:spTree>
    <p:extLst>
      <p:ext uri="{BB962C8B-B14F-4D97-AF65-F5344CB8AC3E}">
        <p14:creationId xmlns:p14="http://schemas.microsoft.com/office/powerpoint/2010/main" val="155087390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2189409" y="452718"/>
            <a:ext cx="2021983" cy="1400530"/>
          </a:xfrm>
        </p:spPr>
        <p:txBody>
          <a:bodyPr/>
          <a:lstStyle/>
          <a:p>
            <a:endParaRPr lang="en-US" dirty="0"/>
          </a:p>
        </p:txBody>
      </p:sp>
      <p:sp>
        <p:nvSpPr>
          <p:cNvPr id="3" name="Text Placeholder 2"/>
          <p:cNvSpPr>
            <a:spLocks noGrp="1"/>
          </p:cNvSpPr>
          <p:nvPr>
            <p:ph type="body" idx="1"/>
          </p:nvPr>
        </p:nvSpPr>
        <p:spPr>
          <a:xfrm flipH="1">
            <a:off x="7147775" y="6857997"/>
            <a:ext cx="901521" cy="45719"/>
          </a:xfrm>
        </p:spPr>
        <p:txBody>
          <a:bodyPr>
            <a:normAutofit fontScale="25000" lnSpcReduction="20000"/>
          </a:bodyPr>
          <a:lstStyle/>
          <a:p>
            <a:endParaRPr lang="en-US" dirty="0"/>
          </a:p>
        </p:txBody>
      </p:sp>
      <p:sp>
        <p:nvSpPr>
          <p:cNvPr id="4" name="Rectangle 3"/>
          <p:cNvSpPr/>
          <p:nvPr/>
        </p:nvSpPr>
        <p:spPr>
          <a:xfrm>
            <a:off x="2125014" y="1970467"/>
            <a:ext cx="7817506" cy="2862322"/>
          </a:xfrm>
          <a:prstGeom prst="rect">
            <a:avLst/>
          </a:prstGeom>
        </p:spPr>
        <p:txBody>
          <a:bodyPr wrap="square">
            <a:spAutoFit/>
          </a:bodyPr>
          <a:lstStyle/>
          <a:p>
            <a:pPr algn="just">
              <a:lnSpc>
                <a:spcPct val="200000"/>
              </a:lnSpc>
            </a:pPr>
            <a:r>
              <a:rPr lang="fa-IR" b="1" i="1" dirty="0">
                <a:latin typeface="Times New Roman" panose="02020603050405020304" pitchFamily="18" charset="0"/>
                <a:cs typeface="Times New Roman" panose="02020603050405020304" pitchFamily="18" charset="0"/>
              </a:rPr>
              <a:t>برای نیل به این هدف دیویی متوجه شد که باید به منظور نزدیک کردن مدرسه با خانه های کودکان و زندگی عمومی پیرامون انان اقدام کند او در مدرسه اش تلاش کرد هر انچه که به دانش آموزان آموزش داده می شود با زندگی اجتماعی انان در بیرون از مدرسه در ارتباط باشد.او مدرسه را عملا خانه دوم کودکان می دانست. دیویی مدرسه را جامعه ای در معیار کوچک یا یک جامعه خرد می دانست که هم جامعه بزرگتر پیرامون را منعکس میکند و هم در بلند به دنبال بهبود و اصلاح جامعه بزگتر </a:t>
            </a:r>
            <a:r>
              <a:rPr lang="fa-IR" b="1" i="1" dirty="0" smtClean="0">
                <a:latin typeface="Times New Roman" panose="02020603050405020304" pitchFamily="18" charset="0"/>
                <a:cs typeface="Times New Roman" panose="02020603050405020304" pitchFamily="18" charset="0"/>
              </a:rPr>
              <a:t>است.</a:t>
            </a:r>
            <a:endParaRPr lang="en-US" dirty="0"/>
          </a:p>
        </p:txBody>
      </p:sp>
    </p:spTree>
    <p:extLst>
      <p:ext uri="{BB962C8B-B14F-4D97-AF65-F5344CB8AC3E}">
        <p14:creationId xmlns:p14="http://schemas.microsoft.com/office/powerpoint/2010/main" val="3699367340"/>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64</TotalTime>
  <Words>2895</Words>
  <Application>Microsoft Office PowerPoint</Application>
  <PresentationFormat>Widescreen</PresentationFormat>
  <Paragraphs>68</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 Light</vt:lpstr>
      <vt:lpstr>Century Gothic</vt:lpstr>
      <vt:lpstr>Times New Roman</vt:lpstr>
      <vt:lpstr>Wingdings 3</vt:lpstr>
      <vt:lpstr>Ion</vt:lpstr>
      <vt:lpstr>                                                             فصل اول                      </vt:lpstr>
      <vt:lpstr>                                                         </vt:lpstr>
      <vt:lpstr>1-شکل گیری جامعه شناسی تربیتی</vt:lpstr>
      <vt:lpstr>PowerPoint Presentation</vt:lpstr>
      <vt:lpstr>2-کارکردهای جامعه شناسی تربیتی</vt:lpstr>
      <vt:lpstr>3-متفکران اولیه جامعه شناسی تربیتی</vt:lpstr>
      <vt:lpstr>  الف-جان دیویی</vt:lpstr>
      <vt:lpstr>PowerPoint Presentation</vt:lpstr>
      <vt:lpstr>PowerPoint Presentation</vt:lpstr>
      <vt:lpstr>ب-امیل دورکیم</vt:lpstr>
      <vt:lpstr>PowerPoint Presentation</vt:lpstr>
      <vt:lpstr>ج-کارل مانهایم</vt:lpstr>
      <vt:lpstr>PowerPoint Presentation</vt:lpstr>
      <vt:lpstr>PowerPoint Presentation</vt:lpstr>
      <vt:lpstr>4-جامعه شناسی تربیتی و جامعه شناسی تعلیم و تربیت</vt:lpstr>
      <vt:lpstr>PowerPoint Presentation</vt:lpstr>
      <vt:lpstr>PowerPoint Presentation</vt:lpstr>
      <vt:lpstr>PowerPoint Presentation</vt:lpstr>
      <vt:lpstr>5-قلمرو جامعه شناسی تعلیم و تربیت</vt:lpstr>
      <vt:lpstr>6-محتوای جامعه شناسی تعلیم و تربیت</vt:lpstr>
      <vt:lpstr>                                                   فصل دوم  </vt:lpstr>
      <vt:lpstr>                               نظریه های جامعه شناسی تعلیم و تربیت</vt:lpstr>
      <vt:lpstr>1--نظریه کارکرد گرایی</vt:lpstr>
      <vt:lpstr>PowerPoint Presentation</vt:lpstr>
      <vt:lpstr>الف-امیل دورکیم</vt:lpstr>
      <vt:lpstr>PowerPoint Presentation</vt:lpstr>
      <vt:lpstr>PowerPoint Presentation</vt:lpstr>
      <vt:lpstr>PowerPoint Presentation</vt:lpstr>
      <vt:lpstr>ب-تالکوت پارسونز</vt:lpstr>
      <vt:lpstr>PowerPoint Presentation</vt:lpstr>
      <vt:lpstr>درباره رهیافت کارکرد گرایی باید گفت که تا دهه 1950 ایین حاکم بر جامعه شناسی آموزش و پرورش امریکا کارکرد گرایی بودهاست .فرد معتقد به کارکرد گرایی بیش از هر چیز متوجه انسجام اجتماعی مبتنی بر ارزشهای مشترک یعنی وفاق است برای او آموزش و پرورش وسیله ای است برای تشویق  افراد به رفتاری که موجب حفظ تعادل در جامعه شود بنابراین مهمترین وظیفه وکارکرد نظام آموزش و پرورش حفظ نظم و تعادل جامع است. </vt:lpstr>
      <vt:lpstr>PowerPoint Presentation</vt:lpstr>
      <vt:lpstr>2-نظریه مارکسیسم</vt:lpstr>
      <vt:lpstr>PowerPoint Presentation</vt:lpstr>
      <vt:lpstr>         با تشکر از استاد درخشیده     دانشجو :مبینا محسنی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فصل اول</dc:title>
  <dc:creator>abedi</dc:creator>
  <cp:lastModifiedBy>abedi</cp:lastModifiedBy>
  <cp:revision>10</cp:revision>
  <dcterms:created xsi:type="dcterms:W3CDTF">2020-04-09T15:25:21Z</dcterms:created>
  <dcterms:modified xsi:type="dcterms:W3CDTF">2020-04-09T17:36:47Z</dcterms:modified>
</cp:coreProperties>
</file>