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8" r:id="rId2"/>
  </p:sldMasterIdLst>
  <p:sldIdLst>
    <p:sldId id="256" r:id="rId3"/>
    <p:sldId id="257" r:id="rId4"/>
    <p:sldId id="258" r:id="rId5"/>
    <p:sldId id="259" r:id="rId6"/>
    <p:sldId id="26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9" d="100"/>
          <a:sy n="89" d="100"/>
        </p:scale>
        <p:origin x="46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7683971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6972102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838712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solidFill>
                  <a:prstClr val="black">
                    <a:tint val="75000"/>
                  </a:prstClr>
                </a:solidFill>
              </a:rPr>
              <a:pPr/>
              <a:t>5/21/2020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6FF9F0C5-380F-41C2-899A-BAC0F0927E16}"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1329880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2935692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825232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1654713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solidFill>
                  <a:prstClr val="black">
                    <a:tint val="75000"/>
                  </a:prstClr>
                </a:solidFill>
              </a:rPr>
              <a:pPr/>
              <a:t>5/21/2020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519954A3-9DFD-4C44-94BA-B95130A3BA1C}"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3041298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77183394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73587021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174534275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19805089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3996903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64313598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9333C77-0158-454C-844F-B7AB9BD7DAD4}"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123552616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1407812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5/21/2020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5/21/2020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404042157"/>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rtl="1"/>
            <a:r>
              <a:rPr lang="fa-IR" b="1" dirty="0" smtClean="0">
                <a:solidFill>
                  <a:schemeClr val="accent5">
                    <a:lumMod val="60000"/>
                    <a:lumOff val="40000"/>
                  </a:schemeClr>
                </a:solidFill>
                <a:effectLst>
                  <a:outerShdw blurRad="38100" dist="38100" dir="2700000" algn="tl">
                    <a:srgbClr val="000000">
                      <a:alpha val="43137"/>
                    </a:srgbClr>
                  </a:outerShdw>
                </a:effectLst>
                <a:cs typeface="B Lotus" panose="00000400000000000000" pitchFamily="2" charset="-78"/>
              </a:rPr>
              <a:t>تکلیف کد گذاری</a:t>
            </a:r>
            <a:endParaRPr lang="en-US" b="1" dirty="0">
              <a:solidFill>
                <a:schemeClr val="accent5">
                  <a:lumMod val="60000"/>
                  <a:lumOff val="40000"/>
                </a:schemeClr>
              </a:solidFill>
              <a:effectLst>
                <a:outerShdw blurRad="38100" dist="38100" dir="2700000" algn="tl">
                  <a:srgbClr val="000000">
                    <a:alpha val="43137"/>
                  </a:srgbClr>
                </a:outerShdw>
              </a:effectLst>
              <a:cs typeface="B Lotus" panose="00000400000000000000" pitchFamily="2" charset="-78"/>
            </a:endParaRPr>
          </a:p>
        </p:txBody>
      </p:sp>
    </p:spTree>
    <p:extLst>
      <p:ext uri="{BB962C8B-B14F-4D97-AF65-F5344CB8AC3E}">
        <p14:creationId xmlns:p14="http://schemas.microsoft.com/office/powerpoint/2010/main" val="2138651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209518394"/>
              </p:ext>
            </p:extLst>
          </p:nvPr>
        </p:nvGraphicFramePr>
        <p:xfrm>
          <a:off x="353683" y="1181819"/>
          <a:ext cx="10644997" cy="5040106"/>
        </p:xfrm>
        <a:graphic>
          <a:graphicData uri="http://schemas.openxmlformats.org/drawingml/2006/table">
            <a:tbl>
              <a:tblPr firstRow="1" bandRow="1">
                <a:tableStyleId>{5C22544A-7EE6-4342-B048-85BDC9FD1C3A}</a:tableStyleId>
              </a:tblPr>
              <a:tblGrid>
                <a:gridCol w="786127"/>
                <a:gridCol w="9007661"/>
                <a:gridCol w="851209"/>
              </a:tblGrid>
              <a:tr h="842671">
                <a:tc>
                  <a:txBody>
                    <a:bodyPr/>
                    <a:lstStyle/>
                    <a:p>
                      <a:pPr algn="ctr"/>
                      <a:r>
                        <a:rPr lang="fa-IR" sz="2400" dirty="0" smtClean="0">
                          <a:cs typeface="B Badr" panose="00000400000000000000" pitchFamily="2" charset="-78"/>
                        </a:rPr>
                        <a:t>نام کد</a:t>
                      </a:r>
                      <a:endParaRPr lang="en-US" sz="2400" dirty="0">
                        <a:cs typeface="B Badr" panose="00000400000000000000" pitchFamily="2" charset="-78"/>
                      </a:endParaRPr>
                    </a:p>
                  </a:txBody>
                  <a:tcPr/>
                </a:tc>
                <a:tc>
                  <a:txBody>
                    <a:bodyPr/>
                    <a:lstStyle/>
                    <a:p>
                      <a:pPr algn="ctr"/>
                      <a:r>
                        <a:rPr lang="fa-IR" sz="2400" dirty="0" smtClean="0">
                          <a:cs typeface="B Badr" panose="00000400000000000000" pitchFamily="2" charset="-78"/>
                        </a:rPr>
                        <a:t>واحدمعنایی یا گزاره</a:t>
                      </a:r>
                      <a:endParaRPr lang="en-US" sz="2400" dirty="0">
                        <a:cs typeface="B Badr" panose="00000400000000000000" pitchFamily="2" charset="-78"/>
                      </a:endParaRPr>
                    </a:p>
                  </a:txBody>
                  <a:tcPr/>
                </a:tc>
                <a:tc>
                  <a:txBody>
                    <a:bodyPr/>
                    <a:lstStyle/>
                    <a:p>
                      <a:pPr algn="ctr"/>
                      <a:r>
                        <a:rPr lang="fa-IR" sz="2400" dirty="0" smtClean="0">
                          <a:cs typeface="B Badr" panose="00000400000000000000" pitchFamily="2" charset="-78"/>
                        </a:rPr>
                        <a:t>ردیف</a:t>
                      </a:r>
                      <a:endParaRPr lang="en-US" sz="2400" dirty="0">
                        <a:cs typeface="B Badr" panose="00000400000000000000" pitchFamily="2" charset="-78"/>
                      </a:endParaRPr>
                    </a:p>
                  </a:txBody>
                  <a:tcPr/>
                </a:tc>
              </a:tr>
              <a:tr h="1827849">
                <a:tc>
                  <a:txBody>
                    <a:bodyPr/>
                    <a:lstStyle/>
                    <a:p>
                      <a:endParaRPr lang="en-US" sz="2000" dirty="0">
                        <a:cs typeface="B Badr" panose="00000400000000000000" pitchFamily="2" charset="-78"/>
                      </a:endParaRPr>
                    </a:p>
                  </a:txBody>
                  <a:tcPr/>
                </a:tc>
                <a:tc>
                  <a:txBody>
                    <a:bodyPr/>
                    <a:lstStyle/>
                    <a:p>
                      <a:r>
                        <a:rPr lang="fa-IR" sz="2000" dirty="0" smtClean="0">
                          <a:cs typeface="B Badr" panose="00000400000000000000" pitchFamily="2" charset="-78"/>
                        </a:rPr>
                        <a:t>همه با هم گفتند با هم </a:t>
                      </a:r>
                      <a:r>
                        <a:rPr kumimoji="0" lang="fa-IR" sz="2000" b="0" i="0" u="none" strike="noStrike" kern="1200" cap="none" spc="0" normalizeH="0" baseline="0" noProof="0" dirty="0" smtClean="0">
                          <a:ln>
                            <a:noFill/>
                          </a:ln>
                          <a:solidFill>
                            <a:prstClr val="black"/>
                          </a:solidFill>
                          <a:effectLst/>
                          <a:uLnTx/>
                          <a:uFillTx/>
                          <a:latin typeface="+mn-lt"/>
                          <a:ea typeface="+mn-ea"/>
                          <a:cs typeface="B Badr" panose="00000400000000000000" pitchFamily="2" charset="-78"/>
                        </a:rPr>
                        <a:t>بیرون </a:t>
                      </a:r>
                      <a:r>
                        <a:rPr lang="fa-IR" sz="2000" dirty="0" smtClean="0">
                          <a:cs typeface="B Badr" panose="00000400000000000000" pitchFamily="2" charset="-78"/>
                        </a:rPr>
                        <a:t>برویم بهتر است. این که زنگ تفریح نیست! بعد من گفتم: زنگ تفریح، بازی کردن و ورزش کردن حق شماست ،ولی چون هر روز دعوا می کنید خانواده هایتان از من می خواهند، و من هم این طور راحت تر هستم تا رفتارتان درست نشود وضع همین طور باقی خواهد ماند. بعد گفتم: دیروز زنگ ورزش که خودم بالای سر شما بودم مشکلی پیش نیامد؛ ولی چرا زنگ تفریح فوری دعوا کردید؟ پس باید نتیجه کارتان را تحمل کنید.</a:t>
                      </a:r>
                      <a:endParaRPr lang="en-US" sz="2000" dirty="0">
                        <a:cs typeface="B Badr" panose="00000400000000000000" pitchFamily="2" charset="-78"/>
                      </a:endParaRPr>
                    </a:p>
                  </a:txBody>
                  <a:tcPr/>
                </a:tc>
                <a:tc>
                  <a:txBody>
                    <a:bodyPr/>
                    <a:lstStyle/>
                    <a:p>
                      <a:r>
                        <a:rPr lang="fa-IR" sz="2000" dirty="0" smtClean="0">
                          <a:cs typeface="B Badr" panose="00000400000000000000" pitchFamily="2" charset="-78"/>
                        </a:rPr>
                        <a:t>1</a:t>
                      </a:r>
                      <a:endParaRPr lang="en-US" sz="2000" dirty="0">
                        <a:cs typeface="B Badr" panose="00000400000000000000" pitchFamily="2" charset="-78"/>
                      </a:endParaRPr>
                    </a:p>
                  </a:txBody>
                  <a:tcPr/>
                </a:tc>
              </a:tr>
              <a:tr h="2369586">
                <a:tc>
                  <a:txBody>
                    <a:bodyPr/>
                    <a:lstStyle/>
                    <a:p>
                      <a:endParaRPr lang="en-US" sz="2000" dirty="0">
                        <a:cs typeface="B Badr" panose="00000400000000000000" pitchFamily="2" charset="-78"/>
                      </a:endParaRPr>
                    </a:p>
                  </a:txBody>
                  <a:tcPr/>
                </a:tc>
                <a:tc>
                  <a:txBody>
                    <a:bodyPr/>
                    <a:lstStyle/>
                    <a:p>
                      <a:r>
                        <a:rPr lang="fa-IR" sz="2000" dirty="0" smtClean="0">
                          <a:cs typeface="B Badr" panose="00000400000000000000" pitchFamily="2" charset="-78"/>
                        </a:rPr>
                        <a:t>از ماجراهای دیگر امروز این که وقتی به مریم گفتم: بیا مراقب ریاضی نوشتن آرش و بچه های کلاس اول باش. در نهایت ناباوری گفت: من هیچ وقت این کار را انجام نمی دهم (هنوز کینه روز قبل در دلش بود</a:t>
                      </a:r>
                      <a:r>
                        <a:rPr lang="en-US" sz="2000" dirty="0" smtClean="0">
                          <a:cs typeface="B Badr" panose="00000400000000000000" pitchFamily="2" charset="-78"/>
                        </a:rPr>
                        <a:t>(</a:t>
                      </a:r>
                      <a:r>
                        <a:rPr lang="fa-IR" sz="2000" dirty="0" smtClean="0">
                          <a:cs typeface="B Badr" panose="00000400000000000000" pitchFamily="2" charset="-78"/>
                        </a:rPr>
                        <a:t> من هم به او گفتم این کار خوبی نیست که آدم این قدر کینه ای باشد (هر چند که اصلا برای من خیلی سخت است قبول کنم یک بچه با این سن و سال کینه ای باشد) در جوابم فقط گفت نباید به اینها چیزی یاد داد.</a:t>
                      </a:r>
                      <a:endParaRPr lang="en-US" sz="2000" dirty="0">
                        <a:cs typeface="B Badr" panose="00000400000000000000" pitchFamily="2" charset="-78"/>
                      </a:endParaRPr>
                    </a:p>
                  </a:txBody>
                  <a:tcPr/>
                </a:tc>
                <a:tc>
                  <a:txBody>
                    <a:bodyPr/>
                    <a:lstStyle/>
                    <a:p>
                      <a:r>
                        <a:rPr lang="fa-IR" sz="2000" dirty="0" smtClean="0">
                          <a:cs typeface="B Badr" panose="00000400000000000000" pitchFamily="2" charset="-78"/>
                        </a:rPr>
                        <a:t>2</a:t>
                      </a:r>
                      <a:endParaRPr lang="en-US" sz="2000" dirty="0">
                        <a:cs typeface="B Badr" panose="00000400000000000000" pitchFamily="2" charset="-78"/>
                      </a:endParaRPr>
                    </a:p>
                  </a:txBody>
                  <a:tcPr/>
                </a:tc>
              </a:tr>
            </a:tbl>
          </a:graphicData>
        </a:graphic>
      </p:graphicFrame>
    </p:spTree>
    <p:extLst>
      <p:ext uri="{BB962C8B-B14F-4D97-AF65-F5344CB8AC3E}">
        <p14:creationId xmlns:p14="http://schemas.microsoft.com/office/powerpoint/2010/main" val="18575526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780188558"/>
              </p:ext>
            </p:extLst>
          </p:nvPr>
        </p:nvGraphicFramePr>
        <p:xfrm>
          <a:off x="599696" y="1610263"/>
          <a:ext cx="8320016" cy="3867159"/>
        </p:xfrm>
        <a:graphic>
          <a:graphicData uri="http://schemas.openxmlformats.org/drawingml/2006/table">
            <a:tbl>
              <a:tblPr firstRow="1" bandRow="1">
                <a:tableStyleId>{5C22544A-7EE6-4342-B048-85BDC9FD1C3A}</a:tableStyleId>
              </a:tblPr>
              <a:tblGrid>
                <a:gridCol w="775096"/>
                <a:gridCol w="6872061"/>
                <a:gridCol w="672859"/>
              </a:tblGrid>
              <a:tr h="469539">
                <a:tc>
                  <a:txBody>
                    <a:bodyPr/>
                    <a:lstStyle/>
                    <a:p>
                      <a:pPr algn="ctr"/>
                      <a:r>
                        <a:rPr lang="fa-IR" sz="2000" dirty="0" smtClean="0">
                          <a:cs typeface="B Badr" panose="00000400000000000000" pitchFamily="2" charset="-78"/>
                        </a:rPr>
                        <a:t>نام کد</a:t>
                      </a:r>
                      <a:endParaRPr lang="en-US" sz="2000" dirty="0">
                        <a:cs typeface="B Badr" panose="00000400000000000000" pitchFamily="2" charset="-78"/>
                      </a:endParaRPr>
                    </a:p>
                  </a:txBody>
                  <a:tcPr/>
                </a:tc>
                <a:tc>
                  <a:txBody>
                    <a:bodyPr/>
                    <a:lstStyle/>
                    <a:p>
                      <a:pPr algn="ctr"/>
                      <a:r>
                        <a:rPr lang="fa-IR" sz="2000" dirty="0" smtClean="0">
                          <a:cs typeface="B Badr" panose="00000400000000000000" pitchFamily="2" charset="-78"/>
                        </a:rPr>
                        <a:t>واحدمعنایی یا گزاره</a:t>
                      </a:r>
                      <a:endParaRPr lang="en-US" sz="2000" dirty="0">
                        <a:cs typeface="B Badr" panose="00000400000000000000" pitchFamily="2" charset="-78"/>
                      </a:endParaRPr>
                    </a:p>
                  </a:txBody>
                  <a:tcPr/>
                </a:tc>
                <a:tc>
                  <a:txBody>
                    <a:bodyPr/>
                    <a:lstStyle/>
                    <a:p>
                      <a:pPr algn="ctr"/>
                      <a:r>
                        <a:rPr lang="fa-IR" sz="2000" dirty="0" smtClean="0">
                          <a:cs typeface="B Badr" panose="00000400000000000000" pitchFamily="2" charset="-78"/>
                        </a:rPr>
                        <a:t>ردیف</a:t>
                      </a:r>
                      <a:endParaRPr lang="en-US" sz="2000" dirty="0">
                        <a:cs typeface="B Badr" panose="00000400000000000000" pitchFamily="2" charset="-78"/>
                      </a:endParaRPr>
                    </a:p>
                  </a:txBody>
                  <a:tcPr/>
                </a:tc>
              </a:tr>
              <a:tr h="1378280">
                <a:tc>
                  <a:txBody>
                    <a:bodyPr/>
                    <a:lstStyle/>
                    <a:p>
                      <a:pPr rtl="1"/>
                      <a:endParaRPr lang="en-US" sz="2000" dirty="0">
                        <a:cs typeface="B Badr" panose="00000400000000000000" pitchFamily="2" charset="-78"/>
                      </a:endParaRPr>
                    </a:p>
                  </a:txBody>
                  <a:tcPr/>
                </a:tc>
                <a:tc>
                  <a:txBody>
                    <a:bodyPr/>
                    <a:lstStyle/>
                    <a:p>
                      <a:pPr marL="0" marR="0" indent="0" algn="r" defTabSz="457200" rtl="1" eaLnBrk="1" fontAlgn="auto" latinLnBrk="0" hangingPunct="1">
                        <a:lnSpc>
                          <a:spcPct val="100000"/>
                        </a:lnSpc>
                        <a:spcBef>
                          <a:spcPts val="0"/>
                        </a:spcBef>
                        <a:spcAft>
                          <a:spcPts val="0"/>
                        </a:spcAft>
                        <a:buClrTx/>
                        <a:buSzTx/>
                        <a:buFontTx/>
                        <a:buNone/>
                        <a:tabLst/>
                        <a:defRPr/>
                      </a:pPr>
                      <a:r>
                        <a:rPr lang="fa-IR" sz="2000" dirty="0" smtClean="0">
                          <a:solidFill>
                            <a:schemeClr val="tx1"/>
                          </a:solidFill>
                          <a:cs typeface="B Badr" panose="00000400000000000000" pitchFamily="2" charset="-78"/>
                        </a:rPr>
                        <a:t>به نظر من معلمينی که به این جور جاها می آیند باید کتاب های مربوط به کودکان هم مطالعه داشته باشند تا بتوانند این نقص کمبود تلویزیون و داستان را برای دانش آموزان داشته باشند یعنی برای دانش آموزان داستانی را تعریف کنند.</a:t>
                      </a:r>
                      <a:endParaRPr lang="en-US" sz="2000" dirty="0" smtClean="0">
                        <a:solidFill>
                          <a:schemeClr val="tx1"/>
                        </a:solidFill>
                        <a:cs typeface="B Badr" panose="00000400000000000000" pitchFamily="2" charset="-78"/>
                      </a:endParaRPr>
                    </a:p>
                    <a:p>
                      <a:pPr rtl="1"/>
                      <a:endParaRPr lang="en-US" sz="2000" dirty="0">
                        <a:cs typeface="B Badr" panose="00000400000000000000" pitchFamily="2" charset="-78"/>
                      </a:endParaRPr>
                    </a:p>
                  </a:txBody>
                  <a:tcPr/>
                </a:tc>
                <a:tc>
                  <a:txBody>
                    <a:bodyPr/>
                    <a:lstStyle/>
                    <a:p>
                      <a:pPr rtl="1"/>
                      <a:r>
                        <a:rPr lang="fa-IR" sz="2000" dirty="0" smtClean="0">
                          <a:cs typeface="B Badr" panose="00000400000000000000" pitchFamily="2" charset="-78"/>
                        </a:rPr>
                        <a:t>3</a:t>
                      </a:r>
                      <a:endParaRPr lang="en-US" sz="2000" dirty="0">
                        <a:cs typeface="B Badr" panose="00000400000000000000" pitchFamily="2" charset="-78"/>
                      </a:endParaRPr>
                    </a:p>
                  </a:txBody>
                  <a:tcPr/>
                </a:tc>
              </a:tr>
              <a:tr h="2019340">
                <a:tc>
                  <a:txBody>
                    <a:bodyPr/>
                    <a:lstStyle/>
                    <a:p>
                      <a:endParaRPr lang="en-US" sz="2000" dirty="0">
                        <a:cs typeface="B Badr" panose="00000400000000000000" pitchFamily="2" charset="-78"/>
                      </a:endParaRPr>
                    </a:p>
                  </a:txBody>
                  <a:tcPr/>
                </a:tc>
                <a:tc>
                  <a:txBody>
                    <a:bodyPr/>
                    <a:lstStyle/>
                    <a:p>
                      <a:pPr marL="0" marR="0" indent="0" algn="r" defTabSz="457200" rtl="1" eaLnBrk="1" fontAlgn="auto" latinLnBrk="0" hangingPunct="1">
                        <a:lnSpc>
                          <a:spcPct val="100000"/>
                        </a:lnSpc>
                        <a:spcBef>
                          <a:spcPts val="0"/>
                        </a:spcBef>
                        <a:spcAft>
                          <a:spcPts val="0"/>
                        </a:spcAft>
                        <a:buClrTx/>
                        <a:buSzTx/>
                        <a:buFontTx/>
                        <a:buNone/>
                        <a:tabLst/>
                        <a:defRPr/>
                      </a:pPr>
                      <a:r>
                        <a:rPr lang="fa-IR" sz="2000" dirty="0" smtClean="0">
                          <a:cs typeface="B Badr" panose="00000400000000000000" pitchFamily="2" charset="-78"/>
                        </a:rPr>
                        <a:t>ساعت ۱۰و</a:t>
                      </a:r>
                      <a:r>
                        <a:rPr lang="fa-IR" sz="2000" baseline="0" dirty="0" smtClean="0">
                          <a:cs typeface="B Badr" panose="00000400000000000000" pitchFamily="2" charset="-78"/>
                        </a:rPr>
                        <a:t> نیم </a:t>
                      </a:r>
                      <a:r>
                        <a:rPr lang="fa-IR" sz="2000" dirty="0" smtClean="0">
                          <a:cs typeface="B Badr" panose="00000400000000000000" pitchFamily="2" charset="-78"/>
                        </a:rPr>
                        <a:t>شده بود و من تا دوباره به خانه برگشتم حدود ساعت یازده و نیم شد و از آن جا که با فاصله ای که بین خانه ما و پشتكوه بود به این ترتیب که یک ساعت تا خرم اباد یک و نیم ساعت تا پا علم دو ساعت تا محل اسکان ایل، (بدون احتساب وقت برای خوردن ناهار و جمع کردن وسایل و معطلی برای حرکت ماشین) و این که به بچه ها قول داده بودم برای آن ها وسیله ببرم، تصمیم گرفتم فردا صبح به آن جا بروم.</a:t>
                      </a:r>
                      <a:endParaRPr lang="en-US" sz="2000" dirty="0" smtClean="0">
                        <a:cs typeface="B Badr" panose="00000400000000000000" pitchFamily="2" charset="-78"/>
                      </a:endParaRPr>
                    </a:p>
                    <a:p>
                      <a:endParaRPr lang="en-US" sz="2000" dirty="0">
                        <a:cs typeface="B Badr" panose="00000400000000000000" pitchFamily="2" charset="-78"/>
                      </a:endParaRPr>
                    </a:p>
                  </a:txBody>
                  <a:tcPr/>
                </a:tc>
                <a:tc>
                  <a:txBody>
                    <a:bodyPr/>
                    <a:lstStyle/>
                    <a:p>
                      <a:r>
                        <a:rPr lang="fa-IR" sz="2000" dirty="0" smtClean="0">
                          <a:cs typeface="B Badr" panose="00000400000000000000" pitchFamily="2" charset="-78"/>
                        </a:rPr>
                        <a:t>4</a:t>
                      </a:r>
                      <a:endParaRPr lang="en-US" sz="2000" dirty="0">
                        <a:cs typeface="B Badr" panose="00000400000000000000" pitchFamily="2" charset="-78"/>
                      </a:endParaRPr>
                    </a:p>
                  </a:txBody>
                  <a:tcPr/>
                </a:tc>
              </a:tr>
            </a:tbl>
          </a:graphicData>
        </a:graphic>
      </p:graphicFrame>
    </p:spTree>
    <p:extLst>
      <p:ext uri="{BB962C8B-B14F-4D97-AF65-F5344CB8AC3E}">
        <p14:creationId xmlns:p14="http://schemas.microsoft.com/office/powerpoint/2010/main" val="20539172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3848896683"/>
              </p:ext>
            </p:extLst>
          </p:nvPr>
        </p:nvGraphicFramePr>
        <p:xfrm>
          <a:off x="159747" y="474453"/>
          <a:ext cx="10545633" cy="5286267"/>
        </p:xfrm>
        <a:graphic>
          <a:graphicData uri="http://schemas.openxmlformats.org/drawingml/2006/table">
            <a:tbl>
              <a:tblPr firstRow="1" bandRow="1">
                <a:tableStyleId>{5C22544A-7EE6-4342-B048-85BDC9FD1C3A}</a:tableStyleId>
              </a:tblPr>
              <a:tblGrid>
                <a:gridCol w="1410261"/>
                <a:gridCol w="8294028"/>
                <a:gridCol w="841344"/>
              </a:tblGrid>
              <a:tr h="719433">
                <a:tc>
                  <a:txBody>
                    <a:bodyPr/>
                    <a:lstStyle/>
                    <a:p>
                      <a:pPr algn="ctr"/>
                      <a:r>
                        <a:rPr lang="fa-IR" sz="2000" dirty="0" smtClean="0">
                          <a:cs typeface="B Badr" panose="00000400000000000000" pitchFamily="2" charset="-78"/>
                        </a:rPr>
                        <a:t>نام کد</a:t>
                      </a:r>
                      <a:endParaRPr lang="en-US" sz="2000" dirty="0">
                        <a:cs typeface="B Badr" panose="00000400000000000000" pitchFamily="2" charset="-78"/>
                      </a:endParaRPr>
                    </a:p>
                  </a:txBody>
                  <a:tcPr/>
                </a:tc>
                <a:tc>
                  <a:txBody>
                    <a:bodyPr/>
                    <a:lstStyle/>
                    <a:p>
                      <a:pPr marL="0" marR="0" indent="0" algn="ctr" defTabSz="457200" rtl="1" eaLnBrk="1" fontAlgn="auto" latinLnBrk="0" hangingPunct="1">
                        <a:lnSpc>
                          <a:spcPct val="100000"/>
                        </a:lnSpc>
                        <a:spcBef>
                          <a:spcPts val="0"/>
                        </a:spcBef>
                        <a:spcAft>
                          <a:spcPts val="0"/>
                        </a:spcAft>
                        <a:buClrTx/>
                        <a:buSzTx/>
                        <a:buFontTx/>
                        <a:buNone/>
                        <a:tabLst/>
                        <a:defRPr/>
                      </a:pPr>
                      <a:r>
                        <a:rPr lang="fa-IR" sz="2000" dirty="0" smtClean="0">
                          <a:cs typeface="B Badr" panose="00000400000000000000" pitchFamily="2" charset="-78"/>
                        </a:rPr>
                        <a:t>واحدمعنایی یا گزاره</a:t>
                      </a:r>
                      <a:endParaRPr lang="en-US" sz="2000" dirty="0" smtClean="0">
                        <a:cs typeface="B Badr" panose="00000400000000000000" pitchFamily="2" charset="-78"/>
                      </a:endParaRPr>
                    </a:p>
                  </a:txBody>
                  <a:tcPr/>
                </a:tc>
                <a:tc>
                  <a:txBody>
                    <a:bodyPr/>
                    <a:lstStyle/>
                    <a:p>
                      <a:pPr algn="ctr"/>
                      <a:r>
                        <a:rPr lang="fa-IR" sz="2000" dirty="0" smtClean="0">
                          <a:cs typeface="B Badr" panose="00000400000000000000" pitchFamily="2" charset="-78"/>
                        </a:rPr>
                        <a:t>ردیف</a:t>
                      </a:r>
                      <a:endParaRPr lang="en-US" sz="2000" dirty="0">
                        <a:cs typeface="B Badr" panose="00000400000000000000" pitchFamily="2" charset="-78"/>
                      </a:endParaRPr>
                    </a:p>
                  </a:txBody>
                  <a:tcPr/>
                </a:tc>
              </a:tr>
              <a:tr h="1970620">
                <a:tc>
                  <a:txBody>
                    <a:bodyPr/>
                    <a:lstStyle/>
                    <a:p>
                      <a:pPr marL="0" marR="0" indent="0" algn="r" defTabSz="457200" rtl="1" eaLnBrk="1" fontAlgn="auto" latinLnBrk="0" hangingPunct="1">
                        <a:lnSpc>
                          <a:spcPct val="100000"/>
                        </a:lnSpc>
                        <a:spcBef>
                          <a:spcPts val="0"/>
                        </a:spcBef>
                        <a:spcAft>
                          <a:spcPts val="0"/>
                        </a:spcAft>
                        <a:buClrTx/>
                        <a:buSzTx/>
                        <a:buFontTx/>
                        <a:buNone/>
                        <a:tabLst/>
                        <a:defRPr/>
                      </a:pPr>
                      <a:endParaRPr lang="en-US" sz="2000" dirty="0" smtClean="0">
                        <a:cs typeface="B Badr" panose="00000400000000000000" pitchFamily="2" charset="-78"/>
                      </a:endParaRPr>
                    </a:p>
                  </a:txBody>
                  <a:tcPr/>
                </a:tc>
                <a:tc>
                  <a:txBody>
                    <a:bodyPr/>
                    <a:lstStyle/>
                    <a:p>
                      <a:pPr marL="0" marR="0" indent="0" algn="r" defTabSz="457200" rtl="1" eaLnBrk="1" fontAlgn="auto" latinLnBrk="0" hangingPunct="1">
                        <a:lnSpc>
                          <a:spcPct val="100000"/>
                        </a:lnSpc>
                        <a:spcBef>
                          <a:spcPts val="0"/>
                        </a:spcBef>
                        <a:spcAft>
                          <a:spcPts val="0"/>
                        </a:spcAft>
                        <a:buClrTx/>
                        <a:buSzTx/>
                        <a:buFontTx/>
                        <a:buNone/>
                        <a:tabLst/>
                        <a:defRPr/>
                      </a:pPr>
                      <a:r>
                        <a:rPr lang="fa-IR" sz="2000" dirty="0" smtClean="0">
                          <a:cs typeface="B Badr" panose="00000400000000000000" pitchFamily="2" charset="-78"/>
                        </a:rPr>
                        <a:t>در جواب بچه ها گفتم خودتان می دانید که من هر روز یکی، دو ساعت بیشتر از وقت موظفي درس می دهم ولی باوجود این به علت زیاد بودن پایه های تحصیلی (پنج پایه با احتساب پیش دبستانی ها) و شلوغ بودن همه آنها این که من هر روز باید زمانی را برای ساکت کردن دانش آموزان سپری کنم) و تنبلی کردن خودشان کلی باید به امور حاشیه ای بپردازم، البته با وجود آن که سعی می کردم ناراحتی خودم را نشان ندهم ولی وقتی که داشتم</a:t>
                      </a:r>
                      <a:r>
                        <a:rPr lang="fa-IR" sz="2000" baseline="0" dirty="0" smtClean="0">
                          <a:cs typeface="B Badr" panose="00000400000000000000" pitchFamily="2" charset="-78"/>
                        </a:rPr>
                        <a:t> </a:t>
                      </a:r>
                      <a:r>
                        <a:rPr lang="fa-IR" sz="2000" dirty="0" smtClean="0">
                          <a:cs typeface="B Badr" panose="00000400000000000000" pitchFamily="2" charset="-78"/>
                        </a:rPr>
                        <a:t>به بچه ها درس می دادم و امیر داشت بازی گوشی می کرد احساس کردم برای لحظه ای روی سر امیر بیش از حد داد می زنم (به عبارتی دق دل خودم را روی سر او خالی می کنم).</a:t>
                      </a:r>
                      <a:endParaRPr lang="en-US" sz="2000" dirty="0" smtClean="0">
                        <a:cs typeface="B Badr" panose="00000400000000000000" pitchFamily="2" charset="-78"/>
                      </a:endParaRPr>
                    </a:p>
                  </a:txBody>
                  <a:tcPr/>
                </a:tc>
                <a:tc>
                  <a:txBody>
                    <a:bodyPr/>
                    <a:lstStyle/>
                    <a:p>
                      <a:pPr marL="0" marR="0" indent="0" algn="r" defTabSz="457200" rtl="1" eaLnBrk="1" fontAlgn="auto" latinLnBrk="0" hangingPunct="1">
                        <a:lnSpc>
                          <a:spcPct val="100000"/>
                        </a:lnSpc>
                        <a:spcBef>
                          <a:spcPts val="0"/>
                        </a:spcBef>
                        <a:spcAft>
                          <a:spcPts val="0"/>
                        </a:spcAft>
                        <a:buClrTx/>
                        <a:buSzTx/>
                        <a:buFontTx/>
                        <a:buNone/>
                        <a:tabLst/>
                        <a:defRPr/>
                      </a:pPr>
                      <a:r>
                        <a:rPr lang="fa-IR" sz="2000" dirty="0" smtClean="0">
                          <a:cs typeface="B Badr" panose="00000400000000000000" pitchFamily="2" charset="-78"/>
                        </a:rPr>
                        <a:t>5</a:t>
                      </a:r>
                      <a:endParaRPr lang="en-US" sz="2000" dirty="0" smtClean="0">
                        <a:cs typeface="B Badr" panose="00000400000000000000" pitchFamily="2" charset="-78"/>
                      </a:endParaRPr>
                    </a:p>
                  </a:txBody>
                  <a:tcPr/>
                </a:tc>
              </a:tr>
              <a:tr h="2596214">
                <a:tc>
                  <a:txBody>
                    <a:bodyPr/>
                    <a:lstStyle/>
                    <a:p>
                      <a:endParaRPr lang="en-US" sz="2000" dirty="0">
                        <a:cs typeface="B Badr" panose="00000400000000000000" pitchFamily="2" charset="-78"/>
                      </a:endParaRPr>
                    </a:p>
                  </a:txBody>
                  <a:tcPr/>
                </a:tc>
                <a:tc>
                  <a:txBody>
                    <a:bodyPr/>
                    <a:lstStyle/>
                    <a:p>
                      <a:r>
                        <a:rPr lang="fa-IR" sz="2000" dirty="0" smtClean="0">
                          <a:cs typeface="B Badr" panose="00000400000000000000" pitchFamily="2" charset="-78"/>
                        </a:rPr>
                        <a:t>نکته جالب دیگری که در طول این یکی دو روز متوجه شده ام این که، با بررسی که بین نقاشی بچه ها در روزهای قبل و بعد از آوردن موتور برق انجام داده ام به این نتیجه رسیده ام. دانش آموزان به نقاشی خانه ها بعد از اوردن موتور در مقایسه با زمان قبل از آن لامپ و نور برق را اضافه کرده اند. و اغلب نقاشی خانه با لامپ نورانی بیشتر می کشند. البته باید اشاره کنم آوردن کانکس مدرسه و نصب</a:t>
                      </a:r>
                      <a:r>
                        <a:rPr lang="fa-IR" sz="2000" baseline="0" dirty="0" smtClean="0">
                          <a:cs typeface="B Badr" panose="00000400000000000000" pitchFamily="2" charset="-78"/>
                        </a:rPr>
                        <a:t> </a:t>
                      </a:r>
                      <a:r>
                        <a:rPr lang="fa-IR" sz="2000" dirty="0" smtClean="0">
                          <a:cs typeface="B Badr" panose="00000400000000000000" pitchFamily="2" charset="-78"/>
                        </a:rPr>
                        <a:t>پرچم بر بالای آن نیز برای مدتی علاقه دانش آموزان را برای ترسیم آن به سمت خودش جلب کرده بود ولی چون ترکیب رنگ پرچم را اغلب فراموش می کردند أغلب اجازه می گرفتند تا بروند بیرون و به رنگ پرچم نگاه کنند تا آن را درست نقاشی کنند.</a:t>
                      </a:r>
                      <a:endParaRPr lang="en-US" sz="2000" dirty="0" smtClean="0">
                        <a:cs typeface="B Badr" panose="00000400000000000000" pitchFamily="2" charset="-78"/>
                      </a:endParaRPr>
                    </a:p>
                    <a:p>
                      <a:endParaRPr lang="en-US" sz="2000" dirty="0">
                        <a:cs typeface="B Badr" panose="00000400000000000000" pitchFamily="2" charset="-78"/>
                      </a:endParaRPr>
                    </a:p>
                  </a:txBody>
                  <a:tcPr/>
                </a:tc>
                <a:tc>
                  <a:txBody>
                    <a:bodyPr/>
                    <a:lstStyle/>
                    <a:p>
                      <a:r>
                        <a:rPr lang="fa-IR" sz="2000" dirty="0" smtClean="0">
                          <a:cs typeface="B Badr" panose="00000400000000000000" pitchFamily="2" charset="-78"/>
                        </a:rPr>
                        <a:t>6</a:t>
                      </a:r>
                      <a:endParaRPr lang="en-US" sz="2000" dirty="0">
                        <a:cs typeface="B Badr" panose="00000400000000000000" pitchFamily="2" charset="-78"/>
                      </a:endParaRPr>
                    </a:p>
                  </a:txBody>
                  <a:tcPr/>
                </a:tc>
              </a:tr>
            </a:tbl>
          </a:graphicData>
        </a:graphic>
      </p:graphicFrame>
    </p:spTree>
    <p:extLst>
      <p:ext uri="{BB962C8B-B14F-4D97-AF65-F5344CB8AC3E}">
        <p14:creationId xmlns:p14="http://schemas.microsoft.com/office/powerpoint/2010/main" val="8729348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793574650"/>
              </p:ext>
            </p:extLst>
          </p:nvPr>
        </p:nvGraphicFramePr>
        <p:xfrm>
          <a:off x="306399" y="1224951"/>
          <a:ext cx="9760627" cy="3937432"/>
        </p:xfrm>
        <a:graphic>
          <a:graphicData uri="http://schemas.openxmlformats.org/drawingml/2006/table">
            <a:tbl>
              <a:tblPr firstRow="1" bandRow="1">
                <a:tableStyleId>{5C22544A-7EE6-4342-B048-85BDC9FD1C3A}</a:tableStyleId>
              </a:tblPr>
              <a:tblGrid>
                <a:gridCol w="1423203"/>
                <a:gridCol w="7595553"/>
                <a:gridCol w="741871"/>
              </a:tblGrid>
              <a:tr h="533959">
                <a:tc>
                  <a:txBody>
                    <a:bodyPr/>
                    <a:lstStyle/>
                    <a:p>
                      <a:pPr algn="ctr"/>
                      <a:r>
                        <a:rPr lang="fa-IR" sz="2000" dirty="0" smtClean="0">
                          <a:cs typeface="B Badr" panose="00000400000000000000" pitchFamily="2" charset="-78"/>
                        </a:rPr>
                        <a:t>نام کد</a:t>
                      </a:r>
                      <a:endParaRPr lang="en-US" sz="2000" dirty="0">
                        <a:cs typeface="B Badr" panose="00000400000000000000" pitchFamily="2" charset="-78"/>
                      </a:endParaRPr>
                    </a:p>
                  </a:txBody>
                  <a:tcPr/>
                </a:tc>
                <a:tc>
                  <a:txBody>
                    <a:bodyPr/>
                    <a:lstStyle/>
                    <a:p>
                      <a:pPr marL="0" marR="0" indent="0" algn="ctr" defTabSz="457200" rtl="1" eaLnBrk="1" fontAlgn="auto" latinLnBrk="0" hangingPunct="1">
                        <a:lnSpc>
                          <a:spcPct val="100000"/>
                        </a:lnSpc>
                        <a:spcBef>
                          <a:spcPts val="0"/>
                        </a:spcBef>
                        <a:spcAft>
                          <a:spcPts val="0"/>
                        </a:spcAft>
                        <a:buClrTx/>
                        <a:buSzTx/>
                        <a:buFontTx/>
                        <a:buNone/>
                        <a:tabLst/>
                        <a:defRPr/>
                      </a:pPr>
                      <a:r>
                        <a:rPr lang="fa-IR" sz="2000" dirty="0" smtClean="0">
                          <a:cs typeface="B Badr" panose="00000400000000000000" pitchFamily="2" charset="-78"/>
                        </a:rPr>
                        <a:t>واحدمعنایی یا گزاره</a:t>
                      </a:r>
                      <a:endParaRPr lang="en-US" sz="2000" dirty="0" smtClean="0">
                        <a:cs typeface="B Badr" panose="00000400000000000000" pitchFamily="2" charset="-78"/>
                      </a:endParaRPr>
                    </a:p>
                    <a:p>
                      <a:pPr algn="ctr"/>
                      <a:endParaRPr lang="en-US" sz="2000" dirty="0">
                        <a:cs typeface="B Badr" panose="00000400000000000000" pitchFamily="2" charset="-78"/>
                      </a:endParaRPr>
                    </a:p>
                  </a:txBody>
                  <a:tcPr/>
                </a:tc>
                <a:tc>
                  <a:txBody>
                    <a:bodyPr/>
                    <a:lstStyle/>
                    <a:p>
                      <a:pPr algn="ctr"/>
                      <a:r>
                        <a:rPr lang="fa-IR" sz="2000" dirty="0" smtClean="0">
                          <a:cs typeface="B Badr" panose="00000400000000000000" pitchFamily="2" charset="-78"/>
                        </a:rPr>
                        <a:t>ردیف</a:t>
                      </a:r>
                      <a:endParaRPr lang="en-US" sz="2000" dirty="0">
                        <a:cs typeface="B Badr" panose="00000400000000000000" pitchFamily="2" charset="-78"/>
                      </a:endParaRPr>
                    </a:p>
                  </a:txBody>
                  <a:tcPr/>
                </a:tc>
              </a:tr>
              <a:tr h="1322828">
                <a:tc>
                  <a:txBody>
                    <a:bodyPr/>
                    <a:lstStyle/>
                    <a:p>
                      <a:endParaRPr lang="en-US" sz="1800" dirty="0" smtClean="0">
                        <a:cs typeface="B Badr" panose="00000400000000000000" pitchFamily="2" charset="-78"/>
                      </a:endParaRPr>
                    </a:p>
                  </a:txBody>
                  <a:tcPr/>
                </a:tc>
                <a:tc>
                  <a:txBody>
                    <a:bodyPr/>
                    <a:lstStyle/>
                    <a:p>
                      <a:r>
                        <a:rPr lang="fa-IR" sz="1800" dirty="0" smtClean="0">
                          <a:cs typeface="B Badr" panose="00000400000000000000" pitchFamily="2" charset="-78"/>
                        </a:rPr>
                        <a:t>آنجا که بودم از فرصت استفاده کردم و با یکی دوتا از معلمان قدیمی و راهنما در مورد مشکلات در روش د که چطور باید با قضيه مشق شب که نباید به دانش آموزان زیاد داده شود، ولی والدین خواهان مقدار زیاد آن هستند کنار بیایم صحبت کردم و نتیجه اش این شد که مقدار مشق شب را کمی زیاد کنم.</a:t>
                      </a:r>
                      <a:endParaRPr lang="en-US" sz="1800" dirty="0" smtClean="0">
                        <a:cs typeface="B Badr" panose="00000400000000000000" pitchFamily="2" charset="-78"/>
                      </a:endParaRPr>
                    </a:p>
                  </a:txBody>
                  <a:tcPr/>
                </a:tc>
                <a:tc>
                  <a:txBody>
                    <a:bodyPr/>
                    <a:lstStyle/>
                    <a:p>
                      <a:r>
                        <a:rPr lang="fa-IR" sz="1800" dirty="0" smtClean="0">
                          <a:cs typeface="B Badr" panose="00000400000000000000" pitchFamily="2" charset="-78"/>
                        </a:rPr>
                        <a:t>7</a:t>
                      </a:r>
                      <a:endParaRPr lang="en-US" sz="1800" dirty="0" smtClean="0">
                        <a:cs typeface="B Badr" panose="00000400000000000000" pitchFamily="2" charset="-78"/>
                      </a:endParaRPr>
                    </a:p>
                  </a:txBody>
                  <a:tcPr/>
                </a:tc>
              </a:tr>
              <a:tr h="1913564">
                <a:tc>
                  <a:txBody>
                    <a:bodyPr/>
                    <a:lstStyle/>
                    <a:p>
                      <a:pPr marL="0" marR="0" indent="0" algn="r" defTabSz="457200" rtl="1" eaLnBrk="1" fontAlgn="auto" latinLnBrk="0" hangingPunct="1">
                        <a:lnSpc>
                          <a:spcPct val="100000"/>
                        </a:lnSpc>
                        <a:spcBef>
                          <a:spcPts val="0"/>
                        </a:spcBef>
                        <a:spcAft>
                          <a:spcPts val="0"/>
                        </a:spcAft>
                        <a:buClrTx/>
                        <a:buSzTx/>
                        <a:buFontTx/>
                        <a:buNone/>
                        <a:tabLst/>
                        <a:defRPr/>
                      </a:pPr>
                      <a:endParaRPr lang="en-US" sz="2000" dirty="0" smtClean="0">
                        <a:cs typeface="B Badr" panose="00000400000000000000" pitchFamily="2" charset="-78"/>
                      </a:endParaRPr>
                    </a:p>
                  </a:txBody>
                  <a:tcPr/>
                </a:tc>
                <a:tc>
                  <a:txBody>
                    <a:bodyPr/>
                    <a:lstStyle/>
                    <a:p>
                      <a:pPr marL="0" marR="0" indent="0" algn="r" defTabSz="457200" rtl="1" eaLnBrk="1" fontAlgn="auto" latinLnBrk="0" hangingPunct="1">
                        <a:lnSpc>
                          <a:spcPct val="100000"/>
                        </a:lnSpc>
                        <a:spcBef>
                          <a:spcPts val="0"/>
                        </a:spcBef>
                        <a:spcAft>
                          <a:spcPts val="0"/>
                        </a:spcAft>
                        <a:buClrTx/>
                        <a:buSzTx/>
                        <a:buFontTx/>
                        <a:buNone/>
                        <a:tabLst/>
                        <a:defRPr/>
                      </a:pPr>
                      <a:r>
                        <a:rPr lang="fa-IR" sz="2000" dirty="0" smtClean="0">
                          <a:cs typeface="B Badr" panose="00000400000000000000" pitchFamily="2" charset="-78"/>
                        </a:rPr>
                        <a:t>در حین برگشتن چون مسیر برگشت</a:t>
                      </a:r>
                      <a:r>
                        <a:rPr lang="fa-IR" sz="2000" baseline="0" dirty="0" smtClean="0">
                          <a:cs typeface="B Badr" panose="00000400000000000000" pitchFamily="2" charset="-78"/>
                        </a:rPr>
                        <a:t> از </a:t>
                      </a:r>
                      <a:r>
                        <a:rPr lang="fa-IR" sz="2000" dirty="0" smtClean="0">
                          <a:cs typeface="B Badr" panose="00000400000000000000" pitchFamily="2" charset="-78"/>
                        </a:rPr>
                        <a:t>مجتمع به مدرسه مسیر چندان مناسبی برای رفت و آمد ماشین نمی باشد و مسیر را پیاده طی کردم تا خوشبختانه ماشینی از را رسید و من را سوار کرد جالب است</a:t>
                      </a:r>
                      <a:r>
                        <a:rPr lang="fa-IR" sz="2000" baseline="0" dirty="0" smtClean="0">
                          <a:cs typeface="B Badr" panose="00000400000000000000" pitchFamily="2" charset="-78"/>
                        </a:rPr>
                        <a:t> اشاره کنم هرگاه ماشینی در بین راه من را سوار می کند ،راننده بی درنگ </a:t>
                      </a:r>
                      <a:r>
                        <a:rPr lang="fa-IR" sz="2000" baseline="0" smtClean="0">
                          <a:cs typeface="B Badr" panose="00000400000000000000" pitchFamily="2" charset="-78"/>
                        </a:rPr>
                        <a:t>می پرسد: </a:t>
                      </a:r>
                      <a:r>
                        <a:rPr lang="fa-IR" sz="2000" baseline="0" dirty="0" smtClean="0">
                          <a:cs typeface="B Badr" panose="00000400000000000000" pitchFamily="2" charset="-78"/>
                        </a:rPr>
                        <a:t>کی هستی؟و کجا می روی؟تا من می گویم معلم ؛فوری جلوی ماشین جای برایم فراهم می شود.</a:t>
                      </a:r>
                      <a:endParaRPr lang="en-US" sz="2000" dirty="0" smtClean="0">
                        <a:cs typeface="B Badr" panose="00000400000000000000" pitchFamily="2" charset="-78"/>
                      </a:endParaRPr>
                    </a:p>
                  </a:txBody>
                  <a:tcPr/>
                </a:tc>
                <a:tc>
                  <a:txBody>
                    <a:bodyPr/>
                    <a:lstStyle/>
                    <a:p>
                      <a:pPr marL="0" marR="0" indent="0" algn="r" defTabSz="457200" rtl="1" eaLnBrk="1" fontAlgn="auto" latinLnBrk="0" hangingPunct="1">
                        <a:lnSpc>
                          <a:spcPct val="100000"/>
                        </a:lnSpc>
                        <a:spcBef>
                          <a:spcPts val="0"/>
                        </a:spcBef>
                        <a:spcAft>
                          <a:spcPts val="0"/>
                        </a:spcAft>
                        <a:buClrTx/>
                        <a:buSzTx/>
                        <a:buFontTx/>
                        <a:buNone/>
                        <a:tabLst/>
                        <a:defRPr/>
                      </a:pPr>
                      <a:r>
                        <a:rPr lang="fa-IR" sz="2000" dirty="0" smtClean="0">
                          <a:cs typeface="B Badr" panose="00000400000000000000" pitchFamily="2" charset="-78"/>
                        </a:rPr>
                        <a:t>8</a:t>
                      </a:r>
                      <a:endParaRPr lang="en-US" sz="2000" dirty="0" smtClean="0">
                        <a:cs typeface="B Badr" panose="00000400000000000000" pitchFamily="2" charset="-78"/>
                      </a:endParaRPr>
                    </a:p>
                  </a:txBody>
                  <a:tcPr/>
                </a:tc>
              </a:tr>
            </a:tbl>
          </a:graphicData>
        </a:graphic>
      </p:graphicFrame>
    </p:spTree>
    <p:extLst>
      <p:ext uri="{BB962C8B-B14F-4D97-AF65-F5344CB8AC3E}">
        <p14:creationId xmlns:p14="http://schemas.microsoft.com/office/powerpoint/2010/main" val="4136617307"/>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1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9</TotalTime>
  <Words>779</Words>
  <Application>Microsoft Office PowerPoint</Application>
  <PresentationFormat>Widescreen</PresentationFormat>
  <Paragraphs>29</Paragraphs>
  <Slides>5</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5</vt:i4>
      </vt:variant>
    </vt:vector>
  </HeadingPairs>
  <TitlesOfParts>
    <vt:vector size="12" baseType="lpstr">
      <vt:lpstr>Arial</vt:lpstr>
      <vt:lpstr>B Badr</vt:lpstr>
      <vt:lpstr>B Lotus</vt:lpstr>
      <vt:lpstr>Trebuchet MS</vt:lpstr>
      <vt:lpstr>Wingdings 3</vt:lpstr>
      <vt:lpstr>Facet</vt:lpstr>
      <vt:lpstr>1_Facet</vt:lpstr>
      <vt:lpstr>تکلیف کد گذاری</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تکلیف کد گذاری</dc:title>
  <dc:creator>Maryam Rahimi</dc:creator>
  <cp:lastModifiedBy>Maryam Rahimi</cp:lastModifiedBy>
  <cp:revision>4</cp:revision>
  <dcterms:created xsi:type="dcterms:W3CDTF">2020-05-16T20:03:10Z</dcterms:created>
  <dcterms:modified xsi:type="dcterms:W3CDTF">2020-05-21T13:17:28Z</dcterms:modified>
</cp:coreProperties>
</file>