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59" r:id="rId5"/>
    <p:sldId id="260" r:id="rId6"/>
    <p:sldId id="261" r:id="rId7"/>
    <p:sldId id="265" r:id="rId8"/>
    <p:sldId id="266" r:id="rId9"/>
    <p:sldId id="262" r:id="rId10"/>
    <p:sldId id="263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656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357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609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5603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243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288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3826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9965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8897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319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09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8961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6891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0394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573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89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98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517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224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184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677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27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61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67A28-A72B-4EEF-9218-5BB8C293C1D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1DD2F-A89F-4574-A9E0-8C721CD2BC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836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3552" y="476673"/>
            <a:ext cx="7772400" cy="1470025"/>
          </a:xfrm>
        </p:spPr>
        <p:txBody>
          <a:bodyPr/>
          <a:lstStyle/>
          <a:p>
            <a:r>
              <a:rPr lang="fa-IR" b="1" dirty="0">
                <a:cs typeface="B Lotus" panose="00000400000000000000" pitchFamily="2" charset="-78"/>
              </a:rPr>
              <a:t>روش های تحلیل محتوای کتاب درسی </a:t>
            </a:r>
            <a:endParaRPr lang="en-US" dirty="0">
              <a:cs typeface="B Lotus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1584" y="2420888"/>
            <a:ext cx="7920880" cy="3168352"/>
          </a:xfrm>
        </p:spPr>
        <p:txBody>
          <a:bodyPr>
            <a:normAutofit/>
          </a:bodyPr>
          <a:lstStyle/>
          <a:p>
            <a:pPr marL="342900" indent="-342900" algn="just" rtl="1">
              <a:buFont typeface="Arial" pitchFamily="34" charset="0"/>
              <a:buChar char="•"/>
            </a:pPr>
            <a:r>
              <a:rPr lang="fa-IR" dirty="0">
                <a:solidFill>
                  <a:prstClr val="black"/>
                </a:solidFill>
                <a:cs typeface="B Lotus" panose="00000400000000000000" pitchFamily="2" charset="-78"/>
              </a:rPr>
              <a:t>منظور از روش مجموعه ای از </a:t>
            </a:r>
            <a:r>
              <a:rPr lang="fa-IR" dirty="0" smtClean="0">
                <a:solidFill>
                  <a:prstClr val="black"/>
                </a:solidFill>
                <a:cs typeface="B Lotus" panose="00000400000000000000" pitchFamily="2" charset="-78"/>
              </a:rPr>
              <a:t>رویکردها، فنون </a:t>
            </a:r>
            <a:r>
              <a:rPr lang="fa-IR" dirty="0">
                <a:solidFill>
                  <a:prstClr val="black"/>
                </a:solidFill>
                <a:cs typeface="B Lotus" panose="00000400000000000000" pitchFamily="2" charset="-78"/>
              </a:rPr>
              <a:t>و ابزارهایی است که تحلیل گر به منظور پاسخگویی به سوال پژوهشی خود انتخاب می کند که در ارتباط با تحلیل محتوای کتابهای درسی این روشها </a:t>
            </a:r>
            <a:r>
              <a:rPr lang="fa-IR" dirty="0">
                <a:solidFill>
                  <a:srgbClr val="C0504D">
                    <a:lumMod val="75000"/>
                  </a:srgbClr>
                </a:solidFill>
                <a:cs typeface="B Lotus" panose="00000400000000000000" pitchFamily="2" charset="-78"/>
              </a:rPr>
              <a:t>به دو دسته کمی و کیفی </a:t>
            </a:r>
            <a:r>
              <a:rPr lang="fa-IR" dirty="0">
                <a:solidFill>
                  <a:prstClr val="black"/>
                </a:solidFill>
                <a:cs typeface="B Lotus" panose="00000400000000000000" pitchFamily="2" charset="-78"/>
              </a:rPr>
              <a:t>تقسیم می گردند. </a:t>
            </a:r>
            <a:endParaRPr lang="en-US" dirty="0">
              <a:solidFill>
                <a:prstClr val="black"/>
              </a:solidFill>
              <a:cs typeface="B Lotus" panose="00000400000000000000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991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6211" y="198110"/>
            <a:ext cx="10673751" cy="1470025"/>
          </a:xfrm>
        </p:spPr>
        <p:txBody>
          <a:bodyPr>
            <a:normAutofit/>
          </a:bodyPr>
          <a:lstStyle/>
          <a:p>
            <a:pPr algn="r"/>
            <a:r>
              <a:rPr lang="fa-IR" sz="3600" b="1" dirty="0">
                <a:solidFill>
                  <a:prstClr val="black"/>
                </a:solidFill>
                <a:cs typeface="B Lotus" panose="00000400000000000000" pitchFamily="2" charset="-78"/>
              </a:rPr>
              <a:t>مراحل تعیین میزان خوانایی یک متن بر اساس الگوی مک لافلین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5774" y="2173857"/>
            <a:ext cx="10294188" cy="3464943"/>
          </a:xfrm>
        </p:spPr>
        <p:txBody>
          <a:bodyPr>
            <a:normAutofit/>
          </a:bodyPr>
          <a:lstStyle/>
          <a:p>
            <a:pPr marL="342900" lvl="0" indent="-342900" algn="just" rtl="1">
              <a:buFont typeface="Arial" pitchFamily="34" charset="0"/>
              <a:buChar char="•"/>
            </a:pPr>
            <a:r>
              <a:rPr lang="fa-IR" sz="3000" dirty="0" smtClean="0">
                <a:solidFill>
                  <a:prstClr val="black"/>
                </a:solidFill>
                <a:cs typeface="B Lotus" panose="00000400000000000000" pitchFamily="2" charset="-78"/>
              </a:rPr>
              <a:t>- محاسبه </a:t>
            </a:r>
            <a:r>
              <a:rPr lang="fa-IR" sz="3000" dirty="0">
                <a:solidFill>
                  <a:prstClr val="black"/>
                </a:solidFill>
                <a:cs typeface="B Lotus" panose="00000400000000000000" pitchFamily="2" charset="-78"/>
              </a:rPr>
              <a:t>جذر عدد به دست آمده (چنانچه جذر عدد کامل نبوده ، نزدیکترین عدد کامل جایگزین آن شود</a:t>
            </a:r>
            <a:r>
              <a:rPr lang="fa-IR" sz="3000" dirty="0" smtClean="0">
                <a:solidFill>
                  <a:prstClr val="black"/>
                </a:solidFill>
                <a:cs typeface="B Lotus" panose="00000400000000000000" pitchFamily="2" charset="-78"/>
              </a:rPr>
              <a:t>).</a:t>
            </a:r>
          </a:p>
          <a:p>
            <a:pPr lvl="0" algn="just" rtl="1"/>
            <a:endParaRPr lang="fa-IR" sz="3000" dirty="0">
              <a:solidFill>
                <a:prstClr val="black"/>
              </a:solidFill>
              <a:cs typeface="B Lotus" panose="00000400000000000000" pitchFamily="2" charset="-78"/>
            </a:endParaRPr>
          </a:p>
          <a:p>
            <a:pPr marL="342900" lvl="0" indent="-342900" algn="just" rtl="1">
              <a:buFont typeface="Arial" pitchFamily="34" charset="0"/>
              <a:buChar char="•"/>
            </a:pPr>
            <a:r>
              <a:rPr lang="fa-IR" sz="3000" dirty="0">
                <a:solidFill>
                  <a:prstClr val="black"/>
                </a:solidFill>
                <a:cs typeface="B Lotus" panose="00000400000000000000" pitchFamily="2" charset="-78"/>
              </a:rPr>
              <a:t>- اضافه کردن عدد ثابت </a:t>
            </a:r>
            <a:r>
              <a:rPr lang="fa-IR" sz="3000" dirty="0">
                <a:solidFill>
                  <a:srgbClr val="FF0000"/>
                </a:solidFill>
                <a:cs typeface="B Lotus" panose="00000400000000000000" pitchFamily="2" charset="-78"/>
              </a:rPr>
              <a:t>3</a:t>
            </a:r>
            <a:r>
              <a:rPr lang="fa-IR" sz="3000" dirty="0">
                <a:solidFill>
                  <a:prstClr val="black"/>
                </a:solidFill>
                <a:cs typeface="B Lotus" panose="00000400000000000000" pitchFamily="2" charset="-78"/>
              </a:rPr>
              <a:t>و</a:t>
            </a:r>
            <a:r>
              <a:rPr lang="fa-IR" sz="3000" dirty="0">
                <a:solidFill>
                  <a:srgbClr val="0070C0"/>
                </a:solidFill>
                <a:cs typeface="B Lotus" panose="00000400000000000000" pitchFamily="2" charset="-78"/>
              </a:rPr>
              <a:t>5</a:t>
            </a:r>
            <a:r>
              <a:rPr lang="fa-IR" sz="3000" dirty="0">
                <a:solidFill>
                  <a:prstClr val="black"/>
                </a:solidFill>
                <a:cs typeface="B Lotus" panose="00000400000000000000" pitchFamily="2" charset="-78"/>
              </a:rPr>
              <a:t> ، به جذر به دست آمده باعث می شود تا به ترتیب </a:t>
            </a:r>
            <a:r>
              <a:rPr lang="fa-IR" sz="3000" dirty="0">
                <a:solidFill>
                  <a:srgbClr val="FF0000"/>
                </a:solidFill>
                <a:cs typeface="B Lotus" panose="00000400000000000000" pitchFamily="2" charset="-78"/>
              </a:rPr>
              <a:t>سطح خوانایی کلاس و پایه تحصیلی </a:t>
            </a:r>
            <a:r>
              <a:rPr lang="fa-IR" sz="3000" dirty="0">
                <a:solidFill>
                  <a:prstClr val="black"/>
                </a:solidFill>
                <a:cs typeface="B Lotus" panose="00000400000000000000" pitchFamily="2" charset="-78"/>
              </a:rPr>
              <a:t>و </a:t>
            </a:r>
            <a:r>
              <a:rPr lang="fa-IR" sz="3000" dirty="0">
                <a:solidFill>
                  <a:srgbClr val="0070C0"/>
                </a:solidFill>
                <a:cs typeface="B Lotus" panose="00000400000000000000" pitchFamily="2" charset="-78"/>
              </a:rPr>
              <a:t>سپس سطح خوانایی سنی خوانندگان </a:t>
            </a:r>
            <a:r>
              <a:rPr lang="fa-IR" sz="3000" dirty="0">
                <a:solidFill>
                  <a:prstClr val="black"/>
                </a:solidFill>
                <a:cs typeface="B Lotus" panose="00000400000000000000" pitchFamily="2" charset="-78"/>
              </a:rPr>
              <a:t>کتاب (فراگیران)مشخص شود.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39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596" y="285728"/>
            <a:ext cx="8229600" cy="1143000"/>
          </a:xfrm>
        </p:spPr>
        <p:txBody>
          <a:bodyPr/>
          <a:lstStyle/>
          <a:p>
            <a:r>
              <a:rPr lang="fa-IR" b="1" dirty="0" smtClean="0">
                <a:cs typeface="B Lotus" panose="00000400000000000000" pitchFamily="2" charset="-78"/>
              </a:rPr>
              <a:t>روش های کمی </a:t>
            </a:r>
            <a:endParaRPr lang="en-US" b="1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fa-IR" dirty="0" smtClean="0">
                <a:cs typeface="B Lotus" panose="00000400000000000000" pitchFamily="2" charset="-78"/>
              </a:rPr>
              <a:t>در این دسته از روشها به ارزیابی و کمی سازی ابعاد مختلف محتوای درسی با تاکید بر استفاده از فراوانی و شاخص های عددی پدیده ها و مکان و فضای هریک از ابعاد و ملاکهای مورد نظر محقق است که با انجام محاسبات ریاضی به تحلیل و بررسی محتوا می پردازد. در این دسته از روشها به منظور کمی سازی ابعاد محتوا تعداد حروف ،کلمات ، جملات ، اندازه حروف ، اشکال ، جداول و نمودارها ، رنگ های بکار رفته در متن و تصاویر ، تعداد صفحات کتاب با تاکید و توجه به اسامی ، الفاظ ، مکانها ، موضوعات و حوادث خاص و فضاهای تخصیص یافته به هریک از آنها مورد توجه و بررسی قرار می گیرد.  </a:t>
            </a:r>
            <a:endParaRPr lang="en-US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4384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dirty="0" smtClean="0">
                <a:cs typeface="B Lotus" panose="00000400000000000000" pitchFamily="2" charset="-78"/>
              </a:rPr>
              <a:t>فرمولهای خوانایی</a:t>
            </a:r>
            <a:endParaRPr lang="en-US" b="1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fa-IR" dirty="0" smtClean="0">
                <a:cs typeface="B Lotus" panose="00000400000000000000" pitchFamily="2" charset="-78"/>
              </a:rPr>
              <a:t>در این شیوه محقق به تجزیه و تحلیل کتاب می پردازد تا درجه خوانایی (میزان پیچیدگی و یا سادگی متن ) کتاب را برای فراگیران مشخص نماید . </a:t>
            </a:r>
          </a:p>
          <a:p>
            <a:pPr algn="just" rtl="1">
              <a:buNone/>
            </a:pPr>
            <a:r>
              <a:rPr lang="fa-IR" b="1" u="sng" dirty="0">
                <a:cs typeface="B Lotus" panose="00000400000000000000" pitchFamily="2" charset="-78"/>
              </a:rPr>
              <a:t>تعریف هجا </a:t>
            </a:r>
            <a:r>
              <a:rPr lang="fa-IR" b="1" u="sng" dirty="0" smtClean="0">
                <a:cs typeface="B Lotus" panose="00000400000000000000" pitchFamily="2" charset="-78"/>
              </a:rPr>
              <a:t>: </a:t>
            </a:r>
            <a:r>
              <a:rPr lang="fa-IR" dirty="0" smtClean="0">
                <a:cs typeface="B Lotus" panose="00000400000000000000" pitchFamily="2" charset="-78"/>
              </a:rPr>
              <a:t>«</a:t>
            </a:r>
            <a:r>
              <a:rPr lang="fa-IR" dirty="0">
                <a:cs typeface="B Lotus" panose="00000400000000000000" pitchFamily="2" charset="-78"/>
              </a:rPr>
              <a:t>هجا» یا «بخش» به عبارت </a:t>
            </a:r>
            <a:r>
              <a:rPr lang="fa-IR" dirty="0" smtClean="0">
                <a:cs typeface="B Lotus" panose="00000400000000000000" pitchFamily="2" charset="-78"/>
              </a:rPr>
              <a:t>دیگر </a:t>
            </a:r>
            <a:r>
              <a:rPr lang="fa-IR" dirty="0">
                <a:cs typeface="B Lotus" panose="00000400000000000000" pitchFamily="2" charset="-78"/>
              </a:rPr>
              <a:t>یک واحد گفتار است که با هر ضربه ریه به بیرون رانده می شود</a:t>
            </a:r>
            <a:r>
              <a:rPr lang="fa-IR" dirty="0" smtClean="0">
                <a:cs typeface="B Lotus" panose="00000400000000000000" pitchFamily="2" charset="-78"/>
              </a:rPr>
              <a:t>.</a:t>
            </a:r>
            <a:endParaRPr lang="fa-IR" dirty="0">
              <a:cs typeface="B Lotus" panose="00000400000000000000" pitchFamily="2" charset="-78"/>
            </a:endParaRPr>
          </a:p>
          <a:p>
            <a:pPr algn="just" rtl="1">
              <a:buNone/>
            </a:pPr>
            <a:r>
              <a:rPr lang="fa-IR" dirty="0">
                <a:cs typeface="B Lotus" panose="00000400000000000000" pitchFamily="2" charset="-78"/>
              </a:rPr>
              <a:t>بر این اساس کلمات زبان فارسی از نظر تعداد هجا متفاوت هستند ، </a:t>
            </a:r>
            <a:r>
              <a:rPr lang="fa-IR" dirty="0" smtClean="0">
                <a:cs typeface="B Lotus" panose="00000400000000000000" pitchFamily="2" charset="-78"/>
              </a:rPr>
              <a:t>               به </a:t>
            </a:r>
            <a:r>
              <a:rPr lang="fa-IR" dirty="0">
                <a:cs typeface="B Lotus" panose="00000400000000000000" pitchFamily="2" charset="-78"/>
              </a:rPr>
              <a:t>عنوان نمونه کلمه </a:t>
            </a:r>
            <a:r>
              <a:rPr lang="fa-IR" dirty="0" smtClean="0">
                <a:cs typeface="B Lotus" panose="00000400000000000000" pitchFamily="2" charset="-78"/>
              </a:rPr>
              <a:t> </a:t>
            </a:r>
            <a:r>
              <a:rPr lang="fa-IR" dirty="0">
                <a:solidFill>
                  <a:srgbClr val="FF0000"/>
                </a:solidFill>
                <a:cs typeface="B Lotus" panose="00000400000000000000" pitchFamily="2" charset="-78"/>
              </a:rPr>
              <a:t>«در» یک هجایی </a:t>
            </a:r>
            <a:r>
              <a:rPr lang="fa-IR" dirty="0">
                <a:cs typeface="B Lotus" panose="00000400000000000000" pitchFamily="2" charset="-78"/>
              </a:rPr>
              <a:t>و کلمه </a:t>
            </a:r>
            <a:r>
              <a:rPr lang="fa-IR" dirty="0">
                <a:solidFill>
                  <a:srgbClr val="00B0F0"/>
                </a:solidFill>
                <a:cs typeface="B Lotus" panose="00000400000000000000" pitchFamily="2" charset="-78"/>
              </a:rPr>
              <a:t>«در  بان» دو هجایی </a:t>
            </a:r>
            <a:r>
              <a:rPr lang="fa-IR" dirty="0">
                <a:cs typeface="B Lotus" panose="00000400000000000000" pitchFamily="2" charset="-78"/>
              </a:rPr>
              <a:t>و کلمه </a:t>
            </a:r>
            <a:r>
              <a:rPr lang="fa-IR" dirty="0">
                <a:solidFill>
                  <a:srgbClr val="FFC000"/>
                </a:solidFill>
                <a:cs typeface="B Lotus" panose="00000400000000000000" pitchFamily="2" charset="-78"/>
              </a:rPr>
              <a:t>«در  وا  زه   بان» چهار هجایی</a:t>
            </a:r>
            <a:r>
              <a:rPr lang="fa-IR" dirty="0">
                <a:cs typeface="B Lotus" panose="00000400000000000000" pitchFamily="2" charset="-78"/>
              </a:rPr>
              <a:t> </a:t>
            </a:r>
            <a:r>
              <a:rPr lang="fa-IR" dirty="0" smtClean="0">
                <a:cs typeface="B Lotus" panose="00000400000000000000" pitchFamily="2" charset="-78"/>
              </a:rPr>
              <a:t>است</a:t>
            </a:r>
            <a:r>
              <a:rPr lang="en-US" dirty="0" smtClean="0">
                <a:cs typeface="B Lotus" panose="00000400000000000000" pitchFamily="2" charset="-78"/>
              </a:rPr>
              <a:t>.</a:t>
            </a:r>
            <a:endParaRPr lang="en-US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6064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113" y="357166"/>
            <a:ext cx="9977887" cy="1143000"/>
          </a:xfrm>
        </p:spPr>
        <p:txBody>
          <a:bodyPr>
            <a:noAutofit/>
          </a:bodyPr>
          <a:lstStyle/>
          <a:p>
            <a:pPr algn="r"/>
            <a:r>
              <a:rPr lang="fa-IR" sz="4000" b="1" dirty="0">
                <a:cs typeface="B Lotus" panose="00000400000000000000" pitchFamily="2" charset="-78"/>
              </a:rPr>
              <a:t>روشهای معروف در ارزیابی میزان خوانایی کتاب های درسی</a:t>
            </a:r>
            <a:endParaRPr lang="en-US" sz="4000" b="1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b="1" dirty="0" smtClean="0">
                <a:cs typeface="B Lotus" panose="00000400000000000000" pitchFamily="2" charset="-78"/>
              </a:rPr>
              <a:t>فرمول خوانایی فرای :</a:t>
            </a:r>
          </a:p>
          <a:p>
            <a:pPr algn="just" rtl="1"/>
            <a:r>
              <a:rPr lang="fa-IR" sz="2800" dirty="0" smtClean="0">
                <a:cs typeface="B Lotus" panose="00000400000000000000" pitchFamily="2" charset="-78"/>
              </a:rPr>
              <a:t>فرای معتقد است طول کلمه ها و جمله ها میزان قدرت خوانایی متن را مشخص می نماید در این روش به منظور شناسایی میزان خوانایی کتاب های درسی چهارمرحله به شرح زیر مطرح است :</a:t>
            </a:r>
          </a:p>
          <a:p>
            <a:pPr algn="just" rtl="1"/>
            <a:r>
              <a:rPr lang="fa-IR" sz="2800" dirty="0" smtClean="0">
                <a:cs typeface="B Lotus" panose="00000400000000000000" pitchFamily="2" charset="-78"/>
              </a:rPr>
              <a:t>گام اول: انتخاب سه نمونه یکصد کلمه ای از متن کتاب درسی (ازبخش اول ،وسط و پایانی )</a:t>
            </a:r>
          </a:p>
          <a:p>
            <a:pPr algn="just" rtl="1"/>
            <a:r>
              <a:rPr lang="fa-IR" sz="2800" dirty="0" smtClean="0">
                <a:cs typeface="B Lotus" panose="00000400000000000000" pitchFamily="2" charset="-78"/>
              </a:rPr>
              <a:t>گام دوم : شمارش تعداد جمله ها و هجاهای هریک از نمونه ها </a:t>
            </a:r>
          </a:p>
          <a:p>
            <a:pPr algn="just" rtl="1"/>
            <a:r>
              <a:rPr lang="fa-IR" sz="2800" dirty="0" smtClean="0">
                <a:cs typeface="B Lotus" panose="00000400000000000000" pitchFamily="2" charset="-78"/>
              </a:rPr>
              <a:t>گام سوم : محاسبه میانگین هجاها و جملات سه نمونه انتخاب شده و درج آن در ردیف پایانی جدول . </a:t>
            </a:r>
          </a:p>
          <a:p>
            <a:pPr algn="just" rtl="1"/>
            <a:r>
              <a:rPr lang="fa-IR" sz="2800" dirty="0" smtClean="0">
                <a:cs typeface="B Lotus" panose="00000400000000000000" pitchFamily="2" charset="-78"/>
              </a:rPr>
              <a:t>گام چهارم : جاگذاری میانگین هجاها و جمله های جدول دردو محور افقی و عمودی نمودار فرای. </a:t>
            </a:r>
            <a:endParaRPr lang="en-US" sz="2800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97609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cs typeface="B Lotus" panose="00000400000000000000" pitchFamily="2" charset="-78"/>
              </a:rPr>
              <a:t>(Close,1943</a:t>
            </a:r>
            <a:r>
              <a:rPr lang="fa-IR" b="1" dirty="0" smtClean="0">
                <a:solidFill>
                  <a:srgbClr val="0070C0"/>
                </a:solidFill>
                <a:cs typeface="B Lotus" panose="00000400000000000000" pitchFamily="2" charset="-78"/>
              </a:rPr>
              <a:t>تعیین سطح خوانایی کلوز( </a:t>
            </a:r>
            <a:endParaRPr lang="en-US" b="1" dirty="0">
              <a:solidFill>
                <a:srgbClr val="0070C0"/>
              </a:solidFill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1158" y="1643051"/>
            <a:ext cx="8229600" cy="4525963"/>
          </a:xfrm>
          <a:ln>
            <a:solidFill>
              <a:schemeClr val="accent1"/>
            </a:solidFill>
          </a:ln>
        </p:spPr>
        <p:txBody>
          <a:bodyPr>
            <a:normAutofit fontScale="92500"/>
          </a:bodyPr>
          <a:lstStyle/>
          <a:p>
            <a:pPr algn="just" rtl="1"/>
            <a:r>
              <a:rPr lang="fa-IR" sz="2000" dirty="0">
                <a:solidFill>
                  <a:srgbClr val="0070C0"/>
                </a:solidFill>
                <a:cs typeface="B Lotus" panose="00000400000000000000" pitchFamily="2" charset="-78"/>
              </a:rPr>
              <a:t>دراین روش ابتدا قسمت های گوناگونی از متن کتاب درسی را انتخاب می کنیم که هنوز آموزش داده نشده باشد (تعداد این قسمت ها بر اساس پایه تحصیلی و توانایی فراگیران می تواند از 100-20 قسمت باشد . </a:t>
            </a:r>
          </a:p>
          <a:p>
            <a:pPr algn="just" rtl="1"/>
            <a:r>
              <a:rPr lang="fa-IR" sz="2000" dirty="0">
                <a:solidFill>
                  <a:srgbClr val="0070C0"/>
                </a:solidFill>
                <a:cs typeface="B Lotus" panose="00000400000000000000" pitchFamily="2" charset="-78"/>
              </a:rPr>
              <a:t>درمرحله بعد اولین جمله از متن های انتخابی را دربرگه ای یادداشت می کنیم و کلمه پنجم هر جمله راحذف و به جای آن نقطه چین می گذاریم . </a:t>
            </a:r>
          </a:p>
          <a:p>
            <a:pPr algn="just" rtl="1"/>
            <a:r>
              <a:rPr lang="fa-IR" sz="2000" dirty="0">
                <a:solidFill>
                  <a:srgbClr val="0070C0"/>
                </a:solidFill>
                <a:cs typeface="B Lotus" panose="00000400000000000000" pitchFamily="2" charset="-78"/>
              </a:rPr>
              <a:t>سپس برگه هایی را که جملات اول هرمتن روی آن نوشته شده به تعداد فراگیران تکثیر و در اختیار آنان قرار می دهیم تا با بهترین مفهومی که به ذهنشان می رسد جای خالی را درجملات تکمیل کنند . </a:t>
            </a:r>
          </a:p>
          <a:p>
            <a:pPr algn="just" rtl="1"/>
            <a:r>
              <a:rPr lang="fa-IR" sz="2000" dirty="0">
                <a:solidFill>
                  <a:srgbClr val="0070C0"/>
                </a:solidFill>
                <a:cs typeface="B Lotus" panose="00000400000000000000" pitchFamily="2" charset="-78"/>
              </a:rPr>
              <a:t>درآخر برگه ها را تصحیح و میانگین نمرات را محاسبه و به مقیاس صد تبدیل می نمائیم . </a:t>
            </a:r>
          </a:p>
          <a:p>
            <a:pPr algn="just" rtl="1"/>
            <a:r>
              <a:rPr lang="fa-IR" sz="2000" dirty="0">
                <a:solidFill>
                  <a:srgbClr val="0070C0"/>
                </a:solidFill>
                <a:cs typeface="B Lotus" panose="00000400000000000000" pitchFamily="2" charset="-78"/>
              </a:rPr>
              <a:t>جواب درست را در محور زیر قرار می دهیم تا سطح آموزشی کتاب مورد بررسی تعیین گردد.</a:t>
            </a:r>
          </a:p>
          <a:p>
            <a:pPr algn="just" rtl="1"/>
            <a:endParaRPr lang="fa-IR" sz="1800" dirty="0"/>
          </a:p>
          <a:p>
            <a:pPr algn="just" rtl="1"/>
            <a:endParaRPr lang="fa-IR" sz="1800" dirty="0"/>
          </a:p>
          <a:p>
            <a:pPr algn="just" rtl="1"/>
            <a:r>
              <a:rPr lang="fa-IR" sz="1800" dirty="0"/>
              <a:t>        متن ساده ی یادگیری مستقل                           متن مناسب                            متن دشوار </a:t>
            </a:r>
          </a:p>
          <a:p>
            <a:pPr algn="just" rtl="1"/>
            <a:endParaRPr lang="fa-IR" sz="1800" dirty="0"/>
          </a:p>
          <a:p>
            <a:pPr algn="just" rtl="1"/>
            <a:r>
              <a:rPr lang="fa-IR" sz="1800" dirty="0"/>
              <a:t>100                              </a:t>
            </a:r>
            <a:r>
              <a:rPr lang="en-US" sz="1800" dirty="0"/>
              <a:t>   60</a:t>
            </a:r>
            <a:r>
              <a:rPr lang="fa-IR" sz="1800" dirty="0"/>
              <a:t> </a:t>
            </a:r>
            <a:r>
              <a:rPr lang="en-US" sz="1800" dirty="0"/>
              <a:t>                                   </a:t>
            </a:r>
            <a:r>
              <a:rPr lang="fa-IR" sz="1800" dirty="0"/>
              <a:t>             40                            0</a:t>
            </a:r>
            <a:endParaRPr lang="en-US" sz="18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238348" y="5715016"/>
            <a:ext cx="7143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H="1">
            <a:off x="3809984" y="5500702"/>
            <a:ext cx="428628" cy="428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881818" y="5500702"/>
            <a:ext cx="500066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952729" y="5857892"/>
            <a:ext cx="1847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97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B Lotus" panose="00000400000000000000" pitchFamily="2" charset="-78"/>
              </a:rPr>
              <a:t>(Hartley-1991</a:t>
            </a:r>
            <a:r>
              <a:rPr lang="fa-IR" dirty="0" smtClean="0">
                <a:cs typeface="B Lotus" panose="00000400000000000000" pitchFamily="2" charset="-78"/>
              </a:rPr>
              <a:t>روش هارتلی (</a:t>
            </a:r>
            <a:endParaRPr lang="en-US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fa-IR" dirty="0" smtClean="0">
                <a:cs typeface="B Lotus" panose="00000400000000000000" pitchFamily="2" charset="-78"/>
              </a:rPr>
              <a:t>- انتخاب چند نمونه صد کلمه ای از قسمت های مختلف کتاب درسی</a:t>
            </a:r>
          </a:p>
          <a:p>
            <a:pPr algn="just" rtl="1"/>
            <a:r>
              <a:rPr lang="fa-IR" dirty="0" smtClean="0">
                <a:cs typeface="B Lotus" panose="00000400000000000000" pitchFamily="2" charset="-78"/>
              </a:rPr>
              <a:t>- شمارش تعداد واژه های سه هجایی و کمتر در هر صد کلمه </a:t>
            </a:r>
          </a:p>
          <a:p>
            <a:pPr algn="just" rtl="1"/>
            <a:r>
              <a:rPr lang="fa-IR" dirty="0" smtClean="0">
                <a:cs typeface="B Lotus" panose="00000400000000000000" pitchFamily="2" charset="-78"/>
              </a:rPr>
              <a:t>- محاسبه ی میانگین واژه های ساده درنمونه ها</a:t>
            </a:r>
          </a:p>
          <a:p>
            <a:pPr algn="just" rtl="1"/>
            <a:r>
              <a:rPr lang="fa-IR" dirty="0" smtClean="0">
                <a:cs typeface="B Lotus" panose="00000400000000000000" pitchFamily="2" charset="-78"/>
              </a:rPr>
              <a:t>- مقایسه نسبت واژه های ساده به کل کلمه های کتاب با جدول </a:t>
            </a:r>
            <a:endParaRPr lang="en-US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6786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1"/>
            <a:r>
              <a:rPr lang="fa-IR" sz="2800" b="1" dirty="0">
                <a:solidFill>
                  <a:srgbClr val="FF0000"/>
                </a:solidFill>
              </a:rPr>
              <a:t>   </a:t>
            </a:r>
            <a:r>
              <a:rPr lang="fa-IR" sz="2800" b="1" dirty="0">
                <a:solidFill>
                  <a:srgbClr val="FF0000"/>
                </a:solidFill>
                <a:cs typeface="B Lotus" panose="00000400000000000000" pitchFamily="2" charset="-78"/>
              </a:rPr>
              <a:t>مقایسه سنجش دشواری متن متناسب با پایه های مختلف تحصیلی </a:t>
            </a:r>
            <a:endParaRPr lang="en-US" sz="2800" b="1" dirty="0">
              <a:solidFill>
                <a:srgbClr val="FF0000"/>
              </a:solidFill>
              <a:cs typeface="B Lotus" panose="00000400000000000000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81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درصد واژه های ساده به کل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وضعیت متن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پایه (سن)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100-90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خیلی ساده</a:t>
                      </a:r>
                      <a:r>
                        <a:rPr lang="fa-IR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10ساله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90-80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ساده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11ساله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80-70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نسبتا ساده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12ساله</a:t>
                      </a:r>
                      <a:r>
                        <a:rPr lang="fa-IR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70-60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متوسط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13و14 ساله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60-50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نسبتا</a:t>
                      </a:r>
                      <a:r>
                        <a:rPr lang="fa-IR" baseline="0" dirty="0" smtClean="0"/>
                        <a:t> دشوار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15و16 ساله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50-30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دشوار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17و18 ساله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0-30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خیلی دشوار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/>
                        <a:t>فارغ التحصیل دانشگاه 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768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cs typeface="B Lotus" panose="00000400000000000000" pitchFamily="2" charset="-78"/>
              </a:rPr>
              <a:t>(Mc </a:t>
            </a:r>
            <a:r>
              <a:rPr lang="en-US" b="1" dirty="0" err="1" smtClean="0">
                <a:cs typeface="B Lotus" panose="00000400000000000000" pitchFamily="2" charset="-78"/>
              </a:rPr>
              <a:t>laughlin</a:t>
            </a:r>
            <a:r>
              <a:rPr lang="fa-IR" b="1" dirty="0" smtClean="0">
                <a:cs typeface="B Lotus" panose="00000400000000000000" pitchFamily="2" charset="-78"/>
              </a:rPr>
              <a:t>فرمول خوانایی مک لافلین (</a:t>
            </a:r>
            <a:endParaRPr lang="en-US" b="1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rtl="1"/>
            <a:r>
              <a:rPr lang="en-US" dirty="0" smtClean="0">
                <a:cs typeface="B Lotus" panose="00000400000000000000" pitchFamily="2" charset="-78"/>
              </a:rPr>
              <a:t>- </a:t>
            </a:r>
            <a:r>
              <a:rPr lang="fa-IR" dirty="0" smtClean="0">
                <a:cs typeface="B Lotus" panose="00000400000000000000" pitchFamily="2" charset="-78"/>
              </a:rPr>
              <a:t>یک متن مرکب از کلمات و جملات است .</a:t>
            </a:r>
          </a:p>
          <a:p>
            <a:pPr algn="just" rtl="1"/>
            <a:r>
              <a:rPr lang="fa-IR" dirty="0" smtClean="0">
                <a:cs typeface="B Lotus" panose="00000400000000000000" pitchFamily="2" charset="-78"/>
              </a:rPr>
              <a:t>- برای تعیین میزان و سطح خوانایی باید به کوچکترین واحد معنی دار درمتن یعنی کلمات توجه نمود. </a:t>
            </a:r>
          </a:p>
          <a:p>
            <a:pPr algn="just" rtl="1"/>
            <a:r>
              <a:rPr lang="fa-IR" dirty="0" smtClean="0">
                <a:cs typeface="B Lotus" panose="00000400000000000000" pitchFamily="2" charset="-78"/>
              </a:rPr>
              <a:t>- متنی که ازکلمات ساده(کلمات با هجاهای کم ) تشکیل شده باشد ؛ متن ساده محسوب می گردد . </a:t>
            </a:r>
          </a:p>
          <a:p>
            <a:pPr algn="just" rtl="1"/>
            <a:r>
              <a:rPr lang="fa-IR" dirty="0" smtClean="0">
                <a:cs typeface="B Lotus" panose="00000400000000000000" pitchFamily="2" charset="-78"/>
              </a:rPr>
              <a:t>- متن یا پیامی که دارای کلمات ثقیل ، پیچیده و چند هجایی باشد ؛ متن سنگین و در نتیجه یادگیری آن دشوار و پرزحمت خواهد بود. </a:t>
            </a:r>
          </a:p>
          <a:p>
            <a:pPr algn="just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71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b="1" dirty="0" smtClean="0">
                <a:cs typeface="B Lotus" panose="00000400000000000000" pitchFamily="2" charset="-78"/>
              </a:rPr>
              <a:t>مراحل تعیین میزان خوانایی یک متن بر اساس الگوی مک لافلین </a:t>
            </a:r>
            <a:endParaRPr lang="en-US" b="1" dirty="0">
              <a:cs typeface="B Lotus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9"/>
            <a:ext cx="10972800" cy="4708526"/>
          </a:xfrm>
        </p:spPr>
        <p:txBody>
          <a:bodyPr>
            <a:normAutofit/>
          </a:bodyPr>
          <a:lstStyle/>
          <a:p>
            <a:pPr algn="just" rtl="1"/>
            <a:r>
              <a:rPr lang="fa-IR" dirty="0" smtClean="0">
                <a:cs typeface="B Lotus" panose="00000400000000000000" pitchFamily="2" charset="-78"/>
              </a:rPr>
              <a:t>- انتخاب سه نمونه ده جمله ای متوالی از قسمت اول ،وسط و پایان کتاب </a:t>
            </a:r>
          </a:p>
          <a:p>
            <a:pPr algn="just" rtl="1"/>
            <a:endParaRPr lang="fa-IR" dirty="0" smtClean="0">
              <a:cs typeface="B Lotus" panose="00000400000000000000" pitchFamily="2" charset="-78"/>
            </a:endParaRPr>
          </a:p>
          <a:p>
            <a:pPr algn="just" rtl="1"/>
            <a:r>
              <a:rPr lang="fa-IR" dirty="0" smtClean="0">
                <a:cs typeface="B Lotus" panose="00000400000000000000" pitchFamily="2" charset="-78"/>
              </a:rPr>
              <a:t>- شمارش کلمات چهارهجایی و بیشتر در سه قسمت مشخص شده               (حتی اگرتکراری است دوباره شمارش می شود).</a:t>
            </a:r>
            <a:r>
              <a:rPr lang="ar-SA" dirty="0">
                <a:cs typeface="B Lotus" panose="00000400000000000000" pitchFamily="2" charset="-78"/>
              </a:rPr>
              <a:t> </a:t>
            </a:r>
            <a:endParaRPr lang="fa-IR" dirty="0" smtClean="0">
              <a:cs typeface="B Lotus" panose="00000400000000000000" pitchFamily="2" charset="-78"/>
            </a:endParaRPr>
          </a:p>
          <a:p>
            <a:pPr algn="just" rtl="1"/>
            <a:r>
              <a:rPr lang="ar-SA" dirty="0" smtClean="0">
                <a:cs typeface="B Lotus" panose="00000400000000000000" pitchFamily="2" charset="-78"/>
              </a:rPr>
              <a:t>( </a:t>
            </a:r>
            <a:r>
              <a:rPr lang="ar-SA" dirty="0">
                <a:cs typeface="B Lotus" panose="00000400000000000000" pitchFamily="2" charset="-78"/>
              </a:rPr>
              <a:t>لازم به ذکر است که </a:t>
            </a:r>
            <a:r>
              <a:rPr lang="ar-SA" dirty="0">
                <a:solidFill>
                  <a:srgbClr val="00B050"/>
                </a:solidFill>
                <a:cs typeface="B Lotus" panose="00000400000000000000" pitchFamily="2" charset="-78"/>
              </a:rPr>
              <a:t>برای متون فارسی ، کلمه های 4 هجایی یا بیش از آن را باید شمارش کرد </a:t>
            </a:r>
            <a:r>
              <a:rPr lang="ar-SA" dirty="0">
                <a:cs typeface="B Lotus" panose="00000400000000000000" pitchFamily="2" charset="-78"/>
              </a:rPr>
              <a:t>؛ زیرا این فرمول ها معمولاً برای متون انگلیسی ، طراحی شده اند . </a:t>
            </a:r>
            <a:r>
              <a:rPr lang="ar-SA" dirty="0" smtClean="0">
                <a:cs typeface="B Lotus" panose="00000400000000000000" pitchFamily="2" charset="-78"/>
              </a:rPr>
              <a:t>)</a:t>
            </a:r>
            <a:endParaRPr lang="fa-IR" dirty="0" smtClean="0">
              <a:cs typeface="B Lotus" panose="00000400000000000000" pitchFamily="2" charset="-78"/>
            </a:endParaRPr>
          </a:p>
          <a:p>
            <a:pPr marL="0" indent="0" algn="just" rtl="1">
              <a:buNone/>
            </a:pPr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68247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902</Words>
  <Application>Microsoft Office PowerPoint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 Lotus</vt:lpstr>
      <vt:lpstr>Calibri</vt:lpstr>
      <vt:lpstr>Times New Roman</vt:lpstr>
      <vt:lpstr>1_Office Theme</vt:lpstr>
      <vt:lpstr>2_Office Theme</vt:lpstr>
      <vt:lpstr>روش های تحلیل محتوای کتاب درسی </vt:lpstr>
      <vt:lpstr>روش های کمی </vt:lpstr>
      <vt:lpstr>فرمولهای خوانایی</vt:lpstr>
      <vt:lpstr>روشهای معروف در ارزیابی میزان خوانایی کتاب های درسی</vt:lpstr>
      <vt:lpstr>(Close,1943تعیین سطح خوانایی کلوز( </vt:lpstr>
      <vt:lpstr>(Hartley-1991روش هارتلی (</vt:lpstr>
      <vt:lpstr>   مقایسه سنجش دشواری متن متناسب با پایه های مختلف تحصیلی </vt:lpstr>
      <vt:lpstr>(Mc laughlinفرمول خوانایی مک لافلین (</vt:lpstr>
      <vt:lpstr>مراحل تعیین میزان خوانایی یک متن بر اساس الگوی مک لافلین </vt:lpstr>
      <vt:lpstr>مراحل تعیین میزان خوانایی یک متن بر اساس الگوی مک لافلین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Maryam Rahimi</dc:creator>
  <cp:lastModifiedBy>Maryam Rahimi</cp:lastModifiedBy>
  <cp:revision>13</cp:revision>
  <dcterms:created xsi:type="dcterms:W3CDTF">2020-05-18T11:13:42Z</dcterms:created>
  <dcterms:modified xsi:type="dcterms:W3CDTF">2020-05-23T12:38:05Z</dcterms:modified>
</cp:coreProperties>
</file>