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2" r:id="rId3"/>
    <p:sldId id="269" r:id="rId4"/>
    <p:sldId id="268" r:id="rId5"/>
    <p:sldId id="257" r:id="rId6"/>
    <p:sldId id="272" r:id="rId7"/>
    <p:sldId id="279" r:id="rId8"/>
    <p:sldId id="266" r:id="rId9"/>
    <p:sldId id="263" r:id="rId10"/>
    <p:sldId id="273" r:id="rId11"/>
    <p:sldId id="271" r:id="rId12"/>
    <p:sldId id="276" r:id="rId13"/>
    <p:sldId id="277" r:id="rId14"/>
    <p:sldId id="278" r:id="rId15"/>
    <p:sldId id="274" r:id="rId16"/>
    <p:sldId id="275" r:id="rId17"/>
    <p:sldId id="264" r:id="rId18"/>
    <p:sldId id="270" r:id="rId19"/>
    <p:sldId id="265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3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5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7521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366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979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45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715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08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3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1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1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5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78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7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7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0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2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99320"/>
            <a:ext cx="6589199" cy="1280890"/>
          </a:xfrm>
        </p:spPr>
        <p:txBody>
          <a:bodyPr/>
          <a:lstStyle/>
          <a:p>
            <a:pPr algn="ctr"/>
            <a:r>
              <a:rPr lang="fa-IR" b="1" dirty="0">
                <a:cs typeface="B Zar" panose="00000400000000000000" pitchFamily="2" charset="-78"/>
              </a:rPr>
              <a:t>نگارش خلاق</a:t>
            </a:r>
            <a:br>
              <a:rPr lang="fa-IR" b="1" dirty="0">
                <a:cs typeface="B Zar" panose="00000400000000000000" pitchFamily="2" charset="-7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0210"/>
            <a:ext cx="6934200" cy="4724400"/>
          </a:xfrm>
        </p:spPr>
        <p:txBody>
          <a:bodyPr>
            <a:normAutofit/>
          </a:bodyPr>
          <a:lstStyle/>
          <a:p>
            <a:pPr algn="ctr" rtl="1"/>
            <a:r>
              <a:rPr lang="fa-IR" sz="2600" b="1" dirty="0" smtClean="0">
                <a:cs typeface="B Zar" panose="00000400000000000000" pitchFamily="2" charset="-78"/>
              </a:rPr>
              <a:t>دانشگاه فرهنگیان</a:t>
            </a:r>
          </a:p>
          <a:p>
            <a:pPr algn="ctr" rtl="1"/>
            <a:r>
              <a:rPr lang="fa-IR" sz="2600" b="1" dirty="0" smtClean="0">
                <a:cs typeface="B Zar" panose="00000400000000000000" pitchFamily="2" charset="-78"/>
              </a:rPr>
              <a:t> پردیس حضرت زینب (س) استان مرکزی</a:t>
            </a:r>
          </a:p>
          <a:p>
            <a:pPr algn="ctr" rtl="1"/>
            <a:endParaRPr lang="fa-IR" sz="2600" b="1" dirty="0" smtClean="0">
              <a:cs typeface="B Zar" panose="00000400000000000000" pitchFamily="2" charset="-78"/>
            </a:endParaRPr>
          </a:p>
          <a:p>
            <a:pPr algn="ctr" rtl="1"/>
            <a:r>
              <a:rPr lang="fa-IR" sz="2600" b="1" dirty="0" smtClean="0">
                <a:cs typeface="B Zar" panose="00000400000000000000" pitchFamily="2" charset="-78"/>
              </a:rPr>
              <a:t>مدرس:</a:t>
            </a:r>
            <a:endParaRPr lang="fa-IR" sz="2400" b="1" dirty="0" smtClean="0">
              <a:cs typeface="B Zar" panose="00000400000000000000" pitchFamily="2" charset="-78"/>
            </a:endParaRPr>
          </a:p>
          <a:p>
            <a:pPr algn="ctr" rtl="1"/>
            <a:r>
              <a:rPr lang="fa-IR" sz="2600" b="1" dirty="0" smtClean="0">
                <a:cs typeface="B Zar" panose="00000400000000000000" pitchFamily="2" charset="-78"/>
              </a:rPr>
              <a:t> دکتر علی اسکندری</a:t>
            </a:r>
          </a:p>
          <a:p>
            <a:pPr algn="ctr" rtl="1"/>
            <a:endParaRPr lang="fa-IR" sz="2600" b="1" dirty="0" smtClean="0">
              <a:cs typeface="B Zar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2600" b="1" dirty="0" smtClean="0">
                <a:cs typeface="B Zar" panose="00000400000000000000" pitchFamily="2" charset="-78"/>
              </a:rPr>
              <a:t>نیمسال 2-99-98</a:t>
            </a:r>
            <a:endParaRPr lang="en-US" sz="2600" b="1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8566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47490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B Zar" panose="00000400000000000000" pitchFamily="2" charset="-78"/>
              </a:rPr>
              <a:t>چگونه بازنویسی کنیم؟</a:t>
            </a:r>
            <a:endParaRPr lang="en-US" sz="2400" b="1" dirty="0"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219200"/>
            <a:ext cx="6820585" cy="5334000"/>
          </a:xfrm>
        </p:spPr>
        <p:txBody>
          <a:bodyPr/>
          <a:lstStyle/>
          <a:p>
            <a:pPr lvl="0" algn="justLow" rtl="1">
              <a:lnSpc>
                <a:spcPct val="150000"/>
              </a:lnSpc>
              <a:spcAft>
                <a:spcPts val="800"/>
              </a:spcAft>
              <a:buClr>
                <a:srgbClr val="A53010"/>
              </a:buClr>
            </a:pP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«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بازنویسی، بازگویی و بازنوشتن اثری است با حفظ ویژگی های اثر بدون اندکی دخل و تصرف در آن، فقط زبان را ساده تر کرده و آن را متناسب با توان خوا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نن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ده می نماید و بازآفرینی نوعی بازنویسی است بر اساس آفرینش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مجدد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اثر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ی کهن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بدون دخل و تصرف در چارچوب و خطوط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اصلی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اثر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B Zar" panose="00000400000000000000" pitchFamily="2" charset="-78"/>
              </a:rPr>
              <a:t>۔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درون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‏مایه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با نگرش و پرداختی تو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عرضه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می شود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» (هاشمی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نسب: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۱۳۷۱: ۴۴) </a:t>
            </a:r>
            <a:endParaRPr lang="fa-IR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lvl="0" algn="justLow" rtl="1">
              <a:lnSpc>
                <a:spcPct val="150000"/>
              </a:lnSpc>
              <a:spcAft>
                <a:spcPts val="800"/>
              </a:spcAft>
              <a:buClr>
                <a:srgbClr val="A53010"/>
              </a:buClr>
            </a:pP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برخی از نویسندگان در بازنویسی بیشتر بر ساده کردن زیان توجه دارند و دنیای کودک را واقعی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نمی‏تهند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و تنها به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ساده نویسی اکتفا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می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‏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ک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ند. برای نزدیک شدن به دنیای کودکان در داستان های بازنویسی شده علاوه بر ساده کردن زبان یک متن کهن، می توان تغییراتی را در عناصر داستان ایجاد کرد تا حوادث و اتفاقات داستان برای کودک و نوجوان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ملموس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و قابل فهم باشد.</a:t>
            </a:r>
            <a:endParaRPr lang="fa-IR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016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71290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B Zar" panose="00000400000000000000" pitchFamily="2" charset="-78"/>
              </a:rPr>
              <a:t>انواع بازنویسی</a:t>
            </a:r>
            <a:endParaRPr lang="en-US" sz="2400" b="1" dirty="0"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95400"/>
            <a:ext cx="7015165" cy="4953000"/>
          </a:xfrm>
        </p:spPr>
        <p:txBody>
          <a:bodyPr>
            <a:normAutofit/>
          </a:bodyPr>
          <a:lstStyle/>
          <a:p>
            <a:pPr lvl="0" algn="justLow" rtl="1">
              <a:lnSpc>
                <a:spcPct val="150000"/>
              </a:lnSpc>
              <a:spcAft>
                <a:spcPts val="800"/>
              </a:spcAft>
              <a:buClr>
                <a:srgbClr val="A53010"/>
              </a:buClr>
            </a:pPr>
            <a:r>
              <a:rPr lang="ar-SA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بازنویسی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را به دو بخش بازنویسی ساده و خلاقی تقسیم کرده ان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د؛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بازنویسی ساده یعنی اثر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کهن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را به زبان امروز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ی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در آوردن و بازنویسی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خلاق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به معنای ساختاری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نو به موضوع کهن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دادن است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: 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به این معنا که نویسنده ارکان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موضوعی اثر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ر پیشین را حفظ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کرده و با فضا سازی ها، شخصیت پردازی ها و تغییر در نحتوا و تفاوت در دیدگاه خود نسبت به اثر پیشین دست به بازنویسی می‏زند.(پایور، 1380: 15)</a:t>
            </a:r>
          </a:p>
          <a:p>
            <a:pPr lvl="0" algn="justLow" rtl="1">
              <a:lnSpc>
                <a:spcPct val="150000"/>
              </a:lnSpc>
              <a:spcAft>
                <a:spcPts val="800"/>
              </a:spcAft>
              <a:buClr>
                <a:srgbClr val="A53010"/>
              </a:buClr>
            </a:pP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بازنویسی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و بازآفرینی متون داستانی کهن برای نسل نو به ویژه کودکان و نوجوانان زمینه  را برای آشنایی با آداب و رسوم و فرهنگ گذشته فراهم می‏آورد. « شیوه بازنویسی را به بازنویسی از نظم به نثر، از نثر به نظم، بازنویسی به طریق نمایشنامه و ... تقسیم کرده اند.» (ر.ک. هاشمی نسب، 1371: 51 )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52790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9001" y="399468"/>
            <a:ext cx="6589199" cy="823690"/>
          </a:xfrm>
        </p:spPr>
        <p:txBody>
          <a:bodyPr>
            <a:normAutofit fontScale="90000"/>
          </a:bodyPr>
          <a:lstStyle/>
          <a:p>
            <a:pPr marL="342900" lvl="0" indent="-342900" algn="ctr" rtl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</a:pPr>
            <a:r>
              <a:rPr lang="ar-S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اهداف کلی بازنویسی و </a:t>
            </a:r>
            <a:r>
              <a:rPr lang="ar-S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بازآفرینی </a:t>
            </a:r>
            <a:r>
              <a:rPr 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/>
            </a:r>
            <a:br>
              <a:rPr 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</a:br>
            <a:endParaRPr lang="en-US" sz="2400" b="1" dirty="0"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7086600" cy="5426034"/>
          </a:xfrm>
        </p:spPr>
        <p:txBody>
          <a:bodyPr>
            <a:normAutofit fontScale="92500" lnSpcReduction="20000"/>
          </a:bodyPr>
          <a:lstStyle/>
          <a:p>
            <a:pPr algn="r" rtl="1">
              <a:lnSpc>
                <a:spcPct val="150000"/>
              </a:lnSpc>
              <a:spcAft>
                <a:spcPts val="1000"/>
              </a:spcAft>
            </a:pP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۱-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ایجاد رابطه کودک و نوجوان با محیط تاریخی و فرهنگیش در تمامی ابعاد، به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گونه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‏ا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ی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که بتواند بین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فرهنگ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دیرین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خود و فرهنگ امروزی پیوند برقرار نماید. </a:t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</a:br>
            <a:r>
              <a:rPr lang="fa-I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۲-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تلطیف ذوق ادبی کودکان و نوجوانان و بالا بردن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در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ک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کلی آنها از تمامی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جنبه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های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فرهنگی دینی، اخلاقی، تاریخی و علوم و فنون از گذشته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تاکنو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ن.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3- برانگیختن اشتیاق کودکان و نوجوان </a:t>
            </a:r>
            <a:r>
              <a:rPr lang="ar-SA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Zar" panose="00000400000000000000" pitchFamily="2" charset="-78"/>
              </a:rPr>
              <a:t> 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به مطالعه با استفاده از متون جذاب.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4. تقویت توان نوشتاری مخاطبان به گونه ای که بتوانند آثار و متون کهن فارسی را به زبان فارسی امروزی باز نویسند.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5- دست یافتن به اطلاعات عمومی و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پایه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ای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که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تواند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زیر بنای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تخصص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های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علمی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فرهنگی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و ادبی آینده آنها قرار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گیرد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6- آشنا کردن کودکان با تجارب مختلف زندگی برای رویارویی با مسائل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آتی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7- استفاده از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جنبه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های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اخلاقی، اجتماعی و فرهنگی متون کهن در راستای اهداف ادبیات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کودکان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144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71290"/>
          </a:xfrm>
        </p:spPr>
        <p:txBody>
          <a:bodyPr>
            <a:normAutofit fontScale="90000"/>
          </a:bodyPr>
          <a:lstStyle/>
          <a:p>
            <a:pPr marL="342900" lvl="0" indent="-342900" algn="ctr" rtl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</a:pPr>
            <a:r>
              <a:rPr lang="ar-S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اصول و قاعد کلی بازنویسی</a:t>
            </a:r>
            <a:r>
              <a:rPr 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/>
            </a:r>
            <a:br>
              <a:rPr 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</a:br>
            <a:endParaRPr lang="en-US" sz="2000" b="1" dirty="0"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1" y="1295400"/>
            <a:ext cx="7081652" cy="5334000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1-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نویسنده بازنویس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بایست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آشنایی کامل با متن اصلی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(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ازلحاظ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شکل و محتوای اثر)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داشت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باشد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تا بتواند در انتخاب متن کهن و بازنویسی آن موفق عمل کند. کار نویسنده بازنویس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جذ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ّ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اب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کردن متون و پیام های اثرکهن است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بنا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براین می بایست محتوا و پیام اثر را به درستی درک کرده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باش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د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تا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بتواند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با هوشمندی و شگردی خاص جانی تازه به کالبد خاک گرفته و مهجور آثار کهن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بدمد.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شک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تغییر زبان به تنهایی سبب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جذ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ّ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ابیت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و جان بخشیدن به اثر نخواهد شد، بلکه سبب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اعتباری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اثر کهن نیز خواهد شد و گاه از ارزش اثر نیز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کاهد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2-</a:t>
            </a:r>
            <a:r>
              <a:rPr lang="fa-IR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بازنویس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مجاز نیست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هیچگونه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تغییر یا تحریفی در مضمون و محتوای اصلی متن وارد آورد. زیرا با این کار وارد حیطه بازآفرینی شده است که اصول و قواعد خاص خودش را دارد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در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بازنویسی باید به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بن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مایه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های اصلی متن توجه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شود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؛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سپس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تمام چیزهایی را که برای نوشتن یک داستان باید بدان توجه شود رعایت کند. بازنویس باید کل محتوای اثر اصلی را در خود حفظ کند و پیام آن را به تمامی منتقل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نماید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( مفهوم و هدف متن اصلی در بازنویسی دیده شود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)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656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18890"/>
          </a:xfrm>
        </p:spPr>
        <p:txBody>
          <a:bodyPr>
            <a:noAutofit/>
          </a:bodyPr>
          <a:lstStyle/>
          <a:p>
            <a:pPr algn="ctr"/>
            <a:r>
              <a:rPr lang="ar-S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اصول و قاعد کلی بازنویسی</a:t>
            </a:r>
            <a:r>
              <a:rPr 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/>
            </a:r>
            <a:br>
              <a:rPr 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71600"/>
            <a:ext cx="6972985" cy="5334000"/>
          </a:xfrm>
        </p:spPr>
        <p:txBody>
          <a:bodyPr>
            <a:normAutofit fontScale="92500" lnSpcReduction="10000"/>
          </a:bodyPr>
          <a:lstStyle/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3-</a:t>
            </a:r>
            <a:r>
              <a:rPr lang="ar-SA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در بازنویسی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بایست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کل مضمون بازنویسی شود نه سطر به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سطر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</a:p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4- بازنویسی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باید سبب برانگیختن کنجکاوی خواننده به شناخت متن اصلی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شود.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همچنین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در بازنویسی، مسائل عاطفی، فرهنگی و زبانی و ذهنی مخاطبان مورد توجه قرار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گیرد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5- گفتگوها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حوادث،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شخصیت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ها،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زبان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و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لحن،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توصیف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ها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از جمله این عناصر هستند. توجه به این عناصر و شگردها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می</a:t>
            </a:r>
            <a:r>
              <a:rPr lang="fa-I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تواند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ابتکاراتی باشدکه انسان پر تحرک و کم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حوصل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ة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امروزی را با فرهنگ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گذشته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اش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ارتباط دهد. </a:t>
            </a:r>
            <a:endParaRPr lang="fa-IR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Zar" panose="00000400000000000000" pitchFamily="2" charset="-78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6-یک اثر خوب بازنویسی شده، بیانگر مهارت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نویسنده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ای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هوشمند و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زبر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دست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است که با ابزار زبان و بیان مناسب بین میراث کهن و عصر جدید ارتباط برقرار کرده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است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7-</a:t>
            </a:r>
            <a:r>
              <a:rPr lang="ar-SA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اصول نگارش زبان و ادب فارسی و اصول مهم ساده نویسی برای کودکان و نوجوانان رعایت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شود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8-</a:t>
            </a:r>
            <a:r>
              <a:rPr lang="ar-SA" sz="19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Zar" panose="00000400000000000000" pitchFamily="2" charset="-78"/>
              </a:rPr>
              <a:t> </a:t>
            </a:r>
            <a:r>
              <a:rPr lang="ar-SA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ضمن توجه به ظرافت های ادبی، متن متناسب با شرایط گروه سنی مخاطب </a:t>
            </a:r>
            <a:r>
              <a:rPr lang="ar-SA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باشد</a:t>
            </a:r>
            <a:r>
              <a:rPr lang="fa-IR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و </a:t>
            </a:r>
            <a:r>
              <a:rPr lang="ar-SA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سعی شود از استخوان بندی و سبک نوشته اصلی عدول نشود</a:t>
            </a:r>
            <a:r>
              <a:rPr lang="ar-SA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  <a:r>
              <a:rPr lang="fa-IR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(ظهیری، 7 تیر 1389)</a:t>
            </a: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1000"/>
              </a:spcAft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822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18890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B Zar" panose="00000400000000000000" pitchFamily="2" charset="-78"/>
              </a:rPr>
              <a:t>کوشندگان بازنویسی</a:t>
            </a:r>
            <a:endParaRPr lang="en-US" sz="2400" b="1" dirty="0"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1" y="1219200"/>
            <a:ext cx="7110168" cy="5638800"/>
          </a:xfrm>
        </p:spPr>
        <p:txBody>
          <a:bodyPr>
            <a:normAutofit fontScale="92500" lnSpcReduction="20000"/>
          </a:bodyPr>
          <a:lstStyle/>
          <a:p>
            <a:pPr algn="justLow" rtl="1">
              <a:lnSpc>
                <a:spcPct val="170000"/>
              </a:lnSpc>
              <a:spcAft>
                <a:spcPts val="800"/>
              </a:spcAft>
            </a:pPr>
            <a:r>
              <a:rPr lang="ar-SA" sz="2100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در سال های اخیر کتاب های بسیاری از متون کهن ادب فارسی برای کودکان و نوجوانان بازنویسی و بازآفرینی شده است. یکی از متونی که مورد توجه بسیاری از نویسندان کودک و نوجوان قرار گرفته مرزبان نامه است. </a:t>
            </a:r>
            <a:endParaRPr lang="fa-IR" sz="2100" dirty="0" smtClean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Low" rtl="1">
              <a:lnSpc>
                <a:spcPct val="170000"/>
              </a:lnSpc>
              <a:spcAft>
                <a:spcPts val="800"/>
              </a:spcAft>
            </a:pPr>
            <a:r>
              <a:rPr lang="ar-SA" sz="2100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مرزبان </a:t>
            </a:r>
            <a:r>
              <a:rPr lang="ar-SA" sz="2100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نامه نوشته مرزبان بن رستم به زبان طبری است که از متون ارزشمند زبان فارسی به شمار می آید و نیمه اول قرن هفتم سعدالدين وراویتی آن را از زبان طبری به زبان پارسی دری برگردانده است</a:t>
            </a:r>
            <a:r>
              <a:rPr lang="ar-SA" sz="2100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.</a:t>
            </a:r>
            <a:endParaRPr lang="fa-IR" sz="2100" dirty="0" smtClean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Low" rtl="1">
              <a:lnSpc>
                <a:spcPct val="170000"/>
              </a:lnSpc>
              <a:spcAft>
                <a:spcPts val="800"/>
              </a:spcAft>
            </a:pPr>
            <a:r>
              <a:rPr lang="ar-SA" sz="2100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مرزبان </a:t>
            </a:r>
            <a:r>
              <a:rPr lang="ar-SA" sz="2100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نامه کتابی تعلیمی </a:t>
            </a:r>
            <a:r>
              <a:rPr lang="ar-SA" sz="2100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تمثیلی </a:t>
            </a:r>
            <a:r>
              <a:rPr lang="ar-SA" sz="2100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است: از این رو باز نویسی داستان های آن برای کودکان و نوجوانان مناسب به نظر می رسد. آثار بسیاری از این متن ارزشمند برای کودکان و نوجوان بازنویسی و بازآفرینی شده است. مانند: قصه های شیرین ایرانی اثر محمد </a:t>
            </a:r>
            <a:r>
              <a:rPr lang="ar-SA" sz="2100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شمس</a:t>
            </a:r>
            <a:r>
              <a:rPr lang="fa-IR" sz="2100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،</a:t>
            </a:r>
            <a:r>
              <a:rPr lang="ar-SA" sz="2100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ar-SA" sz="2100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قصه های دیروز برای بچه های امروز اثر </a:t>
            </a:r>
            <a:r>
              <a:rPr lang="fa-IR" sz="2100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منصوره </a:t>
            </a:r>
            <a:r>
              <a:rPr lang="ar-SA" sz="2100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فرزانه</a:t>
            </a:r>
            <a:r>
              <a:rPr lang="ar-SA" sz="2100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، قصه های خوب برای بچه های خوب اثر مهدی آذر یزدی و </a:t>
            </a:r>
            <a:r>
              <a:rPr lang="fa-IR" sz="2100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... .</a:t>
            </a:r>
            <a:endParaRPr lang="en-US" sz="2100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051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838200"/>
            <a:ext cx="6591985" cy="5486400"/>
          </a:xfr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  <a:spcAft>
                <a:spcPts val="800"/>
              </a:spcAf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مهدی آذریزدی (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۱۳۰۰- ۱۳۸۸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ه ) از نویسندگانی است که برای کودکان و نوجوانان قلم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می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زد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. او شیوه ساده نویسی را در نوشته هایش برگزید و داستان های بسیاری را از متون کهن به زبان ساده بازنویسی کرد تا کودکان و نوجوانان را با فرهنگ گذشته آشنا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کند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.</a:t>
            </a:r>
          </a:p>
          <a:p>
            <a:pPr algn="justLow" rtl="1">
              <a:lnSpc>
                <a:spcPct val="150000"/>
              </a:lnSpc>
              <a:spcAft>
                <a:spcPts val="800"/>
              </a:spcAft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مهدی آذر یزدی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مجموعه داستان هایی را تحت عنوان قصه های خوب برای بچه های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خوب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،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ویژه رده سنی نوجوان بازنویسی کرده است. </a:t>
            </a:r>
            <a:endParaRPr lang="fa-IR" dirty="0" smtClean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Low" rtl="1">
              <a:lnSpc>
                <a:spcPct val="150000"/>
              </a:lnSpc>
              <a:spcAft>
                <a:spcPts val="800"/>
              </a:spcAft>
            </a:pP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این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مجموعه شامل بازنویسی و بازآفرینی متون کهن همچون قصه های کلیله و دمنه، قصه های شیخ عطار، قصه های مولوی، سندبادنامه، و... است. جلد دوم این مجموعه آثار، شامل بیست و یک داستان از داستان هایی است که از مرزبان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نامه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انتخاب شده اند.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>
              <a:lnSpc>
                <a:spcPct val="150000"/>
              </a:lnSpc>
            </a:pP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8902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18890"/>
          </a:xfrm>
        </p:spPr>
        <p:txBody>
          <a:bodyPr>
            <a:noAutofit/>
          </a:bodyPr>
          <a:lstStyle/>
          <a:p>
            <a:pPr algn="ctr"/>
            <a:r>
              <a:rPr lang="fa-IR" sz="2000" b="1" dirty="0" smtClean="0">
                <a:latin typeface="B Zaar"/>
                <a:cs typeface="B Zar" panose="00000400000000000000" pitchFamily="2" charset="-78"/>
              </a:rPr>
              <a:t>یک داستان از کتاب کلیله و دمنه به عنوان نمونه برای بازنویسی</a:t>
            </a:r>
            <a:endParaRPr lang="en-US" sz="2000" b="1" dirty="0">
              <a:latin typeface="B Zaar"/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142010"/>
            <a:ext cx="6591985" cy="5638800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</a:pP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انديشيدم که اگر پس از اين چندين اختلاف رای بر متابعت اين طايفه قرار دهم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و قول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اجنبی صاحب غرض را باور دارم همچون آن غافل و نادان باشم که :</a:t>
            </a:r>
          </a:p>
          <a:p>
            <a:pPr algn="just" rtl="1">
              <a:lnSpc>
                <a:spcPct val="150000"/>
              </a:lnSpc>
            </a:pP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[مردِ نادانی] شبی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باياران خود بدزدی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رفت،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خداوند خانه بحس حرکت ايشان بيدار شد و بشناخت که بربام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دزدانند،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قوم را آهسته بيدار کرد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و حال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معلوم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گردانيد،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آنگه فرمود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که: من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خود را در خواب سازم و توچنانکه ايشان آواز تو می شنوند با من در سخن گفتن آی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و پس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از من بپرس بالحاح هرچه تمامتر که اين چندين مال از کجا بدست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آوردی.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زن فرمان برداری نمود و بر آن ترتيب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پرسيدن گرفت.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مرد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گفت: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از اين سوال درگذر که اگر راستی حال با تو بگويم کسی بشنود و مردمان را پديد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آيد.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زن مراجعت کرد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و الحاح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در ميان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آورد.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مرد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گفت: اين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مال من از دزدی جمع شده است که در آن کار استاد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بودم،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و افسونی دانستم که شبهای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مقمر پيش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ديوارهای توانگران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بيستادمی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و هفت بار بگفتمی که شولم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شولم،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و دست در روشنايی مهتاب زدمی و بيک حرکت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ببام رسيدمی،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و بر سر روزنی بيستادمی و هفت بار ديگر بگفتمی شولم و از ماهتاب بخانه درشدمی و هفت بار ديگر بگفتمی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شولم. همه </a:t>
            </a:r>
            <a:r>
              <a:rPr lang="fa-IR" dirty="0">
                <a:latin typeface="Times New Roman" panose="02020603050405020304" pitchFamily="18" charset="0"/>
                <a:cs typeface="B Zar" panose="00000400000000000000" pitchFamily="2" charset="-78"/>
              </a:rPr>
              <a:t>نقود خانه پيش چشم من ظاهر </a:t>
            </a:r>
            <a:r>
              <a:rPr lang="fa-IR" dirty="0" smtClean="0">
                <a:latin typeface="Times New Roman" panose="02020603050405020304" pitchFamily="18" charset="0"/>
                <a:cs typeface="B Zar" panose="00000400000000000000" pitchFamily="2" charset="-78"/>
              </a:rPr>
              <a:t>گشتی. </a:t>
            </a: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39670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18890"/>
          </a:xfrm>
        </p:spPr>
        <p:txBody>
          <a:bodyPr>
            <a:normAutofit/>
          </a:bodyPr>
          <a:lstStyle/>
          <a:p>
            <a:pPr algn="ctr"/>
            <a:r>
              <a:rPr lang="fa-IR" sz="1800" b="1" dirty="0" smtClean="0">
                <a:cs typeface="B Zar" panose="00000400000000000000" pitchFamily="2" charset="-78"/>
              </a:rPr>
              <a:t>ادامه داستان کلیله و دمنه</a:t>
            </a:r>
            <a:endParaRPr lang="en-US" sz="1800" b="1" dirty="0"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799" y="1143000"/>
            <a:ext cx="6591985" cy="4572000"/>
          </a:xfrm>
        </p:spPr>
        <p:txBody>
          <a:bodyPr>
            <a:noAutofit/>
          </a:bodyPr>
          <a:lstStyle/>
          <a:p>
            <a:pPr lvl="0" algn="just" rtl="1">
              <a:lnSpc>
                <a:spcPct val="150000"/>
              </a:lnSpc>
              <a:buClr>
                <a:srgbClr val="A53010"/>
              </a:buClr>
            </a:pP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بقدر طاقت برداشتمی و هفت بار ديگر بگفتمی شولم و بر مهتاب از روزن خانه برآمدمی. ببرکت اين افسون نه کسی مرا بتوانستی ديد و نه در من بدگمانی صورت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بستی. بتدريج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اين نعمت که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می‏بينی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بدست آمد. اما زينهار تا اين لفظ کسی را نياموزی که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از آن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خللها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زاید.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دزدان بشنودند و از آموختن آن افسون شايدها نمودند، و ساعتی توقف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کردند،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چون ظن افتاد که اهل خانه در خواب شدند مقدم دزدان هفت بار بگفت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شولم،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و پای در روزن کرد. همان بود و سرنگون فرو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افتاد. خداوند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خانه چوب دستی برداشت و شانهاش بکوفت و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گفت: همه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عمر بر و بازو زدم و مال بدست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آورد تا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تو کافر دل پشتواره بندی و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ببری؟ باری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بگو تو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کيستی. دزد گفت: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من آن غافل نادانم که دم گرم تو مرا به باد نشاند تا هوس سجاده بر روی آب افکندن پيش خاطر آوردم و چون سوخته نم داشت آتش در من افتاد و قفای آن </a:t>
            </a:r>
            <a:r>
              <a:rPr lang="fa-I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بخوردم. 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B Zar" panose="00000400000000000000" pitchFamily="2" charset="-78"/>
              </a:rPr>
              <a:t>اکنون مشتی خاک پس من انداز تا گرانی ببرم .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01862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71290"/>
          </a:xfrm>
        </p:spPr>
        <p:txBody>
          <a:bodyPr>
            <a:normAutofit fontScale="90000"/>
          </a:bodyPr>
          <a:lstStyle/>
          <a:p>
            <a:pPr algn="r"/>
            <a:r>
              <a:rPr lang="fa-IR" sz="2200" b="1" dirty="0">
                <a:cs typeface="B Zar" panose="00000400000000000000" pitchFamily="2" charset="-78"/>
              </a:rPr>
              <a:t>منابع</a:t>
            </a:r>
            <a:r>
              <a:rPr lang="fa-IR" sz="3200" dirty="0">
                <a:cs typeface="B Zar" panose="00000400000000000000" pitchFamily="2" charset="-78"/>
              </a:rPr>
              <a:t>:</a:t>
            </a:r>
            <a:br>
              <a:rPr lang="fa-IR" sz="3200" dirty="0">
                <a:cs typeface="B Zar" panose="00000400000000000000" pitchFamily="2" charset="-7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143000"/>
            <a:ext cx="6591985" cy="5715000"/>
          </a:xfrm>
        </p:spPr>
        <p:txBody>
          <a:bodyPr>
            <a:normAutofit/>
          </a:bodyPr>
          <a:lstStyle/>
          <a:p>
            <a:pPr algn="just" rtl="1"/>
            <a:endParaRPr lang="fa-IR" sz="1400" dirty="0" smtClean="0">
              <a:cs typeface="B Zar" panose="00000400000000000000" pitchFamily="2" charset="-78"/>
            </a:endParaRPr>
          </a:p>
          <a:p>
            <a:pPr algn="just" rtl="1"/>
            <a:r>
              <a:rPr lang="fa-IR" sz="1400" dirty="0" smtClean="0">
                <a:cs typeface="B Zar" panose="00000400000000000000" pitchFamily="2" charset="-78"/>
              </a:rPr>
              <a:t>پایور، جعفر (1380)، شیخ در بوته، چاپ اوّل، تهران: اشراقیه.</a:t>
            </a:r>
          </a:p>
          <a:p>
            <a:pPr algn="just" rtl="1"/>
            <a:r>
              <a:rPr lang="fa-IR" sz="1400" dirty="0" smtClean="0">
                <a:cs typeface="B Zar" panose="00000400000000000000" pitchFamily="2" charset="-78"/>
              </a:rPr>
              <a:t>جلالی، مریم (1389)، «نویسنده و انواع نوشته در ادبیات کودک و نوجوان»، ماهنامه کتاب ماه کودک و نوجوان، تیر ماه 1389، 27-32.</a:t>
            </a:r>
          </a:p>
          <a:p>
            <a:pPr algn="just" rtl="1"/>
            <a:r>
              <a:rPr lang="fa-IR" sz="1400" dirty="0" smtClean="0">
                <a:cs typeface="B Zar" panose="00000400000000000000" pitchFamily="2" charset="-78"/>
              </a:rPr>
              <a:t>صیاد کوه، اکبر؛ حسن لی، کاووس؛ عبدالهی، منیژه، پارسا، سید احمد (1397)، سخن شیرین پارسی، ویراست4، چاپ بیستم، تهران: انتشارات سمت.</a:t>
            </a: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fa-IR" sz="1400" dirty="0" smtClean="0">
                <a:cs typeface="B Zar" panose="00000400000000000000" pitchFamily="2" charset="-78"/>
              </a:rPr>
              <a:t>ظهیری، فاطمه (1389)، بازنویسی و بازآفرینی، </a:t>
            </a:r>
            <a:r>
              <a:rPr lang="ar-SA" sz="1400" dirty="0"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وبلاگ واحد ادبی کانون پرورش فکری کودکان و نوجوانان استان مرکزی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/>
            <a:r>
              <a:rPr lang="fa-IR" sz="1400" dirty="0" smtClean="0">
                <a:cs typeface="B Zar" panose="00000400000000000000" pitchFamily="2" charset="-78"/>
              </a:rPr>
              <a:t>هاشمی، منیرالسادات (1395)، «بررسی بازنویسی داستان های مرزبان نامه» در دومین مجموعه مقالات متن پژوهی ادبی، جلد1، آبان ماه، صص 551-568.</a:t>
            </a:r>
          </a:p>
          <a:p>
            <a:pPr algn="just" rtl="1"/>
            <a:r>
              <a:rPr lang="fa-IR" sz="1400" dirty="0" smtClean="0">
                <a:cs typeface="B Zar" panose="00000400000000000000" pitchFamily="2" charset="-78"/>
              </a:rPr>
              <a:t>هاشمی نسب، صدیقه (1371)، کودکان و ادبیات رسمی ایران، چاپ اوّل، تهران: سروش.</a:t>
            </a:r>
          </a:p>
          <a:p>
            <a:pPr algn="just" rtl="1"/>
            <a:endParaRPr lang="fa-IR" sz="1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1657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05000"/>
            <a:ext cx="65970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2174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4600" y="5257800"/>
            <a:ext cx="6589199" cy="1357090"/>
          </a:xfrm>
        </p:spPr>
        <p:txBody>
          <a:bodyPr/>
          <a:lstStyle/>
          <a:p>
            <a:pPr algn="ctr"/>
            <a:r>
              <a:rPr lang="fa-IR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بهترین</a:t>
            </a:r>
            <a:r>
              <a:rPr lang="fa-IR" dirty="0">
                <a:latin typeface="IranNastaliq" panose="02020505000000020003" pitchFamily="18" charset="0"/>
                <a:cs typeface="IranNastaliq" panose="02020505000000020003" pitchFamily="18" charset="0"/>
              </a:rPr>
              <a:t> </a:t>
            </a:r>
            <a:r>
              <a:rPr lang="fa-IR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ها  را   برایتان  آرزو   دارم.</a:t>
            </a:r>
            <a:endParaRPr lang="en-US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533399"/>
            <a:ext cx="3200400" cy="4291203"/>
          </a:xfrm>
        </p:spPr>
      </p:pic>
    </p:spTree>
    <p:extLst>
      <p:ext uri="{BB962C8B-B14F-4D97-AF65-F5344CB8AC3E}">
        <p14:creationId xmlns:p14="http://schemas.microsoft.com/office/powerpoint/2010/main" val="3502410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017" y="1066800"/>
            <a:ext cx="7004783" cy="5258258"/>
          </a:xfrm>
        </p:spPr>
      </p:pic>
    </p:spTree>
    <p:extLst>
      <p:ext uri="{BB962C8B-B14F-4D97-AF65-F5344CB8AC3E}">
        <p14:creationId xmlns:p14="http://schemas.microsoft.com/office/powerpoint/2010/main" val="2637714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52400"/>
            <a:ext cx="6591985" cy="6400800"/>
          </a:xfrm>
        </p:spPr>
        <p:txBody>
          <a:bodyPr>
            <a:normAutofit/>
          </a:bodyPr>
          <a:lstStyle/>
          <a:p>
            <a:pPr algn="ctr" rtl="1"/>
            <a:r>
              <a:rPr lang="fa-IR" sz="2400" b="1" dirty="0" smtClean="0">
                <a:cs typeface="B Zar" panose="00000400000000000000" pitchFamily="2" charset="-78"/>
              </a:rPr>
              <a:t>جسله1 - مجازی</a:t>
            </a:r>
          </a:p>
          <a:p>
            <a:pPr algn="just" rtl="1"/>
            <a:r>
              <a:rPr lang="fa-IR" sz="2100" dirty="0" smtClean="0">
                <a:cs typeface="B Zar" panose="00000400000000000000" pitchFamily="2" charset="-78"/>
              </a:rPr>
              <a:t>دانشجویان گرامی: سلام </a:t>
            </a:r>
          </a:p>
          <a:p>
            <a:pPr marL="0" indent="0" algn="just" rtl="1">
              <a:buNone/>
            </a:pPr>
            <a:r>
              <a:rPr lang="fa-IR" sz="2100" dirty="0" smtClean="0">
                <a:cs typeface="B Zar" panose="00000400000000000000" pitchFamily="2" charset="-78"/>
              </a:rPr>
              <a:t>1- در این جلسه مبحث بازنویسی را ارائه خواهیم داد.</a:t>
            </a:r>
          </a:p>
          <a:p>
            <a:pPr marL="0" indent="0" algn="just" rtl="1">
              <a:buNone/>
            </a:pPr>
            <a:r>
              <a:rPr lang="fa-IR" sz="2100" dirty="0" smtClean="0">
                <a:cs typeface="B Zar" panose="00000400000000000000" pitchFamily="2" charset="-78"/>
              </a:rPr>
              <a:t>2- در جلسه آتی به مبحث باز آفرینی و تفاوت آن دو خواهیم پرداخت.</a:t>
            </a:r>
          </a:p>
          <a:p>
            <a:pPr marL="0" indent="0" algn="just" rtl="1">
              <a:buNone/>
            </a:pPr>
            <a:r>
              <a:rPr lang="fa-IR" sz="2100" dirty="0" smtClean="0">
                <a:cs typeface="B Zar" panose="00000400000000000000" pitchFamily="2" charset="-78"/>
              </a:rPr>
              <a:t> 3- سه کتاب مرزبان نامه،کلیله و دمنه و گلستان سعدی هم به پیوست ارسال می‏گردد. بنابراین شایسته است دانشجویان عزیز ضمن مطالعه مطالب داستان هایی را به به دلخواه از این دو کتاب یا هر کتاب دیگر انتخاب نمایند و بازنویسی کنند.</a:t>
            </a:r>
          </a:p>
          <a:p>
            <a:pPr marL="0" indent="0" algn="just" rtl="1">
              <a:buNone/>
            </a:pPr>
            <a:r>
              <a:rPr lang="fa-IR" sz="2100" dirty="0" smtClean="0">
                <a:cs typeface="B Zar" panose="00000400000000000000" pitchFamily="2" charset="-78"/>
              </a:rPr>
              <a:t>4- دانشجویان دقت نمایند داستانی را انتخاب نمایید که برای شما جذّاب باشد چون یک بار باید به عنوان تکلیف بازنویسی  و بار دوم به عنوان تکلیف باز آفرینی ارائه شود.</a:t>
            </a:r>
          </a:p>
          <a:p>
            <a:pPr marL="0" indent="0" algn="just" rtl="1">
              <a:buNone/>
            </a:pPr>
            <a:r>
              <a:rPr lang="fa-IR" sz="2100" dirty="0" smtClean="0">
                <a:cs typeface="B Zar" panose="00000400000000000000" pitchFamily="2" charset="-78"/>
              </a:rPr>
              <a:t>5- هر گونه سوال را در گروه اعلام تا راهنمایی کنم.</a:t>
            </a:r>
          </a:p>
          <a:p>
            <a:pPr marL="0" indent="0" algn="just" rtl="1">
              <a:buNone/>
            </a:pPr>
            <a:r>
              <a:rPr lang="fa-IR" sz="2100" b="1" dirty="0" smtClean="0">
                <a:cs typeface="B Zar" panose="00000400000000000000" pitchFamily="2" charset="-78"/>
              </a:rPr>
              <a:t>تذکر:</a:t>
            </a:r>
          </a:p>
          <a:p>
            <a:pPr marL="0" indent="0" algn="just" rtl="1">
              <a:buNone/>
            </a:pPr>
            <a:r>
              <a:rPr lang="fa-IR" sz="2100" dirty="0" smtClean="0">
                <a:cs typeface="B Zar" panose="00000400000000000000" pitchFamily="2" charset="-78"/>
              </a:rPr>
              <a:t>- کارهای انجام شده را مرتب بازخوانی و رفع اشکال نمایید و در نزد خود نگهدارید تا به عنوان کار کلاسی برای نمره پایان ترم لحاظ شود.</a:t>
            </a:r>
            <a:endParaRPr lang="en-US" sz="21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75607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/>
            <a:endParaRPr lang="fa-IR" sz="5400" b="1" dirty="0" smtClean="0">
              <a:latin typeface="B Zaar"/>
              <a:cs typeface="B Zar" panose="00000400000000000000" pitchFamily="2" charset="-78"/>
            </a:endParaRPr>
          </a:p>
          <a:p>
            <a:pPr algn="ctr" rtl="1"/>
            <a:r>
              <a:rPr lang="fa-IR" sz="5400" b="1" dirty="0" smtClean="0">
                <a:latin typeface="B Zaar"/>
                <a:cs typeface="B Zar" panose="00000400000000000000" pitchFamily="2" charset="-78"/>
              </a:rPr>
              <a:t>بازنویسی</a:t>
            </a:r>
            <a:endParaRPr lang="en-US" sz="5400" b="1" dirty="0">
              <a:latin typeface="B Zaar"/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208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256" y="228600"/>
            <a:ext cx="6589199" cy="442690"/>
          </a:xfrm>
        </p:spPr>
        <p:txBody>
          <a:bodyPr>
            <a:noAutofit/>
          </a:bodyPr>
          <a:lstStyle/>
          <a:p>
            <a:pPr algn="ctr"/>
            <a:r>
              <a:rPr lang="fa-IR" sz="2400" b="1" dirty="0" smtClean="0">
                <a:cs typeface="B Zar" panose="00000400000000000000" pitchFamily="2" charset="-78"/>
              </a:rPr>
              <a:t>تعاریف</a:t>
            </a:r>
            <a:endParaRPr lang="en-US" sz="2400" b="1" dirty="0"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8" y="781137"/>
            <a:ext cx="7172513" cy="6076863"/>
          </a:xfrm>
        </p:spPr>
        <p:txBody>
          <a:bodyPr>
            <a:normAutofit lnSpcReduction="10000"/>
          </a:bodyPr>
          <a:lstStyle/>
          <a:p>
            <a:pPr lvl="0" algn="just" rtl="1">
              <a:lnSpc>
                <a:spcPct val="160000"/>
              </a:lnSpc>
              <a:buClr>
                <a:srgbClr val="A53010"/>
              </a:buClr>
            </a:pPr>
            <a:r>
              <a:rPr lang="ar-SA" sz="1700" dirty="0">
                <a:solidFill>
                  <a:srgbClr val="000000"/>
                </a:solidFill>
                <a:latin typeface="B Zaar"/>
                <a:ea typeface="Times New Roman" panose="02020603050405020304" pitchFamily="18" charset="0"/>
                <a:cs typeface="B Zar" panose="00000400000000000000" pitchFamily="2" charset="-78"/>
              </a:rPr>
              <a:t>بازنويسي، برگردان متون كهن(شعر يا نثر) به نثرامروزی و زدودن کهنگی متن از چهره آن است؛ بي آن‌ كه مفهوم و محتوا دگرگون شود.</a:t>
            </a:r>
            <a:r>
              <a:rPr lang="fa-IR" sz="1700" dirty="0">
                <a:solidFill>
                  <a:srgbClr val="000000"/>
                </a:solidFill>
                <a:latin typeface="B Zaar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B Zaar"/>
                <a:ea typeface="Calibri" panose="020F0502020204030204" pitchFamily="34" charset="0"/>
                <a:cs typeface="B Zar" panose="00000400000000000000" pitchFamily="2" charset="-78"/>
              </a:rPr>
              <a:t>بازنویسی تنها به روان کردن اصل داستان با دخالت‌های بسیار اندک توجه می‌کند</a:t>
            </a:r>
            <a:r>
              <a:rPr lang="en-US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B Zaar"/>
                <a:ea typeface="Calibri" panose="020F0502020204030204" pitchFamily="34" charset="0"/>
                <a:cs typeface="B Zar" panose="00000400000000000000" pitchFamily="2" charset="-78"/>
              </a:rPr>
              <a:t>.</a:t>
            </a:r>
          </a:p>
          <a:p>
            <a:pPr lvl="0" algn="just" rtl="1">
              <a:lnSpc>
                <a:spcPct val="160000"/>
              </a:lnSpc>
              <a:buClr>
                <a:srgbClr val="A53010"/>
              </a:buClr>
            </a:pPr>
            <a:r>
              <a:rPr lang="ar-SA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B Zaar"/>
                <a:ea typeface="Calibri" panose="020F0502020204030204" pitchFamily="34" charset="0"/>
                <a:cs typeface="B Zar" panose="00000400000000000000" pitchFamily="2" charset="-78"/>
              </a:rPr>
              <a:t>بازنویس، کسی است که تنها به روان کردن متن می‌پردازد؛ بدون آن‌که ساختار را دگرگون کند</a:t>
            </a:r>
            <a:r>
              <a:rPr lang="en-US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B Zaar"/>
                <a:ea typeface="Calibri" panose="020F0502020204030204" pitchFamily="34" charset="0"/>
                <a:cs typeface="B Zar" panose="00000400000000000000" pitchFamily="2" charset="-78"/>
              </a:rPr>
              <a:t>.</a:t>
            </a:r>
          </a:p>
          <a:p>
            <a:pPr lvl="0" algn="just" rtl="1">
              <a:lnSpc>
                <a:spcPct val="160000"/>
              </a:lnSpc>
              <a:buClr>
                <a:srgbClr val="A53010"/>
              </a:buClr>
            </a:pPr>
            <a:r>
              <a:rPr lang="fa-IR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B Zaar"/>
                <a:cs typeface="B Zar" panose="00000400000000000000" pitchFamily="2" charset="-78"/>
              </a:rPr>
              <a:t>بازنویسی متن های مهم گذشته به زبان ساده امروزی یکی از شایسته ترین اقدامات فرهنگی است؛ زیرا از این راه، دشواری و کهنگی زبان از این متن ها گرفته می شود و پیام های ارزشمند آن ها به سادگی به نسل امروز انتقال می یابد.</a:t>
            </a:r>
            <a:endParaRPr lang="en-US" sz="1700" dirty="0">
              <a:solidFill>
                <a:prstClr val="black">
                  <a:lumMod val="75000"/>
                  <a:lumOff val="25000"/>
                </a:prstClr>
              </a:solidFill>
              <a:latin typeface="B Zaar"/>
              <a:cs typeface="B Zar" panose="00000400000000000000" pitchFamily="2" charset="-78"/>
            </a:endParaRPr>
          </a:p>
          <a:p>
            <a:pPr lvl="0" algn="just" rtl="1">
              <a:lnSpc>
                <a:spcPct val="160000"/>
              </a:lnSpc>
              <a:buClr>
                <a:srgbClr val="A53010"/>
              </a:buClr>
            </a:pPr>
            <a:r>
              <a:rPr lang="fa-IR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B Zaar"/>
                <a:cs typeface="B Zar" panose="00000400000000000000" pitchFamily="2" charset="-78"/>
              </a:rPr>
              <a:t>فرهنگ و ادب گذشته ما بسیار غنی و سرشار از بیان آرزوها و آمال بشری است. انسان دوستی، شرافت انسانی، نجابت اخلاقی، درآویختن با ستم و پلیدی، صلح خواهی و بسیاری دیگر از این حقایق، در ادب گذشته ما تجلی خود را بازیافته است... ایرانی ای که با فرهنگ گذشته، پیوند عاطفی استواری داشته باشد و آن را به درستی شناخته باشد در این دنیای آشوبناک و ماشین زده و ماده گرا، تسلی گاه مطمئنی می یابد... </a:t>
            </a:r>
          </a:p>
          <a:p>
            <a:pPr lvl="0" algn="just" rtl="1">
              <a:lnSpc>
                <a:spcPct val="160000"/>
              </a:lnSpc>
              <a:buClr>
                <a:srgbClr val="A53010"/>
              </a:buClr>
            </a:pPr>
            <a:r>
              <a:rPr lang="fa-IR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B Zaar"/>
                <a:cs typeface="B Zar" panose="00000400000000000000" pitchFamily="2" charset="-78"/>
              </a:rPr>
              <a:t>کار باز نویس، شناساندن ارزش های فرهنگی و اندیشه های والای انسانی و تربیت ذوق هنری و ادبی عامه به ویژه کودکان و نوجوانان است.. . (صیاد کوه و دیگران، 1397: 362)</a:t>
            </a:r>
            <a:endParaRPr lang="en-US" sz="17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99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838200"/>
            <a:ext cx="6591985" cy="5410200"/>
          </a:xfrm>
        </p:spPr>
        <p:txBody>
          <a:bodyPr/>
          <a:lstStyle/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Zar" panose="00000400000000000000" pitchFamily="2" charset="-78"/>
              </a:rPr>
              <a:t> 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بازنويسي مثل تعميرات جزیی یک ساختمان و تغییر نمای ظاهری</a:t>
            </a:r>
            <a:r>
              <a:rPr lang="ar-SA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Zar" panose="00000400000000000000" pitchFamily="2" charset="-78"/>
              </a:rPr>
              <a:t> 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آن است،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ام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ّ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باز آفريني، 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مثل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تغییرات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کلی در اسکلت و پلان یک ساختمان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است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كه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چه بسا نقشه ساختمان و كيفيت چهار چوب اوليه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هم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به هم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مي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‌خورد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 در باز نويسي، مضمون متن قديم حفظ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مي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شود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، تغييرات در جا به جايي حوادث و الفاظ و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تركيب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‌ها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انجام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مي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‌گيرد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 اصول زبان فارسي حفظ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مي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‌گردد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و از شكسته نويسي پرهيز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مي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‌شود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1000"/>
              </a:spcAft>
            </a:pP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بنابراین همان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طور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که 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در سطور قبل اشاره شد بازنویسی به زبان امروزی عبارت است از دوباره نویسی"متون کهن " و با این تعریف دیگر لفط بازنویسی برای آثار معاصرکاربردی </a:t>
            </a:r>
            <a:r>
              <a:rPr lang="ar-S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ندارد</a:t>
            </a:r>
            <a:r>
              <a:rPr lang="fa-I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Zar" panose="00000400000000000000" pitchFamily="2" charset="-78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454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0"/>
            <a:ext cx="6589199" cy="990600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B Zar" panose="00000400000000000000" pitchFamily="2" charset="-78"/>
              </a:rPr>
              <a:t/>
            </a:r>
            <a:br>
              <a:rPr lang="fa-IR" sz="2400" b="1" dirty="0" smtClean="0">
                <a:cs typeface="B Zar" panose="00000400000000000000" pitchFamily="2" charset="-78"/>
              </a:rPr>
            </a:br>
            <a:r>
              <a:rPr lang="fa-IR" sz="2400" b="1" dirty="0" smtClean="0">
                <a:cs typeface="B Zar" panose="00000400000000000000" pitchFamily="2" charset="-78"/>
              </a:rPr>
              <a:t>اهداف بازنویسی</a:t>
            </a:r>
            <a:endParaRPr lang="en-US" sz="2400" b="1" dirty="0">
              <a:cs typeface="B Zar" panose="00000400000000000000" pitchFamily="2" charset="-7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4343400"/>
          </a:xfrm>
        </p:spPr>
        <p:txBody>
          <a:bodyPr>
            <a:normAutofit/>
          </a:bodyPr>
          <a:lstStyle/>
          <a:p>
            <a:pPr lvl="0" algn="just" rtl="1">
              <a:lnSpc>
                <a:spcPct val="150000"/>
              </a:lnSpc>
              <a:buClr>
                <a:srgbClr val="A53010"/>
              </a:buClr>
            </a:pP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B Zar" panose="00000400000000000000" pitchFamily="2" charset="-78"/>
                <a:ea typeface="Calibri" panose="020F0502020204030204" pitchFamily="34" charset="0"/>
                <a:cs typeface="B Zar" panose="00000400000000000000" pitchFamily="2" charset="-78"/>
              </a:rPr>
              <a:t>یکی از اهداف بازنویسی متون کهن ادب فارسی برای کودک و نوجوان، آشنا کردن این گروه سنی با ادبیات کهن و آموزش مسایل حکمی و اخلاقی در قالب داستان است. این رویکرد مورد توجه بسیاری از نویسندگان کودک و نوجوان قرار گرفته است. مهدی آذریزدی از نویسندگانی است که بازنویسی از متون کهن بیشترین بخش آثار او را تشکیل می دهد و آثار ارزشمندی در این زمینه آفریده است. ساده کردن زبان و تغییر عناصر داستان مورد توجه آذریزدی بوده است. او در بازنویسی های خود در زبان و شیوهی بیان برخی از داستان ها تغییراتی به وجود آورده است و در برخی از داستان ها نیز پیرنگ، درون مایه و شخصیت های داستان را دستخوش تغییر کرده است که حاصل این تغییر و خلاقیت انتقال پیام و درون مایه داستان ها به کودک و نوجوان با زبانی ساده است. البته تغییر چندانی در زمان و مکان داستان ها ایجاد نکرده است</a:t>
            </a:r>
            <a:r>
              <a:rPr lang="fa-IR" dirty="0">
                <a:solidFill>
                  <a:prstClr val="black">
                    <a:lumMod val="75000"/>
                    <a:lumOff val="25000"/>
                  </a:prstClr>
                </a:solidFill>
                <a:latin typeface="B Zar" panose="00000400000000000000" pitchFamily="2" charset="-78"/>
                <a:ea typeface="Calibri" panose="020F0502020204030204" pitchFamily="34" charset="0"/>
                <a:cs typeface="B Zar" panose="00000400000000000000" pitchFamily="2" charset="-78"/>
              </a:rPr>
              <a:t>. (هاشمی، 1395، ج 1: 551)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cs typeface="B Zar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6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33400"/>
            <a:ext cx="6589199" cy="44269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2400" b="1" dirty="0" smtClean="0">
                <a:cs typeface="B Zar" panose="00000400000000000000" pitchFamily="2" charset="-78"/>
              </a:rPr>
              <a:t>چرا بازنویسی کنیم؟</a:t>
            </a:r>
            <a:endParaRPr lang="en-US" sz="2400" b="1" dirty="0"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7086600" cy="5410200"/>
          </a:xfrm>
        </p:spPr>
        <p:txBody>
          <a:bodyPr>
            <a:noAutofit/>
          </a:bodyPr>
          <a:lstStyle/>
          <a:p>
            <a:pPr algn="justLow" rtl="1">
              <a:lnSpc>
                <a:spcPct val="170000"/>
              </a:lnSpc>
              <a:spcAft>
                <a:spcPts val="800"/>
              </a:spcAft>
            </a:pPr>
            <a:r>
              <a:rPr lang="fa-IR" dirty="0" smtClean="0">
                <a:cs typeface="B Zar" panose="00000400000000000000" pitchFamily="2" charset="-78"/>
              </a:rPr>
              <a:t>بزرگسالان از طریق داستان ها، بسیاری از ارزش ها را به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کودکان آموزش می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دهند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.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بخشی از مطالب نوشته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شده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برای کودکان و نوجوانان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آثار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ی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است که از آثار ادبي کهن ایران زمین چون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شاهنامه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،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کلیله و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دمنه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، گلستان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سعدی،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مرزبان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نا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مه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و ... بازنویسی یا بازآفرینی شده اند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.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نویسندگان این نوع آثار کسانی هستند که با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هدفی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از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پیش تعیین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شده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برای مخاطب کودک و نوجوان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می‏نویسند. (ر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.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ک.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جل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الی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،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۱۳۸۹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: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27).</a:t>
            </a:r>
          </a:p>
          <a:p>
            <a:pPr algn="justLow" rtl="1">
              <a:lnSpc>
                <a:spcPct val="170000"/>
              </a:lnSpc>
              <a:spcAft>
                <a:spcPts val="800"/>
              </a:spcAft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یکی از ویژگی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های م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تونی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که برای کودکان و نوجوانان نوشته می شود،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ساده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نویسی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و کاربرد واژه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ه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ای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ساده و قابل فهم برای این گروه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سنی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است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که در بازنویسی و بازآفرینی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رعایت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می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شود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. </a:t>
            </a:r>
            <a:endParaRPr lang="fa-IR" dirty="0" smtClean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justLow" rtl="1">
              <a:lnSpc>
                <a:spcPct val="170000"/>
              </a:lnSpc>
              <a:spcAft>
                <a:spcPts val="800"/>
              </a:spcAft>
            </a:pP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بازنویسی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و باز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آفرینی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به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مثابه ابزاری ب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رای پیو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ند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دو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نسل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گذشته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و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نو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است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این دو واژه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اغلب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در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کنار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هم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به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کار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برده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می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‏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شوند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، اما از یکدیگر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متمایز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هستند و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تفا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وت هایی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دارند.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 </a:t>
            </a:r>
          </a:p>
          <a:p>
            <a:pPr algn="justLow" rtl="1">
              <a:lnSpc>
                <a:spcPct val="125000"/>
              </a:lnSpc>
              <a:spcAft>
                <a:spcPts val="800"/>
              </a:spcAft>
            </a:pPr>
            <a:endParaRPr lang="en-US" sz="1700" dirty="0">
              <a:latin typeface="Calibri" panose="020F0502020204030204" pitchFamily="34" charset="0"/>
              <a:ea typeface="Calibri" panose="020F0502020204030204" pitchFamily="34" charset="0"/>
              <a:cs typeface="B Zar" panose="00000400000000000000" pitchFamily="2" charset="-78"/>
            </a:endParaRPr>
          </a:p>
          <a:p>
            <a:pPr algn="r" rtl="1"/>
            <a:endParaRPr lang="fa-IR" sz="1700" dirty="0" smtClean="0"/>
          </a:p>
          <a:p>
            <a:pPr algn="r" rtl="1"/>
            <a:endParaRPr lang="fa-IR" sz="1700" dirty="0" smtClean="0"/>
          </a:p>
          <a:p>
            <a:pPr algn="r" rtl="1"/>
            <a:endParaRPr lang="fa-IR" sz="1700" dirty="0"/>
          </a:p>
          <a:p>
            <a:pPr algn="r" rtl="1"/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94567968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340</TotalTime>
  <Words>2003</Words>
  <Application>Microsoft Office PowerPoint</Application>
  <PresentationFormat>On-screen Show (4:3)</PresentationFormat>
  <Paragraphs>82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B Zaar</vt:lpstr>
      <vt:lpstr>B Zar</vt:lpstr>
      <vt:lpstr>Calibri</vt:lpstr>
      <vt:lpstr>Century Gothic</vt:lpstr>
      <vt:lpstr>IranNastaliq</vt:lpstr>
      <vt:lpstr>Tahoma</vt:lpstr>
      <vt:lpstr>Times New Roman</vt:lpstr>
      <vt:lpstr>Wingdings 3</vt:lpstr>
      <vt:lpstr>Wisp</vt:lpstr>
      <vt:lpstr>نگارش خلاق </vt:lpstr>
      <vt:lpstr>PowerPoint Presentation</vt:lpstr>
      <vt:lpstr>PowerPoint Presentation</vt:lpstr>
      <vt:lpstr>PowerPoint Presentation</vt:lpstr>
      <vt:lpstr>PowerPoint Presentation</vt:lpstr>
      <vt:lpstr>تعاریف</vt:lpstr>
      <vt:lpstr>PowerPoint Presentation</vt:lpstr>
      <vt:lpstr> اهداف بازنویسی</vt:lpstr>
      <vt:lpstr>چرا بازنویسی کنیم؟</vt:lpstr>
      <vt:lpstr>چگونه بازنویسی کنیم؟</vt:lpstr>
      <vt:lpstr>انواع بازنویسی</vt:lpstr>
      <vt:lpstr>اهداف کلی بازنویسی و بازآفرینی  </vt:lpstr>
      <vt:lpstr>اصول و قاعد کلی بازنویسی </vt:lpstr>
      <vt:lpstr>اصول و قاعد کلی بازنویسی </vt:lpstr>
      <vt:lpstr>کوشندگان بازنویسی</vt:lpstr>
      <vt:lpstr>PowerPoint Presentation</vt:lpstr>
      <vt:lpstr>یک داستان از کتاب کلیله و دمنه به عنوان نمونه برای بازنویسی</vt:lpstr>
      <vt:lpstr>ادامه داستان کلیله و دمنه</vt:lpstr>
      <vt:lpstr>منابع: </vt:lpstr>
      <vt:lpstr>بهترین ها  را   برایتان  آرزو   دارم.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TIAM</dc:creator>
  <cp:lastModifiedBy>TIAM</cp:lastModifiedBy>
  <cp:revision>32</cp:revision>
  <dcterms:created xsi:type="dcterms:W3CDTF">2006-08-16T00:00:00Z</dcterms:created>
  <dcterms:modified xsi:type="dcterms:W3CDTF">2020-03-29T15:28:49Z</dcterms:modified>
</cp:coreProperties>
</file>