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89" r:id="rId2"/>
    <p:sldId id="408" r:id="rId3"/>
    <p:sldId id="394" r:id="rId4"/>
    <p:sldId id="346" r:id="rId5"/>
    <p:sldId id="347" r:id="rId6"/>
    <p:sldId id="348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9" r:id="rId22"/>
    <p:sldId id="370" r:id="rId23"/>
    <p:sldId id="371" r:id="rId24"/>
    <p:sldId id="393" r:id="rId25"/>
    <p:sldId id="400" r:id="rId26"/>
    <p:sldId id="372" r:id="rId27"/>
    <p:sldId id="373" r:id="rId28"/>
    <p:sldId id="374" r:id="rId29"/>
    <p:sldId id="401" r:id="rId30"/>
    <p:sldId id="375" r:id="rId31"/>
    <p:sldId id="376" r:id="rId32"/>
    <p:sldId id="377" r:id="rId33"/>
    <p:sldId id="378" r:id="rId34"/>
    <p:sldId id="396" r:id="rId35"/>
    <p:sldId id="397" r:id="rId36"/>
    <p:sldId id="398" r:id="rId37"/>
    <p:sldId id="399" r:id="rId38"/>
    <p:sldId id="380" r:id="rId39"/>
    <p:sldId id="381" r:id="rId40"/>
    <p:sldId id="382" r:id="rId41"/>
    <p:sldId id="383" r:id="rId42"/>
    <p:sldId id="384" r:id="rId43"/>
    <p:sldId id="385" r:id="rId44"/>
    <p:sldId id="402" r:id="rId45"/>
    <p:sldId id="386" r:id="rId46"/>
    <p:sldId id="387" r:id="rId47"/>
    <p:sldId id="403" r:id="rId48"/>
    <p:sldId id="404" r:id="rId49"/>
    <p:sldId id="405" r:id="rId50"/>
    <p:sldId id="406" r:id="rId51"/>
    <p:sldId id="4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 autoAdjust="0"/>
    <p:restoredTop sz="94660"/>
  </p:normalViewPr>
  <p:slideViewPr>
    <p:cSldViewPr>
      <p:cViewPr varScale="1">
        <p:scale>
          <a:sx n="70" d="100"/>
          <a:sy n="70" d="100"/>
        </p:scale>
        <p:origin x="11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85600-5B70-4F89-88EE-FB7BB6BA8C9B}" type="doc">
      <dgm:prSet loTypeId="urn:microsoft.com/office/officeart/2005/8/layout/process4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F21A21-3400-4CBF-BF33-BCA603753E2C}">
      <dgm:prSet phldrT="[Text]" custT="1"/>
      <dgm:spPr/>
      <dgm:t>
        <a:bodyPr/>
        <a:lstStyle/>
        <a:p>
          <a:pPr rtl="1"/>
          <a:r>
            <a:rPr lang="fa-IR" sz="4400" dirty="0" smtClean="0">
              <a:cs typeface="B Traffic" pitchFamily="2" charset="-78"/>
            </a:rPr>
            <a:t>لغت:</a:t>
          </a:r>
          <a:endParaRPr lang="en-US" sz="4400" dirty="0"/>
        </a:p>
      </dgm:t>
    </dgm:pt>
    <dgm:pt modelId="{7EA732DA-7DD4-488A-B822-119488066308}" type="parTrans" cxnId="{78C0F154-74EE-4BF8-A23B-8EC26EC27B85}">
      <dgm:prSet/>
      <dgm:spPr/>
      <dgm:t>
        <a:bodyPr/>
        <a:lstStyle/>
        <a:p>
          <a:endParaRPr lang="en-US"/>
        </a:p>
      </dgm:t>
    </dgm:pt>
    <dgm:pt modelId="{B26DC8EF-F593-4DDF-830E-49D5C96195DA}" type="sibTrans" cxnId="{78C0F154-74EE-4BF8-A23B-8EC26EC27B85}">
      <dgm:prSet/>
      <dgm:spPr/>
      <dgm:t>
        <a:bodyPr/>
        <a:lstStyle/>
        <a:p>
          <a:endParaRPr lang="en-US"/>
        </a:p>
      </dgm:t>
    </dgm:pt>
    <dgm:pt modelId="{7667C73C-BCF9-4BAD-89BA-9E4CD4766464}">
      <dgm:prSet phldrT="[Text]" custT="1"/>
      <dgm:spPr/>
      <dgm:t>
        <a:bodyPr/>
        <a:lstStyle/>
        <a:p>
          <a:pPr algn="ctr" rtl="1"/>
          <a:r>
            <a:rPr lang="fa-IR" sz="2800" dirty="0" smtClean="0">
              <a:cs typeface="B Traffic" pitchFamily="2" charset="-78"/>
            </a:rPr>
            <a:t>برگرفته از واژه عجز به معنی ضعف و ناتوانی</a:t>
          </a:r>
          <a:endParaRPr lang="en-US" sz="2800" dirty="0"/>
        </a:p>
      </dgm:t>
    </dgm:pt>
    <dgm:pt modelId="{D46D305E-ECA4-4FD4-86C9-BE93DA1F3CC7}" type="parTrans" cxnId="{A40D9B78-1C12-4FF1-B276-86C62EEF471E}">
      <dgm:prSet/>
      <dgm:spPr/>
      <dgm:t>
        <a:bodyPr/>
        <a:lstStyle/>
        <a:p>
          <a:endParaRPr lang="en-US"/>
        </a:p>
      </dgm:t>
    </dgm:pt>
    <dgm:pt modelId="{F033C98D-D591-4EBC-B70E-94F65AF8A78D}" type="sibTrans" cxnId="{A40D9B78-1C12-4FF1-B276-86C62EEF471E}">
      <dgm:prSet/>
      <dgm:spPr/>
      <dgm:t>
        <a:bodyPr/>
        <a:lstStyle/>
        <a:p>
          <a:endParaRPr lang="en-US"/>
        </a:p>
      </dgm:t>
    </dgm:pt>
    <dgm:pt modelId="{984F4FA1-CD6A-47A5-A3BC-DD51F53ABAC9}">
      <dgm:prSet phldrT="[Text]" custT="1"/>
      <dgm:spPr/>
      <dgm:t>
        <a:bodyPr/>
        <a:lstStyle/>
        <a:p>
          <a:pPr rtl="1"/>
          <a:r>
            <a:rPr lang="fa-IR" sz="4000" dirty="0" smtClean="0">
              <a:cs typeface="B Traffic" pitchFamily="2" charset="-78"/>
            </a:rPr>
            <a:t>اصطلاح:</a:t>
          </a:r>
          <a:endParaRPr lang="en-US" sz="4000" dirty="0"/>
        </a:p>
      </dgm:t>
    </dgm:pt>
    <dgm:pt modelId="{9348991B-D5AC-4CF7-8B68-230D56ABB2EB}" type="parTrans" cxnId="{694482DD-50A2-48B9-92D9-66980ECF691A}">
      <dgm:prSet/>
      <dgm:spPr/>
      <dgm:t>
        <a:bodyPr/>
        <a:lstStyle/>
        <a:p>
          <a:endParaRPr lang="en-US"/>
        </a:p>
      </dgm:t>
    </dgm:pt>
    <dgm:pt modelId="{A52CD2DD-354F-49EB-9DC7-171E85D72152}" type="sibTrans" cxnId="{694482DD-50A2-48B9-92D9-66980ECF691A}">
      <dgm:prSet/>
      <dgm:spPr/>
      <dgm:t>
        <a:bodyPr/>
        <a:lstStyle/>
        <a:p>
          <a:endParaRPr lang="en-US"/>
        </a:p>
      </dgm:t>
    </dgm:pt>
    <dgm:pt modelId="{58C1ECBA-A4A0-4F2C-9509-4D9A4E96A1B9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Traffic" pitchFamily="2" charset="-78"/>
            </a:rPr>
            <a:t>عمل خارق‌العاده‌ای را معجزه می‌گویند که پیامبران برای اثبات نبوت می‌آورند. </a:t>
          </a:r>
          <a:endParaRPr lang="en-US" sz="2000" b="1" dirty="0"/>
        </a:p>
      </dgm:t>
    </dgm:pt>
    <dgm:pt modelId="{5D67958B-4A45-45CB-98AB-63E15D23DFB3}" type="parTrans" cxnId="{3C6E4802-9BDC-4CE4-8AD6-1E362555AA4C}">
      <dgm:prSet/>
      <dgm:spPr/>
      <dgm:t>
        <a:bodyPr/>
        <a:lstStyle/>
        <a:p>
          <a:endParaRPr lang="en-US"/>
        </a:p>
      </dgm:t>
    </dgm:pt>
    <dgm:pt modelId="{F08A6750-6EAB-4B1B-B2AA-DA7866E357D7}" type="sibTrans" cxnId="{3C6E4802-9BDC-4CE4-8AD6-1E362555AA4C}">
      <dgm:prSet/>
      <dgm:spPr/>
      <dgm:t>
        <a:bodyPr/>
        <a:lstStyle/>
        <a:p>
          <a:endParaRPr lang="en-US"/>
        </a:p>
      </dgm:t>
    </dgm:pt>
    <dgm:pt modelId="{EFCFB305-EEF4-421B-B11C-3990CCB61477}" type="pres">
      <dgm:prSet presAssocID="{16E85600-5B70-4F89-88EE-FB7BB6BA8C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D42303-6344-4334-BD93-59AA63ABF2B5}" type="pres">
      <dgm:prSet presAssocID="{984F4FA1-CD6A-47A5-A3BC-DD51F53ABAC9}" presName="boxAndChildren" presStyleCnt="0"/>
      <dgm:spPr/>
    </dgm:pt>
    <dgm:pt modelId="{44B5D0C6-BF98-434D-A301-89F09CDDA5E5}" type="pres">
      <dgm:prSet presAssocID="{984F4FA1-CD6A-47A5-A3BC-DD51F53ABAC9}" presName="parentTextBox" presStyleLbl="node1" presStyleIdx="0" presStyleCnt="2"/>
      <dgm:spPr/>
      <dgm:t>
        <a:bodyPr/>
        <a:lstStyle/>
        <a:p>
          <a:endParaRPr lang="en-US"/>
        </a:p>
      </dgm:t>
    </dgm:pt>
    <dgm:pt modelId="{332D288B-9DEC-4615-8E6E-10C369E0C62A}" type="pres">
      <dgm:prSet presAssocID="{984F4FA1-CD6A-47A5-A3BC-DD51F53ABAC9}" presName="entireBox" presStyleLbl="node1" presStyleIdx="0" presStyleCnt="2"/>
      <dgm:spPr/>
      <dgm:t>
        <a:bodyPr/>
        <a:lstStyle/>
        <a:p>
          <a:endParaRPr lang="en-US"/>
        </a:p>
      </dgm:t>
    </dgm:pt>
    <dgm:pt modelId="{1ACF3446-8862-494F-9DDB-56883D3A946E}" type="pres">
      <dgm:prSet presAssocID="{984F4FA1-CD6A-47A5-A3BC-DD51F53ABAC9}" presName="descendantBox" presStyleCnt="0"/>
      <dgm:spPr/>
    </dgm:pt>
    <dgm:pt modelId="{594B44E1-83D2-4816-B4FA-C6F58D54C621}" type="pres">
      <dgm:prSet presAssocID="{58C1ECBA-A4A0-4F2C-9509-4D9A4E96A1B9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812A3-5EFD-46AF-AE3D-14E28B1F971C}" type="pres">
      <dgm:prSet presAssocID="{B26DC8EF-F593-4DDF-830E-49D5C96195DA}" presName="sp" presStyleCnt="0"/>
      <dgm:spPr/>
    </dgm:pt>
    <dgm:pt modelId="{09A00E30-C194-4D4D-A8E3-69F05E98D903}" type="pres">
      <dgm:prSet presAssocID="{A4F21A21-3400-4CBF-BF33-BCA603753E2C}" presName="arrowAndChildren" presStyleCnt="0"/>
      <dgm:spPr/>
    </dgm:pt>
    <dgm:pt modelId="{87D964AC-914B-4CC4-8E14-179B46756C78}" type="pres">
      <dgm:prSet presAssocID="{A4F21A21-3400-4CBF-BF33-BCA603753E2C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DA831DCE-5714-4E26-B3A5-15FA60128924}" type="pres">
      <dgm:prSet presAssocID="{A4F21A21-3400-4CBF-BF33-BCA603753E2C}" presName="arrow" presStyleLbl="node1" presStyleIdx="1" presStyleCnt="2" custLinFactNeighborY="4599"/>
      <dgm:spPr/>
      <dgm:t>
        <a:bodyPr/>
        <a:lstStyle/>
        <a:p>
          <a:endParaRPr lang="en-US"/>
        </a:p>
      </dgm:t>
    </dgm:pt>
    <dgm:pt modelId="{177195B2-8B2D-473F-B66B-28EDCAA3B734}" type="pres">
      <dgm:prSet presAssocID="{A4F21A21-3400-4CBF-BF33-BCA603753E2C}" presName="descendantArrow" presStyleCnt="0"/>
      <dgm:spPr/>
    </dgm:pt>
    <dgm:pt modelId="{4126CD8B-C8C4-452E-9333-B501E74A047A}" type="pres">
      <dgm:prSet presAssocID="{7667C73C-BCF9-4BAD-89BA-9E4CD4766464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4F5907-64AA-4D79-9E4A-BFCE0546D95B}" type="presOf" srcId="{16E85600-5B70-4F89-88EE-FB7BB6BA8C9B}" destId="{EFCFB305-EEF4-421B-B11C-3990CCB61477}" srcOrd="0" destOrd="0" presId="urn:microsoft.com/office/officeart/2005/8/layout/process4"/>
    <dgm:cxn modelId="{C32E142B-3201-4421-A3A9-C8F7E4DCF695}" type="presOf" srcId="{A4F21A21-3400-4CBF-BF33-BCA603753E2C}" destId="{87D964AC-914B-4CC4-8E14-179B46756C78}" srcOrd="0" destOrd="0" presId="urn:microsoft.com/office/officeart/2005/8/layout/process4"/>
    <dgm:cxn modelId="{378AC6D0-CE51-48D4-BE05-A7EF184FDCE4}" type="presOf" srcId="{A4F21A21-3400-4CBF-BF33-BCA603753E2C}" destId="{DA831DCE-5714-4E26-B3A5-15FA60128924}" srcOrd="1" destOrd="0" presId="urn:microsoft.com/office/officeart/2005/8/layout/process4"/>
    <dgm:cxn modelId="{78C0F154-74EE-4BF8-A23B-8EC26EC27B85}" srcId="{16E85600-5B70-4F89-88EE-FB7BB6BA8C9B}" destId="{A4F21A21-3400-4CBF-BF33-BCA603753E2C}" srcOrd="0" destOrd="0" parTransId="{7EA732DA-7DD4-488A-B822-119488066308}" sibTransId="{B26DC8EF-F593-4DDF-830E-49D5C96195DA}"/>
    <dgm:cxn modelId="{A40D9B78-1C12-4FF1-B276-86C62EEF471E}" srcId="{A4F21A21-3400-4CBF-BF33-BCA603753E2C}" destId="{7667C73C-BCF9-4BAD-89BA-9E4CD4766464}" srcOrd="0" destOrd="0" parTransId="{D46D305E-ECA4-4FD4-86C9-BE93DA1F3CC7}" sibTransId="{F033C98D-D591-4EBC-B70E-94F65AF8A78D}"/>
    <dgm:cxn modelId="{B6AC48CE-0847-4401-9E7D-9EE53BA2CF94}" type="presOf" srcId="{7667C73C-BCF9-4BAD-89BA-9E4CD4766464}" destId="{4126CD8B-C8C4-452E-9333-B501E74A047A}" srcOrd="0" destOrd="0" presId="urn:microsoft.com/office/officeart/2005/8/layout/process4"/>
    <dgm:cxn modelId="{0EB0AA4A-63D5-4A3B-BD28-6466D0378FE0}" type="presOf" srcId="{984F4FA1-CD6A-47A5-A3BC-DD51F53ABAC9}" destId="{332D288B-9DEC-4615-8E6E-10C369E0C62A}" srcOrd="1" destOrd="0" presId="urn:microsoft.com/office/officeart/2005/8/layout/process4"/>
    <dgm:cxn modelId="{C4C55C2C-11F2-4E9E-8508-3D958BFE530A}" type="presOf" srcId="{984F4FA1-CD6A-47A5-A3BC-DD51F53ABAC9}" destId="{44B5D0C6-BF98-434D-A301-89F09CDDA5E5}" srcOrd="0" destOrd="0" presId="urn:microsoft.com/office/officeart/2005/8/layout/process4"/>
    <dgm:cxn modelId="{BFF7CDA6-E047-4E72-B21B-3F1704061E6F}" type="presOf" srcId="{58C1ECBA-A4A0-4F2C-9509-4D9A4E96A1B9}" destId="{594B44E1-83D2-4816-B4FA-C6F58D54C621}" srcOrd="0" destOrd="0" presId="urn:microsoft.com/office/officeart/2005/8/layout/process4"/>
    <dgm:cxn modelId="{3C6E4802-9BDC-4CE4-8AD6-1E362555AA4C}" srcId="{984F4FA1-CD6A-47A5-A3BC-DD51F53ABAC9}" destId="{58C1ECBA-A4A0-4F2C-9509-4D9A4E96A1B9}" srcOrd="0" destOrd="0" parTransId="{5D67958B-4A45-45CB-98AB-63E15D23DFB3}" sibTransId="{F08A6750-6EAB-4B1B-B2AA-DA7866E357D7}"/>
    <dgm:cxn modelId="{694482DD-50A2-48B9-92D9-66980ECF691A}" srcId="{16E85600-5B70-4F89-88EE-FB7BB6BA8C9B}" destId="{984F4FA1-CD6A-47A5-A3BC-DD51F53ABAC9}" srcOrd="1" destOrd="0" parTransId="{9348991B-D5AC-4CF7-8B68-230D56ABB2EB}" sibTransId="{A52CD2DD-354F-49EB-9DC7-171E85D72152}"/>
    <dgm:cxn modelId="{A83C29DC-F3D3-475A-B9CA-0EB82A12CF82}" type="presParOf" srcId="{EFCFB305-EEF4-421B-B11C-3990CCB61477}" destId="{53D42303-6344-4334-BD93-59AA63ABF2B5}" srcOrd="0" destOrd="0" presId="urn:microsoft.com/office/officeart/2005/8/layout/process4"/>
    <dgm:cxn modelId="{C5FA28E3-BD7C-4B5B-8E30-F12BD78CAEAA}" type="presParOf" srcId="{53D42303-6344-4334-BD93-59AA63ABF2B5}" destId="{44B5D0C6-BF98-434D-A301-89F09CDDA5E5}" srcOrd="0" destOrd="0" presId="urn:microsoft.com/office/officeart/2005/8/layout/process4"/>
    <dgm:cxn modelId="{B70A7560-9BE2-498A-9E8C-E9E787A63BAE}" type="presParOf" srcId="{53D42303-6344-4334-BD93-59AA63ABF2B5}" destId="{332D288B-9DEC-4615-8E6E-10C369E0C62A}" srcOrd="1" destOrd="0" presId="urn:microsoft.com/office/officeart/2005/8/layout/process4"/>
    <dgm:cxn modelId="{99347D19-FE1F-4696-B8CB-3DB19D19FEC3}" type="presParOf" srcId="{53D42303-6344-4334-BD93-59AA63ABF2B5}" destId="{1ACF3446-8862-494F-9DDB-56883D3A946E}" srcOrd="2" destOrd="0" presId="urn:microsoft.com/office/officeart/2005/8/layout/process4"/>
    <dgm:cxn modelId="{C7C65113-0CEE-408B-B84F-6F0E965388F5}" type="presParOf" srcId="{1ACF3446-8862-494F-9DDB-56883D3A946E}" destId="{594B44E1-83D2-4816-B4FA-C6F58D54C621}" srcOrd="0" destOrd="0" presId="urn:microsoft.com/office/officeart/2005/8/layout/process4"/>
    <dgm:cxn modelId="{89158963-D3AA-4CA3-BD88-3A0F3F86FAB7}" type="presParOf" srcId="{EFCFB305-EEF4-421B-B11C-3990CCB61477}" destId="{774812A3-5EFD-46AF-AE3D-14E28B1F971C}" srcOrd="1" destOrd="0" presId="urn:microsoft.com/office/officeart/2005/8/layout/process4"/>
    <dgm:cxn modelId="{F74C86C7-CD3C-4989-B410-936410BCD019}" type="presParOf" srcId="{EFCFB305-EEF4-421B-B11C-3990CCB61477}" destId="{09A00E30-C194-4D4D-A8E3-69F05E98D903}" srcOrd="2" destOrd="0" presId="urn:microsoft.com/office/officeart/2005/8/layout/process4"/>
    <dgm:cxn modelId="{22CAD9B1-D9F1-475C-9014-F9474ADE8D63}" type="presParOf" srcId="{09A00E30-C194-4D4D-A8E3-69F05E98D903}" destId="{87D964AC-914B-4CC4-8E14-179B46756C78}" srcOrd="0" destOrd="0" presId="urn:microsoft.com/office/officeart/2005/8/layout/process4"/>
    <dgm:cxn modelId="{6A8AEE53-EDD0-4B9E-8E09-0E31E0214EE9}" type="presParOf" srcId="{09A00E30-C194-4D4D-A8E3-69F05E98D903}" destId="{DA831DCE-5714-4E26-B3A5-15FA60128924}" srcOrd="1" destOrd="0" presId="urn:microsoft.com/office/officeart/2005/8/layout/process4"/>
    <dgm:cxn modelId="{D4B55199-0889-4101-B3B1-B723F36471E9}" type="presParOf" srcId="{09A00E30-C194-4D4D-A8E3-69F05E98D903}" destId="{177195B2-8B2D-473F-B66B-28EDCAA3B734}" srcOrd="2" destOrd="0" presId="urn:microsoft.com/office/officeart/2005/8/layout/process4"/>
    <dgm:cxn modelId="{C63CD3D6-3DB3-4B71-8756-09E6C978A8F1}" type="presParOf" srcId="{177195B2-8B2D-473F-B66B-28EDCAA3B734}" destId="{4126CD8B-C8C4-452E-9333-B501E74A04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BB4AEE-03BB-4296-AF5E-0C8671B425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22B43F-59C1-4C09-A816-D54845EA9D3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1800" dirty="0" smtClean="0">
              <a:solidFill>
                <a:schemeClr val="bg1"/>
              </a:solidFill>
              <a:cs typeface="B Traffic" pitchFamily="2" charset="-78"/>
            </a:rPr>
            <a:t>خداوند حکیم باید وحی را بی هیچ خطایی توسط پیامبران به دست مردم برساند.</a:t>
          </a:r>
          <a:endParaRPr lang="en-US" sz="1800" dirty="0">
            <a:solidFill>
              <a:schemeClr val="bg1"/>
            </a:solidFill>
          </a:endParaRPr>
        </a:p>
      </dgm:t>
    </dgm:pt>
    <dgm:pt modelId="{8B4E3E63-F707-44B4-85DE-BABE5FD6C7CA}" type="parTrans" cxnId="{624FB793-464B-4999-A0E2-60DDE99720C8}">
      <dgm:prSet/>
      <dgm:spPr/>
      <dgm:t>
        <a:bodyPr/>
        <a:lstStyle/>
        <a:p>
          <a:endParaRPr lang="en-US"/>
        </a:p>
      </dgm:t>
    </dgm:pt>
    <dgm:pt modelId="{0B354A46-3D38-41AB-88F1-69E6C517BD16}" type="sibTrans" cxnId="{624FB793-464B-4999-A0E2-60DDE99720C8}">
      <dgm:prSet/>
      <dgm:spPr/>
      <dgm:t>
        <a:bodyPr/>
        <a:lstStyle/>
        <a:p>
          <a:endParaRPr lang="en-US"/>
        </a:p>
      </dgm:t>
    </dgm:pt>
    <dgm:pt modelId="{C188D0CE-5D4E-446F-8FB5-8C6E6331788E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solidFill>
                <a:schemeClr val="bg1"/>
              </a:solidFill>
              <a:cs typeface="B Traffic" pitchFamily="2" charset="-78"/>
            </a:rPr>
            <a:t>رسیدن مردم به کمال واقعی </a:t>
          </a:r>
          <a:endParaRPr lang="en-US" dirty="0">
            <a:solidFill>
              <a:schemeClr val="bg1"/>
            </a:solidFill>
          </a:endParaRPr>
        </a:p>
      </dgm:t>
    </dgm:pt>
    <dgm:pt modelId="{D5271654-2D37-4D10-A92C-0848F5F39FA8}" type="parTrans" cxnId="{B28E20EF-44A2-41CE-8445-6ADD40355712}">
      <dgm:prSet/>
      <dgm:spPr/>
      <dgm:t>
        <a:bodyPr/>
        <a:lstStyle/>
        <a:p>
          <a:endParaRPr lang="en-US"/>
        </a:p>
      </dgm:t>
    </dgm:pt>
    <dgm:pt modelId="{1E196FAF-C209-4D24-8E9F-9F9D41FDC75C}" type="sibTrans" cxnId="{B28E20EF-44A2-41CE-8445-6ADD40355712}">
      <dgm:prSet/>
      <dgm:spPr/>
      <dgm:t>
        <a:bodyPr/>
        <a:lstStyle/>
        <a:p>
          <a:endParaRPr lang="en-US"/>
        </a:p>
      </dgm:t>
    </dgm:pt>
    <dgm:pt modelId="{670C2470-B943-4D14-B525-BC7C47023DDD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solidFill>
                <a:schemeClr val="bg1"/>
              </a:solidFill>
              <a:cs typeface="B Traffic" pitchFamily="2" charset="-78"/>
            </a:rPr>
            <a:t>رسیدن صحیح وحی به انسان ها</a:t>
          </a:r>
          <a:endParaRPr lang="en-US" dirty="0">
            <a:solidFill>
              <a:schemeClr val="bg1"/>
            </a:solidFill>
          </a:endParaRPr>
        </a:p>
      </dgm:t>
    </dgm:pt>
    <dgm:pt modelId="{E33273AC-5241-4FAE-AB95-9CA01A060440}" type="parTrans" cxnId="{63360E34-E85B-47D0-9975-C2A308C8C1F9}">
      <dgm:prSet/>
      <dgm:spPr/>
      <dgm:t>
        <a:bodyPr/>
        <a:lstStyle/>
        <a:p>
          <a:endParaRPr lang="en-US"/>
        </a:p>
      </dgm:t>
    </dgm:pt>
    <dgm:pt modelId="{64BC414F-8A26-43C9-B8C8-C9EAB02FB74A}" type="sibTrans" cxnId="{63360E34-E85B-47D0-9975-C2A308C8C1F9}">
      <dgm:prSet/>
      <dgm:spPr/>
      <dgm:t>
        <a:bodyPr/>
        <a:lstStyle/>
        <a:p>
          <a:endParaRPr lang="en-US"/>
        </a:p>
      </dgm:t>
    </dgm:pt>
    <dgm:pt modelId="{F87CBEBD-5F23-40D9-8945-FE3CC786227D}" type="pres">
      <dgm:prSet presAssocID="{0CBB4AEE-03BB-4296-AF5E-0C8671B425ED}" presName="compositeShape" presStyleCnt="0">
        <dgm:presLayoutVars>
          <dgm:dir val="rev"/>
          <dgm:resizeHandles/>
        </dgm:presLayoutVars>
      </dgm:prSet>
      <dgm:spPr/>
      <dgm:t>
        <a:bodyPr/>
        <a:lstStyle/>
        <a:p>
          <a:endParaRPr lang="en-US"/>
        </a:p>
      </dgm:t>
    </dgm:pt>
    <dgm:pt modelId="{563AF390-6C68-4C1A-9A4A-A54770C2D634}" type="pres">
      <dgm:prSet presAssocID="{0CBB4AEE-03BB-4296-AF5E-0C8671B425ED}" presName="pyramid" presStyleLbl="node1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342EE495-3316-4980-B9D3-84702771F7E1}" type="pres">
      <dgm:prSet presAssocID="{0CBB4AEE-03BB-4296-AF5E-0C8671B425ED}" presName="theList" presStyleCnt="0"/>
      <dgm:spPr/>
    </dgm:pt>
    <dgm:pt modelId="{BC8E1919-40A5-4F1D-A21C-08E66ACBC528}" type="pres">
      <dgm:prSet presAssocID="{8F22B43F-59C1-4C09-A816-D54845EA9D3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0ED60-0F83-4A40-92B9-A3299734AD58}" type="pres">
      <dgm:prSet presAssocID="{8F22B43F-59C1-4C09-A816-D54845EA9D3E}" presName="aSpace" presStyleCnt="0"/>
      <dgm:spPr/>
    </dgm:pt>
    <dgm:pt modelId="{D4B69484-C474-493D-9066-1142087D6F8B}" type="pres">
      <dgm:prSet presAssocID="{C188D0CE-5D4E-446F-8FB5-8C6E6331788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1AB36-0EC7-45C2-B7CC-86E6F1B7DA02}" type="pres">
      <dgm:prSet presAssocID="{C188D0CE-5D4E-446F-8FB5-8C6E6331788E}" presName="aSpace" presStyleCnt="0"/>
      <dgm:spPr/>
    </dgm:pt>
    <dgm:pt modelId="{EEFA1E2F-FC73-4665-B7E9-8792CA6022B7}" type="pres">
      <dgm:prSet presAssocID="{670C2470-B943-4D14-B525-BC7C47023DD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5FA9C-69E9-4DF8-8875-306CB7EAC892}" type="pres">
      <dgm:prSet presAssocID="{670C2470-B943-4D14-B525-BC7C47023DDD}" presName="aSpace" presStyleCnt="0"/>
      <dgm:spPr/>
    </dgm:pt>
  </dgm:ptLst>
  <dgm:cxnLst>
    <dgm:cxn modelId="{43DF495E-57DD-4229-8675-76F86875DE3E}" type="presOf" srcId="{670C2470-B943-4D14-B525-BC7C47023DDD}" destId="{EEFA1E2F-FC73-4665-B7E9-8792CA6022B7}" srcOrd="0" destOrd="0" presId="urn:microsoft.com/office/officeart/2005/8/layout/pyramid2"/>
    <dgm:cxn modelId="{63360E34-E85B-47D0-9975-C2A308C8C1F9}" srcId="{0CBB4AEE-03BB-4296-AF5E-0C8671B425ED}" destId="{670C2470-B943-4D14-B525-BC7C47023DDD}" srcOrd="2" destOrd="0" parTransId="{E33273AC-5241-4FAE-AB95-9CA01A060440}" sibTransId="{64BC414F-8A26-43C9-B8C8-C9EAB02FB74A}"/>
    <dgm:cxn modelId="{624FB793-464B-4999-A0E2-60DDE99720C8}" srcId="{0CBB4AEE-03BB-4296-AF5E-0C8671B425ED}" destId="{8F22B43F-59C1-4C09-A816-D54845EA9D3E}" srcOrd="0" destOrd="0" parTransId="{8B4E3E63-F707-44B4-85DE-BABE5FD6C7CA}" sibTransId="{0B354A46-3D38-41AB-88F1-69E6C517BD16}"/>
    <dgm:cxn modelId="{857E688D-A3E2-4C83-91E0-EACB26190D9D}" type="presOf" srcId="{8F22B43F-59C1-4C09-A816-D54845EA9D3E}" destId="{BC8E1919-40A5-4F1D-A21C-08E66ACBC528}" srcOrd="0" destOrd="0" presId="urn:microsoft.com/office/officeart/2005/8/layout/pyramid2"/>
    <dgm:cxn modelId="{437F832A-12B4-4B6B-BEB0-51242595F1E5}" type="presOf" srcId="{0CBB4AEE-03BB-4296-AF5E-0C8671B425ED}" destId="{F87CBEBD-5F23-40D9-8945-FE3CC786227D}" srcOrd="0" destOrd="0" presId="urn:microsoft.com/office/officeart/2005/8/layout/pyramid2"/>
    <dgm:cxn modelId="{B28E20EF-44A2-41CE-8445-6ADD40355712}" srcId="{0CBB4AEE-03BB-4296-AF5E-0C8671B425ED}" destId="{C188D0CE-5D4E-446F-8FB5-8C6E6331788E}" srcOrd="1" destOrd="0" parTransId="{D5271654-2D37-4D10-A92C-0848F5F39FA8}" sibTransId="{1E196FAF-C209-4D24-8E9F-9F9D41FDC75C}"/>
    <dgm:cxn modelId="{2C7EA2E5-7FDF-4E02-9276-FDBA182EE863}" type="presOf" srcId="{C188D0CE-5D4E-446F-8FB5-8C6E6331788E}" destId="{D4B69484-C474-493D-9066-1142087D6F8B}" srcOrd="0" destOrd="0" presId="urn:microsoft.com/office/officeart/2005/8/layout/pyramid2"/>
    <dgm:cxn modelId="{41C6226D-F9CB-4937-AF34-325742ED0609}" type="presParOf" srcId="{F87CBEBD-5F23-40D9-8945-FE3CC786227D}" destId="{563AF390-6C68-4C1A-9A4A-A54770C2D634}" srcOrd="0" destOrd="0" presId="urn:microsoft.com/office/officeart/2005/8/layout/pyramid2"/>
    <dgm:cxn modelId="{931F1D29-5402-4C28-92B0-61F5B27D7F9B}" type="presParOf" srcId="{F87CBEBD-5F23-40D9-8945-FE3CC786227D}" destId="{342EE495-3316-4980-B9D3-84702771F7E1}" srcOrd="1" destOrd="0" presId="urn:microsoft.com/office/officeart/2005/8/layout/pyramid2"/>
    <dgm:cxn modelId="{4CA97A7D-73A6-47CB-AF4E-4578A689AAF6}" type="presParOf" srcId="{342EE495-3316-4980-B9D3-84702771F7E1}" destId="{BC8E1919-40A5-4F1D-A21C-08E66ACBC528}" srcOrd="0" destOrd="0" presId="urn:microsoft.com/office/officeart/2005/8/layout/pyramid2"/>
    <dgm:cxn modelId="{C2A6FFB4-7D1F-4875-8DD0-78F6E0F35E51}" type="presParOf" srcId="{342EE495-3316-4980-B9D3-84702771F7E1}" destId="{5310ED60-0F83-4A40-92B9-A3299734AD58}" srcOrd="1" destOrd="0" presId="urn:microsoft.com/office/officeart/2005/8/layout/pyramid2"/>
    <dgm:cxn modelId="{3A4087C5-5FF0-4A27-BF8C-8DF19FBF32EF}" type="presParOf" srcId="{342EE495-3316-4980-B9D3-84702771F7E1}" destId="{D4B69484-C474-493D-9066-1142087D6F8B}" srcOrd="2" destOrd="0" presId="urn:microsoft.com/office/officeart/2005/8/layout/pyramid2"/>
    <dgm:cxn modelId="{6715C541-7E1B-449A-BF49-0C3BAB3DA218}" type="presParOf" srcId="{342EE495-3316-4980-B9D3-84702771F7E1}" destId="{D6A1AB36-0EC7-45C2-B7CC-86E6F1B7DA02}" srcOrd="3" destOrd="0" presId="urn:microsoft.com/office/officeart/2005/8/layout/pyramid2"/>
    <dgm:cxn modelId="{C340434E-4AF8-4DC0-9D68-02C94D0BCD63}" type="presParOf" srcId="{342EE495-3316-4980-B9D3-84702771F7E1}" destId="{EEFA1E2F-FC73-4665-B7E9-8792CA6022B7}" srcOrd="4" destOrd="0" presId="urn:microsoft.com/office/officeart/2005/8/layout/pyramid2"/>
    <dgm:cxn modelId="{EAC55D23-EA8D-4F3F-B369-20A64E9122CA}" type="presParOf" srcId="{342EE495-3316-4980-B9D3-84702771F7E1}" destId="{3295FA9C-69E9-4DF8-8875-306CB7EAC89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9BC484-BA6B-40C3-A034-D004EA5B8A3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1D48A-EBC5-4F16-8C94-0E44DC94DC46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fa-IR" sz="3600" dirty="0" smtClean="0">
              <a:cs typeface="B Traffic" pitchFamily="2" charset="-78"/>
            </a:rPr>
            <a:t>شناخت مانع توجه به غیرخدا</a:t>
          </a:r>
          <a:endParaRPr lang="en-US" sz="3600" dirty="0"/>
        </a:p>
      </dgm:t>
    </dgm:pt>
    <dgm:pt modelId="{F85C4BBE-A409-4C1A-9724-1D37B71426B4}" type="parTrans" cxnId="{641B9067-0D3C-476E-AD63-F18279370FA3}">
      <dgm:prSet/>
      <dgm:spPr/>
      <dgm:t>
        <a:bodyPr/>
        <a:lstStyle/>
        <a:p>
          <a:endParaRPr lang="en-US"/>
        </a:p>
      </dgm:t>
    </dgm:pt>
    <dgm:pt modelId="{687F5550-F696-4833-906C-9C82C52C4C32}" type="sibTrans" cxnId="{641B9067-0D3C-476E-AD63-F18279370FA3}">
      <dgm:prSet/>
      <dgm:spPr/>
      <dgm:t>
        <a:bodyPr/>
        <a:lstStyle/>
        <a:p>
          <a:endParaRPr lang="en-US"/>
        </a:p>
      </dgm:t>
    </dgm:pt>
    <dgm:pt modelId="{69726910-00C5-442F-B498-1F597E4B41C2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fa-IR" sz="2800" dirty="0" smtClean="0">
              <a:cs typeface="B Traffic" pitchFamily="2" charset="-78"/>
            </a:rPr>
            <a:t>آگاهی از پیامدهای ناگوار معصیت و نتیجه‌ی اطاعت</a:t>
          </a:r>
          <a:endParaRPr lang="en-US" sz="2800" dirty="0"/>
        </a:p>
      </dgm:t>
    </dgm:pt>
    <dgm:pt modelId="{A4C86C47-E40B-49BE-9DF9-3F83CAB5141F}" type="parTrans" cxnId="{BCB4DA7D-2B5F-401E-8777-D8A3DE04870A}">
      <dgm:prSet/>
      <dgm:spPr/>
      <dgm:t>
        <a:bodyPr/>
        <a:lstStyle/>
        <a:p>
          <a:endParaRPr lang="en-US"/>
        </a:p>
      </dgm:t>
    </dgm:pt>
    <dgm:pt modelId="{637B62C5-9F26-4AB1-9806-83173E0F35E7}" type="sibTrans" cxnId="{BCB4DA7D-2B5F-401E-8777-D8A3DE04870A}">
      <dgm:prSet/>
      <dgm:spPr/>
      <dgm:t>
        <a:bodyPr/>
        <a:lstStyle/>
        <a:p>
          <a:endParaRPr lang="en-US"/>
        </a:p>
      </dgm:t>
    </dgm:pt>
    <dgm:pt modelId="{2B3D9E31-C622-4873-AE97-409ED2980757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fa-IR" sz="2000" dirty="0" smtClean="0">
              <a:cs typeface="B Traffic" pitchFamily="2" charset="-78"/>
            </a:rPr>
            <a:t>به‌معنای نداشن قدرت گناه نیست اما آنان براساس اختیار خود، حسن اختیار را انتخاب می‌کنند نه سوء اختیار را. </a:t>
          </a:r>
          <a:endParaRPr lang="en-US" sz="2000" dirty="0"/>
        </a:p>
      </dgm:t>
    </dgm:pt>
    <dgm:pt modelId="{BB9C6BBB-2FCC-4CA2-9C9B-5C5BA0AAF21C}" type="parTrans" cxnId="{E2945F87-87EB-491D-824D-45476E44B0EF}">
      <dgm:prSet/>
      <dgm:spPr/>
      <dgm:t>
        <a:bodyPr/>
        <a:lstStyle/>
        <a:p>
          <a:endParaRPr lang="en-US"/>
        </a:p>
      </dgm:t>
    </dgm:pt>
    <dgm:pt modelId="{1025BAE9-3D9D-4D75-B637-16526EF31FF1}" type="sibTrans" cxnId="{E2945F87-87EB-491D-824D-45476E44B0EF}">
      <dgm:prSet/>
      <dgm:spPr/>
      <dgm:t>
        <a:bodyPr/>
        <a:lstStyle/>
        <a:p>
          <a:endParaRPr lang="en-US"/>
        </a:p>
      </dgm:t>
    </dgm:pt>
    <dgm:pt modelId="{4C4C858F-E396-4B0B-BC4C-B91F8970A60E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Low" rtl="1"/>
          <a:r>
            <a:rPr lang="fa-IR" sz="2400" dirty="0" smtClean="0">
              <a:solidFill>
                <a:schemeClr val="accent6">
                  <a:lumMod val="50000"/>
                </a:schemeClr>
              </a:solidFill>
            </a:rPr>
            <a:t>عصمت پیامبران الهی به سبب شایستگی ذاتی،مجاهدت های فردی و اجتماعی  آنها و از سویی به دلیل عنایات و توجهات خداوند است.</a:t>
          </a:r>
          <a:endParaRPr lang="en-U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8112F4CA-6610-4874-8E0F-FB35E0665C8A}" type="parTrans" cxnId="{FBA36236-878E-4B33-985C-EEB554AE4A01}">
      <dgm:prSet/>
      <dgm:spPr/>
      <dgm:t>
        <a:bodyPr/>
        <a:lstStyle/>
        <a:p>
          <a:endParaRPr lang="en-US"/>
        </a:p>
      </dgm:t>
    </dgm:pt>
    <dgm:pt modelId="{FCD6E013-BF51-4DAA-934A-E6BF8EDC620C}" type="sibTrans" cxnId="{FBA36236-878E-4B33-985C-EEB554AE4A01}">
      <dgm:prSet/>
      <dgm:spPr/>
      <dgm:t>
        <a:bodyPr/>
        <a:lstStyle/>
        <a:p>
          <a:endParaRPr lang="en-US"/>
        </a:p>
      </dgm:t>
    </dgm:pt>
    <dgm:pt modelId="{9C36678F-EE9A-49F9-B785-3747081901E3}" type="pres">
      <dgm:prSet presAssocID="{A49BC484-BA6B-40C3-A034-D004EA5B8A31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CBCDA9-4A5F-44D0-88A9-F38FBF89EB23}" type="pres">
      <dgm:prSet presAssocID="{8771D48A-EBC5-4F16-8C94-0E44DC94DC46}" presName="comp" presStyleCnt="0"/>
      <dgm:spPr/>
    </dgm:pt>
    <dgm:pt modelId="{85B4C382-4F4D-4513-99C0-554762287DA1}" type="pres">
      <dgm:prSet presAssocID="{8771D48A-EBC5-4F16-8C94-0E44DC94DC46}" presName="box" presStyleLbl="node1" presStyleIdx="0" presStyleCnt="4" custLinFactNeighborX="-7500"/>
      <dgm:spPr/>
      <dgm:t>
        <a:bodyPr/>
        <a:lstStyle/>
        <a:p>
          <a:endParaRPr lang="en-US"/>
        </a:p>
      </dgm:t>
    </dgm:pt>
    <dgm:pt modelId="{28A75373-83FB-4904-9BFF-88762EDB99E5}" type="pres">
      <dgm:prSet presAssocID="{8771D48A-EBC5-4F16-8C94-0E44DC94DC46}" presName="img" presStyleLbl="fgImgPlace1" presStyleIdx="0" presStyleCnt="4"/>
      <dgm:spPr/>
      <dgm:t>
        <a:bodyPr/>
        <a:lstStyle/>
        <a:p>
          <a:endParaRPr lang="en-US"/>
        </a:p>
      </dgm:t>
    </dgm:pt>
    <dgm:pt modelId="{4763E193-ACEA-4295-BD8A-0227FB34F9BE}" type="pres">
      <dgm:prSet presAssocID="{8771D48A-EBC5-4F16-8C94-0E44DC94DC4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DA392-8A54-4726-B418-30A48E8274F7}" type="pres">
      <dgm:prSet presAssocID="{687F5550-F696-4833-906C-9C82C52C4C32}" presName="spacer" presStyleCnt="0"/>
      <dgm:spPr/>
    </dgm:pt>
    <dgm:pt modelId="{692DE319-748A-4CBF-B0EB-13F8E6B69F49}" type="pres">
      <dgm:prSet presAssocID="{69726910-00C5-442F-B498-1F597E4B41C2}" presName="comp" presStyleCnt="0"/>
      <dgm:spPr/>
    </dgm:pt>
    <dgm:pt modelId="{F5116544-408A-49EA-BB19-3169B807ECD1}" type="pres">
      <dgm:prSet presAssocID="{69726910-00C5-442F-B498-1F597E4B41C2}" presName="box" presStyleLbl="node1" presStyleIdx="1" presStyleCnt="4"/>
      <dgm:spPr/>
      <dgm:t>
        <a:bodyPr/>
        <a:lstStyle/>
        <a:p>
          <a:endParaRPr lang="en-US"/>
        </a:p>
      </dgm:t>
    </dgm:pt>
    <dgm:pt modelId="{2E03BCC0-C73C-4D0F-8043-84239256ED42}" type="pres">
      <dgm:prSet presAssocID="{69726910-00C5-442F-B498-1F597E4B41C2}" presName="img" presStyleLbl="fgImgPlace1" presStyleIdx="1" presStyleCnt="4"/>
      <dgm:spPr/>
    </dgm:pt>
    <dgm:pt modelId="{B9024928-3789-45B7-BD4B-4A19C216683D}" type="pres">
      <dgm:prSet presAssocID="{69726910-00C5-442F-B498-1F597E4B41C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6CBDC-E04F-4616-8D49-4E2A99743423}" type="pres">
      <dgm:prSet presAssocID="{637B62C5-9F26-4AB1-9806-83173E0F35E7}" presName="spacer" presStyleCnt="0"/>
      <dgm:spPr/>
    </dgm:pt>
    <dgm:pt modelId="{4DF4D917-FE4F-4E54-9E70-5D7339FD1D4C}" type="pres">
      <dgm:prSet presAssocID="{2B3D9E31-C622-4873-AE97-409ED2980757}" presName="comp" presStyleCnt="0"/>
      <dgm:spPr/>
    </dgm:pt>
    <dgm:pt modelId="{00891A69-1C41-45D2-A58C-578DA5E5D412}" type="pres">
      <dgm:prSet presAssocID="{2B3D9E31-C622-4873-AE97-409ED2980757}" presName="box" presStyleLbl="node1" presStyleIdx="2" presStyleCnt="4"/>
      <dgm:spPr/>
      <dgm:t>
        <a:bodyPr/>
        <a:lstStyle/>
        <a:p>
          <a:endParaRPr lang="en-US"/>
        </a:p>
      </dgm:t>
    </dgm:pt>
    <dgm:pt modelId="{D9D76EF1-C674-41E8-9117-A631BE4F1809}" type="pres">
      <dgm:prSet presAssocID="{2B3D9E31-C622-4873-AE97-409ED2980757}" presName="img" presStyleLbl="fgImgPlace1" presStyleIdx="2" presStyleCnt="4"/>
      <dgm:spPr/>
    </dgm:pt>
    <dgm:pt modelId="{20DC2CE5-7304-43D9-B3C2-743EA6F473CA}" type="pres">
      <dgm:prSet presAssocID="{2B3D9E31-C622-4873-AE97-409ED298075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81613-99F6-439F-BF9D-E6552C8855D2}" type="pres">
      <dgm:prSet presAssocID="{1025BAE9-3D9D-4D75-B637-16526EF31FF1}" presName="spacer" presStyleCnt="0"/>
      <dgm:spPr/>
    </dgm:pt>
    <dgm:pt modelId="{B6A0C8FA-0F75-4C2B-A5B0-9F231DA668B4}" type="pres">
      <dgm:prSet presAssocID="{4C4C858F-E396-4B0B-BC4C-B91F8970A60E}" presName="comp" presStyleCnt="0"/>
      <dgm:spPr/>
    </dgm:pt>
    <dgm:pt modelId="{DEC508B6-66B4-4C99-80D1-4C4576CB8B53}" type="pres">
      <dgm:prSet presAssocID="{4C4C858F-E396-4B0B-BC4C-B91F8970A60E}" presName="box" presStyleLbl="node1" presStyleIdx="3" presStyleCnt="4"/>
      <dgm:spPr/>
      <dgm:t>
        <a:bodyPr/>
        <a:lstStyle/>
        <a:p>
          <a:endParaRPr lang="en-US"/>
        </a:p>
      </dgm:t>
    </dgm:pt>
    <dgm:pt modelId="{5DBE8372-04CC-48AC-91D8-411B2E88179E}" type="pres">
      <dgm:prSet presAssocID="{4C4C858F-E396-4B0B-BC4C-B91F8970A60E}" presName="img" presStyleLbl="fgImgPlace1" presStyleIdx="3" presStyleCnt="4"/>
      <dgm:spPr/>
    </dgm:pt>
    <dgm:pt modelId="{A7BB4F67-3EFF-4514-9DE7-7601841D1866}" type="pres">
      <dgm:prSet presAssocID="{4C4C858F-E396-4B0B-BC4C-B91F8970A60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07218-FE4D-43DE-9414-72B2B412A2B5}" type="presOf" srcId="{8771D48A-EBC5-4F16-8C94-0E44DC94DC46}" destId="{4763E193-ACEA-4295-BD8A-0227FB34F9BE}" srcOrd="1" destOrd="0" presId="urn:microsoft.com/office/officeart/2005/8/layout/vList4#1"/>
    <dgm:cxn modelId="{5199EC29-E959-41B2-A4ED-63DA45F68D9A}" type="presOf" srcId="{4C4C858F-E396-4B0B-BC4C-B91F8970A60E}" destId="{A7BB4F67-3EFF-4514-9DE7-7601841D1866}" srcOrd="1" destOrd="0" presId="urn:microsoft.com/office/officeart/2005/8/layout/vList4#1"/>
    <dgm:cxn modelId="{FBA36236-878E-4B33-985C-EEB554AE4A01}" srcId="{A49BC484-BA6B-40C3-A034-D004EA5B8A31}" destId="{4C4C858F-E396-4B0B-BC4C-B91F8970A60E}" srcOrd="3" destOrd="0" parTransId="{8112F4CA-6610-4874-8E0F-FB35E0665C8A}" sibTransId="{FCD6E013-BF51-4DAA-934A-E6BF8EDC620C}"/>
    <dgm:cxn modelId="{48401926-4340-4C14-848F-1317F3A54FE2}" type="presOf" srcId="{2B3D9E31-C622-4873-AE97-409ED2980757}" destId="{20DC2CE5-7304-43D9-B3C2-743EA6F473CA}" srcOrd="1" destOrd="0" presId="urn:microsoft.com/office/officeart/2005/8/layout/vList4#1"/>
    <dgm:cxn modelId="{A00E281B-EE9D-497E-B67F-EC5D700AAA20}" type="presOf" srcId="{A49BC484-BA6B-40C3-A034-D004EA5B8A31}" destId="{9C36678F-EE9A-49F9-B785-3747081901E3}" srcOrd="0" destOrd="0" presId="urn:microsoft.com/office/officeart/2005/8/layout/vList4#1"/>
    <dgm:cxn modelId="{35D25549-ECF2-464D-99FA-FBF58423E037}" type="presOf" srcId="{4C4C858F-E396-4B0B-BC4C-B91F8970A60E}" destId="{DEC508B6-66B4-4C99-80D1-4C4576CB8B53}" srcOrd="0" destOrd="0" presId="urn:microsoft.com/office/officeart/2005/8/layout/vList4#1"/>
    <dgm:cxn modelId="{E2945F87-87EB-491D-824D-45476E44B0EF}" srcId="{A49BC484-BA6B-40C3-A034-D004EA5B8A31}" destId="{2B3D9E31-C622-4873-AE97-409ED2980757}" srcOrd="2" destOrd="0" parTransId="{BB9C6BBB-2FCC-4CA2-9C9B-5C5BA0AAF21C}" sibTransId="{1025BAE9-3D9D-4D75-B637-16526EF31FF1}"/>
    <dgm:cxn modelId="{7338E003-5D8E-46C3-A8F7-FDC1C87B6449}" type="presOf" srcId="{69726910-00C5-442F-B498-1F597E4B41C2}" destId="{F5116544-408A-49EA-BB19-3169B807ECD1}" srcOrd="0" destOrd="0" presId="urn:microsoft.com/office/officeart/2005/8/layout/vList4#1"/>
    <dgm:cxn modelId="{BCB4DA7D-2B5F-401E-8777-D8A3DE04870A}" srcId="{A49BC484-BA6B-40C3-A034-D004EA5B8A31}" destId="{69726910-00C5-442F-B498-1F597E4B41C2}" srcOrd="1" destOrd="0" parTransId="{A4C86C47-E40B-49BE-9DF9-3F83CAB5141F}" sibTransId="{637B62C5-9F26-4AB1-9806-83173E0F35E7}"/>
    <dgm:cxn modelId="{641B9067-0D3C-476E-AD63-F18279370FA3}" srcId="{A49BC484-BA6B-40C3-A034-D004EA5B8A31}" destId="{8771D48A-EBC5-4F16-8C94-0E44DC94DC46}" srcOrd="0" destOrd="0" parTransId="{F85C4BBE-A409-4C1A-9724-1D37B71426B4}" sibTransId="{687F5550-F696-4833-906C-9C82C52C4C32}"/>
    <dgm:cxn modelId="{3F623E89-87D6-4510-8E51-0480AED486F2}" type="presOf" srcId="{69726910-00C5-442F-B498-1F597E4B41C2}" destId="{B9024928-3789-45B7-BD4B-4A19C216683D}" srcOrd="1" destOrd="0" presId="urn:microsoft.com/office/officeart/2005/8/layout/vList4#1"/>
    <dgm:cxn modelId="{24024647-BCE0-4238-AC0C-3910AF7D06A1}" type="presOf" srcId="{2B3D9E31-C622-4873-AE97-409ED2980757}" destId="{00891A69-1C41-45D2-A58C-578DA5E5D412}" srcOrd="0" destOrd="0" presId="urn:microsoft.com/office/officeart/2005/8/layout/vList4#1"/>
    <dgm:cxn modelId="{E5C4AB8C-8567-44C6-957D-0E04C1633249}" type="presOf" srcId="{8771D48A-EBC5-4F16-8C94-0E44DC94DC46}" destId="{85B4C382-4F4D-4513-99C0-554762287DA1}" srcOrd="0" destOrd="0" presId="urn:microsoft.com/office/officeart/2005/8/layout/vList4#1"/>
    <dgm:cxn modelId="{C952D3BD-26A2-4641-A337-87A4E9B38CC2}" type="presParOf" srcId="{9C36678F-EE9A-49F9-B785-3747081901E3}" destId="{DDCBCDA9-4A5F-44D0-88A9-F38FBF89EB23}" srcOrd="0" destOrd="0" presId="urn:microsoft.com/office/officeart/2005/8/layout/vList4#1"/>
    <dgm:cxn modelId="{D6D9E235-CC90-42F4-BF0C-12E872678307}" type="presParOf" srcId="{DDCBCDA9-4A5F-44D0-88A9-F38FBF89EB23}" destId="{85B4C382-4F4D-4513-99C0-554762287DA1}" srcOrd="0" destOrd="0" presId="urn:microsoft.com/office/officeart/2005/8/layout/vList4#1"/>
    <dgm:cxn modelId="{F4148FC6-9686-4584-B66A-645D9F59F962}" type="presParOf" srcId="{DDCBCDA9-4A5F-44D0-88A9-F38FBF89EB23}" destId="{28A75373-83FB-4904-9BFF-88762EDB99E5}" srcOrd="1" destOrd="0" presId="urn:microsoft.com/office/officeart/2005/8/layout/vList4#1"/>
    <dgm:cxn modelId="{E1A733DD-83A6-4700-AD9D-E90115E65442}" type="presParOf" srcId="{DDCBCDA9-4A5F-44D0-88A9-F38FBF89EB23}" destId="{4763E193-ACEA-4295-BD8A-0227FB34F9BE}" srcOrd="2" destOrd="0" presId="urn:microsoft.com/office/officeart/2005/8/layout/vList4#1"/>
    <dgm:cxn modelId="{2786CA31-7F54-456E-81DB-81FF6D786B3A}" type="presParOf" srcId="{9C36678F-EE9A-49F9-B785-3747081901E3}" destId="{415DA392-8A54-4726-B418-30A48E8274F7}" srcOrd="1" destOrd="0" presId="urn:microsoft.com/office/officeart/2005/8/layout/vList4#1"/>
    <dgm:cxn modelId="{A532AFCD-8157-4331-9CAB-9B6C02E54E25}" type="presParOf" srcId="{9C36678F-EE9A-49F9-B785-3747081901E3}" destId="{692DE319-748A-4CBF-B0EB-13F8E6B69F49}" srcOrd="2" destOrd="0" presId="urn:microsoft.com/office/officeart/2005/8/layout/vList4#1"/>
    <dgm:cxn modelId="{85720435-9671-499D-8D54-D8B7528A5AD7}" type="presParOf" srcId="{692DE319-748A-4CBF-B0EB-13F8E6B69F49}" destId="{F5116544-408A-49EA-BB19-3169B807ECD1}" srcOrd="0" destOrd="0" presId="urn:microsoft.com/office/officeart/2005/8/layout/vList4#1"/>
    <dgm:cxn modelId="{35C507B0-25D6-4EB1-BC19-065FA905E5C3}" type="presParOf" srcId="{692DE319-748A-4CBF-B0EB-13F8E6B69F49}" destId="{2E03BCC0-C73C-4D0F-8043-84239256ED42}" srcOrd="1" destOrd="0" presId="urn:microsoft.com/office/officeart/2005/8/layout/vList4#1"/>
    <dgm:cxn modelId="{3FB74680-AB25-4D10-99AF-C6BD1FB59FE8}" type="presParOf" srcId="{692DE319-748A-4CBF-B0EB-13F8E6B69F49}" destId="{B9024928-3789-45B7-BD4B-4A19C216683D}" srcOrd="2" destOrd="0" presId="urn:microsoft.com/office/officeart/2005/8/layout/vList4#1"/>
    <dgm:cxn modelId="{97899016-B5F1-42B7-B645-00AA080C03FF}" type="presParOf" srcId="{9C36678F-EE9A-49F9-B785-3747081901E3}" destId="{1606CBDC-E04F-4616-8D49-4E2A99743423}" srcOrd="3" destOrd="0" presId="urn:microsoft.com/office/officeart/2005/8/layout/vList4#1"/>
    <dgm:cxn modelId="{98B8FF65-C7AF-438B-9E46-9AA5498689BE}" type="presParOf" srcId="{9C36678F-EE9A-49F9-B785-3747081901E3}" destId="{4DF4D917-FE4F-4E54-9E70-5D7339FD1D4C}" srcOrd="4" destOrd="0" presId="urn:microsoft.com/office/officeart/2005/8/layout/vList4#1"/>
    <dgm:cxn modelId="{48FB4A56-9C15-4EE9-8B2D-159394893711}" type="presParOf" srcId="{4DF4D917-FE4F-4E54-9E70-5D7339FD1D4C}" destId="{00891A69-1C41-45D2-A58C-578DA5E5D412}" srcOrd="0" destOrd="0" presId="urn:microsoft.com/office/officeart/2005/8/layout/vList4#1"/>
    <dgm:cxn modelId="{53220BBC-6FBB-4366-A4E4-0CC4EB9B3191}" type="presParOf" srcId="{4DF4D917-FE4F-4E54-9E70-5D7339FD1D4C}" destId="{D9D76EF1-C674-41E8-9117-A631BE4F1809}" srcOrd="1" destOrd="0" presId="urn:microsoft.com/office/officeart/2005/8/layout/vList4#1"/>
    <dgm:cxn modelId="{4F4BAE42-F927-4484-AD49-C40E1EC0704C}" type="presParOf" srcId="{4DF4D917-FE4F-4E54-9E70-5D7339FD1D4C}" destId="{20DC2CE5-7304-43D9-B3C2-743EA6F473CA}" srcOrd="2" destOrd="0" presId="urn:microsoft.com/office/officeart/2005/8/layout/vList4#1"/>
    <dgm:cxn modelId="{A23D1FAC-218C-445A-B4B5-0F4F575B2BAA}" type="presParOf" srcId="{9C36678F-EE9A-49F9-B785-3747081901E3}" destId="{17681613-99F6-439F-BF9D-E6552C8855D2}" srcOrd="5" destOrd="0" presId="urn:microsoft.com/office/officeart/2005/8/layout/vList4#1"/>
    <dgm:cxn modelId="{BAB6AA75-1FC1-4504-92E5-05FA415A5352}" type="presParOf" srcId="{9C36678F-EE9A-49F9-B785-3747081901E3}" destId="{B6A0C8FA-0F75-4C2B-A5B0-9F231DA668B4}" srcOrd="6" destOrd="0" presId="urn:microsoft.com/office/officeart/2005/8/layout/vList4#1"/>
    <dgm:cxn modelId="{E99F25D8-69B8-416C-834B-33565A3AB9DE}" type="presParOf" srcId="{B6A0C8FA-0F75-4C2B-A5B0-9F231DA668B4}" destId="{DEC508B6-66B4-4C99-80D1-4C4576CB8B53}" srcOrd="0" destOrd="0" presId="urn:microsoft.com/office/officeart/2005/8/layout/vList4#1"/>
    <dgm:cxn modelId="{02E3F4F3-8244-492B-B67B-2DB9CA4D2BDF}" type="presParOf" srcId="{B6A0C8FA-0F75-4C2B-A5B0-9F231DA668B4}" destId="{5DBE8372-04CC-48AC-91D8-411B2E88179E}" srcOrd="1" destOrd="0" presId="urn:microsoft.com/office/officeart/2005/8/layout/vList4#1"/>
    <dgm:cxn modelId="{A42F92A1-2C72-4DA9-BC12-71B3AD3772E6}" type="presParOf" srcId="{B6A0C8FA-0F75-4C2B-A5B0-9F231DA668B4}" destId="{A7BB4F67-3EFF-4514-9DE7-7601841D186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25580-50B8-45FE-B1C1-C0DE9A24E9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31D45C-55C5-4E39-8D09-5C82BEAAC98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2400" dirty="0" smtClean="0">
              <a:cs typeface="B Traffic" pitchFamily="2" charset="-78"/>
            </a:rPr>
            <a:t>علم در حوزه‌ی تجربه و ماده کاربرد دارد.</a:t>
          </a:r>
          <a:endParaRPr lang="en-US" sz="2400" dirty="0">
            <a:cs typeface="B Traffic" pitchFamily="2" charset="-78"/>
          </a:endParaRPr>
        </a:p>
      </dgm:t>
    </dgm:pt>
    <dgm:pt modelId="{CDF069C0-8054-44AA-9B4C-9F82A81D19DD}" type="parTrans" cxnId="{545609FF-6397-46D5-8E3C-BF91F02CA092}">
      <dgm:prSet/>
      <dgm:spPr/>
      <dgm:t>
        <a:bodyPr/>
        <a:lstStyle/>
        <a:p>
          <a:endParaRPr lang="en-US"/>
        </a:p>
      </dgm:t>
    </dgm:pt>
    <dgm:pt modelId="{DC4D27F1-3F81-4134-A556-386A007BA5BA}" type="sibTrans" cxnId="{545609FF-6397-46D5-8E3C-BF91F02CA092}">
      <dgm:prSet/>
      <dgm:spPr/>
      <dgm:t>
        <a:bodyPr/>
        <a:lstStyle/>
        <a:p>
          <a:endParaRPr lang="en-US"/>
        </a:p>
      </dgm:t>
    </dgm:pt>
    <dgm:pt modelId="{9C35A1C0-3775-49F1-92B6-B07A9D20605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2400" dirty="0" smtClean="0">
              <a:cs typeface="B Traffic" pitchFamily="2" charset="-78"/>
            </a:rPr>
            <a:t>علم در حوزه‌ی ماوراء الطبیعه کاربرد ندارد.</a:t>
          </a:r>
          <a:endParaRPr lang="en-US" sz="2400" dirty="0">
            <a:cs typeface="B Traffic" pitchFamily="2" charset="-78"/>
          </a:endParaRPr>
        </a:p>
      </dgm:t>
    </dgm:pt>
    <dgm:pt modelId="{1FD28988-70FE-424B-9800-374120E42B16}" type="parTrans" cxnId="{2BB3E4C9-06CD-4D1D-895D-11EECB08B99E}">
      <dgm:prSet/>
      <dgm:spPr/>
      <dgm:t>
        <a:bodyPr/>
        <a:lstStyle/>
        <a:p>
          <a:endParaRPr lang="en-US"/>
        </a:p>
      </dgm:t>
    </dgm:pt>
    <dgm:pt modelId="{D370F0FC-65B6-4CAE-80D9-99689E28B33A}" type="sibTrans" cxnId="{2BB3E4C9-06CD-4D1D-895D-11EECB08B99E}">
      <dgm:prSet/>
      <dgm:spPr/>
      <dgm:t>
        <a:bodyPr/>
        <a:lstStyle/>
        <a:p>
          <a:endParaRPr lang="en-US"/>
        </a:p>
      </dgm:t>
    </dgm:pt>
    <dgm:pt modelId="{53350C18-6F08-4044-9864-EEAE3C807B7D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a-IR" sz="2000" b="1" dirty="0" smtClean="0">
              <a:cs typeface="B Traffic" pitchFamily="2" charset="-78"/>
            </a:rPr>
            <a:t>اعتقاد به خدا نقش تعیین‌کننده‌ای دارد، اما علم آن‌را نادیده می‌گیرد.</a:t>
          </a:r>
          <a:endParaRPr lang="en-US" sz="2000" b="1" dirty="0">
            <a:cs typeface="B Traffic" pitchFamily="2" charset="-78"/>
          </a:endParaRPr>
        </a:p>
      </dgm:t>
    </dgm:pt>
    <dgm:pt modelId="{EFFB627F-1632-4903-B2DE-B4A515E736E3}" type="parTrans" cxnId="{E6A376E5-CD68-4727-B56D-AB49C17E5264}">
      <dgm:prSet/>
      <dgm:spPr/>
      <dgm:t>
        <a:bodyPr/>
        <a:lstStyle/>
        <a:p>
          <a:endParaRPr lang="en-US"/>
        </a:p>
      </dgm:t>
    </dgm:pt>
    <dgm:pt modelId="{0FA28DD8-B241-4B65-A28A-0978BCF504C8}" type="sibTrans" cxnId="{E6A376E5-CD68-4727-B56D-AB49C17E5264}">
      <dgm:prSet/>
      <dgm:spPr/>
      <dgm:t>
        <a:bodyPr/>
        <a:lstStyle/>
        <a:p>
          <a:endParaRPr lang="en-US"/>
        </a:p>
      </dgm:t>
    </dgm:pt>
    <dgm:pt modelId="{6C152F12-90A4-40E9-8345-2894E94B167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>
              <a:cs typeface="B Traffic" pitchFamily="2" charset="-78"/>
            </a:rPr>
            <a:t>یافته‌های علمی از قطعیت برخوردار نیست.</a:t>
          </a:r>
          <a:endParaRPr lang="en-US" sz="2400" dirty="0">
            <a:cs typeface="B Traffic" pitchFamily="2" charset="-78"/>
          </a:endParaRPr>
        </a:p>
      </dgm:t>
    </dgm:pt>
    <dgm:pt modelId="{4BEDD3AF-1DC9-4F65-97FC-8E5DA8A88259}" type="parTrans" cxnId="{9F6D09F3-1F8F-4A26-8DAC-5CC25E887BCB}">
      <dgm:prSet/>
      <dgm:spPr/>
      <dgm:t>
        <a:bodyPr/>
        <a:lstStyle/>
        <a:p>
          <a:endParaRPr lang="en-US"/>
        </a:p>
      </dgm:t>
    </dgm:pt>
    <dgm:pt modelId="{62D7688B-6BD6-4F96-92D1-D9AA7681908D}" type="sibTrans" cxnId="{9F6D09F3-1F8F-4A26-8DAC-5CC25E887BCB}">
      <dgm:prSet/>
      <dgm:spPr/>
      <dgm:t>
        <a:bodyPr/>
        <a:lstStyle/>
        <a:p>
          <a:endParaRPr lang="en-US"/>
        </a:p>
      </dgm:t>
    </dgm:pt>
    <dgm:pt modelId="{18B4BC29-3185-4F35-A26B-667EF98B88DE}" type="pres">
      <dgm:prSet presAssocID="{69125580-50B8-45FE-B1C1-C0DE9A24E9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F5BE25-D81D-4A1B-B6E0-0C2D86E17BE5}" type="pres">
      <dgm:prSet presAssocID="{BC31D45C-55C5-4E39-8D09-5C82BEAAC981}" presName="parentLin" presStyleCnt="0"/>
      <dgm:spPr/>
    </dgm:pt>
    <dgm:pt modelId="{1FDFEDA2-3286-4D80-A040-AAF9C07FE3E8}" type="pres">
      <dgm:prSet presAssocID="{BC31D45C-55C5-4E39-8D09-5C82BEAAC98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832B562-9C22-4460-AA2C-03460E042A6F}" type="pres">
      <dgm:prSet presAssocID="{BC31D45C-55C5-4E39-8D09-5C82BEAAC981}" presName="parentText" presStyleLbl="node1" presStyleIdx="0" presStyleCnt="4" custScaleY="184183" custLinFactNeighborY="536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75DF0-4780-4902-A7A3-93043577BA1B}" type="pres">
      <dgm:prSet presAssocID="{BC31D45C-55C5-4E39-8D09-5C82BEAAC981}" presName="negativeSpace" presStyleCnt="0"/>
      <dgm:spPr/>
    </dgm:pt>
    <dgm:pt modelId="{46B4FE18-F51A-4C4D-8E61-3594929BDFC7}" type="pres">
      <dgm:prSet presAssocID="{BC31D45C-55C5-4E39-8D09-5C82BEAAC981}" presName="childText" presStyleLbl="conFgAcc1" presStyleIdx="0" presStyleCnt="4" custScaleX="81651" custLinFactY="41362" custLinFactNeighborY="100000">
        <dgm:presLayoutVars>
          <dgm:bulletEnabled val="1"/>
        </dgm:presLayoutVars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  <dgm:pt modelId="{A52D84CD-D921-4554-94E0-90EEC698C262}" type="pres">
      <dgm:prSet presAssocID="{DC4D27F1-3F81-4134-A556-386A007BA5BA}" presName="spaceBetweenRectangles" presStyleCnt="0"/>
      <dgm:spPr/>
    </dgm:pt>
    <dgm:pt modelId="{0E1B39D0-C5E6-429C-90E2-218BA8F1931F}" type="pres">
      <dgm:prSet presAssocID="{9C35A1C0-3775-49F1-92B6-B07A9D20605E}" presName="parentLin" presStyleCnt="0"/>
      <dgm:spPr/>
    </dgm:pt>
    <dgm:pt modelId="{A1F9F6C8-C4DC-46C8-B0A7-287594EE89ED}" type="pres">
      <dgm:prSet presAssocID="{9C35A1C0-3775-49F1-92B6-B07A9D20605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AD0CCE5-C5C0-4676-924A-C39C8D4B2C59}" type="pres">
      <dgm:prSet presAssocID="{9C35A1C0-3775-49F1-92B6-B07A9D20605E}" presName="parentText" presStyleLbl="node1" presStyleIdx="1" presStyleCnt="4" custScaleY="176755" custLinFactNeighborY="353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8EB35-3BB4-4B17-9D83-C371CEA8C900}" type="pres">
      <dgm:prSet presAssocID="{9C35A1C0-3775-49F1-92B6-B07A9D20605E}" presName="negativeSpace" presStyleCnt="0"/>
      <dgm:spPr/>
    </dgm:pt>
    <dgm:pt modelId="{FC7BDFF8-9C54-4A4F-8F1F-7309B2B95278}" type="pres">
      <dgm:prSet presAssocID="{9C35A1C0-3775-49F1-92B6-B07A9D20605E}" presName="childText" presStyleLbl="conFgAcc1" presStyleIdx="1" presStyleCnt="4" custScaleX="81651" custLinFactY="19935" custLinFactNeighborY="100000">
        <dgm:presLayoutVars>
          <dgm:bulletEnabled val="1"/>
        </dgm:presLayoutVars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84F2D80D-3834-4BC3-8B7B-B25A53074E5C}" type="pres">
      <dgm:prSet presAssocID="{D370F0FC-65B6-4CAE-80D9-99689E28B33A}" presName="spaceBetweenRectangles" presStyleCnt="0"/>
      <dgm:spPr/>
    </dgm:pt>
    <dgm:pt modelId="{E756346E-1DB9-4398-986B-BC423EF11CDB}" type="pres">
      <dgm:prSet presAssocID="{6C152F12-90A4-40E9-8345-2894E94B167E}" presName="parentLin" presStyleCnt="0"/>
      <dgm:spPr/>
    </dgm:pt>
    <dgm:pt modelId="{835BD474-9382-4337-BBD4-63D6B8B38A69}" type="pres">
      <dgm:prSet presAssocID="{6C152F12-90A4-40E9-8345-2894E94B167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FA45D61-D504-4730-A2B9-76856E2A2E51}" type="pres">
      <dgm:prSet presAssocID="{6C152F12-90A4-40E9-8345-2894E94B167E}" presName="parentText" presStyleLbl="node1" presStyleIdx="2" presStyleCnt="4" custScaleY="185365" custLinFactNeighborY="160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B6F2A-6A42-4D80-BCEE-E777DBB9CD26}" type="pres">
      <dgm:prSet presAssocID="{6C152F12-90A4-40E9-8345-2894E94B167E}" presName="negativeSpace" presStyleCnt="0"/>
      <dgm:spPr/>
    </dgm:pt>
    <dgm:pt modelId="{66FC3414-0658-41A6-AE3E-42864CF225F4}" type="pres">
      <dgm:prSet presAssocID="{6C152F12-90A4-40E9-8345-2894E94B167E}" presName="childText" presStyleLbl="conFgAcc1" presStyleIdx="2" presStyleCnt="4" custScaleX="81651" custLinFactNeighborY="87978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0D7F350-94EC-4B67-BF5B-2ADAA77ECD26}" type="pres">
      <dgm:prSet presAssocID="{62D7688B-6BD6-4F96-92D1-D9AA7681908D}" presName="spaceBetweenRectangles" presStyleCnt="0"/>
      <dgm:spPr/>
    </dgm:pt>
    <dgm:pt modelId="{B07DBF01-4A8A-4917-B409-130FDCCB6CC6}" type="pres">
      <dgm:prSet presAssocID="{53350C18-6F08-4044-9864-EEAE3C807B7D}" presName="parentLin" presStyleCnt="0"/>
      <dgm:spPr/>
    </dgm:pt>
    <dgm:pt modelId="{BD46DC10-D0A4-421C-B5E0-188F32B4F844}" type="pres">
      <dgm:prSet presAssocID="{53350C18-6F08-4044-9864-EEAE3C807B7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5635FD7-7D6D-4686-99AB-B9414ACCE9BD}" type="pres">
      <dgm:prSet presAssocID="{53350C18-6F08-4044-9864-EEAE3C807B7D}" presName="parentText" presStyleLbl="node1" presStyleIdx="3" presStyleCnt="4" custScaleY="1791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347E7-17CA-4EDC-98A0-1D49E6948BA5}" type="pres">
      <dgm:prSet presAssocID="{53350C18-6F08-4044-9864-EEAE3C807B7D}" presName="negativeSpace" presStyleCnt="0"/>
      <dgm:spPr/>
    </dgm:pt>
    <dgm:pt modelId="{0822750A-665B-4A89-B2C0-5B90254FF9B7}" type="pres">
      <dgm:prSet presAssocID="{53350C18-6F08-4044-9864-EEAE3C807B7D}" presName="childText" presStyleLbl="conFgAcc1" presStyleIdx="3" presStyleCnt="4" custScaleX="81652">
        <dgm:presLayoutVars>
          <dgm:bulletEnabled val="1"/>
        </dgm:presLayoutVars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634017F6-412C-4B47-8B00-FAFB21564ACD}" type="presOf" srcId="{53350C18-6F08-4044-9864-EEAE3C807B7D}" destId="{BD46DC10-D0A4-421C-B5E0-188F32B4F844}" srcOrd="0" destOrd="0" presId="urn:microsoft.com/office/officeart/2005/8/layout/list1"/>
    <dgm:cxn modelId="{FB5E0DF8-428A-4451-9932-E7351299BF77}" type="presOf" srcId="{9C35A1C0-3775-49F1-92B6-B07A9D20605E}" destId="{8AD0CCE5-C5C0-4676-924A-C39C8D4B2C59}" srcOrd="1" destOrd="0" presId="urn:microsoft.com/office/officeart/2005/8/layout/list1"/>
    <dgm:cxn modelId="{E6A376E5-CD68-4727-B56D-AB49C17E5264}" srcId="{69125580-50B8-45FE-B1C1-C0DE9A24E9C5}" destId="{53350C18-6F08-4044-9864-EEAE3C807B7D}" srcOrd="3" destOrd="0" parTransId="{EFFB627F-1632-4903-B2DE-B4A515E736E3}" sibTransId="{0FA28DD8-B241-4B65-A28A-0978BCF504C8}"/>
    <dgm:cxn modelId="{A70832A9-994D-45DD-B9D8-34C74E6AE6C2}" type="presOf" srcId="{53350C18-6F08-4044-9864-EEAE3C807B7D}" destId="{35635FD7-7D6D-4686-99AB-B9414ACCE9BD}" srcOrd="1" destOrd="0" presId="urn:microsoft.com/office/officeart/2005/8/layout/list1"/>
    <dgm:cxn modelId="{AACECEBA-921A-4D90-9A65-B0E125ADE68A}" type="presOf" srcId="{BC31D45C-55C5-4E39-8D09-5C82BEAAC981}" destId="{1FDFEDA2-3286-4D80-A040-AAF9C07FE3E8}" srcOrd="0" destOrd="0" presId="urn:microsoft.com/office/officeart/2005/8/layout/list1"/>
    <dgm:cxn modelId="{4453DA6C-ACF5-4CB9-B745-9739164C2B5C}" type="presOf" srcId="{6C152F12-90A4-40E9-8345-2894E94B167E}" destId="{835BD474-9382-4337-BBD4-63D6B8B38A69}" srcOrd="0" destOrd="0" presId="urn:microsoft.com/office/officeart/2005/8/layout/list1"/>
    <dgm:cxn modelId="{93E3E1BA-318B-4B09-B615-E8FF87424AC8}" type="presOf" srcId="{9C35A1C0-3775-49F1-92B6-B07A9D20605E}" destId="{A1F9F6C8-C4DC-46C8-B0A7-287594EE89ED}" srcOrd="0" destOrd="0" presId="urn:microsoft.com/office/officeart/2005/8/layout/list1"/>
    <dgm:cxn modelId="{6DD8AE54-2616-4445-9BFD-F1F5B940678D}" type="presOf" srcId="{6C152F12-90A4-40E9-8345-2894E94B167E}" destId="{FFA45D61-D504-4730-A2B9-76856E2A2E51}" srcOrd="1" destOrd="0" presId="urn:microsoft.com/office/officeart/2005/8/layout/list1"/>
    <dgm:cxn modelId="{2BB3E4C9-06CD-4D1D-895D-11EECB08B99E}" srcId="{69125580-50B8-45FE-B1C1-C0DE9A24E9C5}" destId="{9C35A1C0-3775-49F1-92B6-B07A9D20605E}" srcOrd="1" destOrd="0" parTransId="{1FD28988-70FE-424B-9800-374120E42B16}" sibTransId="{D370F0FC-65B6-4CAE-80D9-99689E28B33A}"/>
    <dgm:cxn modelId="{9F6D09F3-1F8F-4A26-8DAC-5CC25E887BCB}" srcId="{69125580-50B8-45FE-B1C1-C0DE9A24E9C5}" destId="{6C152F12-90A4-40E9-8345-2894E94B167E}" srcOrd="2" destOrd="0" parTransId="{4BEDD3AF-1DC9-4F65-97FC-8E5DA8A88259}" sibTransId="{62D7688B-6BD6-4F96-92D1-D9AA7681908D}"/>
    <dgm:cxn modelId="{545609FF-6397-46D5-8E3C-BF91F02CA092}" srcId="{69125580-50B8-45FE-B1C1-C0DE9A24E9C5}" destId="{BC31D45C-55C5-4E39-8D09-5C82BEAAC981}" srcOrd="0" destOrd="0" parTransId="{CDF069C0-8054-44AA-9B4C-9F82A81D19DD}" sibTransId="{DC4D27F1-3F81-4134-A556-386A007BA5BA}"/>
    <dgm:cxn modelId="{4C9B4AB1-BA9C-4235-9AD3-5CE0B0FE30AE}" type="presOf" srcId="{69125580-50B8-45FE-B1C1-C0DE9A24E9C5}" destId="{18B4BC29-3185-4F35-A26B-667EF98B88DE}" srcOrd="0" destOrd="0" presId="urn:microsoft.com/office/officeart/2005/8/layout/list1"/>
    <dgm:cxn modelId="{DBA47781-A4DC-4166-9D62-311D3326ED5C}" type="presOf" srcId="{BC31D45C-55C5-4E39-8D09-5C82BEAAC981}" destId="{C832B562-9C22-4460-AA2C-03460E042A6F}" srcOrd="1" destOrd="0" presId="urn:microsoft.com/office/officeart/2005/8/layout/list1"/>
    <dgm:cxn modelId="{C5314A51-4158-4DF9-8D44-BF8EB7E51E8C}" type="presParOf" srcId="{18B4BC29-3185-4F35-A26B-667EF98B88DE}" destId="{4BF5BE25-D81D-4A1B-B6E0-0C2D86E17BE5}" srcOrd="0" destOrd="0" presId="urn:microsoft.com/office/officeart/2005/8/layout/list1"/>
    <dgm:cxn modelId="{7D24A35A-36A7-4257-8E19-A84A65BD0E9E}" type="presParOf" srcId="{4BF5BE25-D81D-4A1B-B6E0-0C2D86E17BE5}" destId="{1FDFEDA2-3286-4D80-A040-AAF9C07FE3E8}" srcOrd="0" destOrd="0" presId="urn:microsoft.com/office/officeart/2005/8/layout/list1"/>
    <dgm:cxn modelId="{9D103CE2-7390-4465-9BD0-D260611714DD}" type="presParOf" srcId="{4BF5BE25-D81D-4A1B-B6E0-0C2D86E17BE5}" destId="{C832B562-9C22-4460-AA2C-03460E042A6F}" srcOrd="1" destOrd="0" presId="urn:microsoft.com/office/officeart/2005/8/layout/list1"/>
    <dgm:cxn modelId="{AEE162DF-762B-4727-9FCC-AA92A90E0563}" type="presParOf" srcId="{18B4BC29-3185-4F35-A26B-667EF98B88DE}" destId="{34475DF0-4780-4902-A7A3-93043577BA1B}" srcOrd="1" destOrd="0" presId="urn:microsoft.com/office/officeart/2005/8/layout/list1"/>
    <dgm:cxn modelId="{5AF4538F-5EA3-47BD-A4E8-8BA505F0FCD2}" type="presParOf" srcId="{18B4BC29-3185-4F35-A26B-667EF98B88DE}" destId="{46B4FE18-F51A-4C4D-8E61-3594929BDFC7}" srcOrd="2" destOrd="0" presId="urn:microsoft.com/office/officeart/2005/8/layout/list1"/>
    <dgm:cxn modelId="{040D6F21-12FC-43A9-9192-76DBE6E8AC95}" type="presParOf" srcId="{18B4BC29-3185-4F35-A26B-667EF98B88DE}" destId="{A52D84CD-D921-4554-94E0-90EEC698C262}" srcOrd="3" destOrd="0" presId="urn:microsoft.com/office/officeart/2005/8/layout/list1"/>
    <dgm:cxn modelId="{75F29962-31F0-47BA-9D5B-4E8B3D7DDEA2}" type="presParOf" srcId="{18B4BC29-3185-4F35-A26B-667EF98B88DE}" destId="{0E1B39D0-C5E6-429C-90E2-218BA8F1931F}" srcOrd="4" destOrd="0" presId="urn:microsoft.com/office/officeart/2005/8/layout/list1"/>
    <dgm:cxn modelId="{DA3FB198-D1D2-4D00-B98A-7C95D606D842}" type="presParOf" srcId="{0E1B39D0-C5E6-429C-90E2-218BA8F1931F}" destId="{A1F9F6C8-C4DC-46C8-B0A7-287594EE89ED}" srcOrd="0" destOrd="0" presId="urn:microsoft.com/office/officeart/2005/8/layout/list1"/>
    <dgm:cxn modelId="{2B5A1F40-DBC6-47E7-AD27-3324CD66EB84}" type="presParOf" srcId="{0E1B39D0-C5E6-429C-90E2-218BA8F1931F}" destId="{8AD0CCE5-C5C0-4676-924A-C39C8D4B2C59}" srcOrd="1" destOrd="0" presId="urn:microsoft.com/office/officeart/2005/8/layout/list1"/>
    <dgm:cxn modelId="{C022CF08-C61E-4BD2-8719-48D4B6B142B9}" type="presParOf" srcId="{18B4BC29-3185-4F35-A26B-667EF98B88DE}" destId="{7438EB35-3BB4-4B17-9D83-C371CEA8C900}" srcOrd="5" destOrd="0" presId="urn:microsoft.com/office/officeart/2005/8/layout/list1"/>
    <dgm:cxn modelId="{CB8AC66E-7191-479A-897B-310364A61855}" type="presParOf" srcId="{18B4BC29-3185-4F35-A26B-667EF98B88DE}" destId="{FC7BDFF8-9C54-4A4F-8F1F-7309B2B95278}" srcOrd="6" destOrd="0" presId="urn:microsoft.com/office/officeart/2005/8/layout/list1"/>
    <dgm:cxn modelId="{F3D7EA8E-9269-40CE-9248-211B972BCFD8}" type="presParOf" srcId="{18B4BC29-3185-4F35-A26B-667EF98B88DE}" destId="{84F2D80D-3834-4BC3-8B7B-B25A53074E5C}" srcOrd="7" destOrd="0" presId="urn:microsoft.com/office/officeart/2005/8/layout/list1"/>
    <dgm:cxn modelId="{E33120CF-826D-4688-ABAA-384BF38A22B2}" type="presParOf" srcId="{18B4BC29-3185-4F35-A26B-667EF98B88DE}" destId="{E756346E-1DB9-4398-986B-BC423EF11CDB}" srcOrd="8" destOrd="0" presId="urn:microsoft.com/office/officeart/2005/8/layout/list1"/>
    <dgm:cxn modelId="{211E0038-9DDF-4338-8AB4-D057E8DB64E1}" type="presParOf" srcId="{E756346E-1DB9-4398-986B-BC423EF11CDB}" destId="{835BD474-9382-4337-BBD4-63D6B8B38A69}" srcOrd="0" destOrd="0" presId="urn:microsoft.com/office/officeart/2005/8/layout/list1"/>
    <dgm:cxn modelId="{B1166DF5-DB9E-469E-BADA-90446F4B5A1D}" type="presParOf" srcId="{E756346E-1DB9-4398-986B-BC423EF11CDB}" destId="{FFA45D61-D504-4730-A2B9-76856E2A2E51}" srcOrd="1" destOrd="0" presId="urn:microsoft.com/office/officeart/2005/8/layout/list1"/>
    <dgm:cxn modelId="{22B0137B-34A1-4593-B1A8-85ECEDBCC40A}" type="presParOf" srcId="{18B4BC29-3185-4F35-A26B-667EF98B88DE}" destId="{5DFB6F2A-6A42-4D80-BCEE-E777DBB9CD26}" srcOrd="9" destOrd="0" presId="urn:microsoft.com/office/officeart/2005/8/layout/list1"/>
    <dgm:cxn modelId="{C7414F6C-06CF-4A18-B6FD-974651E4810A}" type="presParOf" srcId="{18B4BC29-3185-4F35-A26B-667EF98B88DE}" destId="{66FC3414-0658-41A6-AE3E-42864CF225F4}" srcOrd="10" destOrd="0" presId="urn:microsoft.com/office/officeart/2005/8/layout/list1"/>
    <dgm:cxn modelId="{B0CF55FD-C7D4-40C5-855D-E45D9CD172B6}" type="presParOf" srcId="{18B4BC29-3185-4F35-A26B-667EF98B88DE}" destId="{F0D7F350-94EC-4B67-BF5B-2ADAA77ECD26}" srcOrd="11" destOrd="0" presId="urn:microsoft.com/office/officeart/2005/8/layout/list1"/>
    <dgm:cxn modelId="{DFA9F076-0253-4FFE-9147-221441B852F4}" type="presParOf" srcId="{18B4BC29-3185-4F35-A26B-667EF98B88DE}" destId="{B07DBF01-4A8A-4917-B409-130FDCCB6CC6}" srcOrd="12" destOrd="0" presId="urn:microsoft.com/office/officeart/2005/8/layout/list1"/>
    <dgm:cxn modelId="{160B2DD6-D15A-45D0-8F28-CE695D7D1D97}" type="presParOf" srcId="{B07DBF01-4A8A-4917-B409-130FDCCB6CC6}" destId="{BD46DC10-D0A4-421C-B5E0-188F32B4F844}" srcOrd="0" destOrd="0" presId="urn:microsoft.com/office/officeart/2005/8/layout/list1"/>
    <dgm:cxn modelId="{11F860CF-D533-4B3E-87C1-A1E0C2F8766C}" type="presParOf" srcId="{B07DBF01-4A8A-4917-B409-130FDCCB6CC6}" destId="{35635FD7-7D6D-4686-99AB-B9414ACCE9BD}" srcOrd="1" destOrd="0" presId="urn:microsoft.com/office/officeart/2005/8/layout/list1"/>
    <dgm:cxn modelId="{8844B791-260E-4C33-A303-617BAC445687}" type="presParOf" srcId="{18B4BC29-3185-4F35-A26B-667EF98B88DE}" destId="{2E8347E7-17CA-4EDC-98A0-1D49E6948BA5}" srcOrd="13" destOrd="0" presId="urn:microsoft.com/office/officeart/2005/8/layout/list1"/>
    <dgm:cxn modelId="{4444C8D7-5427-4D5C-BF68-1F394B74469D}" type="presParOf" srcId="{18B4BC29-3185-4F35-A26B-667EF98B88DE}" destId="{0822750A-665B-4A89-B2C0-5B90254FF9B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D288B-9DEC-4615-8E6E-10C369E0C62A}">
      <dsp:nvSpPr>
        <dsp:cNvPr id="0" name=""/>
        <dsp:cNvSpPr/>
      </dsp:nvSpPr>
      <dsp:spPr>
        <a:xfrm>
          <a:off x="0" y="2452839"/>
          <a:ext cx="8382000" cy="16093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Traffic" pitchFamily="2" charset="-78"/>
            </a:rPr>
            <a:t>اصطلاح:</a:t>
          </a:r>
          <a:endParaRPr lang="en-US" sz="4000" kern="1200" dirty="0"/>
        </a:p>
      </dsp:txBody>
      <dsp:txXfrm>
        <a:off x="0" y="2452839"/>
        <a:ext cx="8382000" cy="869037"/>
      </dsp:txXfrm>
    </dsp:sp>
    <dsp:sp modelId="{594B44E1-83D2-4816-B4FA-C6F58D54C621}">
      <dsp:nvSpPr>
        <dsp:cNvPr id="0" name=""/>
        <dsp:cNvSpPr/>
      </dsp:nvSpPr>
      <dsp:spPr>
        <a:xfrm>
          <a:off x="0" y="3289689"/>
          <a:ext cx="8382000" cy="7402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Traffic" pitchFamily="2" charset="-78"/>
            </a:rPr>
            <a:t>عمل خارق‌العاده‌ای را معجزه می‌گویند که پیامبران برای اثبات نبوت می‌آورند. </a:t>
          </a:r>
          <a:endParaRPr lang="en-US" sz="2000" b="1" kern="1200" dirty="0"/>
        </a:p>
      </dsp:txBody>
      <dsp:txXfrm>
        <a:off x="0" y="3289689"/>
        <a:ext cx="8382000" cy="740290"/>
      </dsp:txXfrm>
    </dsp:sp>
    <dsp:sp modelId="{DA831DCE-5714-4E26-B3A5-15FA60128924}">
      <dsp:nvSpPr>
        <dsp:cNvPr id="0" name=""/>
        <dsp:cNvSpPr/>
      </dsp:nvSpPr>
      <dsp:spPr>
        <a:xfrm rot="10800000">
          <a:off x="0" y="115664"/>
          <a:ext cx="8382000" cy="2475146"/>
        </a:xfrm>
        <a:prstGeom prst="upArrowCallout">
          <a:avLst/>
        </a:prstGeom>
        <a:gradFill rotWithShape="0">
          <a:gsLst>
            <a:gs pos="0">
              <a:schemeClr val="accent3">
                <a:hueOff val="-8389469"/>
                <a:satOff val="-25119"/>
                <a:lumOff val="-3137"/>
                <a:alphaOff val="0"/>
                <a:shade val="51000"/>
                <a:satMod val="130000"/>
              </a:schemeClr>
            </a:gs>
            <a:gs pos="80000">
              <a:schemeClr val="accent3">
                <a:hueOff val="-8389469"/>
                <a:satOff val="-25119"/>
                <a:lumOff val="-3137"/>
                <a:alphaOff val="0"/>
                <a:shade val="93000"/>
                <a:satMod val="130000"/>
              </a:schemeClr>
            </a:gs>
            <a:gs pos="100000">
              <a:schemeClr val="accent3">
                <a:hueOff val="-8389469"/>
                <a:satOff val="-25119"/>
                <a:lumOff val="-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cs typeface="B Traffic" pitchFamily="2" charset="-78"/>
            </a:rPr>
            <a:t>لغت:</a:t>
          </a:r>
          <a:endParaRPr lang="en-US" sz="4400" kern="1200" dirty="0"/>
        </a:p>
      </dsp:txBody>
      <dsp:txXfrm rot="-10800000">
        <a:off x="0" y="115664"/>
        <a:ext cx="8382000" cy="868776"/>
      </dsp:txXfrm>
    </dsp:sp>
    <dsp:sp modelId="{4126CD8B-C8C4-452E-9333-B501E74A047A}">
      <dsp:nvSpPr>
        <dsp:cNvPr id="0" name=""/>
        <dsp:cNvSpPr/>
      </dsp:nvSpPr>
      <dsp:spPr>
        <a:xfrm>
          <a:off x="0" y="870609"/>
          <a:ext cx="8382000" cy="740068"/>
        </a:xfrm>
        <a:prstGeom prst="rect">
          <a:avLst/>
        </a:prstGeom>
        <a:solidFill>
          <a:schemeClr val="accent3">
            <a:tint val="40000"/>
            <a:alpha val="90000"/>
            <a:hueOff val="-8477217"/>
            <a:satOff val="-22663"/>
            <a:lumOff val="-110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8477217"/>
              <a:satOff val="-22663"/>
              <a:lumOff val="-11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raffic" pitchFamily="2" charset="-78"/>
            </a:rPr>
            <a:t>برگرفته از واژه عجز به معنی ضعف و ناتوانی</a:t>
          </a:r>
          <a:endParaRPr lang="en-US" sz="2800" kern="1200" dirty="0"/>
        </a:p>
      </dsp:txBody>
      <dsp:txXfrm>
        <a:off x="0" y="870609"/>
        <a:ext cx="8382000" cy="740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AF390-6C68-4C1A-9A4A-A54770C2D634}">
      <dsp:nvSpPr>
        <dsp:cNvPr id="0" name=""/>
        <dsp:cNvSpPr/>
      </dsp:nvSpPr>
      <dsp:spPr>
        <a:xfrm>
          <a:off x="1320800" y="0"/>
          <a:ext cx="4064000" cy="4064000"/>
        </a:xfrm>
        <a:prstGeom prst="triangl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BC8E1919-40A5-4F1D-A21C-08E66ACBC528}">
      <dsp:nvSpPr>
        <dsp:cNvPr id="0" name=""/>
        <dsp:cNvSpPr/>
      </dsp:nvSpPr>
      <dsp:spPr>
        <a:xfrm>
          <a:off x="711199" y="408582"/>
          <a:ext cx="2641600" cy="96202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cs typeface="B Traffic" pitchFamily="2" charset="-78"/>
            </a:rPr>
            <a:t>خداوند حکیم باید وحی را بی هیچ خطایی توسط پیامبران به دست مردم برساند.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58161" y="455544"/>
        <a:ext cx="2547676" cy="868101"/>
      </dsp:txXfrm>
    </dsp:sp>
    <dsp:sp modelId="{D4B69484-C474-493D-9066-1142087D6F8B}">
      <dsp:nvSpPr>
        <dsp:cNvPr id="0" name=""/>
        <dsp:cNvSpPr/>
      </dsp:nvSpPr>
      <dsp:spPr>
        <a:xfrm>
          <a:off x="711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cs typeface="B Traffic" pitchFamily="2" charset="-78"/>
            </a:rPr>
            <a:t>رسیدن مردم به کمال واقعی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58161" y="1537822"/>
        <a:ext cx="2547676" cy="868101"/>
      </dsp:txXfrm>
    </dsp:sp>
    <dsp:sp modelId="{EEFA1E2F-FC73-4665-B7E9-8792CA6022B7}">
      <dsp:nvSpPr>
        <dsp:cNvPr id="0" name=""/>
        <dsp:cNvSpPr/>
      </dsp:nvSpPr>
      <dsp:spPr>
        <a:xfrm>
          <a:off x="711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cs typeface="B Traffic" pitchFamily="2" charset="-78"/>
            </a:rPr>
            <a:t>رسیدن صحیح وحی به انسان ها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58161" y="2620101"/>
        <a:ext cx="2547676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4C382-4F4D-4513-99C0-554762287DA1}">
      <dsp:nvSpPr>
        <dsp:cNvPr id="0" name=""/>
        <dsp:cNvSpPr/>
      </dsp:nvSpPr>
      <dsp:spPr>
        <a:xfrm>
          <a:off x="0" y="0"/>
          <a:ext cx="8686800" cy="99179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cs typeface="B Traffic" pitchFamily="2" charset="-78"/>
            </a:rPr>
            <a:t>شناخت مانع توجه به غیرخدا</a:t>
          </a:r>
          <a:endParaRPr lang="en-US" sz="3600" kern="1200" dirty="0"/>
        </a:p>
      </dsp:txBody>
      <dsp:txXfrm>
        <a:off x="0" y="0"/>
        <a:ext cx="6850260" cy="991790"/>
      </dsp:txXfrm>
    </dsp:sp>
    <dsp:sp modelId="{28A75373-83FB-4904-9BFF-88762EDB99E5}">
      <dsp:nvSpPr>
        <dsp:cNvPr id="0" name=""/>
        <dsp:cNvSpPr/>
      </dsp:nvSpPr>
      <dsp:spPr>
        <a:xfrm>
          <a:off x="6850260" y="99179"/>
          <a:ext cx="1737360" cy="7934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16544-408A-49EA-BB19-3169B807ECD1}">
      <dsp:nvSpPr>
        <dsp:cNvPr id="0" name=""/>
        <dsp:cNvSpPr/>
      </dsp:nvSpPr>
      <dsp:spPr>
        <a:xfrm>
          <a:off x="0" y="1090969"/>
          <a:ext cx="8686800" cy="99179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raffic" pitchFamily="2" charset="-78"/>
            </a:rPr>
            <a:t>آگاهی از پیامدهای ناگوار معصیت و نتیجه‌ی اطاعت</a:t>
          </a:r>
          <a:endParaRPr lang="en-US" sz="2800" kern="1200" dirty="0"/>
        </a:p>
      </dsp:txBody>
      <dsp:txXfrm>
        <a:off x="0" y="1090969"/>
        <a:ext cx="6850260" cy="991790"/>
      </dsp:txXfrm>
    </dsp:sp>
    <dsp:sp modelId="{2E03BCC0-C73C-4D0F-8043-84239256ED42}">
      <dsp:nvSpPr>
        <dsp:cNvPr id="0" name=""/>
        <dsp:cNvSpPr/>
      </dsp:nvSpPr>
      <dsp:spPr>
        <a:xfrm>
          <a:off x="6850260" y="1190148"/>
          <a:ext cx="1737360" cy="7934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91A69-1C41-45D2-A58C-578DA5E5D412}">
      <dsp:nvSpPr>
        <dsp:cNvPr id="0" name=""/>
        <dsp:cNvSpPr/>
      </dsp:nvSpPr>
      <dsp:spPr>
        <a:xfrm>
          <a:off x="0" y="2181939"/>
          <a:ext cx="8686800" cy="991790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raffic" pitchFamily="2" charset="-78"/>
            </a:rPr>
            <a:t>به‌معنای نداشن قدرت گناه نیست اما آنان براساس اختیار خود، حسن اختیار را انتخاب می‌کنند نه سوء اختیار را. </a:t>
          </a:r>
          <a:endParaRPr lang="en-US" sz="2000" kern="1200" dirty="0"/>
        </a:p>
      </dsp:txBody>
      <dsp:txXfrm>
        <a:off x="0" y="2181939"/>
        <a:ext cx="6850260" cy="991790"/>
      </dsp:txXfrm>
    </dsp:sp>
    <dsp:sp modelId="{D9D76EF1-C674-41E8-9117-A631BE4F1809}">
      <dsp:nvSpPr>
        <dsp:cNvPr id="0" name=""/>
        <dsp:cNvSpPr/>
      </dsp:nvSpPr>
      <dsp:spPr>
        <a:xfrm>
          <a:off x="6850260" y="2281118"/>
          <a:ext cx="1737360" cy="7934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508B6-66B4-4C99-80D1-4C4576CB8B53}">
      <dsp:nvSpPr>
        <dsp:cNvPr id="0" name=""/>
        <dsp:cNvSpPr/>
      </dsp:nvSpPr>
      <dsp:spPr>
        <a:xfrm>
          <a:off x="0" y="3272909"/>
          <a:ext cx="8686800" cy="99179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Low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</a:rPr>
            <a:t>عصمت پیامبران الهی به سبب شایستگی ذاتی،مجاهدت های فردی و اجتماعی  آنها و از سویی به دلیل عنایات و توجهات خداوند است.</a:t>
          </a:r>
          <a:endParaRPr lang="en-U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3272909"/>
        <a:ext cx="6850260" cy="991790"/>
      </dsp:txXfrm>
    </dsp:sp>
    <dsp:sp modelId="{5DBE8372-04CC-48AC-91D8-411B2E88179E}">
      <dsp:nvSpPr>
        <dsp:cNvPr id="0" name=""/>
        <dsp:cNvSpPr/>
      </dsp:nvSpPr>
      <dsp:spPr>
        <a:xfrm>
          <a:off x="6850260" y="3372088"/>
          <a:ext cx="1737360" cy="7934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4FE18-F51A-4C4D-8E61-3594929BDFC7}">
      <dsp:nvSpPr>
        <dsp:cNvPr id="0" name=""/>
        <dsp:cNvSpPr/>
      </dsp:nvSpPr>
      <dsp:spPr>
        <a:xfrm>
          <a:off x="0" y="1274398"/>
          <a:ext cx="6221806" cy="554400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C832B562-9C22-4460-AA2C-03460E042A6F}">
      <dsp:nvSpPr>
        <dsp:cNvPr id="0" name=""/>
        <dsp:cNvSpPr/>
      </dsp:nvSpPr>
      <dsp:spPr>
        <a:xfrm>
          <a:off x="381000" y="402969"/>
          <a:ext cx="5334000" cy="119615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raffic" pitchFamily="2" charset="-78"/>
            </a:rPr>
            <a:t>علم در حوزه‌ی تجربه و ماده کاربرد دارد.</a:t>
          </a:r>
          <a:endParaRPr lang="en-US" sz="2400" kern="1200" dirty="0">
            <a:cs typeface="B Traffic" pitchFamily="2" charset="-78"/>
          </a:endParaRPr>
        </a:p>
      </dsp:txBody>
      <dsp:txXfrm>
        <a:off x="439392" y="461361"/>
        <a:ext cx="5217216" cy="1079374"/>
      </dsp:txXfrm>
    </dsp:sp>
    <dsp:sp modelId="{FC7BDFF8-9C54-4A4F-8F1F-7309B2B95278}">
      <dsp:nvSpPr>
        <dsp:cNvPr id="0" name=""/>
        <dsp:cNvSpPr/>
      </dsp:nvSpPr>
      <dsp:spPr>
        <a:xfrm>
          <a:off x="0" y="2652005"/>
          <a:ext cx="6221806" cy="554400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8AD0CCE5-C5C0-4676-924A-C39C8D4B2C59}">
      <dsp:nvSpPr>
        <dsp:cNvPr id="0" name=""/>
        <dsp:cNvSpPr/>
      </dsp:nvSpPr>
      <dsp:spPr>
        <a:xfrm>
          <a:off x="381000" y="1828798"/>
          <a:ext cx="5334000" cy="114791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raffic" pitchFamily="2" charset="-78"/>
            </a:rPr>
            <a:t>علم در حوزه‌ی ماوراء الطبیعه کاربرد ندارد.</a:t>
          </a:r>
          <a:endParaRPr lang="en-US" sz="2400" kern="1200" dirty="0">
            <a:cs typeface="B Traffic" pitchFamily="2" charset="-78"/>
          </a:endParaRPr>
        </a:p>
      </dsp:txBody>
      <dsp:txXfrm>
        <a:off x="437037" y="1884835"/>
        <a:ext cx="5221926" cy="1035843"/>
      </dsp:txXfrm>
    </dsp:sp>
    <dsp:sp modelId="{66FC3414-0658-41A6-AE3E-42864CF225F4}">
      <dsp:nvSpPr>
        <dsp:cNvPr id="0" name=""/>
        <dsp:cNvSpPr/>
      </dsp:nvSpPr>
      <dsp:spPr>
        <a:xfrm>
          <a:off x="0" y="4079517"/>
          <a:ext cx="6221806" cy="55440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FFA45D61-D504-4730-A2B9-76856E2A2E51}">
      <dsp:nvSpPr>
        <dsp:cNvPr id="0" name=""/>
        <dsp:cNvSpPr/>
      </dsp:nvSpPr>
      <dsp:spPr>
        <a:xfrm>
          <a:off x="381000" y="3200399"/>
          <a:ext cx="5334000" cy="1203834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raffic" pitchFamily="2" charset="-78"/>
            </a:rPr>
            <a:t>یافته‌های علمی از قطعیت برخوردار نیست.</a:t>
          </a:r>
          <a:endParaRPr lang="en-US" sz="2400" kern="1200" dirty="0">
            <a:cs typeface="B Traffic" pitchFamily="2" charset="-78"/>
          </a:endParaRPr>
        </a:p>
      </dsp:txBody>
      <dsp:txXfrm>
        <a:off x="439766" y="3259165"/>
        <a:ext cx="5216468" cy="1086302"/>
      </dsp:txXfrm>
    </dsp:sp>
    <dsp:sp modelId="{0822750A-665B-4A89-B2C0-5B90254FF9B7}">
      <dsp:nvSpPr>
        <dsp:cNvPr id="0" name=""/>
        <dsp:cNvSpPr/>
      </dsp:nvSpPr>
      <dsp:spPr>
        <a:xfrm>
          <a:off x="0" y="5486750"/>
          <a:ext cx="6221882" cy="554400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35635FD7-7D6D-4686-99AB-B9414ACCE9BD}">
      <dsp:nvSpPr>
        <dsp:cNvPr id="0" name=""/>
        <dsp:cNvSpPr/>
      </dsp:nvSpPr>
      <dsp:spPr>
        <a:xfrm>
          <a:off x="381000" y="4648199"/>
          <a:ext cx="5334000" cy="116327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Traffic" pitchFamily="2" charset="-78"/>
            </a:rPr>
            <a:t>اعتقاد به خدا نقش تعیین‌کننده‌ای دارد، اما علم آن‌را نادیده می‌گیرد.</a:t>
          </a:r>
          <a:endParaRPr lang="en-US" sz="2000" b="1" kern="1200" dirty="0">
            <a:cs typeface="B Traffic" pitchFamily="2" charset="-78"/>
          </a:endParaRPr>
        </a:p>
      </dsp:txBody>
      <dsp:txXfrm>
        <a:off x="437786" y="4704985"/>
        <a:ext cx="5220428" cy="1049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FE17C-4B63-40F6-AB9F-4A055BE7C6A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53F48-F3EE-4AA6-A0B6-8F6CD2EB9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9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945F-3353-4789-8FAF-9F2083D5A2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0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945F-3353-4789-8FAF-9F2083D5A2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1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53F48-F3EE-4AA6-A0B6-8F6CD2EB94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3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945F-3353-4789-8FAF-9F2083D5A2B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945F-3353-4789-8FAF-9F2083D5A2B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7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hyperlink" Target="Videos/Vijegihaye%20nabovat.mp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Videos/Andishe%202%20-%20Darse%202%20-%20Esmat.mp4" TargetMode="Externa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6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microsoft.com/office/2007/relationships/diagramDrawing" Target="../diagrams/drawin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8.xml"/><Relationship Id="rId3" Type="http://schemas.openxmlformats.org/officeDocument/2006/relationships/slide" Target="slide7.xml"/><Relationship Id="rId7" Type="http://schemas.openxmlformats.org/officeDocument/2006/relationships/slide" Target="slide21.xml"/><Relationship Id="rId12" Type="http://schemas.openxmlformats.org/officeDocument/2006/relationships/slide" Target="slide3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6.xml"/><Relationship Id="rId5" Type="http://schemas.openxmlformats.org/officeDocument/2006/relationships/slide" Target="slide16.xml"/><Relationship Id="rId15" Type="http://schemas.openxmlformats.org/officeDocument/2006/relationships/image" Target="../media/image6.png"/><Relationship Id="rId10" Type="http://schemas.openxmlformats.org/officeDocument/2006/relationships/slide" Target="slide31.xml"/><Relationship Id="rId4" Type="http://schemas.openxmlformats.org/officeDocument/2006/relationships/slide" Target="slide15.xml"/><Relationship Id="rId9" Type="http://schemas.openxmlformats.org/officeDocument/2006/relationships/slide" Target="slide23.xml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2.jpe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5287663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30443" flipH="1" flipV="1">
            <a:off x="7995731" y="105015"/>
            <a:ext cx="1010891" cy="1010891"/>
          </a:xfrm>
          <a:prstGeom prst="teardrop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5741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 rot="16200000">
            <a:off x="6164575" y="3373572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FF00"/>
                </a:solidFill>
                <a:cs typeface="B Mitra" pitchFamily="2" charset="-78"/>
              </a:rPr>
              <a:t>اندیشه اسلامی</a:t>
            </a:r>
            <a:r>
              <a:rPr lang="fa-IR" sz="4000" b="1" dirty="0" smtClean="0">
                <a:cs typeface="B Traffic" pitchFamily="2" charset="-78"/>
              </a:rPr>
              <a:t> </a:t>
            </a:r>
            <a:r>
              <a:rPr lang="fa-IR" sz="4000" b="1" dirty="0" smtClean="0">
                <a:solidFill>
                  <a:srgbClr val="FFFF00"/>
                </a:solidFill>
                <a:cs typeface="B Traffic" pitchFamily="2" charset="-78"/>
              </a:rPr>
              <a:t>2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1881150" y="609600"/>
            <a:ext cx="5357850" cy="5357850"/>
          </a:xfrm>
          <a:prstGeom prst="star8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14550" y="1143000"/>
            <a:ext cx="4276725" cy="4248150"/>
          </a:xfrm>
          <a:prstGeom prst="rect">
            <a:avLst/>
          </a:prstGeom>
          <a:noFill/>
        </p:spPr>
      </p:pic>
      <p:pic>
        <p:nvPicPr>
          <p:cNvPr id="10" name="Picture 2" descr="C:\Users\hamidi.t\Desktop\pic_andish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16204"/>
            <a:ext cx="4806740" cy="6665596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 rot="19626814">
            <a:off x="499762" y="5726125"/>
            <a:ext cx="1017937" cy="457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ویراست نخست</a:t>
            </a:r>
            <a:endParaRPr lang="en-US" sz="1200" dirty="0">
              <a:cs typeface="B Nazani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76200"/>
            <a:ext cx="184583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E:\aks\طرحهای ارنوو\AN066T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86200"/>
            <a:ext cx="2177143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745" y="304800"/>
            <a:ext cx="35052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Homa" pitchFamily="2" charset="-78"/>
              </a:rPr>
              <a:t>انواع وحی</a:t>
            </a:r>
            <a:endParaRPr lang="en-US" dirty="0">
              <a:solidFill>
                <a:schemeClr val="accent3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286000"/>
            <a:ext cx="3276600" cy="1333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914400" lvl="1" indent="-57150" algn="r" rtl="1">
              <a:buNone/>
            </a:pPr>
            <a:endParaRPr lang="fa-IR" sz="1600" dirty="0" smtClean="0">
              <a:cs typeface="B Traffic" pitchFamily="2" charset="-78"/>
            </a:endParaRPr>
          </a:p>
          <a:p>
            <a:pPr marL="914400" lvl="1" indent="-57150" algn="justLow" rtl="1">
              <a:buNone/>
            </a:pPr>
            <a:r>
              <a:rPr lang="fa-IR" sz="8000" b="1" dirty="0" smtClean="0">
                <a:cs typeface="B Traffic" pitchFamily="2" charset="-78"/>
              </a:rPr>
              <a:t>1. روح قوی پیامبر(ص) دریافت حقایقی را در عالم رویا بسان فجر صادق می بیند.</a:t>
            </a:r>
          </a:p>
        </p:txBody>
      </p:sp>
      <p:pic>
        <p:nvPicPr>
          <p:cNvPr id="4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63" y="223796"/>
            <a:ext cx="876300" cy="131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2545" y="228600"/>
            <a:ext cx="86045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2209800"/>
            <a:ext cx="3200400" cy="1409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57150" algn="justLow" rtl="1">
              <a:buFont typeface="Arial" pitchFamily="34" charset="0"/>
              <a:buNone/>
            </a:pPr>
            <a:endParaRPr lang="fa-IR" sz="2000" dirty="0" smtClean="0">
              <a:cs typeface="B Traffic" pitchFamily="2" charset="-78"/>
            </a:endParaRPr>
          </a:p>
          <a:p>
            <a:pPr lvl="1" indent="57150" algn="justLow" rtl="1">
              <a:buFont typeface="Arial" pitchFamily="34" charset="0"/>
              <a:buNone/>
            </a:pPr>
            <a:r>
              <a:rPr lang="fa-IR" sz="2000" dirty="0" smtClean="0">
                <a:cs typeface="B Traffic" pitchFamily="2" charset="-78"/>
              </a:rPr>
              <a:t>3. ایجاد صوت مانند وحی در کوه طور به حضرت موسی علیه السلام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81600" y="3810000"/>
            <a:ext cx="3200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Arial" pitchFamily="34" charset="0"/>
              <a:buNone/>
            </a:pPr>
            <a:endParaRPr lang="en-US" sz="1800" dirty="0" smtClean="0">
              <a:cs typeface="B Traffic" pitchFamily="2" charset="-78"/>
            </a:endParaRPr>
          </a:p>
          <a:p>
            <a:pPr lvl="1" algn="r" rtl="1">
              <a:buFont typeface="Arial" pitchFamily="34" charset="0"/>
              <a:buNone/>
            </a:pPr>
            <a:r>
              <a:rPr lang="fa-IR" dirty="0" smtClean="0">
                <a:cs typeface="B Traffic" pitchFamily="2" charset="-78"/>
              </a:rPr>
              <a:t>2. القا دستورات به روح و قلب پیامبران الهی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90600" y="3733800"/>
            <a:ext cx="32766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685800" algn="ctr" rtl="1">
              <a:buFont typeface="Arial" pitchFamily="34" charset="0"/>
              <a:buNone/>
            </a:pPr>
            <a:endParaRPr lang="fa-IR" sz="1400" dirty="0" smtClean="0">
              <a:cs typeface="B Traffic" pitchFamily="2" charset="-78"/>
            </a:endParaRPr>
          </a:p>
          <a:p>
            <a:pPr lvl="1" indent="-685800" algn="justLow" rtl="1">
              <a:buFont typeface="Arial" pitchFamily="34" charset="0"/>
              <a:buNone/>
            </a:pPr>
            <a:r>
              <a:rPr lang="fa-IR" dirty="0" smtClean="0">
                <a:cs typeface="B Traffic" pitchFamily="2" charset="-78"/>
              </a:rPr>
              <a:t>4. وحی الهی توسط فرشته وحی</a:t>
            </a:r>
            <a:endParaRPr lang="en-US" dirty="0">
              <a:cs typeface="B Traffic" pitchFamily="2" charset="-78"/>
            </a:endParaRPr>
          </a:p>
        </p:txBody>
      </p:sp>
      <p:pic>
        <p:nvPicPr>
          <p:cNvPr id="3074" name="Picture 2" descr="E:\aks\طرحهای ارنوو\AN071TR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95800"/>
            <a:ext cx="609600" cy="568348"/>
          </a:xfrm>
          <a:prstGeom prst="rect">
            <a:avLst/>
          </a:prstGeom>
          <a:noFill/>
        </p:spPr>
      </p:pic>
      <p:pic>
        <p:nvPicPr>
          <p:cNvPr id="3075" name="Picture 3" descr="E:\aks\طرحهای ارنوو\AN071TR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286000"/>
            <a:ext cx="633413" cy="590550"/>
          </a:xfrm>
          <a:prstGeom prst="rect">
            <a:avLst/>
          </a:prstGeom>
          <a:noFill/>
        </p:spPr>
      </p:pic>
      <p:pic>
        <p:nvPicPr>
          <p:cNvPr id="3076" name="Picture 4" descr="E:\aks\طرحهای ارنوو\AN071CB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4495800"/>
            <a:ext cx="475488" cy="472440"/>
          </a:xfrm>
          <a:prstGeom prst="rect">
            <a:avLst/>
          </a:prstGeom>
          <a:noFill/>
        </p:spPr>
      </p:pic>
      <p:pic>
        <p:nvPicPr>
          <p:cNvPr id="3077" name="Picture 5" descr="E:\aks\طرحهای ارنوو\AN071CB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2286000"/>
            <a:ext cx="475488" cy="472440"/>
          </a:xfrm>
          <a:prstGeom prst="rect">
            <a:avLst/>
          </a:prstGeom>
          <a:noFill/>
        </p:spPr>
      </p:pic>
      <p:pic>
        <p:nvPicPr>
          <p:cNvPr id="3080" name="Picture 8" descr="E:\aks\طرحهای ارنوو\AN073T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5748528"/>
            <a:ext cx="5617464" cy="1109472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1820222" cy="1953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971800"/>
            <a:ext cx="3429000" cy="34817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1371599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برخی، پیامبران را ازنوابغ دانسته و وحی را نیز محصول تفکر و آرای آنها پنداشته اند.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برخی، وحی انبیا را از سنخ تجربه های عرفانی عرفان می دانند.</a:t>
            </a:r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en-US" dirty="0">
              <a:cs typeface="B Traffic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381000"/>
            <a:ext cx="5257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B Homa" pitchFamily="2" charset="-78"/>
              </a:rPr>
              <a:t>تفسيرهاي ناروا از وحي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1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7700" y="152400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1561863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705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fa-IR" dirty="0" smtClean="0">
                <a:solidFill>
                  <a:srgbClr val="92D050"/>
                </a:solidFill>
                <a:cs typeface="B Homa" pitchFamily="2" charset="-78"/>
              </a:rPr>
              <a:t>ب)معجزه‌ انبیاء</a:t>
            </a:r>
            <a:endParaRPr lang="en-US" dirty="0">
              <a:solidFill>
                <a:srgbClr val="92D050"/>
              </a:solidFill>
              <a:cs typeface="B Homa" pitchFamily="2" charset="-78"/>
            </a:endParaRPr>
          </a:p>
        </p:txBody>
      </p:sp>
      <p:pic>
        <p:nvPicPr>
          <p:cNvPr id="6146" name="Picture 2" descr="G:\ghiasvand\Nahad\Ghiasvand\ax\اسلیمی\bot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04391"/>
            <a:ext cx="868362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ghiasvand\Nahad\Ghiasvand\ax\اسلیمی\bot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216694"/>
            <a:ext cx="868362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/>
        </p:nvGraphicFramePr>
        <p:xfrm>
          <a:off x="304800" y="25654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0" y="1447800"/>
            <a:ext cx="1143000" cy="11353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867400" y="1676400"/>
            <a:ext cx="2819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3600" dirty="0" smtClean="0">
                <a:solidFill>
                  <a:schemeClr val="accent3">
                    <a:lumMod val="50000"/>
                  </a:schemeClr>
                </a:solidFill>
                <a:cs typeface="B Traffic" pitchFamily="2" charset="-78"/>
              </a:rPr>
              <a:t>واژه معجزه: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851925" cy="9144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atari\Desktop\teacher-point-col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4888735" cy="4508500"/>
          </a:xfrm>
          <a:prstGeom prst="rect">
            <a:avLst/>
          </a:prstGeom>
          <a:noFill/>
        </p:spPr>
      </p:pic>
      <p:pic>
        <p:nvPicPr>
          <p:cNvPr id="3076" name="Picture 4" descr="C:\Users\satari\Desktop\img_pod_1612-THAILAND-BOMB-Bangkok-RTR2VB31.jpg"/>
          <p:cNvPicPr>
            <a:picLocks noChangeAspect="1" noChangeArrowheads="1"/>
          </p:cNvPicPr>
          <p:nvPr/>
        </p:nvPicPr>
        <p:blipFill>
          <a:blip r:embed="rId4" cstate="print"/>
          <a:srcRect l="25890" r="5265"/>
          <a:stretch>
            <a:fillRect/>
          </a:stretch>
        </p:blipFill>
        <p:spPr bwMode="auto">
          <a:xfrm>
            <a:off x="0" y="76200"/>
            <a:ext cx="6019800" cy="6105525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4829203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sz="3600" dirty="0" smtClean="0">
                <a:cs typeface="B Homa" pitchFamily="2" charset="-78"/>
              </a:rPr>
              <a:t>تفاوت معجزه و شعبده</a:t>
            </a:r>
            <a:endParaRPr lang="en-US" sz="3600" dirty="0">
              <a:solidFill>
                <a:schemeClr val="tx1"/>
              </a:solidFill>
              <a:cs typeface="B Mitra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14799" y="1219200"/>
            <a:ext cx="4873569" cy="977296"/>
            <a:chOff x="170815" y="906"/>
            <a:chExt cx="2751380" cy="834373"/>
          </a:xfrm>
        </p:grpSpPr>
        <p:sp>
          <p:nvSpPr>
            <p:cNvPr id="9" name="Rounded Rectangle 8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fa-IR" sz="2400" dirty="0" smtClean="0">
                  <a:cs typeface="B Traffic" pitchFamily="2" charset="-78"/>
                </a:rPr>
                <a:t>1</a:t>
              </a:r>
            </a:p>
            <a:p>
              <a:pPr algn="ctr" rtl="1">
                <a:buNone/>
              </a:pPr>
              <a:r>
                <a:rPr lang="fa-IR" sz="2400" dirty="0" smtClean="0">
                  <a:cs typeface="B Traffic" pitchFamily="2" charset="-78"/>
                </a:rPr>
                <a:t>1. امور خارق‌العاده مطابق قوانین عادی و جاری طبیعت نیست. مثال: چوب اژدها نمی‌شود.</a:t>
              </a:r>
              <a:endParaRPr lang="en-US" sz="2400" dirty="0">
                <a:cs typeface="B Traffic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10848" y="2129477"/>
            <a:ext cx="4880752" cy="1042096"/>
            <a:chOff x="2149" y="389389"/>
            <a:chExt cx="2933808" cy="889696"/>
          </a:xfrm>
        </p:grpSpPr>
        <p:sp>
          <p:nvSpPr>
            <p:cNvPr id="12" name="Rounded Rectangle 11"/>
            <p:cNvSpPr/>
            <p:nvPr/>
          </p:nvSpPr>
          <p:spPr>
            <a:xfrm>
              <a:off x="2149" y="38938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8207" y="415447"/>
              <a:ext cx="2881692" cy="8375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fa-IR" sz="3200" dirty="0" smtClean="0">
                  <a:cs typeface="B Traffic" pitchFamily="2" charset="-78"/>
                </a:rPr>
                <a:t>2. قابل تعلیم و تعلم نیست.</a:t>
              </a:r>
              <a:endParaRPr lang="en-US" sz="3200" dirty="0"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0848" y="3080329"/>
            <a:ext cx="4880752" cy="1042096"/>
            <a:chOff x="2149" y="900964"/>
            <a:chExt cx="2933808" cy="889696"/>
          </a:xfrm>
        </p:grpSpPr>
        <p:sp>
          <p:nvSpPr>
            <p:cNvPr id="15" name="Rounded Rectangle 14"/>
            <p:cNvSpPr/>
            <p:nvPr/>
          </p:nvSpPr>
          <p:spPr>
            <a:xfrm>
              <a:off x="2149" y="900964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8207" y="927022"/>
              <a:ext cx="2881692" cy="83758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fa-IR" sz="3200" dirty="0" smtClean="0">
                  <a:cs typeface="B Traffic" pitchFamily="2" charset="-78"/>
                </a:rPr>
                <a:t>3. قابل خنثی‌شدن نیست.</a:t>
              </a:r>
              <a:endParaRPr lang="en-US" sz="3200" dirty="0">
                <a:cs typeface="B Traffic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799" y="4042033"/>
            <a:ext cx="4873569" cy="1042096"/>
            <a:chOff x="2149" y="1412539"/>
            <a:chExt cx="2933808" cy="889696"/>
          </a:xfrm>
        </p:grpSpPr>
        <p:sp>
          <p:nvSpPr>
            <p:cNvPr id="18" name="Rounded Rectangle 17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fa-IR" sz="2800" dirty="0" smtClean="0">
                  <a:cs typeface="B Traffic" pitchFamily="2" charset="-78"/>
                </a:rPr>
                <a:t>4. معجزه با ادعای نبوت همراه است.</a:t>
              </a:r>
              <a:endParaRPr lang="en-US" sz="2800" dirty="0">
                <a:cs typeface="B Traffic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14800" y="4977704"/>
            <a:ext cx="4873569" cy="1042096"/>
            <a:chOff x="2149" y="1412539"/>
            <a:chExt cx="2933808" cy="889696"/>
          </a:xfrm>
        </p:grpSpPr>
        <p:sp>
          <p:nvSpPr>
            <p:cNvPr id="21" name="Rounded Rectangle 20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fa-IR" sz="3200" dirty="0" smtClean="0">
                  <a:cs typeface="B Traffic" pitchFamily="2" charset="-78"/>
                </a:rPr>
                <a:t>5. معجزه باید همراه با دعوت به مقابله یا تحدی باشد.</a:t>
              </a:r>
              <a:endParaRPr lang="en-US" sz="3200" dirty="0">
                <a:cs typeface="B Traffic" pitchFamily="2" charset="-78"/>
              </a:endParaRPr>
            </a:p>
          </p:txBody>
        </p:sp>
      </p:grpSp>
      <p:pic>
        <p:nvPicPr>
          <p:cNvPr id="23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268323"/>
            <a:ext cx="609600" cy="569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057400"/>
            <a:ext cx="4495800" cy="4343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>
              <a:buNone/>
            </a:pPr>
            <a:r>
              <a:rPr lang="fa-IR" dirty="0" smtClean="0">
                <a:cs typeface="B Traffic" pitchFamily="2" charset="-78"/>
              </a:rPr>
              <a:t>1. علت </a:t>
            </a:r>
            <a:r>
              <a:rPr lang="fa-IR" dirty="0">
                <a:cs typeface="B Traffic" pitchFamily="2" charset="-78"/>
              </a:rPr>
              <a:t>طبیعی و عادی و متعارف</a:t>
            </a:r>
            <a:endParaRPr lang="en-US" dirty="0">
              <a:cs typeface="B Traffic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Traffic" pitchFamily="2" charset="-78"/>
              </a:rPr>
              <a:t>2. </a:t>
            </a:r>
            <a:r>
              <a:rPr lang="fa-IR" dirty="0">
                <a:cs typeface="B Traffic" pitchFamily="2" charset="-78"/>
              </a:rPr>
              <a:t>علت طبیعی و غیر عادی و ناشناخته</a:t>
            </a:r>
            <a:endParaRPr lang="en-US" dirty="0">
              <a:cs typeface="B Traffic" pitchFamily="2" charset="-78"/>
            </a:endParaRPr>
          </a:p>
          <a:p>
            <a:pPr algn="r"/>
            <a:endParaRPr lang="en-US" dirty="0">
              <a:cs typeface="B Traffic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0" y="304799"/>
            <a:ext cx="5181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Homa" pitchFamily="2" charset="-78"/>
              </a:rPr>
              <a:t>معجزه و قوانين عقلي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B Homa" pitchFamily="2" charset="-78"/>
            </a:endParaRPr>
          </a:p>
        </p:txBody>
      </p:sp>
      <p:pic>
        <p:nvPicPr>
          <p:cNvPr id="7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76200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atari\Desktop\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3810000" cy="4358337"/>
          </a:xfrm>
          <a:prstGeom prst="rect">
            <a:avLst/>
          </a:prstGeom>
          <a:noFill/>
        </p:spPr>
      </p:pic>
      <p:pic>
        <p:nvPicPr>
          <p:cNvPr id="4099" name="Picture 3" descr="C:\Users\satari\Desktop\ghost_behind_the_glass_png_by_lavitadistress-d6m1ti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0764" y="0"/>
            <a:ext cx="9350189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4572000" y="5410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3. تأثیر نفوس و ارواح</a:t>
            </a:r>
            <a:endParaRPr lang="en-US" sz="2800" dirty="0" smtClean="0">
              <a:cs typeface="B Traffic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4. علل غیرمادی</a:t>
            </a:r>
            <a:endParaRPr lang="en-US" sz="2800" dirty="0">
              <a:cs typeface="B Traffic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76200"/>
            <a:ext cx="184583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828800"/>
            <a:ext cx="3429000" cy="2209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fa-IR" dirty="0">
                <a:cs typeface="B Traffic" pitchFamily="2" charset="-78"/>
              </a:rPr>
              <a:t>معنای </a:t>
            </a:r>
            <a:r>
              <a:rPr lang="fa-IR" dirty="0" smtClean="0">
                <a:cs typeface="B Traffic" pitchFamily="2" charset="-78"/>
              </a:rPr>
              <a:t>عصمت:</a:t>
            </a:r>
          </a:p>
          <a:p>
            <a:pPr lvl="1" algn="r" rtl="1"/>
            <a:r>
              <a:rPr lang="fa-IR" dirty="0" smtClean="0">
                <a:cs typeface="B Traffic" pitchFamily="2" charset="-78"/>
              </a:rPr>
              <a:t>لغت:</a:t>
            </a:r>
          </a:p>
          <a:p>
            <a:pPr lvl="2" algn="r" rtl="1"/>
            <a:r>
              <a:rPr lang="fa-IR" dirty="0" smtClean="0">
                <a:cs typeface="B Traffic" pitchFamily="2" charset="-78"/>
              </a:rPr>
              <a:t>منع </a:t>
            </a:r>
            <a:r>
              <a:rPr lang="fa-IR" dirty="0">
                <a:cs typeface="B Traffic" pitchFamily="2" charset="-78"/>
              </a:rPr>
              <a:t>کردن و بازداشتن، مصونیت و </a:t>
            </a:r>
            <a:r>
              <a:rPr lang="fa-IR" dirty="0" smtClean="0">
                <a:cs typeface="B Traffic" pitchFamily="2" charset="-78"/>
              </a:rPr>
              <a:t>نگه‌داری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05200" y="228600"/>
            <a:ext cx="45557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ج) عصمت انبیاء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grpSp>
        <p:nvGrpSpPr>
          <p:cNvPr id="2" name="Group 4"/>
          <p:cNvGrpSpPr/>
          <p:nvPr/>
        </p:nvGrpSpPr>
        <p:grpSpPr>
          <a:xfrm rot="19609742" flipH="1">
            <a:off x="7559283" y="-154807"/>
            <a:ext cx="1426367" cy="1560731"/>
            <a:chOff x="-424194" y="3200400"/>
            <a:chExt cx="2389519" cy="2614612"/>
          </a:xfrm>
        </p:grpSpPr>
        <p:pic>
          <p:nvPicPr>
            <p:cNvPr id="6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10"/>
          <p:cNvGrpSpPr/>
          <p:nvPr/>
        </p:nvGrpSpPr>
        <p:grpSpPr>
          <a:xfrm rot="1990258">
            <a:off x="2792016" y="-94565"/>
            <a:ext cx="1426367" cy="1560731"/>
            <a:chOff x="-424194" y="3200400"/>
            <a:chExt cx="2389519" cy="2614612"/>
          </a:xfrm>
        </p:grpSpPr>
        <p:pic>
          <p:nvPicPr>
            <p:cNvPr id="9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457200" y="4278278"/>
            <a:ext cx="8229600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r" rtl="1"/>
            <a:r>
              <a:rPr lang="fa-IR" sz="2800" dirty="0" smtClean="0">
                <a:cs typeface="B Traffic" pitchFamily="2" charset="-78"/>
              </a:rPr>
              <a:t>اصطلاح:</a:t>
            </a:r>
          </a:p>
          <a:p>
            <a:pPr lvl="2" algn="r" rtl="1"/>
            <a:r>
              <a:rPr lang="fa-IR" sz="2800" dirty="0" smtClean="0">
                <a:cs typeface="B Traffic" pitchFamily="2" charset="-78"/>
              </a:rPr>
              <a:t>مصونیتی خاص یا ملکه‌ای نفسانی است که پیامبران را از ارتکاب گناه و خطا و اشتباه باز می‌دارد و یکی از شرایط نبوت است.</a:t>
            </a:r>
            <a:endParaRPr lang="en-US" sz="2800" dirty="0" smtClean="0">
              <a:cs typeface="B Traffic" pitchFamily="2" charset="-78"/>
            </a:endParaRPr>
          </a:p>
        </p:txBody>
      </p:sp>
      <p:pic>
        <p:nvPicPr>
          <p:cNvPr id="5123" name="Picture 3" descr="C:\Users\satari\Desktop\tavajoh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43000"/>
            <a:ext cx="4079043" cy="3581400"/>
          </a:xfrm>
          <a:prstGeom prst="rect">
            <a:avLst/>
          </a:prstGeom>
          <a:noFill/>
        </p:spPr>
      </p:pic>
      <p:pic>
        <p:nvPicPr>
          <p:cNvPr id="12" name="Picture 11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24" y="1804847"/>
            <a:ext cx="1070727" cy="1047750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23" y="5639509"/>
            <a:ext cx="1070727" cy="1047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"/>
            <a:ext cx="1820784" cy="19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0" y="304800"/>
            <a:ext cx="318135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3600" dirty="0" smtClean="0">
                <a:cs typeface="B Homa" pitchFamily="2" charset="-78"/>
              </a:rPr>
              <a:t>اقسام عصمت: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1" y="1590040"/>
            <a:ext cx="3352799" cy="5191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buNone/>
            </a:pPr>
            <a:endParaRPr lang="fa-IR" dirty="0" smtClean="0">
              <a:cs typeface="B Traffic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Traffic" pitchFamily="2" charset="-78"/>
              </a:rPr>
              <a:t>1. عصمت </a:t>
            </a:r>
            <a:r>
              <a:rPr lang="fa-IR" dirty="0">
                <a:cs typeface="B Traffic" pitchFamily="2" charset="-78"/>
              </a:rPr>
              <a:t>انبیاء در مقام دریافت، حفظ و ابلاغ </a:t>
            </a:r>
            <a:r>
              <a:rPr lang="fa-IR" dirty="0" smtClean="0">
                <a:cs typeface="B Traffic" pitchFamily="2" charset="-78"/>
              </a:rPr>
              <a:t>وحی:</a:t>
            </a:r>
          </a:p>
        </p:txBody>
      </p:sp>
      <p:pic>
        <p:nvPicPr>
          <p:cNvPr id="6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7346" y="228599"/>
            <a:ext cx="860454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4551024"/>
              </p:ext>
            </p:extLst>
          </p:nvPr>
        </p:nvGraphicFramePr>
        <p:xfrm>
          <a:off x="-457200" y="812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048000" y="2286000"/>
            <a:ext cx="24384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>
              <a:buNone/>
            </a:pPr>
            <a:r>
              <a:rPr lang="fa-IR" sz="2400" b="1" dirty="0" smtClean="0">
                <a:solidFill>
                  <a:srgbClr val="FFFF00"/>
                </a:solidFill>
                <a:cs typeface="B Traffic" pitchFamily="2" charset="-78"/>
              </a:rPr>
              <a:t>1. دلیل عقلی: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4876800"/>
            <a:ext cx="8686800" cy="1676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>
              <a:buNone/>
            </a:pPr>
            <a:endParaRPr lang="fa-IR" sz="3200" dirty="0" smtClean="0">
              <a:solidFill>
                <a:srgbClr val="FFC000"/>
              </a:solidFill>
              <a:cs typeface="B Traffic" pitchFamily="2" charset="-78"/>
            </a:endParaRPr>
          </a:p>
          <a:p>
            <a:pPr lvl="1" algn="r" rtl="1">
              <a:buNone/>
            </a:pPr>
            <a:r>
              <a:rPr lang="fa-IR" sz="3200" dirty="0" smtClean="0">
                <a:solidFill>
                  <a:srgbClr val="C00000"/>
                </a:solidFill>
                <a:cs typeface="B Traffic" pitchFamily="2" charset="-78"/>
              </a:rPr>
              <a:t>2. دلیل نقلی:</a:t>
            </a:r>
          </a:p>
          <a:p>
            <a:pPr lvl="2" algn="r" rtl="1"/>
            <a:r>
              <a:rPr lang="fa-IR" sz="3200" dirty="0" smtClean="0">
                <a:solidFill>
                  <a:srgbClr val="FFFF00"/>
                </a:solidFill>
                <a:cs typeface="B Traffic" pitchFamily="2" charset="-78"/>
              </a:rPr>
              <a:t>آیه‌ی قرآن که خداوند از پیامبران مراقبت کامل می‌کند تا وحی به‌درستی به مردم برسد.</a:t>
            </a:r>
            <a:endParaRPr lang="en-US" sz="3200" dirty="0" smtClean="0">
              <a:solidFill>
                <a:srgbClr val="FFFF00"/>
              </a:solidFill>
              <a:cs typeface="B Traffic" pitchFamily="2" charset="-78"/>
            </a:endParaRPr>
          </a:p>
          <a:p>
            <a:pPr algn="r" rtl="1"/>
            <a:endParaRPr lang="en-US" sz="3200" dirty="0">
              <a:solidFill>
                <a:srgbClr val="FFC000"/>
              </a:solidFill>
              <a:cs typeface="B Traffic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-1"/>
            <a:ext cx="1134422" cy="121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8" grpId="0">
        <p:bldAsOne/>
      </p:bldGraphic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3429000" cy="3481780"/>
          </a:xfrm>
          <a:prstGeom prst="rect">
            <a:avLst/>
          </a:prstGeom>
          <a:noFill/>
        </p:spPr>
      </p:pic>
      <p:pic>
        <p:nvPicPr>
          <p:cNvPr id="2050" name="Picture 2" descr="C:\Users\ebrahimzadeh.m\Desktop\intellectual property2.jpg"/>
          <p:cNvPicPr>
            <a:picLocks noChangeAspect="1" noChangeArrowheads="1"/>
          </p:cNvPicPr>
          <p:nvPr/>
        </p:nvPicPr>
        <p:blipFill>
          <a:blip r:embed="rId3" cstate="print"/>
          <a:srcRect l="22857" t="13714" r="14286"/>
          <a:stretch>
            <a:fillRect/>
          </a:stretch>
        </p:blipFill>
        <p:spPr bwMode="auto">
          <a:xfrm>
            <a:off x="304800" y="97847"/>
            <a:ext cx="4859642" cy="416935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33800"/>
            <a:ext cx="8458200" cy="198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buNone/>
            </a:pP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2. عصمت </a:t>
            </a:r>
            <a:r>
              <a:rPr lang="fa-IR" sz="2800" dirty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از معصیت و 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گناه:  </a:t>
            </a:r>
            <a:r>
              <a:rPr lang="fa-IR" sz="2800" dirty="0" smtClean="0">
                <a:cs typeface="B Traffic" pitchFamily="2" charset="-78"/>
              </a:rPr>
              <a:t>اثبات این نوع عصمت،دلایل عقلی و نقلی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24400" y="228600"/>
            <a:ext cx="379095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اقسام عصمت: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pic>
        <p:nvPicPr>
          <p:cNvPr id="8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0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4419600"/>
            <a:ext cx="5791200" cy="2057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justLow" rtl="1"/>
            <a:r>
              <a:rPr lang="fa-IR" sz="2000" b="1" dirty="0" smtClean="0">
                <a:cs typeface="B Traffic" pitchFamily="2" charset="-78"/>
              </a:rPr>
              <a:t>در روایات تصریح شده است که مردم را با غیر زبان، یعنی با عمل ، دعوت به هدایت کنید. پیامبران الهی هم معلم مردم اند و هم مربی آنان. همچنین اقتضا می کند که پیامبران از آغاز زندگی خود معصوم از گناه باشند.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5486400" y="4419600"/>
            <a:ext cx="3276600" cy="2057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sz="3200" dirty="0" smtClean="0">
                <a:cs typeface="B Traffic" pitchFamily="2" charset="-78"/>
              </a:rPr>
              <a:t>دلیل عقلی: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2209800"/>
            <a:ext cx="4191000" cy="4162997"/>
          </a:xfrm>
          <a:prstGeom prst="rect">
            <a:avLst/>
          </a:prstGeom>
          <a:noFill/>
        </p:spPr>
      </p:pic>
      <p:pic>
        <p:nvPicPr>
          <p:cNvPr id="8194" name="Picture 2" descr="C:\Users\satari\Desktop\header-satan.jpg"/>
          <p:cNvPicPr>
            <a:picLocks noChangeAspect="1" noChangeArrowheads="1"/>
          </p:cNvPicPr>
          <p:nvPr/>
        </p:nvPicPr>
        <p:blipFill>
          <a:blip r:embed="rId3" cstate="print"/>
          <a:srcRect l="18126" r="26544"/>
          <a:stretch>
            <a:fillRect/>
          </a:stretch>
        </p:blipFill>
        <p:spPr bwMode="auto">
          <a:xfrm>
            <a:off x="-685800" y="457200"/>
            <a:ext cx="5590008" cy="6096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0" y="780157"/>
            <a:ext cx="4114800" cy="60016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2" algn="r" rtl="1"/>
            <a:endParaRPr lang="fa-IR" sz="3200" dirty="0" smtClean="0">
              <a:cs typeface="B Traffic" pitchFamily="2" charset="-78"/>
            </a:endParaRPr>
          </a:p>
          <a:p>
            <a:pPr lvl="2" algn="justLow" rtl="1"/>
            <a:r>
              <a:rPr lang="fa-IR" sz="3200" dirty="0" smtClean="0">
                <a:cs typeface="B Traffic" pitchFamily="2" charset="-78"/>
              </a:rPr>
              <a:t>1. خداوند آن‌ها را خالص گرداند، پس شیطان در آن‌ها راه ندارد.</a:t>
            </a:r>
          </a:p>
          <a:p>
            <a:pPr lvl="2" algn="justLow" rtl="1"/>
            <a:r>
              <a:rPr lang="fa-IR" sz="3200" dirty="0" smtClean="0">
                <a:cs typeface="B Traffic" pitchFamily="2" charset="-78"/>
              </a:rPr>
              <a:t>2. در قرآن امامت به افراد ظالم نمی‌رسد.</a:t>
            </a:r>
          </a:p>
          <a:p>
            <a:pPr lvl="2" algn="justLow" rtl="1"/>
            <a:r>
              <a:rPr lang="fa-IR" sz="3200" dirty="0" smtClean="0">
                <a:cs typeface="B Traffic" pitchFamily="2" charset="-78"/>
              </a:rPr>
              <a:t>3. انجام گناه نشانه‌ی گمراهی است و پیامبر گمراه نیست، چون خداوند او را هدایت نموده است.</a:t>
            </a:r>
            <a:endParaRPr lang="en-US" sz="3200" dirty="0">
              <a:cs typeface="B Traffic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5800" y="304800"/>
            <a:ext cx="4267200" cy="8572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1"/>
            <a:r>
              <a:rPr lang="fa-IR" sz="4000" dirty="0" smtClean="0">
                <a:cs typeface="B Traffic" pitchFamily="2" charset="-78"/>
              </a:rPr>
              <a:t>دلیل نقلی:</a:t>
            </a:r>
          </a:p>
        </p:txBody>
      </p:sp>
      <p:pic>
        <p:nvPicPr>
          <p:cNvPr id="7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44" y="376238"/>
            <a:ext cx="785818" cy="734612"/>
          </a:xfrm>
          <a:prstGeom prst="rect">
            <a:avLst/>
          </a:prstGeom>
          <a:noFill/>
        </p:spPr>
      </p:pic>
      <p:pic>
        <p:nvPicPr>
          <p:cNvPr id="8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95800" y="381000"/>
            <a:ext cx="785818" cy="73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352800" y="152400"/>
            <a:ext cx="516255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2800" dirty="0" smtClean="0">
                <a:cs typeface="B Homa" pitchFamily="2" charset="-78"/>
              </a:rPr>
              <a:t>3. عصمت در امور فردی و اجتماعی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B Homa" pitchFamily="2" charset="-78"/>
            </a:endParaRPr>
          </a:p>
        </p:txBody>
      </p:sp>
      <p:pic>
        <p:nvPicPr>
          <p:cNvPr id="8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0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228600" y="2362200"/>
          <a:ext cx="8686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own Arrow Callout 5"/>
          <p:cNvSpPr/>
          <p:nvPr/>
        </p:nvSpPr>
        <p:spPr>
          <a:xfrm>
            <a:off x="4191000" y="1447800"/>
            <a:ext cx="3657600" cy="11430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a-IR" sz="3600" dirty="0" smtClean="0">
                <a:cs typeface="B Traffic" pitchFamily="2" charset="-78"/>
              </a:rPr>
              <a:t>عامل و منشا عصمت:</a:t>
            </a:r>
            <a:endParaRPr lang="en-US" sz="3600" dirty="0">
              <a:cs typeface="B Traffic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76200"/>
            <a:ext cx="184583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تکلیف درسی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Low" rtl="1"/>
            <a:r>
              <a:rPr lang="fa-IR" dirty="0" smtClean="0">
                <a:cs typeface="0 Badr" panose="00000400000000000000" pitchFamily="2" charset="-78"/>
              </a:rPr>
              <a:t>ضمن مطالعه مطالب این فصل از میان موضوعات ذیل به دلخواه موضوعی انتخاب کرده و مقاله ای حداقل 5 صفحه ای در مورد ان نوشته و ارسال کنید</a:t>
            </a:r>
          </a:p>
          <a:p>
            <a:pPr marL="514350" indent="-514350" algn="justLow" rtl="1">
              <a:buFont typeface="+mj-lt"/>
              <a:buAutoNum type="arabicPeriod"/>
            </a:pPr>
            <a:r>
              <a:rPr lang="fa-IR" dirty="0" smtClean="0">
                <a:cs typeface="0 Badr" panose="00000400000000000000" pitchFamily="2" charset="-78"/>
              </a:rPr>
              <a:t>ضرورت وحی و نبوت</a:t>
            </a:r>
          </a:p>
          <a:p>
            <a:pPr marL="514350" indent="-514350" algn="justLow" rtl="1">
              <a:buFont typeface="+mj-lt"/>
              <a:buAutoNum type="arabicPeriod"/>
            </a:pPr>
            <a:r>
              <a:rPr lang="fa-IR" dirty="0" smtClean="0">
                <a:cs typeface="0 Badr" panose="00000400000000000000" pitchFamily="2" charset="-78"/>
              </a:rPr>
              <a:t>تفاوت وحی با نبوغ</a:t>
            </a:r>
          </a:p>
          <a:p>
            <a:pPr marL="514350" indent="-514350" algn="justLow" rtl="1">
              <a:buFont typeface="+mj-lt"/>
              <a:buAutoNum type="arabicPeriod"/>
            </a:pPr>
            <a:r>
              <a:rPr lang="fa-IR" dirty="0" smtClean="0">
                <a:cs typeface="0 Badr" panose="00000400000000000000" pitchFamily="2" charset="-78"/>
              </a:rPr>
              <a:t>نقش دین در زندگی</a:t>
            </a:r>
          </a:p>
          <a:p>
            <a:pPr marL="514350" indent="-514350" algn="justLow" rtl="1">
              <a:buFont typeface="+mj-lt"/>
              <a:buAutoNum type="arabicPeriod"/>
            </a:pPr>
            <a:r>
              <a:rPr lang="fa-IR" dirty="0" smtClean="0">
                <a:cs typeface="0 Badr" panose="00000400000000000000" pitchFamily="2" charset="-78"/>
              </a:rPr>
              <a:t>سکولاریسم، عوامل پیدایش و نظر اسلام در مورد ان</a:t>
            </a:r>
          </a:p>
          <a:p>
            <a:pPr marL="514350" indent="-514350" algn="justLow" rtl="1">
              <a:buFont typeface="+mj-lt"/>
              <a:buAutoNum type="arabicPeriod"/>
            </a:pPr>
            <a:r>
              <a:rPr lang="fa-IR" dirty="0" smtClean="0">
                <a:cs typeface="0 Badr" panose="00000400000000000000" pitchFamily="2" charset="-78"/>
              </a:rPr>
              <a:t>مبانی لیبرالیسم</a:t>
            </a:r>
          </a:p>
          <a:p>
            <a:pPr marL="514350" indent="-514350" algn="justLow" rtl="1">
              <a:buFont typeface="+mj-lt"/>
              <a:buAutoNum type="arabicPeriod"/>
            </a:pPr>
            <a:r>
              <a:rPr lang="fa-IR" dirty="0" smtClean="0">
                <a:cs typeface="0 Badr" panose="00000400000000000000" pitchFamily="2" charset="-78"/>
              </a:rPr>
              <a:t>کثرت گرایی دینی</a:t>
            </a:r>
          </a:p>
          <a:p>
            <a:pPr marL="514350" indent="-514350" algn="justLow" rtl="1">
              <a:buFont typeface="+mj-lt"/>
              <a:buAutoNum type="arabicPeriod"/>
            </a:pPr>
            <a:r>
              <a:rPr lang="fa-IR" dirty="0">
                <a:cs typeface="0 Badr" panose="00000400000000000000" pitchFamily="2" charset="-78"/>
              </a:rPr>
              <a:t> </a:t>
            </a:r>
            <a:r>
              <a:rPr lang="fa-IR" dirty="0" smtClean="0">
                <a:cs typeface="0 Badr" panose="00000400000000000000" pitchFamily="2" charset="-78"/>
              </a:rPr>
              <a:t>رابطه علم و دین</a:t>
            </a:r>
            <a:endParaRPr lang="fa-IR" dirty="0"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149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3429000" cy="34817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209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 rtl="1"/>
            <a:r>
              <a:rPr lang="fa-IR" dirty="0" smtClean="0">
                <a:cs typeface="B Traffic" pitchFamily="2" charset="-78"/>
              </a:rPr>
              <a:t>دیدگاه نخست: جنبه‌ی فردی و ناظر به سعادت</a:t>
            </a:r>
          </a:p>
          <a:p>
            <a:pPr algn="r" rtl="1"/>
            <a:r>
              <a:rPr lang="fa-IR" dirty="0" smtClean="0">
                <a:cs typeface="B Traffic" pitchFamily="2" charset="-78"/>
              </a:rPr>
              <a:t>دیدگاهی دیگر: دین </a:t>
            </a:r>
            <a:r>
              <a:rPr lang="fa-IR" dirty="0">
                <a:cs typeface="B Traffic" pitchFamily="2" charset="-78"/>
              </a:rPr>
              <a:t>برای سعادت دنیا و </a:t>
            </a:r>
            <a:r>
              <a:rPr lang="fa-IR" dirty="0" smtClean="0">
                <a:cs typeface="B Traffic" pitchFamily="2" charset="-78"/>
              </a:rPr>
              <a:t>آخرت</a:t>
            </a:r>
          </a:p>
          <a:p>
            <a:pPr lvl="1" algn="r" rtl="1"/>
            <a:r>
              <a:rPr lang="fa-IR" dirty="0" smtClean="0">
                <a:cs typeface="B Traffic" pitchFamily="2" charset="-78"/>
              </a:rPr>
              <a:t>سعادت اخروی انسان </a:t>
            </a:r>
            <a:r>
              <a:rPr lang="fa-IR" dirty="0">
                <a:cs typeface="B Traffic" pitchFamily="2" charset="-78"/>
              </a:rPr>
              <a:t>تابع و بازتاب زندگی </a:t>
            </a:r>
            <a:r>
              <a:rPr lang="fa-IR" dirty="0" smtClean="0">
                <a:cs typeface="B Traffic" pitchFamily="2" charset="-78"/>
              </a:rPr>
              <a:t>سعادتمندانه انسان در دنیاست که </a:t>
            </a:r>
            <a:r>
              <a:rPr lang="fa-IR" dirty="0">
                <a:cs typeface="B Traffic" pitchFamily="2" charset="-78"/>
              </a:rPr>
              <a:t>از طریق عمل به تعالیم دین </a:t>
            </a:r>
            <a:r>
              <a:rPr lang="fa-IR" dirty="0" smtClean="0">
                <a:cs typeface="B Traffic" pitchFamily="2" charset="-78"/>
              </a:rPr>
              <a:t>میسر است.</a:t>
            </a:r>
            <a:endParaRPr lang="en-US" dirty="0">
              <a:cs typeface="B Traffic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380999"/>
            <a:ext cx="6264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د. نقش دین در زندگی دنیایی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00" y="76200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9300" y="76199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ttari\Desktop\292179_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2418"/>
            <a:ext cx="7467600" cy="465558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Picture 2" descr="C:\Users\sattari\Desktop\عکس اندیشه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209800"/>
            <a:ext cx="5105400" cy="46482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1515422" cy="162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10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rtl="1">
              <a:buNone/>
            </a:pPr>
            <a:r>
              <a:rPr lang="fa-IR" dirty="0" smtClean="0">
                <a:cs typeface="B Traffic" pitchFamily="2" charset="-78"/>
              </a:rPr>
              <a:t>1. دین </a:t>
            </a:r>
            <a:r>
              <a:rPr lang="fa-IR" dirty="0">
                <a:cs typeface="B Traffic" pitchFamily="2" charset="-78"/>
              </a:rPr>
              <a:t>اسلام آخرین آیین خداوند از طریق پیامبر خاتم برای هدایت، تکامل و سعادت انسان است.</a:t>
            </a:r>
            <a:endParaRPr lang="en-US" dirty="0">
              <a:cs typeface="B Traffic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Traffic" pitchFamily="2" charset="-78"/>
              </a:rPr>
              <a:t>2. جامعیت </a:t>
            </a:r>
            <a:r>
              <a:rPr lang="fa-IR" dirty="0">
                <a:cs typeface="B Traffic" pitchFamily="2" charset="-78"/>
              </a:rPr>
              <a:t>دین یعنی همه‌ی ابعاد فردی، اجتماعی، اخلاقی، خانوادگی، حقوقی، اقتصادی، بین‌المللی و حکومتی را داراست</a:t>
            </a:r>
            <a:r>
              <a:rPr lang="fa-IR" dirty="0" smtClean="0">
                <a:cs typeface="B Traffic" pitchFamily="2" charset="-78"/>
              </a:rPr>
              <a:t>. (تبیانا لکل شیء، نحل: آیه 89)</a:t>
            </a:r>
            <a:endParaRPr lang="en-US" dirty="0">
              <a:cs typeface="B Traffic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Traffic" pitchFamily="2" charset="-78"/>
              </a:rPr>
              <a:t>3. سعادت </a:t>
            </a:r>
            <a:r>
              <a:rPr lang="fa-IR" dirty="0">
                <a:cs typeface="B Traffic" pitchFamily="2" charset="-78"/>
              </a:rPr>
              <a:t>همه‌جانبه به پیروی از دین بستگی </a:t>
            </a:r>
            <a:r>
              <a:rPr lang="fa-IR" dirty="0" smtClean="0">
                <a:cs typeface="B Traffic" pitchFamily="2" charset="-78"/>
              </a:rPr>
              <a:t>دارد.</a:t>
            </a:r>
            <a:endParaRPr lang="en-US" dirty="0">
              <a:cs typeface="B Traffic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304800"/>
            <a:ext cx="53721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1. جامعیت و کمال دین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00" y="76201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76200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attari\Desktop\000-mana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45920"/>
            <a:ext cx="8305800" cy="498348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1533465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ttari\Desktop\IranCaves_3_4_3302_(www.IranCaves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19050"/>
            <a:ext cx="9169400" cy="6877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3886200"/>
            <a:ext cx="8839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rtl="1">
              <a:buNone/>
            </a:pPr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2. اسلام، احکام و اصول آن جاودانه است، اما زندگی انسان متغیر است. بنابراین احکام ثابت با زندگی متغیر ناسازگار است. پس دین برای زندگی اخروی است.</a:t>
            </a:r>
          </a:p>
          <a:p>
            <a:pPr lvl="1" algn="just" rtl="1">
              <a:buNone/>
            </a:pPr>
            <a:endParaRPr lang="fa-IR" sz="2400" dirty="0" smtClean="0">
              <a:solidFill>
                <a:srgbClr val="FFFF00"/>
              </a:solidFill>
              <a:cs typeface="B Traffic" pitchFamily="2" charset="-78"/>
            </a:endParaRPr>
          </a:p>
          <a:p>
            <a:pPr lvl="1" algn="just" rtl="1">
              <a:buNone/>
            </a:pPr>
            <a:r>
              <a:rPr lang="fa-IR" sz="2200" dirty="0" smtClean="0">
                <a:solidFill>
                  <a:srgbClr val="FFFF00"/>
                </a:solidFill>
                <a:cs typeface="B Traffic" pitchFamily="2" charset="-78"/>
              </a:rPr>
              <a:t>اولاً، زندگی اخروی تابع و بازتابی از زندگی دنیوی است</a:t>
            </a:r>
          </a:p>
          <a:p>
            <a:pPr lvl="1" algn="just" rtl="1">
              <a:buNone/>
            </a:pPr>
            <a:r>
              <a:rPr lang="fa-IR" sz="2200" dirty="0" smtClean="0">
                <a:solidFill>
                  <a:srgbClr val="FFFF00"/>
                </a:solidFill>
                <a:cs typeface="B Traffic" pitchFamily="2" charset="-78"/>
              </a:rPr>
              <a:t>ثانیاً، تحقق بسیاری از احکام الهی، مبتنی بر تشکیل حکومت و تدبیر زندگی دنیوی توسط متولیان دین است.</a:t>
            </a:r>
          </a:p>
          <a:p>
            <a:pPr lvl="1" algn="just" rtl="1">
              <a:buNone/>
            </a:pPr>
            <a:r>
              <a:rPr lang="fa-IR" sz="2200" dirty="0" smtClean="0">
                <a:solidFill>
                  <a:srgbClr val="FFFF00"/>
                </a:solidFill>
                <a:cs typeface="B Traffic" pitchFamily="2" charset="-78"/>
              </a:rPr>
              <a:t>ثالثاً، قرآن احکامی کلی را بیان کرده که می‌توان احکام جزئی را از آن استخراج کرد</a:t>
            </a:r>
            <a:endParaRPr lang="en-US" sz="2200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0"/>
            <a:ext cx="5867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C000"/>
                </a:solidFill>
                <a:cs typeface="B Traffic" pitchFamily="2" charset="-78"/>
              </a:rPr>
              <a:t>شبهه:</a:t>
            </a:r>
          </a:p>
          <a:p>
            <a:pPr lvl="1" algn="just" rtl="1">
              <a:buNone/>
            </a:pPr>
            <a:r>
              <a:rPr lang="fa-IR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B Traffic" pitchFamily="2" charset="-78"/>
              </a:rPr>
              <a:t>1. دین برای سعادت اخروی است و سعادت دنیوی موکول به عقل است؟</a:t>
            </a:r>
          </a:p>
          <a:p>
            <a:pPr lvl="2" algn="just" rtl="1"/>
            <a:endParaRPr lang="fa-IR" sz="2400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lvl="2" algn="just" rtl="1"/>
            <a:r>
              <a:rPr lang="fa-IR" sz="2400" b="1" dirty="0" smtClean="0">
                <a:solidFill>
                  <a:srgbClr val="FFFF00"/>
                </a:solidFill>
                <a:cs typeface="B Traffic" pitchFamily="2" charset="-78"/>
              </a:rPr>
              <a:t>این تفکر سکولاریستی است و با تعالیم اسلامی ناسازگار است. برخی از تعالیم پیامبر برقراری عدالت اجتماعی و ... است که بی‌شک بدون حکومت میسر نیست. پس به دنیا توجه دارد.</a:t>
            </a:r>
          </a:p>
          <a:p>
            <a:pPr algn="r"/>
            <a:endParaRPr lang="en-US" sz="2400" b="1" dirty="0">
              <a:solidFill>
                <a:srgbClr val="FFFF00"/>
              </a:solidFill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05400" y="2895600"/>
            <a:ext cx="3786214" cy="3429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43200" y="176609"/>
            <a:ext cx="36576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2. سکولاریسم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pic>
        <p:nvPicPr>
          <p:cNvPr id="5" name="Picture 2" descr="G:\ghiasvand\Nahad\Ghiasvand\ax\اسلیمی\bot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76200"/>
            <a:ext cx="868362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ghiasvand\Nahad\Ghiasvand\ax\اسلیمی\bot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88503"/>
            <a:ext cx="868362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29186" y="1447800"/>
            <a:ext cx="3786214" cy="3429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5105400" y="2830354"/>
            <a:ext cx="3786214" cy="207170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تفکری که بدون استعانت از دین به ساماندهی دنیا می‌پردازد.</a:t>
            </a:r>
            <a:endParaRPr lang="en-US" sz="32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4038600"/>
            <a:ext cx="3505200" cy="3481781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4114800" cy="85725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fa-IR" sz="3200" dirty="0" smtClean="0">
                <a:solidFill>
                  <a:srgbClr val="FFC000"/>
                </a:solidFill>
                <a:cs typeface="B Traffic" pitchFamily="2" charset="-78"/>
              </a:rPr>
              <a:t>تعریف سکولاریسم: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2819400"/>
            <a:ext cx="4495800" cy="31242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Low" rtl="1"/>
            <a:r>
              <a:rPr lang="fa-IR" sz="2700" dirty="0" smtClean="0">
                <a:solidFill>
                  <a:schemeClr val="tx1"/>
                </a:solidFill>
                <a:cs typeface="B Traffic" pitchFamily="2" charset="-78"/>
              </a:rPr>
              <a:t>ایدئولوژی‌ای که آگاهانه همه امور و مفاهیم ماورای طبیعی و وسایط و کارکردهای آن را نفی می‌نمایند و از اصول غیردینی یا ضددینی به عنوان مبنای اخلاق شخصی و سازمان اجتماعی دفاع می‌کنند.</a:t>
            </a:r>
            <a:endParaRPr lang="en-US" sz="27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2050" name="Picture 2" descr="C:\Users\sattari\Desktop\عکس اندیشه\secularism2.jpg"/>
          <p:cNvPicPr>
            <a:picLocks noChangeAspect="1" noChangeArrowheads="1"/>
          </p:cNvPicPr>
          <p:nvPr/>
        </p:nvPicPr>
        <p:blipFill>
          <a:blip r:embed="rId4" cstate="print"/>
          <a:srcRect l="9524" r="8333" b="4390"/>
          <a:stretch>
            <a:fillRect/>
          </a:stretch>
        </p:blipFill>
        <p:spPr bwMode="auto">
          <a:xfrm>
            <a:off x="1828800" y="2514600"/>
            <a:ext cx="5763208" cy="4092713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1439222" cy="154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uiExpand="1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3076841" cy="31242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5638800" y="1447800"/>
            <a:ext cx="3290138" cy="834373"/>
            <a:chOff x="170815" y="906"/>
            <a:chExt cx="2751380" cy="834373"/>
          </a:xfrm>
        </p:grpSpPr>
        <p:sp>
          <p:nvSpPr>
            <p:cNvPr id="6" name="Rounded Rectangle 5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 smtClean="0">
                  <a:solidFill>
                    <a:schemeClr val="bg1"/>
                  </a:solidFill>
                  <a:cs typeface="B Traffic" pitchFamily="2" charset="-78"/>
                </a:rPr>
                <a:t>دنیامداری</a:t>
              </a:r>
              <a:endParaRPr lang="en-US" sz="2400" b="1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33950" y="2358077"/>
            <a:ext cx="3294988" cy="889696"/>
            <a:chOff x="2149" y="389389"/>
            <a:chExt cx="2933808" cy="889696"/>
          </a:xfrm>
        </p:grpSpPr>
        <p:sp>
          <p:nvSpPr>
            <p:cNvPr id="9" name="Rounded Rectangle 8"/>
            <p:cNvSpPr/>
            <p:nvPr/>
          </p:nvSpPr>
          <p:spPr>
            <a:xfrm>
              <a:off x="2149" y="38938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8207" y="41544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 smtClean="0">
                  <a:solidFill>
                    <a:schemeClr val="bg1"/>
                  </a:solidFill>
                  <a:cs typeface="B Traffic" pitchFamily="2" charset="-78"/>
                </a:rPr>
                <a:t>دنیامحوری</a:t>
              </a:r>
              <a:endParaRPr lang="en-US" sz="2800" b="1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33950" y="3308929"/>
            <a:ext cx="3294988" cy="889696"/>
            <a:chOff x="2149" y="900964"/>
            <a:chExt cx="2933808" cy="889696"/>
          </a:xfrm>
        </p:grpSpPr>
        <p:sp>
          <p:nvSpPr>
            <p:cNvPr id="12" name="Rounded Rectangle 11"/>
            <p:cNvSpPr/>
            <p:nvPr/>
          </p:nvSpPr>
          <p:spPr>
            <a:xfrm>
              <a:off x="2149" y="900964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8207" y="927022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 smtClean="0">
                  <a:solidFill>
                    <a:schemeClr val="bg1"/>
                  </a:solidFill>
                  <a:cs typeface="B Traffic" pitchFamily="2" charset="-78"/>
                </a:rPr>
                <a:t>دین‌گریزی</a:t>
              </a:r>
              <a:endParaRPr lang="en-US" sz="2800" b="1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38800" y="4270633"/>
            <a:ext cx="3290138" cy="889696"/>
            <a:chOff x="2149" y="1412539"/>
            <a:chExt cx="2933808" cy="889696"/>
          </a:xfrm>
        </p:grpSpPr>
        <p:sp>
          <p:nvSpPr>
            <p:cNvPr id="15" name="Rounded Rectangle 14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 smtClean="0">
                  <a:solidFill>
                    <a:schemeClr val="bg1"/>
                  </a:solidFill>
                  <a:cs typeface="B Traffic" pitchFamily="2" charset="-78"/>
                </a:rPr>
                <a:t>دین‌جدایی</a:t>
              </a:r>
              <a:endParaRPr lang="en-US" sz="2800" b="1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67400" y="238185"/>
            <a:ext cx="2743200" cy="1071011"/>
            <a:chOff x="0" y="500624"/>
            <a:chExt cx="5427055" cy="2713527"/>
          </a:xfrm>
        </p:grpSpPr>
        <p:sp>
          <p:nvSpPr>
            <p:cNvPr id="18" name="Rounded Rectangle 17"/>
            <p:cNvSpPr/>
            <p:nvPr/>
          </p:nvSpPr>
          <p:spPr>
            <a:xfrm>
              <a:off x="0" y="500624"/>
              <a:ext cx="5427055" cy="27135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5671" y="580098"/>
              <a:ext cx="5268102" cy="2554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342900" lvl="0" indent="-342900" algn="ctr" rtl="1">
                <a:spcBef>
                  <a:spcPct val="20000"/>
                </a:spcBef>
                <a:defRPr/>
              </a:pPr>
              <a:r>
                <a:rPr lang="fa-IR" sz="2800" dirty="0" smtClean="0">
                  <a:solidFill>
                    <a:srgbClr val="FFC000"/>
                  </a:solidFill>
                  <a:cs typeface="B Homa" pitchFamily="2" charset="-78"/>
                </a:rPr>
                <a:t>واژه سکولاریسم در زبان فارسی :</a:t>
              </a:r>
            </a:p>
          </p:txBody>
        </p:sp>
      </p:grpSp>
      <p:pic>
        <p:nvPicPr>
          <p:cNvPr id="3074" name="Picture 2" descr="C:\Users\sattari\Desktop\عکس اندیشه\IMAGE634333876937542311.jpg"/>
          <p:cNvPicPr>
            <a:picLocks noChangeAspect="1" noChangeArrowheads="1"/>
          </p:cNvPicPr>
          <p:nvPr/>
        </p:nvPicPr>
        <p:blipFill>
          <a:blip r:embed="rId4" cstate="print"/>
          <a:srcRect l="2305" t="685" r="3259" b="10959"/>
          <a:stretch>
            <a:fillRect/>
          </a:stretch>
        </p:blipFill>
        <p:spPr bwMode="auto">
          <a:xfrm>
            <a:off x="1066800" y="2133600"/>
            <a:ext cx="7543800" cy="3200400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76200"/>
            <a:ext cx="184583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16200000" flipH="1">
            <a:off x="3810000" y="-1752600"/>
            <a:ext cx="1600200" cy="5562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342900" lvl="0" indent="-342900" algn="ctr" rtl="1">
              <a:spcBef>
                <a:spcPct val="20000"/>
              </a:spcBef>
              <a:defRPr/>
            </a:pPr>
            <a:r>
              <a:rPr lang="fa-IR" sz="2700" dirty="0" smtClean="0">
                <a:solidFill>
                  <a:srgbClr val="002060"/>
                </a:solidFill>
                <a:cs typeface="B Traffic" pitchFamily="2" charset="-78"/>
              </a:rPr>
              <a:t>زمینه‌ها و عوامل پیدایش سکولاریسم: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57400"/>
            <a:ext cx="78486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742950" lvl="1" indent="-285750" algn="ctr" rtl="1">
              <a:spcBef>
                <a:spcPct val="20000"/>
              </a:spcBef>
              <a:buNone/>
              <a:defRPr/>
            </a:pPr>
            <a:r>
              <a:rPr lang="fa-IR" sz="3200" dirty="0" smtClean="0">
                <a:solidFill>
                  <a:schemeClr val="bg1"/>
                </a:solidFill>
                <a:cs typeface="B Traffic" pitchFamily="2" charset="-78"/>
              </a:rPr>
              <a:t>یک: متون مقدس و منابع اولیه دینی:</a:t>
            </a:r>
          </a:p>
          <a:p>
            <a:pPr marL="742950" lvl="1" indent="-285750" algn="ctr" rtl="1">
              <a:spcBef>
                <a:spcPct val="20000"/>
              </a:spcBef>
              <a:buNone/>
              <a:defRPr/>
            </a:pPr>
            <a:r>
              <a:rPr lang="fa-IR" sz="3200" dirty="0" smtClean="0">
                <a:solidFill>
                  <a:schemeClr val="bg1"/>
                </a:solidFill>
                <a:cs typeface="B Traffic" pitchFamily="2" charset="-78"/>
              </a:rPr>
              <a:t>(ظهور سکولاریسم بر اثر تحریف و تفسیرهای ناروا از منابع دینی)</a:t>
            </a:r>
            <a:endParaRPr lang="en-US" sz="3200" dirty="0" smtClean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4648200"/>
            <a:ext cx="7467600" cy="198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نبود قوانین اجتماعی و حکومتی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ناسازگاری آموزه‌های کلامی و فلسفی مسیحیت با عقل و علوم تجربی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3505200"/>
            <a:ext cx="3786214" cy="86345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buFont typeface="Arial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جدایی دین از سیاست</a:t>
            </a:r>
            <a:endParaRPr lang="en-US" sz="2800" b="1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76200"/>
            <a:ext cx="184583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sattari\Desktop\408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010400" cy="4673600"/>
          </a:xfrm>
          <a:prstGeom prst="rect">
            <a:avLst/>
          </a:prstGeom>
          <a:noFill/>
        </p:spPr>
      </p:pic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0" y="3048000"/>
            <a:ext cx="3657219" cy="369531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5334000"/>
            <a:ext cx="3886200" cy="1371600"/>
          </a:xfr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514350" indent="-514350" algn="justLow" rtl="1">
              <a:buNone/>
            </a:pPr>
            <a:r>
              <a:rPr lang="fa-IR" dirty="0" smtClean="0">
                <a:solidFill>
                  <a:srgbClr val="7030A0"/>
                </a:solidFill>
                <a:cs typeface="B Traffic" pitchFamily="2" charset="-78"/>
              </a:rPr>
              <a:t>فساد اخلاقی: </a:t>
            </a:r>
            <a:r>
              <a:rPr lang="fa-IR" dirty="0" smtClean="0">
                <a:cs typeface="B Traffic" pitchFamily="2" charset="-78"/>
              </a:rPr>
              <a:t>رفتار و اخلاق ناپسند متولیان کلیسا، یکی از عوامل اصلی دین‌گریزی بوده است. </a:t>
            </a:r>
            <a:endParaRPr lang="en-US" dirty="0"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304800"/>
            <a:ext cx="7115203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None/>
            </a:pPr>
            <a:endParaRPr lang="fa-IR" sz="3600" dirty="0" smtClean="0">
              <a:cs typeface="B Traffic" pitchFamily="2" charset="-78"/>
            </a:endParaRPr>
          </a:p>
          <a:p>
            <a:pPr algn="r" rtl="1">
              <a:buNone/>
            </a:pPr>
            <a:r>
              <a:rPr lang="fa-IR" sz="3600" dirty="0" smtClean="0">
                <a:cs typeface="B Traffic" pitchFamily="2" charset="-78"/>
              </a:rPr>
              <a:t>دو: رفتار و برخورد نادرست متولیان کلیسا</a:t>
            </a:r>
            <a:endParaRPr lang="en-US" sz="3600" dirty="0" smtClean="0">
              <a:cs typeface="B Traffic" pitchFamily="2" charset="-78"/>
            </a:endParaRPr>
          </a:p>
          <a:p>
            <a:pPr algn="r"/>
            <a:endParaRPr lang="en-US" sz="3600" dirty="0">
              <a:cs typeface="B Traffic" pitchFamily="2" charset="-78"/>
            </a:endParaRPr>
          </a:p>
        </p:txBody>
      </p:sp>
      <p:pic>
        <p:nvPicPr>
          <p:cNvPr id="9218" name="Picture 2" descr="C:\Users\sattari\Desktop\325013_345.jpg"/>
          <p:cNvPicPr>
            <a:picLocks noChangeAspect="1" noChangeArrowheads="1"/>
          </p:cNvPicPr>
          <p:nvPr/>
        </p:nvPicPr>
        <p:blipFill>
          <a:blip r:embed="rId4" cstate="print"/>
          <a:srcRect t="13038"/>
          <a:stretch>
            <a:fillRect/>
          </a:stretch>
        </p:blipFill>
        <p:spPr bwMode="auto">
          <a:xfrm>
            <a:off x="2133600" y="1066800"/>
            <a:ext cx="5181600" cy="46862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334000"/>
            <a:ext cx="4038600" cy="1371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برخوردهای خشن با دانشمندان: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کنار گذاشتن دین به‌جای مبارزه با دین تحریف شده و روحانیان فاسد توسط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 اندیشمندان و متفکران.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8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1. علم‌گرایی</a:t>
            </a:r>
          </a:p>
          <a:p>
            <a:pPr lvl="1" algn="justLow" rtl="1"/>
            <a:r>
              <a:rPr lang="fa-IR" sz="3300" dirty="0" smtClean="0">
                <a:cs typeface="B Traffic" pitchFamily="2" charset="-78"/>
              </a:rPr>
              <a:t>براساس </a:t>
            </a:r>
            <a:r>
              <a:rPr lang="fa-IR" sz="3300" dirty="0">
                <a:cs typeface="B Traffic" pitchFamily="2" charset="-78"/>
              </a:rPr>
              <a:t>علوم تجربی می‌توان به تدبیر جهان </a:t>
            </a:r>
            <a:r>
              <a:rPr lang="fa-IR" sz="3300" dirty="0" smtClean="0">
                <a:cs typeface="B Traffic" pitchFamily="2" charset="-78"/>
              </a:rPr>
              <a:t>پرداخت، و چون مفاهیم دینی از جنس علوم تجربی نیست، باید از حوزه علم و معرفت بیرون روند.</a:t>
            </a:r>
          </a:p>
          <a:p>
            <a:pPr lvl="1" algn="justLow" rtl="1">
              <a:buNone/>
            </a:pPr>
            <a:r>
              <a:rPr lang="fa-IR" sz="3300" dirty="0" smtClean="0">
                <a:cs typeface="B Traffic" pitchFamily="2" charset="-78"/>
              </a:rPr>
              <a:t>    این تفکر مبتنی بر نوعی مادی‌گرایی است که </a:t>
            </a:r>
            <a:r>
              <a:rPr lang="fa-IR" sz="3300" dirty="0">
                <a:cs typeface="B Traffic" pitchFamily="2" charset="-78"/>
              </a:rPr>
              <a:t>قلمرو هستی را به ماده محدود </a:t>
            </a:r>
            <a:r>
              <a:rPr lang="fa-IR" sz="3300" dirty="0" smtClean="0">
                <a:cs typeface="B Traffic" pitchFamily="2" charset="-78"/>
              </a:rPr>
              <a:t>می‌کند و ماوراء ماده را غیر قابل شناخت می‌داند.</a:t>
            </a:r>
            <a:endParaRPr lang="en-US" sz="3300" dirty="0" smtClean="0">
              <a:cs typeface="B Traffic" pitchFamily="2" charset="-78"/>
            </a:endParaRPr>
          </a:p>
          <a:p>
            <a:pPr lvl="1" algn="r" rtl="1"/>
            <a:endParaRPr lang="en-US" dirty="0" smtClean="0">
              <a:cs typeface="B Traffic" pitchFamily="2" charset="-78"/>
            </a:endParaRPr>
          </a:p>
          <a:p>
            <a:pPr lvl="1" algn="r" rtl="1"/>
            <a:endParaRPr lang="en-US" dirty="0" smtClean="0">
              <a:cs typeface="B Traffic" pitchFamily="2" charset="-78"/>
            </a:endParaRPr>
          </a:p>
          <a:p>
            <a:pPr lvl="1" algn="r" rtl="1"/>
            <a:endParaRPr lang="en-US" dirty="0" smtClean="0">
              <a:cs typeface="B Traffic" pitchFamily="2" charset="-78"/>
            </a:endParaRPr>
          </a:p>
          <a:p>
            <a:pPr lvl="1" algn="r" rtl="1"/>
            <a:endParaRPr lang="en-US" dirty="0" smtClean="0">
              <a:cs typeface="B Traffic" pitchFamily="2" charset="-78"/>
            </a:endParaRPr>
          </a:p>
          <a:p>
            <a:pPr algn="r" rtl="1">
              <a:buNone/>
            </a:pPr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2. عقل‌گرایی:</a:t>
            </a:r>
            <a:r>
              <a:rPr lang="fa-IR" dirty="0" smtClean="0">
                <a:solidFill>
                  <a:schemeClr val="bg1"/>
                </a:solidFill>
                <a:cs typeface="B Traffic" pitchFamily="2" charset="-78"/>
              </a:rPr>
              <a:t> همه رفتارها و عقاید باید مبتنی بر عقل باشد، نه احساسات یا عقاید دینی. که باعث </a:t>
            </a:r>
            <a:r>
              <a:rPr lang="fa-IR" dirty="0" smtClean="0">
                <a:solidFill>
                  <a:srgbClr val="0070C0"/>
                </a:solidFill>
                <a:cs typeface="B Traffic" pitchFamily="2" charset="-78"/>
              </a:rPr>
              <a:t>ایجاد نوعی محدودیت بی دلیل برای عقل </a:t>
            </a:r>
            <a:r>
              <a:rPr lang="fa-IR" dirty="0" smtClean="0">
                <a:solidFill>
                  <a:schemeClr val="bg1"/>
                </a:solidFill>
                <a:cs typeface="B Traffic" pitchFamily="2" charset="-78"/>
              </a:rPr>
              <a:t>می گردد.</a:t>
            </a:r>
            <a:endParaRPr lang="en-US" dirty="0">
              <a:solidFill>
                <a:schemeClr val="bg1"/>
              </a:solidFill>
              <a:cs typeface="B Traffic" pitchFamily="2" charset="-78"/>
            </a:endParaRPr>
          </a:p>
          <a:p>
            <a:pPr lvl="1" algn="r" rtl="1"/>
            <a:r>
              <a:rPr lang="fa-IR" sz="3400" dirty="0" smtClean="0">
                <a:cs typeface="B Traffic" pitchFamily="2" charset="-78"/>
              </a:rPr>
              <a:t>عدم تطابق بسیاری از آموزه‌های مسیحیت با عقل، همچون تثلیث، گناه ذاتی انسان، الوهیت و تجسد عیسی(ع) و...</a:t>
            </a:r>
            <a:endParaRPr lang="en-US" sz="3400" dirty="0">
              <a:cs typeface="B Traffic" pitchFamily="2" charset="-78"/>
            </a:endParaRPr>
          </a:p>
          <a:p>
            <a:pPr lvl="1" algn="r" rtl="1"/>
            <a:r>
              <a:rPr lang="fa-IR" sz="3400" dirty="0" smtClean="0">
                <a:cs typeface="B Traffic" pitchFamily="2" charset="-78"/>
              </a:rPr>
              <a:t>تعابیر </a:t>
            </a:r>
            <a:r>
              <a:rPr lang="fa-IR" sz="3400" dirty="0">
                <a:cs typeface="B Traffic" pitchFamily="2" charset="-78"/>
              </a:rPr>
              <a:t>متفکران بزرگ </a:t>
            </a:r>
            <a:r>
              <a:rPr lang="fa-IR" sz="3400" dirty="0" smtClean="0">
                <a:cs typeface="B Traffic" pitchFamily="2" charset="-78"/>
              </a:rPr>
              <a:t>مسیحی در خصوص ناسازگاری عقل و دین</a:t>
            </a:r>
            <a:endParaRPr lang="en-US" sz="3400" dirty="0">
              <a:cs typeface="B Traffic" pitchFamily="2" charset="-78"/>
            </a:endParaRPr>
          </a:p>
          <a:p>
            <a:pPr lvl="1" algn="r" rtl="1"/>
            <a:r>
              <a:rPr lang="fa-IR" sz="3400" dirty="0">
                <a:cs typeface="B Traffic" pitchFamily="2" charset="-78"/>
              </a:rPr>
              <a:t>برخورد نادرست کلیسا با متفکران و فیلسوفان</a:t>
            </a:r>
            <a:endParaRPr lang="en-US" sz="3400" dirty="0">
              <a:cs typeface="B Traffic" pitchFamily="2" charset="-78"/>
            </a:endParaRPr>
          </a:p>
        </p:txBody>
      </p:sp>
      <p:pic>
        <p:nvPicPr>
          <p:cNvPr id="7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09800" y="228600"/>
            <a:ext cx="733008" cy="685243"/>
          </a:xfrm>
          <a:prstGeom prst="rect">
            <a:avLst/>
          </a:prstGeom>
          <a:noFill/>
        </p:spPr>
      </p:pic>
      <p:pic>
        <p:nvPicPr>
          <p:cNvPr id="8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77200" y="228600"/>
            <a:ext cx="733008" cy="685243"/>
          </a:xfrm>
          <a:prstGeom prst="rect">
            <a:avLst/>
          </a:prstGeom>
          <a:noFill/>
        </p:spPr>
      </p:pic>
      <p:pic>
        <p:nvPicPr>
          <p:cNvPr id="10242" name="Picture 2" descr="C:\Users\sattari\Desktop\ظثالظقل.jpg"/>
          <p:cNvPicPr>
            <a:picLocks noChangeAspect="1" noChangeArrowheads="1"/>
          </p:cNvPicPr>
          <p:nvPr/>
        </p:nvPicPr>
        <p:blipFill>
          <a:blip r:embed="rId4" cstate="print"/>
          <a:srcRect b="7600"/>
          <a:stretch>
            <a:fillRect/>
          </a:stretch>
        </p:blipFill>
        <p:spPr bwMode="auto">
          <a:xfrm>
            <a:off x="1371600" y="1219200"/>
            <a:ext cx="6572624" cy="4038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6" name="Picture 2" descr="C:\Users\sattari\Desktop\galileo_tri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828800"/>
            <a:ext cx="7391400" cy="469049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09800" y="152400"/>
            <a:ext cx="661035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مبانی سکولاریسم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76200"/>
            <a:ext cx="1058222" cy="113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91000" y="1905000"/>
            <a:ext cx="4267200" cy="4311655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43600" y="533400"/>
            <a:ext cx="2438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نقد علم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grpSp>
        <p:nvGrpSpPr>
          <p:cNvPr id="2" name="Group 4"/>
          <p:cNvGrpSpPr/>
          <p:nvPr/>
        </p:nvGrpSpPr>
        <p:grpSpPr>
          <a:xfrm rot="20255514" flipH="1">
            <a:off x="7811536" y="203603"/>
            <a:ext cx="1306909" cy="1192521"/>
            <a:chOff x="-424194" y="3200400"/>
            <a:chExt cx="2389519" cy="2614612"/>
          </a:xfrm>
        </p:grpSpPr>
        <p:pic>
          <p:nvPicPr>
            <p:cNvPr id="6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05670808"/>
              </p:ext>
            </p:extLst>
          </p:nvPr>
        </p:nvGraphicFramePr>
        <p:xfrm>
          <a:off x="152400" y="685800"/>
          <a:ext cx="7620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982022" cy="1054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ttari\Desktop\69ce429995205d3469ba4ae2dd3860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1371600"/>
            <a:ext cx="5989520" cy="457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371600"/>
            <a:ext cx="4495800" cy="45720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 rtl="1">
              <a:buNone/>
            </a:pPr>
            <a:r>
              <a:rPr lang="fa-IR" sz="3000" dirty="0" smtClean="0">
                <a:solidFill>
                  <a:schemeClr val="tx1"/>
                </a:solidFill>
                <a:cs typeface="B Traffic" pitchFamily="2" charset="-78"/>
              </a:rPr>
              <a:t>1. عقل </a:t>
            </a:r>
            <a:r>
              <a:rPr lang="fa-IR" sz="3000" dirty="0">
                <a:solidFill>
                  <a:schemeClr val="tx1"/>
                </a:solidFill>
                <a:cs typeface="B Traffic" pitchFamily="2" charset="-78"/>
              </a:rPr>
              <a:t>حجت </a:t>
            </a:r>
            <a:r>
              <a:rPr lang="fa-IR" sz="3000" dirty="0" smtClean="0">
                <a:solidFill>
                  <a:schemeClr val="tx1"/>
                </a:solidFill>
                <a:cs typeface="B Traffic" pitchFamily="2" charset="-78"/>
              </a:rPr>
              <a:t>درونی انسان و مورد تکریم اسلام است، اما تنها با استفاده از آن نمی توان به سعادت دنیا و آخرت نایل گردد.</a:t>
            </a:r>
            <a:endParaRPr lang="en-US" sz="3000" dirty="0">
              <a:solidFill>
                <a:schemeClr val="tx1"/>
              </a:solidFill>
              <a:cs typeface="B Traffic" pitchFamily="2" charset="-78"/>
            </a:endParaRPr>
          </a:p>
          <a:p>
            <a:pPr algn="justLow" rtl="1">
              <a:buNone/>
            </a:pPr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2.عقل انسان برای تدبیر زندگی دچار اختلاف و تناقضات بسیار است.</a:t>
            </a:r>
            <a:endParaRPr lang="en-US" dirty="0">
              <a:solidFill>
                <a:schemeClr val="tx1"/>
              </a:solidFill>
              <a:cs typeface="B Traffic" pitchFamily="2" charset="-78"/>
            </a:endParaRPr>
          </a:p>
          <a:p>
            <a:pPr algn="justLow" rtl="1">
              <a:buNone/>
            </a:pPr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3. عقل</a:t>
            </a:r>
            <a:r>
              <a:rPr lang="fa-IR" dirty="0">
                <a:solidFill>
                  <a:schemeClr val="tx1"/>
                </a:solidFill>
                <a:cs typeface="B Traffic" pitchFamily="2" charset="-78"/>
              </a:rPr>
              <a:t>، خوبی و بدی را می‌شناسد اما در تشخیص مصادیق دچار مشکل می‌شود.</a:t>
            </a:r>
            <a:endParaRPr lang="en-US" dirty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7000" y="142877"/>
            <a:ext cx="3809998" cy="9239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cs typeface="B Homa" pitchFamily="2" charset="-78"/>
              </a:rPr>
              <a:t>نقد عقل‌گرایی</a:t>
            </a:r>
          </a:p>
        </p:txBody>
      </p:sp>
      <p:pic>
        <p:nvPicPr>
          <p:cNvPr id="5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0034" flipV="1">
            <a:off x="2285467" y="68592"/>
            <a:ext cx="1057568" cy="1285885"/>
          </a:xfrm>
          <a:prstGeom prst="rect">
            <a:avLst/>
          </a:prstGeom>
          <a:noFill/>
        </p:spPr>
      </p:pic>
      <p:pic>
        <p:nvPicPr>
          <p:cNvPr id="6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54414" flipV="1">
            <a:off x="5750902" y="12240"/>
            <a:ext cx="1057568" cy="128588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19200" y="6172200"/>
            <a:ext cx="658064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800" dirty="0" smtClean="0">
                <a:cs typeface="B Traffic" pitchFamily="2" charset="-78"/>
              </a:rPr>
              <a:t>نکته: لیبرالیسم مشوق نسبیت‌گرایی اخلاقی و فرهنگی</a:t>
            </a:r>
            <a:endParaRPr lang="en-US" sz="2800" dirty="0">
              <a:cs typeface="B Traffic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1210622" cy="1299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640" y="752452"/>
            <a:ext cx="8572560" cy="61055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None/>
            </a:pP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  <a:hlinkClick r:id="rId2" action="ppaction://hlinksldjump"/>
              </a:rPr>
              <a:t>بخش دوم: </a:t>
            </a:r>
          </a:p>
          <a:p>
            <a:pPr algn="r" rtl="1">
              <a:buNone/>
            </a:pP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  <a:hlinkClick r:id="rId2" action="ppaction://hlinksldjump"/>
              </a:rPr>
              <a:t>الف) </a:t>
            </a:r>
            <a:r>
              <a:rPr lang="fa-IR" sz="1600" b="1" dirty="0" smtClean="0">
                <a:solidFill>
                  <a:schemeClr val="tx1"/>
                </a:solidFill>
                <a:cs typeface="B Homa" pitchFamily="2" charset="-78"/>
                <a:hlinkClick r:id="rId2" action="ppaction://hlinksldjump"/>
              </a:rPr>
              <a:t>ضرورت وحی و پیامبری</a:t>
            </a:r>
            <a:endParaRPr lang="fa-IR" sz="1600" b="1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r" rtl="1">
              <a:buNone/>
            </a:pPr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3" action="ppaction://hlinksldjump"/>
              </a:rPr>
              <a:t>ضرورت نبوت</a:t>
            </a:r>
          </a:p>
          <a:p>
            <a:pPr marL="34290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3" action="ppaction://hlinksldjump"/>
              </a:rPr>
              <a:t> اهداف بعثت</a:t>
            </a:r>
            <a:r>
              <a:rPr lang="en-US" sz="1600" dirty="0" smtClean="0">
                <a:solidFill>
                  <a:schemeClr val="tx1"/>
                </a:solidFill>
                <a:cs typeface="B Homa" pitchFamily="2" charset="-78"/>
                <a:hlinkClick r:id="rId3" action="ppaction://hlinksldjump"/>
              </a:rPr>
              <a:t> </a:t>
            </a:r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3" action="ppaction://hlinksldjump"/>
              </a:rPr>
              <a:t> انبیاء</a:t>
            </a:r>
          </a:p>
          <a:p>
            <a:pPr marL="34290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3" action="ppaction://hlinksldjump"/>
              </a:rPr>
              <a:t>معنای وحی</a:t>
            </a:r>
          </a:p>
          <a:p>
            <a:pPr marL="34290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3" action="ppaction://hlinksldjump"/>
              </a:rPr>
              <a:t>انواع وحی</a:t>
            </a:r>
          </a:p>
          <a:p>
            <a:pPr marL="34290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3" action="ppaction://hlinksldjump"/>
              </a:rPr>
              <a:t>تفسیرهای ناروا از وحی</a:t>
            </a:r>
          </a:p>
          <a:p>
            <a:pPr marL="34290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3" action="ppaction://hlinksldjump"/>
              </a:rPr>
              <a:t>ب) معجزه‌ انبیاء</a:t>
            </a:r>
            <a:endParaRPr lang="fa-IR" sz="16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34290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4" action="ppaction://hlinksldjump"/>
              </a:rPr>
              <a:t>ج) عصمت انبیاء</a:t>
            </a:r>
            <a:r>
              <a:rPr lang="fa-IR" sz="1600" dirty="0">
                <a:solidFill>
                  <a:schemeClr val="tx1"/>
                </a:solidFill>
                <a:cs typeface="B Homa" pitchFamily="2" charset="-78"/>
                <a:hlinkClick r:id="rId4" action="ppaction://hlinksldjump"/>
              </a:rPr>
              <a:t> </a:t>
            </a:r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4" action="ppaction://hlinksldjump"/>
              </a:rPr>
              <a:t>: معنای عصمت</a:t>
            </a:r>
            <a:endParaRPr lang="fa-IR" sz="16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34290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5" action="ppaction://hlinksldjump"/>
              </a:rPr>
              <a:t>اقسام عصمت</a:t>
            </a:r>
            <a:endParaRPr lang="fa-IR" sz="16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342900" lvl="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6" action="ppaction://hlinksldjump"/>
              </a:rPr>
              <a:t>د) نقش دین در زندگی دنیایی</a:t>
            </a:r>
            <a:endParaRPr lang="fa-IR" sz="1600" dirty="0" smtClean="0">
              <a:solidFill>
                <a:schemeClr val="tx1"/>
              </a:solidFill>
              <a:cs typeface="B Homa" pitchFamily="2" charset="-78"/>
            </a:endParaRPr>
          </a:p>
          <a:p>
            <a:pPr lvl="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7" action="ppaction://hlinksldjump"/>
              </a:rPr>
              <a:t>1.جامعیت و کمال دین</a:t>
            </a:r>
            <a:endParaRPr lang="fa-IR" sz="16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342900" lvl="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8" action="ppaction://hlinksldjump"/>
              </a:rPr>
              <a:t>شبهات</a:t>
            </a:r>
            <a:endParaRPr lang="fa-IR" sz="16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342900" lvl="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9" action="ppaction://hlinksldjump"/>
              </a:rPr>
              <a:t>2. سکولاریسم</a:t>
            </a:r>
            <a:endParaRPr lang="fa-IR" sz="16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342900" lvl="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10" action="ppaction://hlinksldjump"/>
              </a:rPr>
              <a:t>3. لیبرالیسم</a:t>
            </a:r>
            <a:endParaRPr lang="fa-IR" sz="16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34290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9" action="ppaction://hlinksldjump"/>
              </a:rPr>
              <a:t>ه) گوهر مشترک دین و راز تعدد شریعت</a:t>
            </a:r>
            <a:endParaRPr lang="fa-IR" sz="16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342900" lvl="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11" action="ppaction://hlinksldjump"/>
              </a:rPr>
              <a:t>راز جاودانگی و حقانیت شریعت اسلام</a:t>
            </a:r>
            <a:endParaRPr lang="fa-IR" sz="16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342900" lvl="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12" action="ppaction://hlinksldjump"/>
              </a:rPr>
              <a:t>و) رابطه علم و دین</a:t>
            </a:r>
            <a:endParaRPr lang="fa-IR" sz="16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342900" lvl="0" indent="-342900" algn="r" rtl="1"/>
            <a:r>
              <a:rPr lang="fa-IR" sz="1600" dirty="0" smtClean="0">
                <a:solidFill>
                  <a:schemeClr val="tx1"/>
                </a:solidFill>
                <a:cs typeface="B Homa" pitchFamily="2" charset="-78"/>
                <a:hlinkClick r:id="rId13" action="ppaction://hlinksldjump"/>
              </a:rPr>
              <a:t>ز) علم دینی</a:t>
            </a:r>
            <a:endParaRPr lang="en-US" sz="16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342900" indent="-342900" algn="r" rtl="1"/>
            <a:endParaRPr lang="en-US" sz="16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99199" y="76200"/>
            <a:ext cx="2336005" cy="10715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Traffic" pitchFamily="2" charset="-78"/>
              </a:rPr>
              <a:t>فهرست</a:t>
            </a:r>
            <a:endParaRPr lang="en-US" sz="2800" dirty="0">
              <a:cs typeface="B Traffic" pitchFamily="2" charset="-78"/>
            </a:endParaRPr>
          </a:p>
        </p:txBody>
      </p:sp>
      <p:pic>
        <p:nvPicPr>
          <p:cNvPr id="1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885773" flipH="1">
            <a:off x="5537596" y="128263"/>
            <a:ext cx="817567" cy="11572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885773" flipH="1">
            <a:off x="279795" y="5572459"/>
            <a:ext cx="817567" cy="11572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8519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6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2362200"/>
            <a:ext cx="3505200" cy="354171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722437"/>
            <a:ext cx="4495800" cy="4906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endParaRPr lang="fa-IR" dirty="0">
              <a:cs typeface="B Traffic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Traffic" pitchFamily="2" charset="-78"/>
              </a:rPr>
              <a:t>		</a:t>
            </a:r>
            <a:endParaRPr lang="en-US" dirty="0">
              <a:cs typeface="B Traffic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196347"/>
            <a:ext cx="690559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4400" dirty="0" smtClean="0">
                <a:cs typeface="B Homa" pitchFamily="2" charset="-78"/>
              </a:rPr>
              <a:t>دیدگاه اسلام درباب سکولاریسم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  <p:pic>
        <p:nvPicPr>
          <p:cNvPr id="5" name="Picture 2" descr="C:\Users\satari\Desktop\انديشه 1 عكسها\png\bot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2765">
            <a:off x="1513633" y="127520"/>
            <a:ext cx="878409" cy="1322431"/>
          </a:xfrm>
          <a:prstGeom prst="rect">
            <a:avLst/>
          </a:prstGeom>
          <a:noFill/>
        </p:spPr>
      </p:pic>
      <p:pic>
        <p:nvPicPr>
          <p:cNvPr id="6" name="Picture 2" descr="C:\Users\satari\Desktop\انديشه 1 عكسها\png\bot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48484">
            <a:off x="8106240" y="75407"/>
            <a:ext cx="878409" cy="132243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685800" y="1981200"/>
            <a:ext cx="78486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1. بعثت پیامبران برای هدایت، عدالت، کرامت‌های اخلاقی و ...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2971800"/>
            <a:ext cx="78486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2. پاره‌ای می‌گویند دین از سیاست جداست. خدا می‌گوید: </a:t>
            </a:r>
          </a:p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ما به ابراهیم کتاب و حکمت دادیم(مرجعیت علمی و دینی)</a:t>
            </a:r>
            <a:endParaRPr lang="fa-IR" sz="2800" dirty="0">
              <a:cs typeface="B Traffic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4572000"/>
            <a:ext cx="78486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3. اجرای احکام اسلامی نیازمند تشکیل حکومت است. اعتقاد به حکومت جهانی حضرت ولی‌عصر (عج)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5562600"/>
            <a:ext cx="7848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Font typeface="Arial" pitchFamily="34" charset="0"/>
              <a:buChar char="•"/>
            </a:pPr>
            <a:r>
              <a:rPr lang="fa-IR" sz="2800" dirty="0" smtClean="0">
                <a:cs typeface="B Traffic" pitchFamily="2" charset="-78"/>
              </a:rPr>
              <a:t> سکولار با تعالیم قرآن ناسازگار است.</a:t>
            </a:r>
            <a:endParaRPr lang="en-US" sz="2800" dirty="0" smtClean="0">
              <a:cs typeface="B Traffic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-1"/>
            <a:ext cx="1604754" cy="172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352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Low" rtl="1"/>
            <a:r>
              <a:rPr lang="fa-IR" sz="2800" dirty="0" smtClean="0">
                <a:cs typeface="B Traffic" pitchFamily="2" charset="-78"/>
              </a:rPr>
              <a:t>به معنای آزادی خواهی و آزادمنشی است که از واژه لیبرال به معنای آزادی خواه برگرفته شده است.تاکید بر ارزش هایی همچون آزادی برای افراد، اقلیت ها و ملت ها</a:t>
            </a:r>
          </a:p>
          <a:p>
            <a:pPr algn="justLow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زمینه‌های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شکل‌گیری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لیبرالیسم:</a:t>
            </a:r>
          </a:p>
          <a:p>
            <a:pPr lvl="1" algn="justLow" rtl="1"/>
            <a:r>
              <a:rPr lang="fa-IR" dirty="0" smtClean="0">
                <a:cs typeface="B Traffic" pitchFamily="2" charset="-78"/>
              </a:rPr>
              <a:t>برخی سقراطرا از آن رو که به آزادی تحقیق و بیان اعتقاد داشت و همچنین پیتر آبلارد متکلم قرون وسطی که بر عقل تاکید بسیار می کرد.</a:t>
            </a:r>
          </a:p>
          <a:p>
            <a:pPr lvl="1" algn="justLow" rtl="1"/>
            <a:r>
              <a:rPr lang="fa-IR" dirty="0" smtClean="0">
                <a:cs typeface="B Traffic" pitchFamily="2" charset="-78"/>
              </a:rPr>
              <a:t>این </a:t>
            </a:r>
            <a:r>
              <a:rPr lang="fa-IR" dirty="0">
                <a:cs typeface="B Traffic" pitchFamily="2" charset="-78"/>
              </a:rPr>
              <a:t>فکر زاییده‌ی تفکر بعد از رنسانس غرب </a:t>
            </a:r>
            <a:r>
              <a:rPr lang="fa-IR" dirty="0" smtClean="0">
                <a:cs typeface="B Traffic" pitchFamily="2" charset="-78"/>
              </a:rPr>
              <a:t>است.</a:t>
            </a:r>
          </a:p>
          <a:p>
            <a:pPr lvl="1" algn="justLow" rtl="1"/>
            <a:r>
              <a:rPr lang="fa-IR" dirty="0" smtClean="0">
                <a:cs typeface="B Traffic" pitchFamily="2" charset="-78"/>
              </a:rPr>
              <a:t>افکار </a:t>
            </a:r>
            <a:r>
              <a:rPr lang="fa-IR" dirty="0">
                <a:cs typeface="B Traffic" pitchFamily="2" charset="-78"/>
              </a:rPr>
              <a:t>متفکرانی مثل </a:t>
            </a:r>
            <a:r>
              <a:rPr lang="fa-IR" dirty="0" smtClean="0">
                <a:cs typeface="B Traffic" pitchFamily="2" charset="-78"/>
              </a:rPr>
              <a:t>دکارت </a:t>
            </a:r>
            <a:r>
              <a:rPr lang="fa-IR" dirty="0">
                <a:cs typeface="B Traffic" pitchFamily="2" charset="-78"/>
              </a:rPr>
              <a:t>و </a:t>
            </a:r>
            <a:r>
              <a:rPr lang="fa-IR" dirty="0">
                <a:solidFill>
                  <a:srgbClr val="FF0000"/>
                </a:solidFill>
                <a:cs typeface="B Traffic" pitchFamily="2" charset="-78"/>
              </a:rPr>
              <a:t>ژان ژاک </a:t>
            </a:r>
            <a:r>
              <a:rPr lang="fa-IR" dirty="0" smtClean="0">
                <a:solidFill>
                  <a:srgbClr val="FF0000"/>
                </a:solidFill>
                <a:cs typeface="B Traffic" pitchFamily="2" charset="-78"/>
              </a:rPr>
              <a:t>روسو، جان لاک و </a:t>
            </a:r>
            <a:r>
              <a:rPr lang="fa-IR" dirty="0" smtClean="0">
                <a:cs typeface="B Traffic" pitchFamily="2" charset="-78"/>
              </a:rPr>
              <a:t>...</a:t>
            </a:r>
            <a:endParaRPr lang="en-US" dirty="0">
              <a:cs typeface="B Traffic" pitchFamily="2" charset="-78"/>
            </a:endParaRPr>
          </a:p>
          <a:p>
            <a:pPr algn="r"/>
            <a:endParaRPr lang="en-US" dirty="0">
              <a:cs typeface="B Traffic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4950" y="229435"/>
            <a:ext cx="7086600" cy="9144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3. لیبرالیسم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5554"/>
            <a:ext cx="783700" cy="117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115554"/>
            <a:ext cx="762000" cy="11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4343400"/>
            <a:ext cx="2667000" cy="2694784"/>
          </a:xfrm>
          <a:prstGeom prst="rect">
            <a:avLst/>
          </a:prstGeom>
          <a:noFill/>
        </p:spPr>
      </p:pic>
      <p:pic>
        <p:nvPicPr>
          <p:cNvPr id="3076" name="Picture 4" descr="C:\Users\sattari\Desktop\00cea79289a3071f462fc88d528a4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24000"/>
            <a:ext cx="4030730" cy="53340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76200"/>
            <a:ext cx="1363022" cy="1462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343400" cy="480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fa-IR" dirty="0" smtClean="0">
                <a:cs typeface="B Traffic" pitchFamily="2" charset="-78"/>
              </a:rPr>
              <a:t>یک. فردگرایی:</a:t>
            </a:r>
          </a:p>
          <a:p>
            <a:pPr lvl="1" algn="r" rtl="1"/>
            <a:r>
              <a:rPr lang="fa-IR" dirty="0" smtClean="0">
                <a:cs typeface="B Traffic" pitchFamily="2" charset="-78"/>
              </a:rPr>
              <a:t>برتری </a:t>
            </a:r>
            <a:r>
              <a:rPr lang="fa-IR" dirty="0">
                <a:cs typeface="B Traffic" pitchFamily="2" charset="-78"/>
              </a:rPr>
              <a:t>هر فرد بر هر توده یا جمع. اسلام هم به فرد و هم به اجتماع اهمیت </a:t>
            </a:r>
            <a:r>
              <a:rPr lang="fa-IR" dirty="0" smtClean="0">
                <a:cs typeface="B Traffic" pitchFamily="2" charset="-78"/>
              </a:rPr>
              <a:t>می‌دهد.</a:t>
            </a:r>
            <a:endParaRPr lang="en-US" dirty="0" smtClean="0">
              <a:cs typeface="B Traffic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Traffic" pitchFamily="2" charset="-78"/>
              </a:rPr>
              <a:t>دو. آزادی:</a:t>
            </a:r>
          </a:p>
          <a:p>
            <a:pPr lvl="1" algn="r" rtl="1"/>
            <a:r>
              <a:rPr lang="fa-IR" dirty="0" smtClean="0">
                <a:cs typeface="B Traffic" pitchFamily="2" charset="-78"/>
              </a:rPr>
              <a:t>آزادی </a:t>
            </a:r>
            <a:r>
              <a:rPr lang="fa-IR" dirty="0">
                <a:cs typeface="B Traffic" pitchFamily="2" charset="-78"/>
              </a:rPr>
              <a:t>فردی؛ حکومت، نهاد، سنت و ... نباید اورا محدود کند.</a:t>
            </a:r>
            <a:endParaRPr lang="en-US" dirty="0">
              <a:cs typeface="B Traffic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Traffic" pitchFamily="2" charset="-78"/>
              </a:rPr>
              <a:t>سه. عقل‌گرایی:</a:t>
            </a:r>
          </a:p>
          <a:p>
            <a:pPr lvl="1" algn="justLow" rtl="1"/>
            <a:r>
              <a:rPr lang="fa-IR" dirty="0" smtClean="0">
                <a:cs typeface="B Traffic" pitchFamily="2" charset="-78"/>
              </a:rPr>
              <a:t>انسان </a:t>
            </a:r>
            <a:r>
              <a:rPr lang="fa-IR" dirty="0">
                <a:cs typeface="B Traffic" pitchFamily="2" charset="-78"/>
              </a:rPr>
              <a:t>با عقل خود </a:t>
            </a:r>
            <a:r>
              <a:rPr lang="fa-IR" dirty="0" smtClean="0">
                <a:cs typeface="B Traffic" pitchFamily="2" charset="-78"/>
              </a:rPr>
              <a:t>می تواند بهترین منافع </a:t>
            </a:r>
            <a:r>
              <a:rPr lang="fa-IR" dirty="0">
                <a:cs typeface="B Traffic" pitchFamily="2" charset="-78"/>
              </a:rPr>
              <a:t>را </a:t>
            </a:r>
            <a:r>
              <a:rPr lang="fa-IR" dirty="0" smtClean="0">
                <a:cs typeface="B Traffic" pitchFamily="2" charset="-78"/>
              </a:rPr>
              <a:t>بشناسد و پی گیرد.کلیسا را نهادی خصوصی می دانند. </a:t>
            </a:r>
            <a:endParaRPr lang="en-US" dirty="0">
              <a:cs typeface="B Traffic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2800" y="380999"/>
            <a:ext cx="69342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مبانی و ارزش‌های لیبرالیسم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00" y="76200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1700" y="76199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attari\Desktop\individuality.jpg"/>
          <p:cNvPicPr>
            <a:picLocks noChangeAspect="1" noChangeArrowheads="1"/>
          </p:cNvPicPr>
          <p:nvPr/>
        </p:nvPicPr>
        <p:blipFill>
          <a:blip r:embed="rId3" cstate="print"/>
          <a:srcRect r="4516"/>
          <a:stretch>
            <a:fillRect/>
          </a:stretch>
        </p:blipFill>
        <p:spPr bwMode="auto">
          <a:xfrm>
            <a:off x="-1066800" y="2209800"/>
            <a:ext cx="5638800" cy="3933825"/>
          </a:xfrm>
          <a:prstGeom prst="rect">
            <a:avLst/>
          </a:prstGeom>
          <a:noFill/>
        </p:spPr>
      </p:pic>
      <p:pic>
        <p:nvPicPr>
          <p:cNvPr id="4099" name="Picture 3" descr="C:\Users\sattari\Desktop\13851123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2438400"/>
            <a:ext cx="5029200" cy="3356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0" name="Picture 4" descr="C:\Users\sattari\Desktop\انديشه2 و 1 عكسها\xfb\a3n9gz29z1b5v3sadd0v1.jpg"/>
          <p:cNvPicPr>
            <a:picLocks noChangeAspect="1" noChangeArrowheads="1"/>
          </p:cNvPicPr>
          <p:nvPr/>
        </p:nvPicPr>
        <p:blipFill>
          <a:blip r:embed="rId5" cstate="print"/>
          <a:srcRect t="7843"/>
          <a:stretch>
            <a:fillRect/>
          </a:stretch>
        </p:blipFill>
        <p:spPr bwMode="auto">
          <a:xfrm>
            <a:off x="22697" y="1752600"/>
            <a:ext cx="4701703" cy="441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76200"/>
            <a:ext cx="1515422" cy="1626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990600"/>
            <a:ext cx="4648200" cy="46966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28600"/>
            <a:ext cx="5257800" cy="6248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Low" rtl="1"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چهار. عدالت و برابری حقوق انسان ها</a:t>
            </a:r>
          </a:p>
          <a:p>
            <a:pPr lvl="1" algn="justLow" rtl="1"/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قانون، خواه یاری دهنده و حمایت کننده و خواه مجازات کننده باید برای همه یکسان باشد. لیبرال ها کسب ثروت را نشانه شایستگی افراد می دانند.</a:t>
            </a:r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5. تساهل:</a:t>
            </a:r>
          </a:p>
          <a:p>
            <a:pPr lvl="1" algn="justLow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raffic" pitchFamily="2" charset="-78"/>
              </a:rPr>
              <a:t>مدارا، آرمانی اخلاقی و اصلی اجتماعی است که به مردم اجازه می دهد که به طریقی سخن بگویند و عمل کنند که مطلوب ما نباشد.آزادی های مدنی نظیر آزادی بیان، آزادی تشکیل انجمن ها و آزادی دین و ..</a:t>
            </a:r>
            <a:endParaRPr lang="en-US" dirty="0"/>
          </a:p>
        </p:txBody>
      </p:sp>
      <p:pic>
        <p:nvPicPr>
          <p:cNvPr id="5122" name="Picture 2" descr="C:\Users\sattari\Desktop\انديشه2 و 1 عكسها\New folder (2)\New folder\unfair_f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3867150" cy="441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123" name="Picture 3" descr="C:\Users\sattari\Desktop\انديشه2 و 1 عكسها\New folder (2)\New folder\0.204439001392311123_jazzaab_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81884"/>
            <a:ext cx="6855372" cy="39761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595" y="275551"/>
            <a:ext cx="8286808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cs typeface="B Homa" pitchFamily="2" charset="-78"/>
              </a:rPr>
              <a:t>ه‍. گوهر مشترک دین و راز تعدد شریعت ها</a:t>
            </a:r>
            <a:endParaRPr lang="en-US" sz="3600" dirty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8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0034" flipV="1">
            <a:off x="85962" y="245723"/>
            <a:ext cx="1057568" cy="1285885"/>
          </a:xfrm>
          <a:prstGeom prst="rect">
            <a:avLst/>
          </a:prstGeom>
          <a:noFill/>
        </p:spPr>
      </p:pic>
      <p:pic>
        <p:nvPicPr>
          <p:cNvPr id="9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54414" flipV="1">
            <a:off x="7974330" y="221114"/>
            <a:ext cx="1057568" cy="128588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828800"/>
            <a:ext cx="3429000" cy="48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r" rtl="1">
              <a:buNone/>
            </a:pP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گوهر </a:t>
            </a:r>
            <a:r>
              <a:rPr lang="fa-IR" sz="2400" dirty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مشترک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دین</a:t>
            </a:r>
          </a:p>
          <a:p>
            <a:pPr lvl="1" algn="justLow" rtl="1"/>
            <a:r>
              <a:rPr lang="fa-IR" sz="2400" dirty="0" smtClean="0">
                <a:cs typeface="B Traffic" pitchFamily="2" charset="-78"/>
              </a:rPr>
              <a:t>گوهر و حقیقت مشترک همه شریعت های الهی، اسلام است که همان تسلیم </a:t>
            </a:r>
            <a:r>
              <a:rPr lang="fa-IR" sz="2400" dirty="0">
                <a:cs typeface="B Traffic" pitchFamily="2" charset="-78"/>
              </a:rPr>
              <a:t>بودن در </a:t>
            </a:r>
            <a:r>
              <a:rPr lang="fa-IR" sz="2400" dirty="0" smtClean="0">
                <a:cs typeface="B Traffic" pitchFamily="2" charset="-78"/>
              </a:rPr>
              <a:t>برابرخداست.همه‌ ادیان الهی </a:t>
            </a:r>
            <a:r>
              <a:rPr lang="fa-IR" sz="2400" dirty="0">
                <a:cs typeface="B Traffic" pitchFamily="2" charset="-78"/>
              </a:rPr>
              <a:t>در اصول </a:t>
            </a:r>
            <a:r>
              <a:rPr lang="fa-IR" sz="2400" dirty="0" smtClean="0">
                <a:cs typeface="B Traffic" pitchFamily="2" charset="-78"/>
              </a:rPr>
              <a:t>(توحید، نبوت، معاد و اصول اخلاقی) مشترک </a:t>
            </a:r>
            <a:r>
              <a:rPr lang="fa-IR" sz="2400" dirty="0">
                <a:cs typeface="B Traffic" pitchFamily="2" charset="-78"/>
              </a:rPr>
              <a:t>هستند</a:t>
            </a:r>
            <a:r>
              <a:rPr lang="fa-IR" sz="2400" dirty="0" smtClean="0">
                <a:cs typeface="B Traffic" pitchFamily="2" charset="-78"/>
              </a:rPr>
              <a:t>.</a:t>
            </a:r>
          </a:p>
          <a:p>
            <a:pPr lvl="1" algn="justLow" rtl="1"/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راز تعدد شرایع</a:t>
            </a:r>
          </a:p>
          <a:p>
            <a:pPr lvl="1" algn="justLow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همه شرایع در اصول مشترک هستند و با هم اختلافی ندارند، اما در برخی احکام به مقتضای زمان با هم تفاوت دارند و شریعت بعدی، شریعت پیشین را در آن مورد نسخ می کند.</a:t>
            </a:r>
          </a:p>
        </p:txBody>
      </p:sp>
      <p:pic>
        <p:nvPicPr>
          <p:cNvPr id="4099" name="Picture 3" descr="C:\Users\sattari\Desktop\عکس اندیشه\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515971" cy="5029200"/>
          </a:xfrm>
          <a:prstGeom prst="rect">
            <a:avLst/>
          </a:prstGeom>
          <a:noFill/>
        </p:spPr>
      </p:pic>
      <p:pic>
        <p:nvPicPr>
          <p:cNvPr id="4098" name="Picture 2" descr="C:\Users\sattari\Desktop\عکس اندیشه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76400"/>
            <a:ext cx="4785531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>
              <a:buNone/>
            </a:pPr>
            <a:r>
              <a:rPr lang="fa-IR" dirty="0" smtClean="0">
                <a:cs typeface="B Traffic" pitchFamily="2" charset="-78"/>
              </a:rPr>
              <a:t>راز </a:t>
            </a:r>
            <a:r>
              <a:rPr lang="fa-IR" dirty="0">
                <a:cs typeface="B Traffic" pitchFamily="2" charset="-78"/>
              </a:rPr>
              <a:t>جاودانگی </a:t>
            </a:r>
            <a:r>
              <a:rPr lang="fa-IR" dirty="0" smtClean="0">
                <a:cs typeface="B Traffic" pitchFamily="2" charset="-78"/>
              </a:rPr>
              <a:t>و حقانیت </a:t>
            </a:r>
            <a:r>
              <a:rPr lang="fa-IR" dirty="0">
                <a:cs typeface="B Traffic" pitchFamily="2" charset="-78"/>
              </a:rPr>
              <a:t>شریعت </a:t>
            </a:r>
            <a:r>
              <a:rPr lang="fa-IR" dirty="0" smtClean="0">
                <a:cs typeface="B Traffic" pitchFamily="2" charset="-78"/>
              </a:rPr>
              <a:t>اسلام</a:t>
            </a:r>
          </a:p>
          <a:p>
            <a:pPr lvl="1" algn="r" rtl="1"/>
            <a:r>
              <a:rPr lang="fa-IR" dirty="0" smtClean="0">
                <a:cs typeface="B Traffic" pitchFamily="2" charset="-78"/>
              </a:rPr>
              <a:t>جاودانه </a:t>
            </a:r>
            <a:r>
              <a:rPr lang="fa-IR" dirty="0">
                <a:cs typeface="B Traffic" pitchFamily="2" charset="-78"/>
              </a:rPr>
              <a:t>بودن احکام و قوانین، هیچ باطلی به قرآن راه ندارد. (فصلت: 41-42).</a:t>
            </a:r>
            <a:endParaRPr lang="en-US" dirty="0">
              <a:cs typeface="B Traffic" pitchFamily="2" charset="-78"/>
            </a:endParaRPr>
          </a:p>
          <a:p>
            <a:pPr lvl="1" algn="r" rtl="1"/>
            <a:r>
              <a:rPr lang="fa-IR" dirty="0">
                <a:cs typeface="B Traffic" pitchFamily="2" charset="-78"/>
              </a:rPr>
              <a:t>حلال محمد (ص) تا </a:t>
            </a:r>
            <a:r>
              <a:rPr lang="fa-IR" dirty="0" smtClean="0">
                <a:cs typeface="B Traffic" pitchFamily="2" charset="-78"/>
              </a:rPr>
              <a:t>روز قیامت حلال است </a:t>
            </a:r>
            <a:r>
              <a:rPr lang="fa-IR" dirty="0">
                <a:cs typeface="B Traffic" pitchFamily="2" charset="-78"/>
              </a:rPr>
              <a:t>و حرام </a:t>
            </a:r>
            <a:r>
              <a:rPr lang="fa-IR" dirty="0" smtClean="0">
                <a:cs typeface="B Traffic" pitchFamily="2" charset="-78"/>
              </a:rPr>
              <a:t>وی </a:t>
            </a:r>
            <a:r>
              <a:rPr lang="fa-IR" dirty="0">
                <a:cs typeface="B Traffic" pitchFamily="2" charset="-78"/>
              </a:rPr>
              <a:t>تا </a:t>
            </a:r>
            <a:r>
              <a:rPr lang="fa-IR" dirty="0" smtClean="0">
                <a:cs typeface="B Traffic" pitchFamily="2" charset="-78"/>
              </a:rPr>
              <a:t>روزقیامت حرام </a:t>
            </a:r>
            <a:r>
              <a:rPr lang="fa-IR" sz="1100" dirty="0" smtClean="0">
                <a:cs typeface="B Traffic" pitchFamily="2" charset="-78"/>
              </a:rPr>
              <a:t>( کلینی،اصول کافی،ج 1،ص 58).</a:t>
            </a:r>
            <a:endParaRPr lang="en-US" sz="1100" dirty="0">
              <a:cs typeface="B Traffic" pitchFamily="2" charset="-78"/>
            </a:endParaRPr>
          </a:p>
          <a:p>
            <a:pPr lvl="1" algn="r" rtl="1"/>
            <a:r>
              <a:rPr lang="fa-IR" dirty="0">
                <a:cs typeface="B Traffic" pitchFamily="2" charset="-78"/>
              </a:rPr>
              <a:t>قوانین اسلام براساس ساختار وجودی و فطرت انسان وضع شده است.</a:t>
            </a:r>
            <a:endParaRPr lang="en-US" dirty="0">
              <a:cs typeface="B Traffic" pitchFamily="2" charset="-78"/>
            </a:endParaRPr>
          </a:p>
          <a:p>
            <a:pPr lvl="1" algn="r" rtl="1"/>
            <a:r>
              <a:rPr lang="fa-IR" dirty="0">
                <a:cs typeface="B Traffic" pitchFamily="2" charset="-78"/>
              </a:rPr>
              <a:t>گوهر وجودی در طی اعصار و قرون ثابت است. قوانین اسلام نیز </a:t>
            </a:r>
            <a:r>
              <a:rPr lang="fa-IR" dirty="0" smtClean="0">
                <a:cs typeface="B Traffic" pitchFamily="2" charset="-78"/>
              </a:rPr>
              <a:t>ثابت و پابرجاست.</a:t>
            </a:r>
            <a:endParaRPr lang="en-US" dirty="0"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595" y="275551"/>
            <a:ext cx="8286808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cs typeface="B Homa" pitchFamily="2" charset="-78"/>
              </a:rPr>
              <a:t>ه‍. گوهر مشترک دین و راز تعدد شریعتها</a:t>
            </a:r>
            <a:endParaRPr lang="en-US" sz="3600" dirty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0034" flipV="1">
            <a:off x="85962" y="245723"/>
            <a:ext cx="1057568" cy="1285885"/>
          </a:xfrm>
          <a:prstGeom prst="rect">
            <a:avLst/>
          </a:prstGeom>
          <a:noFill/>
        </p:spPr>
      </p:pic>
      <p:pic>
        <p:nvPicPr>
          <p:cNvPr id="6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54414" flipV="1">
            <a:off x="7974330" y="221114"/>
            <a:ext cx="1057568" cy="1285885"/>
          </a:xfrm>
          <a:prstGeom prst="rect">
            <a:avLst/>
          </a:prstGeom>
          <a:noFill/>
        </p:spPr>
      </p:pic>
      <p:pic>
        <p:nvPicPr>
          <p:cNvPr id="3074" name="Picture 2" descr="C:\Users\sattari\Desktop\com.hrmmrh.ghano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1520">
            <a:off x="1583433" y="1659633"/>
            <a:ext cx="6180238" cy="618023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3962400" y="4114801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5400" b="1" dirty="0" smtClean="0">
                <a:cs typeface="B Titr" pitchFamily="2" charset="-78"/>
              </a:rPr>
              <a:t>اسلام</a:t>
            </a:r>
            <a:r>
              <a:rPr lang="fa-IR" sz="8000" b="1" dirty="0" smtClean="0">
                <a:cs typeface="B Titr" pitchFamily="2" charset="-78"/>
              </a:rPr>
              <a:t> </a:t>
            </a:r>
            <a:endParaRPr lang="en-US" sz="8000" b="1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Low" rtl="1">
              <a:buNone/>
            </a:pPr>
            <a:r>
              <a:rPr lang="fa-IR" dirty="0" smtClean="0">
                <a:cs typeface="B Traffic" pitchFamily="2" charset="-78"/>
              </a:rPr>
              <a:t>ابزار </a:t>
            </a:r>
            <a:r>
              <a:rPr lang="fa-IR" dirty="0">
                <a:cs typeface="B Traffic" pitchFamily="2" charset="-78"/>
              </a:rPr>
              <a:t>دین برای پاسخ‌گویی به مسائل جدید</a:t>
            </a:r>
            <a:endParaRPr lang="en-US" dirty="0">
              <a:cs typeface="B Traffic" pitchFamily="2" charset="-78"/>
            </a:endParaRPr>
          </a:p>
          <a:p>
            <a:pPr lvl="1" algn="justLow" rtl="1"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ا. حجیت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و حکم عقل: </a:t>
            </a:r>
            <a:r>
              <a:rPr lang="fa-IR" dirty="0">
                <a:cs typeface="B Traffic" pitchFamily="2" charset="-78"/>
              </a:rPr>
              <a:t>اعتباربخشی به احکام صحیح عقلی . یکی از منابع حکم فقهی که حکم پاره‌ای از مسائل را می‌توان تعیین نمود.</a:t>
            </a:r>
            <a:endParaRPr lang="en-US" dirty="0">
              <a:cs typeface="B Traffic" pitchFamily="2" charset="-78"/>
            </a:endParaRPr>
          </a:p>
          <a:p>
            <a:pPr lvl="1" algn="justLow" rtl="1"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2. قاعده‌ی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اهم و مهم: </a:t>
            </a:r>
            <a:r>
              <a:rPr lang="fa-IR" dirty="0">
                <a:cs typeface="B Traffic" pitchFamily="2" charset="-78"/>
              </a:rPr>
              <a:t>احکام تابع مصالح و </a:t>
            </a:r>
            <a:r>
              <a:rPr lang="fa-IR" dirty="0" smtClean="0">
                <a:cs typeface="B Traffic" pitchFamily="2" charset="-78"/>
              </a:rPr>
              <a:t>مفاسد است و از سویی مصلحت و مفسده چیزها نیز یکسان و مساوی نیست،عالمان اسلامی باید بسنجند مصالح و مفاسد را و مصلحت کم اهمیت تر را فدای مصلحت مهم تر کنند.</a:t>
            </a:r>
            <a:endParaRPr lang="en-US" dirty="0">
              <a:cs typeface="B Traffic" pitchFamily="2" charset="-78"/>
            </a:endParaRPr>
          </a:p>
          <a:p>
            <a:pPr lvl="1" algn="justLow" rtl="1"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3. گشوده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بودن باب اجتهاد: </a:t>
            </a:r>
            <a:r>
              <a:rPr lang="fa-IR" dirty="0">
                <a:cs typeface="B Traffic" pitchFamily="2" charset="-78"/>
              </a:rPr>
              <a:t>عالمان دین با استفاده از قرآن، روایات، اجماع و عقل مسائل جدید را استنباط می‌کنند.</a:t>
            </a:r>
            <a:endParaRPr lang="en-US" dirty="0">
              <a:cs typeface="B Traffic" pitchFamily="2" charset="-78"/>
            </a:endParaRPr>
          </a:p>
          <a:p>
            <a:pPr lvl="1" algn="justLow" rtl="1"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4. پیروی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از قواعد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حاکمه‌ فقهی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: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قواعد حاکمه یعنی قواعدی که بر تمامی </a:t>
            </a:r>
            <a:r>
              <a:rPr lang="fa-IR" dirty="0" smtClean="0">
                <a:cs typeface="B Traffic" pitchFamily="2" charset="-78"/>
              </a:rPr>
              <a:t>احکام و مقررات اسلامی چیره اند و بر همه آنها حکومت می کنند.</a:t>
            </a:r>
            <a:endParaRPr lang="en-US" dirty="0">
              <a:cs typeface="B Traffic" pitchFamily="2" charset="-78"/>
            </a:endParaRPr>
          </a:p>
          <a:p>
            <a:pPr algn="r" rtl="1">
              <a:buNone/>
            </a:pPr>
            <a:endParaRPr lang="en-US" dirty="0"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595" y="275551"/>
            <a:ext cx="8286808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cs typeface="B Homa" pitchFamily="2" charset="-78"/>
              </a:rPr>
              <a:t>راز جاودانگی و حقانیت شریعت اسلام</a:t>
            </a:r>
            <a:endParaRPr lang="en-US" sz="3600" dirty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0034" flipV="1">
            <a:off x="85962" y="245723"/>
            <a:ext cx="1057568" cy="1285885"/>
          </a:xfrm>
          <a:prstGeom prst="rect">
            <a:avLst/>
          </a:prstGeom>
          <a:noFill/>
        </p:spPr>
      </p:pic>
      <p:pic>
        <p:nvPicPr>
          <p:cNvPr id="6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54414" flipV="1">
            <a:off x="7974330" y="221114"/>
            <a:ext cx="1057568" cy="1285885"/>
          </a:xfrm>
          <a:prstGeom prst="rect">
            <a:avLst/>
          </a:prstGeom>
          <a:noFill/>
        </p:spPr>
      </p:pic>
      <p:pic>
        <p:nvPicPr>
          <p:cNvPr id="5122" name="Picture 2" descr="C:\Users\sattari\Desktop\عکس اندیشه\2011348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1604961"/>
            <a:ext cx="8458200" cy="4804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dirty="0" smtClean="0">
                <a:cs typeface="B Traffic" pitchFamily="2" charset="-78"/>
              </a:rPr>
              <a:t>آیا </a:t>
            </a:r>
            <a:r>
              <a:rPr lang="fa-IR" dirty="0">
                <a:cs typeface="B Traffic" pitchFamily="2" charset="-78"/>
              </a:rPr>
              <a:t>مذاهب و شریعت‌ها از حقانیت و نجات‌بخشی یکسانی </a:t>
            </a:r>
            <a:r>
              <a:rPr lang="fa-IR" dirty="0" smtClean="0">
                <a:cs typeface="B Traffic" pitchFamily="2" charset="-78"/>
              </a:rPr>
              <a:t>برخوردارند؟</a:t>
            </a:r>
          </a:p>
          <a:p>
            <a:pPr lvl="1" algn="justLow" rtl="1"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1.حقانیت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و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نجات‌بخشی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مطلق یک دین (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انحصارگرایی): تنها </a:t>
            </a:r>
            <a:r>
              <a:rPr lang="fa-IR" dirty="0" smtClean="0">
                <a:cs typeface="B Traffic" pitchFamily="2" charset="-78"/>
              </a:rPr>
              <a:t>یک </a:t>
            </a:r>
            <a:r>
              <a:rPr lang="fa-IR" dirty="0">
                <a:cs typeface="B Traffic" pitchFamily="2" charset="-78"/>
              </a:rPr>
              <a:t>دین حقانیت کامل دارد، اما </a:t>
            </a:r>
            <a:r>
              <a:rPr lang="fa-IR" dirty="0" smtClean="0">
                <a:cs typeface="B Traffic" pitchFamily="2" charset="-78"/>
              </a:rPr>
              <a:t>بقیه هر چند </a:t>
            </a:r>
            <a:r>
              <a:rPr lang="fa-IR" dirty="0">
                <a:cs typeface="B Traffic" pitchFamily="2" charset="-78"/>
              </a:rPr>
              <a:t>ممکن است بهره‌ای از حقانیت داشته باشند، حق مطلق </a:t>
            </a:r>
            <a:r>
              <a:rPr lang="fa-IR" dirty="0" smtClean="0">
                <a:cs typeface="B Traffic" pitchFamily="2" charset="-78"/>
              </a:rPr>
              <a:t>نیستند.</a:t>
            </a:r>
          </a:p>
          <a:p>
            <a:pPr lvl="1" algn="justLow" rtl="1"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2. شمول‌گرایی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: </a:t>
            </a:r>
            <a:r>
              <a:rPr lang="fa-IR" dirty="0">
                <a:cs typeface="B Traffic" pitchFamily="2" charset="-78"/>
              </a:rPr>
              <a:t>یک دین خاص حق </a:t>
            </a:r>
            <a:r>
              <a:rPr lang="fa-IR" dirty="0" smtClean="0">
                <a:cs typeface="B Traffic" pitchFamily="2" charset="-78"/>
              </a:rPr>
              <a:t>مطلق است و پیروان آن  نجات می یابند اما پیروان مذاهب دیگر نیز </a:t>
            </a:r>
            <a:r>
              <a:rPr lang="fa-IR" dirty="0">
                <a:cs typeface="B Traffic" pitchFamily="2" charset="-78"/>
              </a:rPr>
              <a:t>به </a:t>
            </a:r>
            <a:r>
              <a:rPr lang="fa-IR" dirty="0" smtClean="0">
                <a:cs typeface="B Traffic" pitchFamily="2" charset="-78"/>
              </a:rPr>
              <a:t>اندازه‌ انطباق با دین حق، می توانند </a:t>
            </a:r>
            <a:r>
              <a:rPr lang="fa-IR" dirty="0">
                <a:cs typeface="B Traffic" pitchFamily="2" charset="-78"/>
              </a:rPr>
              <a:t>اهل نجات </a:t>
            </a:r>
            <a:r>
              <a:rPr lang="fa-IR" dirty="0" smtClean="0">
                <a:cs typeface="B Traffic" pitchFamily="2" charset="-78"/>
              </a:rPr>
              <a:t>شوند.</a:t>
            </a:r>
          </a:p>
          <a:p>
            <a:pPr lvl="1" algn="justLow" rtl="1"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3.کثرت‌گرایی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: </a:t>
            </a:r>
            <a:r>
              <a:rPr lang="fa-IR" dirty="0">
                <a:cs typeface="B Traffic" pitchFamily="2" charset="-78"/>
              </a:rPr>
              <a:t>همه‌ی </a:t>
            </a:r>
            <a:r>
              <a:rPr lang="fa-IR" dirty="0" smtClean="0">
                <a:cs typeface="B Traffic" pitchFamily="2" charset="-78"/>
              </a:rPr>
              <a:t>مذاهب هم زمان </a:t>
            </a:r>
            <a:r>
              <a:rPr lang="fa-IR" dirty="0">
                <a:cs typeface="B Traffic" pitchFamily="2" charset="-78"/>
              </a:rPr>
              <a:t>از حقانیت و نجات‌بخشی یکسان برخوردارند</a:t>
            </a:r>
            <a:endParaRPr lang="en-US" dirty="0">
              <a:cs typeface="B Traffic" pitchFamily="2" charset="-78"/>
            </a:endParaRPr>
          </a:p>
        </p:txBody>
      </p:sp>
      <p:pic>
        <p:nvPicPr>
          <p:cNvPr id="5123" name="Picture 3" descr="C:\Users\sattari\Desktop\RELIGION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05800" cy="5181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Rounded Rectangle 3"/>
          <p:cNvSpPr/>
          <p:nvPr/>
        </p:nvSpPr>
        <p:spPr>
          <a:xfrm>
            <a:off x="428595" y="275551"/>
            <a:ext cx="8286808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cs typeface="B Traffic" pitchFamily="2" charset="-78"/>
              </a:rPr>
              <a:t>کثرت‌گرایی دینی و گوهر مشترک</a:t>
            </a:r>
            <a:endParaRPr lang="en-US" sz="3600" dirty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0034" flipV="1">
            <a:off x="85962" y="245723"/>
            <a:ext cx="1057568" cy="1285885"/>
          </a:xfrm>
          <a:prstGeom prst="rect">
            <a:avLst/>
          </a:prstGeom>
          <a:noFill/>
        </p:spPr>
      </p:pic>
      <p:pic>
        <p:nvPicPr>
          <p:cNvPr id="6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54414" flipV="1">
            <a:off x="7974330" y="221114"/>
            <a:ext cx="1057568" cy="128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609600"/>
            <a:ext cx="4648200" cy="6019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Low" rtl="1"/>
            <a:r>
              <a:rPr lang="fa-IR" sz="3600" dirty="0">
                <a:cs typeface="B Traffic" pitchFamily="2" charset="-78"/>
              </a:rPr>
              <a:t>تعریف </a:t>
            </a:r>
            <a:r>
              <a:rPr lang="fa-IR" sz="3600" dirty="0" smtClean="0">
                <a:cs typeface="B Traffic" pitchFamily="2" charset="-78"/>
              </a:rPr>
              <a:t>علم:</a:t>
            </a:r>
          </a:p>
          <a:p>
            <a:pPr lvl="1" algn="justLow" rtl="1"/>
            <a:r>
              <a:rPr lang="fa-IR" sz="3200" dirty="0" smtClean="0">
                <a:cs typeface="B Traffic" pitchFamily="2" charset="-78"/>
              </a:rPr>
              <a:t>علم </a:t>
            </a:r>
            <a:r>
              <a:rPr lang="fa-IR" sz="3200" dirty="0">
                <a:cs typeface="B Traffic" pitchFamily="2" charset="-78"/>
              </a:rPr>
              <a:t>به معنای </a:t>
            </a:r>
            <a:r>
              <a:rPr lang="fa-IR" sz="3200" dirty="0" smtClean="0">
                <a:cs typeface="B Traffic" pitchFamily="2" charset="-78"/>
              </a:rPr>
              <a:t>عام:</a:t>
            </a:r>
          </a:p>
          <a:p>
            <a:pPr lvl="2" algn="justLow" rtl="1"/>
            <a:r>
              <a:rPr lang="fa-IR" sz="2800" dirty="0" smtClean="0">
                <a:cs typeface="B Traffic" pitchFamily="2" charset="-78"/>
              </a:rPr>
              <a:t>علوم </a:t>
            </a:r>
            <a:r>
              <a:rPr lang="fa-IR" sz="2800" dirty="0">
                <a:cs typeface="B Traffic" pitchFamily="2" charset="-78"/>
              </a:rPr>
              <a:t>نقلی، عقلی، تجربی، اخلاقی، عرفانی، هنری، ادبی</a:t>
            </a:r>
            <a:endParaRPr lang="en-US" sz="2800" dirty="0">
              <a:cs typeface="B Traffic" pitchFamily="2" charset="-78"/>
            </a:endParaRPr>
          </a:p>
          <a:p>
            <a:pPr lvl="1" algn="justLow" rtl="1"/>
            <a:r>
              <a:rPr lang="fa-IR" sz="3200" dirty="0">
                <a:cs typeface="B Traffic" pitchFamily="2" charset="-78"/>
              </a:rPr>
              <a:t>علم به معنای </a:t>
            </a:r>
            <a:r>
              <a:rPr lang="fa-IR" sz="3200" dirty="0" smtClean="0">
                <a:cs typeface="B Traffic" pitchFamily="2" charset="-78"/>
              </a:rPr>
              <a:t>خاص:</a:t>
            </a:r>
          </a:p>
          <a:p>
            <a:pPr lvl="2" algn="justLow" rtl="1"/>
            <a:r>
              <a:rPr lang="fa-IR" sz="2800" dirty="0" smtClean="0">
                <a:cs typeface="B Traffic" pitchFamily="2" charset="-78"/>
              </a:rPr>
              <a:t>علوم </a:t>
            </a:r>
            <a:r>
              <a:rPr lang="fa-IR" sz="2800" dirty="0">
                <a:cs typeface="B Traffic" pitchFamily="2" charset="-78"/>
              </a:rPr>
              <a:t>تجربی </a:t>
            </a:r>
            <a:r>
              <a:rPr lang="fa-IR" sz="2800" dirty="0" smtClean="0">
                <a:cs typeface="B Traffic" pitchFamily="2" charset="-78"/>
              </a:rPr>
              <a:t>ـ روانشناسی</a:t>
            </a:r>
            <a:r>
              <a:rPr lang="fa-IR" sz="2800" dirty="0">
                <a:cs typeface="B Traffic" pitchFamily="2" charset="-78"/>
              </a:rPr>
              <a:t>، جامعه‌شناسی، باستان‌شناسی، علوم طبیعی (نجوم، فیزیک، زیست، شیمی)</a:t>
            </a:r>
            <a:endParaRPr lang="en-US" sz="2800" dirty="0">
              <a:cs typeface="B Traffic" pitchFamily="2" charset="-78"/>
            </a:endParaRPr>
          </a:p>
          <a:p>
            <a:pPr algn="r"/>
            <a:endParaRPr lang="en-US" sz="3600" dirty="0">
              <a:cs typeface="B Traffic" pitchFamily="2" charset="-78"/>
            </a:endParaRPr>
          </a:p>
        </p:txBody>
      </p:sp>
      <p:pic>
        <p:nvPicPr>
          <p:cNvPr id="7170" name="Picture 2" descr="C:\Users\sattari\Desktop\aborihan bir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941501"/>
            <a:ext cx="3723284" cy="5764099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4343400" cy="99060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و)رابطه‌ی علم و دین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pic>
        <p:nvPicPr>
          <p:cNvPr id="6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17258" y="228598"/>
            <a:ext cx="708610" cy="10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31325" y="2057400"/>
            <a:ext cx="2903075" cy="2933319"/>
          </a:xfrm>
          <a:prstGeom prst="rect">
            <a:avLst/>
          </a:prstGeom>
          <a:noFill/>
        </p:spPr>
      </p:pic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2286000"/>
            <a:ext cx="2903075" cy="293331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3429000"/>
            <a:ext cx="4038600" cy="3200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Low" rtl="1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raffic" pitchFamily="2" charset="-78"/>
              </a:rPr>
              <a:t>ابعاد مختلف آن:</a:t>
            </a:r>
          </a:p>
          <a:p>
            <a:pPr lvl="1" algn="justLow" rtl="1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raffic" pitchFamily="2" charset="-78"/>
              </a:rPr>
              <a:t>بخشی مربوط به عالم ماوراء و غیب، بخشی مربوط به حوزه اخلاق، بخشی مربوط به تکالیف فردی و اجتماعی و بخشی نیز مربوط به نظریاتی درباب جهان و انسان و برخی حوادث خارجی و ...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cs typeface="B Traffic" pitchFamily="2" charset="-78"/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  <a:cs typeface="B Traffic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175415" cy="83819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1"/>
            <a:r>
              <a:rPr lang="fa-IR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Homa" pitchFamily="2" charset="-78"/>
              </a:rPr>
              <a:t>تعریف دین: 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cs typeface="B Homa" pitchFamily="2" charset="-78"/>
            </a:endParaRPr>
          </a:p>
        </p:txBody>
      </p:sp>
      <p:pic>
        <p:nvPicPr>
          <p:cNvPr id="8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72399" y="280035"/>
            <a:ext cx="1009941" cy="72643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228600"/>
            <a:ext cx="3276600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/>
            <a:r>
              <a:rPr lang="fa-IR" sz="3200" dirty="0" smtClean="0">
                <a:cs typeface="B Traffic" pitchFamily="2" charset="-78"/>
              </a:rPr>
              <a:t>تعریف دین:</a:t>
            </a:r>
          </a:p>
          <a:p>
            <a:pPr lvl="1" algn="justLow" rtl="1"/>
            <a:r>
              <a:rPr lang="fa-IR" sz="3200" dirty="0" smtClean="0">
                <a:cs typeface="B Traffic" pitchFamily="2" charset="-78"/>
              </a:rPr>
              <a:t>تعالیمی که خداوند به‌واسطه‌ی پیامبران برای هدایت بشر نازل فرموده است.</a:t>
            </a:r>
            <a:endParaRPr lang="en-US" sz="3200" dirty="0" smtClean="0">
              <a:cs typeface="B Traffic" pitchFamily="2" charset="-78"/>
            </a:endParaRPr>
          </a:p>
        </p:txBody>
      </p:sp>
      <p:pic>
        <p:nvPicPr>
          <p:cNvPr id="7170" name="Picture 2" descr="C:\Users\sattari\Desktop\عکس اندیشه\1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7171" name="Picture 3" descr="C:\Users\sattari\Desktop\عکس اندیشه\tm.asp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7367"/>
            <a:ext cx="8915400" cy="5271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152400"/>
            <a:ext cx="4142478" cy="4114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6200000">
            <a:off x="5287663" y="3228370"/>
            <a:ext cx="6429364" cy="829896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19030443" flipH="1" flipV="1">
            <a:off x="7995731" y="105015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3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741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 rot="16200000">
            <a:off x="5781212" y="3860511"/>
            <a:ext cx="541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None/>
            </a:pPr>
            <a:r>
              <a:rPr lang="fa-IR" sz="3200" b="1" dirty="0" smtClean="0">
                <a:cs typeface="B Traffic" pitchFamily="2" charset="-78"/>
              </a:rPr>
              <a:t>بخش دوم: </a:t>
            </a:r>
            <a:r>
              <a:rPr lang="fa-IR" sz="3200" b="1" dirty="0" smtClean="0">
                <a:cs typeface="B Homa" pitchFamily="2" charset="-78"/>
              </a:rPr>
              <a:t>ضرورت وحی و پیامبری</a:t>
            </a:r>
            <a:endParaRPr lang="en-US" sz="3200" dirty="0">
              <a:cs typeface="B Homa" pitchFamily="2" charset="-78"/>
            </a:endParaRPr>
          </a:p>
        </p:txBody>
      </p:sp>
      <p:pic>
        <p:nvPicPr>
          <p:cNvPr id="2" name="Picture 2" descr="C:\Users\sattari\Desktop\تاریخ\عکس 2\1398_ry2CbseV.JPG"/>
          <p:cNvPicPr>
            <a:picLocks noChangeAspect="1" noChangeArrowheads="1"/>
          </p:cNvPicPr>
          <p:nvPr/>
        </p:nvPicPr>
        <p:blipFill>
          <a:blip r:embed="rId4" cstate="print"/>
          <a:srcRect b="9091"/>
          <a:stretch>
            <a:fillRect/>
          </a:stretch>
        </p:blipFill>
        <p:spPr bwMode="auto">
          <a:xfrm>
            <a:off x="457200" y="1828800"/>
            <a:ext cx="6934200" cy="3810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76200"/>
            <a:ext cx="1632857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35525" y="267081"/>
            <a:ext cx="2903075" cy="293331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24000"/>
            <a:ext cx="48006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14350" indent="-514350" algn="justLow" rtl="1">
              <a:buAutoNum type="arabicPeriod"/>
            </a:pPr>
            <a:r>
              <a:rPr lang="fa-IR" dirty="0" smtClean="0">
                <a:solidFill>
                  <a:srgbClr val="FF0000"/>
                </a:solidFill>
                <a:cs typeface="B Traffic" pitchFamily="2" charset="-78"/>
              </a:rPr>
              <a:t>روش تجربی:</a:t>
            </a:r>
          </a:p>
          <a:p>
            <a:pPr marL="914400" lvl="1" indent="-514350" algn="justLow" rtl="1">
              <a:buNone/>
            </a:pPr>
            <a:r>
              <a:rPr lang="fa-IR" dirty="0" smtClean="0">
                <a:solidFill>
                  <a:srgbClr val="FF0000"/>
                </a:solidFill>
                <a:cs typeface="B Traffic" pitchFamily="2" charset="-78"/>
              </a:rPr>
              <a:t>از طریق روش تجربی، یعنی مشاهده و آزمایش ـ مربوط به امور مادی است و درباره‌ی امور غیرمادی نمی‌تواند نظر بدهد.</a:t>
            </a:r>
            <a:endParaRPr lang="en-US" dirty="0" smtClean="0">
              <a:solidFill>
                <a:srgbClr val="FF0000"/>
              </a:solidFill>
              <a:cs typeface="B Traffic" pitchFamily="2" charset="-78"/>
            </a:endParaRPr>
          </a:p>
          <a:p>
            <a:pPr algn="justLow" rtl="1">
              <a:buNone/>
            </a:pPr>
            <a:r>
              <a:rPr lang="fa-IR" dirty="0" smtClean="0">
                <a:cs typeface="B Traffic" pitchFamily="2" charset="-78"/>
              </a:rPr>
              <a:t>2</a:t>
            </a:r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raffic" pitchFamily="2" charset="-78"/>
              </a:rPr>
              <a:t>. مفاهیم و قوانین علمی،بازنمود جهان عینی هستند، (واقع‌گرایی). مانند زمین‌شناسان و زیست‌شناسان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cs typeface="B Traffic" pitchFamily="2" charset="-78"/>
            </a:endParaRPr>
          </a:p>
          <a:p>
            <a:pPr algn="justLow" rtl="1">
              <a:buNone/>
            </a:pPr>
            <a:r>
              <a:rPr lang="fa-IR" dirty="0" smtClean="0">
                <a:cs typeface="B Traffic" pitchFamily="2" charset="-78"/>
              </a:rPr>
              <a:t>3. </a:t>
            </a:r>
            <a:r>
              <a:rPr lang="fa-IR" dirty="0" smtClean="0">
                <a:solidFill>
                  <a:srgbClr val="7030A0"/>
                </a:solidFill>
                <a:cs typeface="B Traffic" pitchFamily="2" charset="-78"/>
              </a:rPr>
              <a:t>صحت هیچ نظریه‌ای را نمی‌توان اثبات کرد. توافق آن با معلومات علوم سنجیده می‌شود. پس یقینی نیست.</a:t>
            </a:r>
            <a:endParaRPr lang="en-US" dirty="0" smtClean="0">
              <a:solidFill>
                <a:srgbClr val="7030A0"/>
              </a:solidFill>
              <a:cs typeface="B Traffic" pitchFamily="2" charset="-78"/>
            </a:endParaRPr>
          </a:p>
          <a:p>
            <a:pPr algn="r"/>
            <a:endParaRPr lang="en-US" dirty="0">
              <a:cs typeface="B Traffic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2350" y="228600"/>
            <a:ext cx="5581650" cy="8382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ویژگی‌های علوم تجربی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pic>
        <p:nvPicPr>
          <p:cNvPr id="9218" name="Picture 2" descr="C:\Users\sattari\Desktop\studr.jpg"/>
          <p:cNvPicPr>
            <a:picLocks noChangeAspect="1" noChangeArrowheads="1"/>
          </p:cNvPicPr>
          <p:nvPr/>
        </p:nvPicPr>
        <p:blipFill>
          <a:blip r:embed="rId3" cstate="print"/>
          <a:srcRect l="22316"/>
          <a:stretch>
            <a:fillRect/>
          </a:stretch>
        </p:blipFill>
        <p:spPr bwMode="auto">
          <a:xfrm>
            <a:off x="0" y="1524000"/>
            <a:ext cx="3978983" cy="4953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1363022" cy="1462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7010400" cy="236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r" rtl="1">
              <a:buNone/>
            </a:pPr>
            <a:r>
              <a:rPr lang="fa-IR" dirty="0" smtClean="0">
                <a:cs typeface="B Traffic" pitchFamily="2" charset="-78"/>
              </a:rPr>
              <a:t>1.  تأکید بر تفکر و تعقل. از آن‌چه درباره‌ی آن علم ندارید، تبعیت نکنید. دعوت به تفکر در آفرینش بدترین جانداران کسانی هسنتد که تعقل نمی‌کنند. </a:t>
            </a:r>
            <a:endParaRPr lang="en-US" dirty="0" smtClean="0">
              <a:cs typeface="B Traffic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Traffic" pitchFamily="2" charset="-78"/>
              </a:rPr>
              <a:t>2. طلب علم بر مسلمانان واجب.علم را طلب کنید، هرچند که در چین باشد</a:t>
            </a:r>
            <a:endParaRPr lang="en-US" dirty="0" smtClean="0">
              <a:cs typeface="B Traffic" pitchFamily="2" charset="-78"/>
            </a:endParaRPr>
          </a:p>
          <a:p>
            <a:pPr algn="r" rtl="1"/>
            <a:endParaRPr lang="en-US" dirty="0">
              <a:cs typeface="B Traffic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152400"/>
            <a:ext cx="6629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دیدگاه اسلام درباره‌ علوم تجربی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pic>
        <p:nvPicPr>
          <p:cNvPr id="10242" name="Picture 2" descr="C:\Users\sattari\Desktop\urlسیق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</p:spPr>
      </p:pic>
      <p:pic>
        <p:nvPicPr>
          <p:cNvPr id="10243" name="Picture 3" descr="C:\Users\sattari\Desktop\انديشه2 و 1 عكسها\png\aa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0" y="0"/>
            <a:ext cx="1870869" cy="2208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ttari\Desktop\انديشه2 و 1 عكسها\New folder (2)\New folder\2\45\موسي\angosht.jpg"/>
          <p:cNvPicPr>
            <a:picLocks noChangeAspect="1" noChangeArrowheads="1"/>
          </p:cNvPicPr>
          <p:nvPr/>
        </p:nvPicPr>
        <p:blipFill>
          <a:blip r:embed="rId2" cstate="print"/>
          <a:srcRect l="10967" r="15708" b="20694"/>
          <a:stretch>
            <a:fillRect/>
          </a:stretch>
        </p:blipFill>
        <p:spPr bwMode="auto">
          <a:xfrm rot="16200000" flipH="1">
            <a:off x="4281537" y="1052465"/>
            <a:ext cx="3505200" cy="5362673"/>
          </a:xfrm>
          <a:prstGeom prst="rect">
            <a:avLst/>
          </a:prstGeom>
          <a:noFill/>
        </p:spPr>
      </p:pic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" y="228600"/>
            <a:ext cx="3048000" cy="30276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2800" dirty="0" smtClean="0">
                <a:cs typeface="B Traffic" pitchFamily="2" charset="-78"/>
              </a:rPr>
              <a:t>(مقصود از دین در این‌جا، گزاره‌هایی است که در حوزه‌ی طبیعیات به اظهارنظر پرداخته و نه تمامی گزاره‌ها.)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152400"/>
            <a:ext cx="78486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3. از دیدگاه اسلام،عقل حجیتی خاص دارد و همسان با سخنان پیامبران الهی است.</a:t>
            </a:r>
            <a:endParaRPr lang="en-US" sz="2800" dirty="0" smtClean="0"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1066800"/>
            <a:ext cx="7848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4. یکی از ابعاد اعجاز قرآن، اعجاز علمی آن است.</a:t>
            </a:r>
            <a:endParaRPr lang="en-US" sz="2800" dirty="0" smtClean="0">
              <a:cs typeface="B Traffic" pitchFamily="2" charset="-78"/>
            </a:endParaRPr>
          </a:p>
        </p:txBody>
      </p:sp>
      <p:pic>
        <p:nvPicPr>
          <p:cNvPr id="8194" name="Picture 2" descr="C:\Users\sattari\Desktop\عکس اندیشه\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981200"/>
            <a:ext cx="7543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7750" y="304800"/>
            <a:ext cx="7086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3600" dirty="0" smtClean="0">
                <a:cs typeface="B Homa" pitchFamily="2" charset="-78"/>
              </a:rPr>
              <a:t>انواع دیدگاه ها درباره رابطه‌ علم و دین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1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76200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8200" y="2667000"/>
            <a:ext cx="3916353" cy="3890186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4648200" y="1905000"/>
            <a:ext cx="4114800" cy="35052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53000" y="1828800"/>
            <a:ext cx="3748085" cy="3045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indent="-457200" algn="justLow" rtl="1">
              <a:spcBef>
                <a:spcPct val="20000"/>
              </a:spcBef>
            </a:pPr>
            <a:endParaRPr lang="fa-IR" sz="2800" dirty="0" smtClean="0">
              <a:solidFill>
                <a:schemeClr val="accent6">
                  <a:lumMod val="50000"/>
                </a:schemeClr>
              </a:solidFill>
              <a:cs typeface="B Traffic" pitchFamily="2" charset="-78"/>
            </a:endParaRPr>
          </a:p>
          <a:p>
            <a:pPr marL="0" lvl="1" indent="-457200" algn="justLow" rtl="1">
              <a:spcBef>
                <a:spcPct val="20000"/>
              </a:spcBef>
            </a:pP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1. علم و دین، دو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 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شیوه‌ بیان یک واقعیت‌</a:t>
            </a:r>
          </a:p>
          <a:p>
            <a:pPr marL="0" lvl="1" indent="-457200" algn="justLow" rtl="1">
              <a:spcBef>
                <a:spcPct val="20000"/>
              </a:spcBef>
            </a:pPr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گزاره های علمی و دینی،حقایق مشترکی را درباره جهان، اما به دو بیان و شیوه مختلف باز می‌گویند و اگر میان این گزاره ها اختلافی هم باشد، سطحی است.</a:t>
            </a:r>
            <a:endParaRPr lang="en-US" sz="2400" dirty="0">
              <a:solidFill>
                <a:schemeClr val="bg1"/>
              </a:solidFill>
              <a:cs typeface="B Traffic" pitchFamily="2" charset="-78"/>
            </a:endParaRPr>
          </a:p>
        </p:txBody>
      </p:sp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2895600"/>
            <a:ext cx="3962400" cy="39624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381000" y="1905000"/>
            <a:ext cx="4038600" cy="32004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5501" y="1825486"/>
            <a:ext cx="3525838" cy="229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rtl="1">
              <a:buNone/>
            </a:pPr>
            <a:endParaRPr lang="fa-IR" sz="3200" dirty="0" smtClean="0">
              <a:solidFill>
                <a:schemeClr val="bg1"/>
              </a:solidFill>
              <a:cs typeface="B Traffic" pitchFamily="2" charset="-78"/>
            </a:endParaRPr>
          </a:p>
          <a:p>
            <a:pPr algn="justLow" rtl="1">
              <a:buNone/>
            </a:pPr>
            <a:r>
              <a:rPr lang="fa-IR" sz="3200" dirty="0" smtClean="0">
                <a:solidFill>
                  <a:schemeClr val="bg1"/>
                </a:solidFill>
                <a:cs typeface="B Traffic" pitchFamily="2" charset="-78"/>
              </a:rPr>
              <a:t>مثال: اشاره‌ قرآن به حرکت زمین به گهواره. هیچ تعارضی بین علم و دین وجود ندارد.</a:t>
            </a:r>
            <a:endParaRPr lang="en-US" sz="3200" dirty="0" smtClean="0">
              <a:solidFill>
                <a:schemeClr val="bg1"/>
              </a:solidFill>
              <a:cs typeface="B Traffic" pitchFamily="2" charset="-78"/>
            </a:endParaRPr>
          </a:p>
        </p:txBody>
      </p:sp>
      <p:pic>
        <p:nvPicPr>
          <p:cNvPr id="1026" name="Picture 2" descr="C:\Users\sattari\Desktop\عکس اندیشه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876800"/>
            <a:ext cx="2670312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  <p:bldP spid="12" grpId="0" animBg="1"/>
      <p:bldP spid="1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24400" y="381000"/>
            <a:ext cx="4114800" cy="336234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457200" algn="justLow" rtl="1">
              <a:spcBef>
                <a:spcPct val="20000"/>
              </a:spcBef>
            </a:pP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2. علم، تأییدکننده دین‌</a:t>
            </a:r>
          </a:p>
          <a:p>
            <a:pPr marL="0" lvl="1" indent="-457200" algn="justLow" rtl="1">
              <a:spcBef>
                <a:spcPct val="20000"/>
              </a:spcBef>
            </a:pPr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نظریه‌های علمی، پشتیبان آموزه‌های دینی است؛ هرچه علم، قوانین طبیعت را بیشتر کشف کند، انسان به ظرافت‌های نظام هستی بیشتر پی برده و بهتر می‌تواند به خدای حکیم و توانا آگاه گردد.</a:t>
            </a:r>
            <a:endParaRPr lang="en-US" sz="2400" dirty="0" smtClean="0">
              <a:solidFill>
                <a:schemeClr val="bg1"/>
              </a:solidFill>
              <a:cs typeface="B Traffic" pitchFamily="2" charset="-78"/>
            </a:endParaRPr>
          </a:p>
          <a:p>
            <a:pPr marL="742950" lvl="1" indent="-285750" algn="r" rtl="1">
              <a:spcBef>
                <a:spcPct val="20000"/>
              </a:spcBef>
            </a:pPr>
            <a:endParaRPr lang="en-US" sz="2400" dirty="0">
              <a:solidFill>
                <a:schemeClr val="accent6">
                  <a:lumMod val="50000"/>
                </a:schemeClr>
              </a:solidFill>
              <a:cs typeface="B Traffic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3810000" cy="38100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just" rtl="1"/>
            <a:r>
              <a:rPr lang="fa-IR" dirty="0" smtClean="0">
                <a:cs typeface="B Traffic" pitchFamily="2" charset="-78"/>
              </a:rPr>
              <a:t>مثال: قرآن در 14 قرن پیش زوجیت عمومی از جمله زوجیت در گیاهان را مطرح نموده است، اما گیاه‌شناسان آن را در در قرن 18 میلادی کشف کردند؛ و همچنین قانون جاذبه عمومی که نیوتون آن را در قرن شانزدهم کشف کرد.</a:t>
            </a:r>
            <a:endParaRPr lang="en-US" dirty="0">
              <a:cs typeface="B Traffic" pitchFamily="2" charset="-78"/>
            </a:endParaRPr>
          </a:p>
        </p:txBody>
      </p:sp>
      <p:pic>
        <p:nvPicPr>
          <p:cNvPr id="6" name="Picture 2" descr="C:\Users\sattari\Desktop\urlبیغاتل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86200"/>
            <a:ext cx="4245685" cy="28194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1515422" cy="162655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1905000"/>
            <a:ext cx="4724400" cy="4692834"/>
          </a:xfrm>
          <a:prstGeom prst="rect">
            <a:avLst/>
          </a:prstGeom>
          <a:noFill/>
        </p:spPr>
      </p:pic>
      <p:pic>
        <p:nvPicPr>
          <p:cNvPr id="13314" name="Picture 2" descr="C:\Users\sattari\Desktop\ظشسبلذسشیبل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04926"/>
            <a:ext cx="6591300" cy="5853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1"/>
            <a:ext cx="8229600" cy="3200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r" rtl="1"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3. علم و دین مکمل یکدیگر؛</a:t>
            </a:r>
            <a:r>
              <a:rPr lang="fa-IR" dirty="0" smtClean="0">
                <a:cs typeface="B Traffic" pitchFamily="2" charset="-78"/>
              </a:rPr>
              <a:t> </a:t>
            </a:r>
            <a:endParaRPr lang="en-US" dirty="0" smtClean="0">
              <a:cs typeface="B Traffic" pitchFamily="2" charset="-78"/>
            </a:endParaRPr>
          </a:p>
          <a:p>
            <a:pPr marL="514350" indent="-514350" algn="just" rtl="1"/>
            <a:r>
              <a:rPr lang="fa-IR" dirty="0" smtClean="0">
                <a:cs typeface="B Traffic" pitchFamily="2" charset="-78"/>
              </a:rPr>
              <a:t>هر کدام از این دو جنبه‌ی خاصی از حقیقت را بررسی می‌کنند و شناخت کامل حقیقت، مستلزم جمع هر دو نگرش است.</a:t>
            </a:r>
          </a:p>
          <a:p>
            <a:pPr marL="514350" indent="-514350" algn="just" rtl="1"/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 مثال: علم، علل وقایع را کشف می‌کند و دین معنای وقایع را. استاد مطهری معتقد است علم نیمی از ما را می‌سازد و  ایمان نیمی دیگر را و این دو مکمل یکدیگرند.</a:t>
            </a:r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1">
              <a:buNone/>
            </a:pPr>
            <a:r>
              <a:rPr lang="fa-IR" dirty="0" smtClean="0">
                <a:cs typeface="B Traffic" pitchFamily="2" charset="-78"/>
              </a:rPr>
              <a:t>بسیاری از آموزه‌هایی که به نام دین معروفند، به واقع دینی نیستند.همچنین قرآن، به اموری اشاره می‌کند که علم نیز آنها را تأیید می‌کند؛ همچون حرکت و کروی بودن زمین.</a:t>
            </a:r>
          </a:p>
          <a:p>
            <a:pPr algn="justLow" rtl="1">
              <a:buNone/>
            </a:pPr>
            <a:r>
              <a:rPr lang="fa-IR" dirty="0" smtClean="0">
                <a:cs typeface="B Traffic" pitchFamily="2" charset="-78"/>
              </a:rPr>
              <a:t>از طرفی در مورد نظریه‌هایی چون تکامل، فرضیه‌هایی هستند که هنوز اثبات نشده و حتی شواهد بسیاری برخلاف آن وجود دارد.</a:t>
            </a:r>
          </a:p>
          <a:p>
            <a:pPr algn="just" rtl="1">
              <a:buNone/>
            </a:pPr>
            <a:endParaRPr lang="en-US" dirty="0">
              <a:cs typeface="B Traffic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304800"/>
            <a:ext cx="53721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>
              <a:buNone/>
            </a:pP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4. ناسازگاری علم و دین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cs typeface="B Traffic" pitchFamily="2" charset="-78"/>
            </a:endParaRPr>
          </a:p>
        </p:txBody>
      </p:sp>
      <p:pic>
        <p:nvPicPr>
          <p:cNvPr id="6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00" y="76201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7700" y="76200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attari\Desktop\photo-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5410200" cy="360277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1515422" cy="162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/>
            </a:r>
            <a:b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</a:b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/>
            </a:r>
            <a:b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</a:b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5. جدایی کامل حوزه‌ی علم از دین: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1534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Low" rtl="1">
              <a:buNone/>
            </a:pP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   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هیچ تعارضی میان علم و دین نیست؛ تعارض زمانی است که موضوع واحد باشد. اما موضوع و روش و غایت علم و دین متفاوت است.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81000"/>
            <a:ext cx="7086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>
              <a:buNone/>
            </a:pP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5. جدایی کامل حوزه علم از دین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cs typeface="B Traffic" pitchFamily="2" charset="-78"/>
            </a:endParaRPr>
          </a:p>
        </p:txBody>
      </p:sp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52401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4250" y="152400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00600" y="3352800"/>
            <a:ext cx="3872015" cy="1447800"/>
            <a:chOff x="533405" y="228603"/>
            <a:chExt cx="3110015" cy="1113889"/>
          </a:xfrm>
          <a:scene3d>
            <a:camera prst="orthographicFront"/>
            <a:lightRig rig="flat" dir="t"/>
          </a:scene3d>
        </p:grpSpPr>
        <p:sp>
          <p:nvSpPr>
            <p:cNvPr id="9" name="Rectangle 8"/>
            <p:cNvSpPr/>
            <p:nvPr/>
          </p:nvSpPr>
          <p:spPr>
            <a:xfrm>
              <a:off x="533405" y="228603"/>
              <a:ext cx="3110015" cy="111388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33405" y="228603"/>
              <a:ext cx="3110015" cy="1113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500" kern="1200" dirty="0" smtClean="0">
                  <a:solidFill>
                    <a:schemeClr val="tx1"/>
                  </a:solidFill>
                  <a:cs typeface="B Traffic" pitchFamily="2" charset="-78"/>
                </a:rPr>
                <a:t>1. دیدگاه نواورتودکسی: </a:t>
              </a:r>
              <a:r>
                <a:rPr lang="fa-IR" sz="2500" kern="1200" dirty="0" smtClean="0">
                  <a:cs typeface="B Traffic" pitchFamily="2" charset="-78"/>
                </a:rPr>
                <a:t>میان دین و علم تباین جدی وجود دارد.</a:t>
              </a:r>
              <a:endParaRPr lang="en-US" sz="2500" kern="1200" dirty="0">
                <a:cs typeface="B Traffic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3200400"/>
            <a:ext cx="4343400" cy="1600201"/>
            <a:chOff x="2204484" y="-53865"/>
            <a:chExt cx="2747564" cy="1380962"/>
          </a:xfrm>
          <a:scene3d>
            <a:camera prst="orthographicFront"/>
            <a:lightRig rig="flat" dir="t"/>
          </a:scene3d>
        </p:grpSpPr>
        <p:sp>
          <p:nvSpPr>
            <p:cNvPr id="12" name="Rectangle 11"/>
            <p:cNvSpPr/>
            <p:nvPr/>
          </p:nvSpPr>
          <p:spPr>
            <a:xfrm>
              <a:off x="2204484" y="77656"/>
              <a:ext cx="2747564" cy="1249441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204484" y="-53865"/>
              <a:ext cx="2747564" cy="13809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justLow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B Traffic" pitchFamily="2" charset="-78"/>
                </a:rPr>
                <a:t>2.دیدگاه اگزیستانسیالیستی: </a:t>
              </a:r>
              <a:r>
                <a:rPr lang="fa-IR" kern="1200" dirty="0" smtClean="0">
                  <a:solidFill>
                    <a:schemeClr val="bg1"/>
                  </a:solidFill>
                  <a:cs typeface="B Traffic" pitchFamily="2" charset="-78"/>
                </a:rPr>
                <a:t>ما تنها زمانی می توانیم وجود انسانی اصیل خود را درک کنیم که به طور شخصی در مسئله ای درگیر شویم و به عنوان موجودی مستقل آزادانه تصمیم بگیریم یا انتخاب کنیم</a:t>
              </a:r>
              <a:endParaRPr lang="en-US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0600" y="4876800"/>
            <a:ext cx="3962400" cy="838200"/>
            <a:chOff x="5100275" y="1531115"/>
            <a:chExt cx="3022644" cy="1135884"/>
          </a:xfrm>
          <a:scene3d>
            <a:camera prst="orthographicFront"/>
            <a:lightRig rig="flat" dir="t"/>
          </a:scene3d>
        </p:grpSpPr>
        <p:sp>
          <p:nvSpPr>
            <p:cNvPr id="15" name="Rectangle 14"/>
            <p:cNvSpPr/>
            <p:nvPr/>
          </p:nvSpPr>
          <p:spPr>
            <a:xfrm>
              <a:off x="5100275" y="1531115"/>
              <a:ext cx="3022644" cy="1135884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100275" y="1531115"/>
              <a:ext cx="3022644" cy="1135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Low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solidFill>
                    <a:schemeClr val="tx1"/>
                  </a:solidFill>
                  <a:cs typeface="B Traffic" pitchFamily="2" charset="-78"/>
                </a:rPr>
                <a:t>3.دیدگاه فیلسوفان تحلیل زبانی</a:t>
              </a:r>
              <a:r>
                <a:rPr lang="en-US" sz="2000" kern="1200" dirty="0" smtClean="0">
                  <a:solidFill>
                    <a:schemeClr val="tx1"/>
                  </a:solidFill>
                  <a:cs typeface="B Traffic" pitchFamily="2" charset="-78"/>
                </a:rPr>
                <a:t>: </a:t>
              </a:r>
              <a:r>
                <a:rPr lang="fa-IR" sz="2000" kern="1200" dirty="0" smtClean="0">
                  <a:cs typeface="B Traffic" pitchFamily="2" charset="-78"/>
                </a:rPr>
                <a:t>علم و دین به دلیل داشتن زبان های گوناگون، از یکدیگر جدایند.</a:t>
              </a:r>
              <a:endParaRPr lang="en-US" sz="2000" kern="1200" dirty="0">
                <a:cs typeface="B Traffic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4876800"/>
            <a:ext cx="4343400" cy="838200"/>
            <a:chOff x="1862036" y="515423"/>
            <a:chExt cx="4003901" cy="1668022"/>
          </a:xfrm>
          <a:scene3d>
            <a:camera prst="orthographicFront"/>
            <a:lightRig rig="flat" dir="t"/>
          </a:scene3d>
        </p:grpSpPr>
        <p:sp>
          <p:nvSpPr>
            <p:cNvPr id="18" name="Rectangle 17"/>
            <p:cNvSpPr/>
            <p:nvPr/>
          </p:nvSpPr>
          <p:spPr>
            <a:xfrm>
              <a:off x="1862036" y="515423"/>
              <a:ext cx="4003901" cy="1668022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862036" y="515423"/>
              <a:ext cx="4003901" cy="1668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lvl="0" algn="justLow" defTabSz="2533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kern="1200" dirty="0" smtClean="0">
                  <a:solidFill>
                    <a:schemeClr val="tx1"/>
                  </a:solidFill>
                  <a:cs typeface="B Traffic" pitchFamily="2" charset="-78"/>
                </a:rPr>
                <a:t>4. دیدگاه کانتی: </a:t>
              </a:r>
              <a:r>
                <a:rPr lang="fa-IR" kern="1200" dirty="0" smtClean="0">
                  <a:cs typeface="B Traffic" pitchFamily="2" charset="-78"/>
                </a:rPr>
                <a:t>ایمانوئل کانت معتقد است علم و دین مربوط به دو حوزه جداگانه اند.او عقل آدمی را به دو حوزه نظری و عملی تقسیم کرد.</a:t>
              </a:r>
              <a:endParaRPr lang="en-US" kern="1200" dirty="0">
                <a:cs typeface="B Traffic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29000" y="5867400"/>
            <a:ext cx="2819400" cy="838200"/>
            <a:chOff x="0" y="444"/>
            <a:chExt cx="5502229" cy="2666555"/>
          </a:xfrm>
          <a:scene3d>
            <a:camera prst="orthographicFront"/>
            <a:lightRig rig="flat" dir="t"/>
          </a:scene3d>
        </p:grpSpPr>
        <p:sp>
          <p:nvSpPr>
            <p:cNvPr id="21" name="Rectangle 20"/>
            <p:cNvSpPr/>
            <p:nvPr/>
          </p:nvSpPr>
          <p:spPr>
            <a:xfrm>
              <a:off x="0" y="444"/>
              <a:ext cx="5502229" cy="266655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0" y="444"/>
              <a:ext cx="5502229" cy="2666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600" kern="1200" dirty="0" smtClean="0">
                  <a:solidFill>
                    <a:schemeClr val="tx1"/>
                  </a:solidFill>
                  <a:cs typeface="B Traffic" pitchFamily="2" charset="-78"/>
                </a:rPr>
                <a:t>نقد و بررسی: </a:t>
              </a:r>
              <a:endParaRPr lang="en-US" sz="36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1"/>
          <a:stretch/>
        </p:blipFill>
        <p:spPr>
          <a:xfrm>
            <a:off x="1524000" y="3062906"/>
            <a:ext cx="6248400" cy="36426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144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buNone/>
            </a:pPr>
            <a:r>
              <a:rPr lang="fa-IR" sz="2400" dirty="0" smtClean="0">
                <a:cs typeface="B Traffic" pitchFamily="2" charset="-78"/>
              </a:rPr>
              <a:t>با پیروزی انقلاب اسلامی بحث“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علم دینی“ یا اسلامی شدن علوم یا اسلامی شدن دانشگاه ها</a:t>
            </a:r>
            <a:r>
              <a:rPr lang="fa-IR" sz="2400" dirty="0" smtClean="0">
                <a:cs typeface="B Traffic" pitchFamily="2" charset="-78"/>
              </a:rPr>
              <a:t> با تاکید بیشتری مطرح شد و مقام معظم رهبری،آن را موضوع محوری تحولات فرهنگی در دانشگاه ها معرفی کردند.</a:t>
            </a:r>
          </a:p>
          <a:p>
            <a:pPr algn="just" rtl="1">
              <a:buNone/>
            </a:pPr>
            <a:endParaRPr lang="en-US" sz="2400" dirty="0">
              <a:cs typeface="B Traffic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381000"/>
            <a:ext cx="38862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>
              <a:buNone/>
            </a:pP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ز) علم دینی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cs typeface="B Traffic" pitchFamily="2" charset="-78"/>
            </a:endParaRPr>
          </a:p>
        </p:txBody>
      </p:sp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1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152400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"/>
          <p:cNvGrpSpPr/>
          <p:nvPr/>
        </p:nvGrpSpPr>
        <p:grpSpPr>
          <a:xfrm>
            <a:off x="457200" y="3352800"/>
            <a:ext cx="8367815" cy="3124200"/>
            <a:chOff x="533405" y="228603"/>
            <a:chExt cx="3110015" cy="1113889"/>
          </a:xfrm>
          <a:scene3d>
            <a:camera prst="orthographicFront"/>
            <a:lightRig rig="flat" dir="t"/>
          </a:scene3d>
        </p:grpSpPr>
        <p:sp>
          <p:nvSpPr>
            <p:cNvPr id="9" name="Rectangle 8"/>
            <p:cNvSpPr/>
            <p:nvPr/>
          </p:nvSpPr>
          <p:spPr>
            <a:xfrm>
              <a:off x="533405" y="228603"/>
              <a:ext cx="3110015" cy="111388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5" y="228603"/>
              <a:ext cx="3110015" cy="1113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457200" lvl="0" indent="-45720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600" dirty="0" smtClean="0">
                  <a:solidFill>
                    <a:srgbClr val="7030A0"/>
                  </a:solidFill>
                  <a:cs typeface="B Traffic" pitchFamily="2" charset="-78"/>
                </a:rPr>
                <a:t>پیشینه بحث:</a:t>
              </a:r>
            </a:p>
            <a:p>
              <a:pPr marL="457200" lvl="0" indent="-45720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fa-IR" sz="2600" dirty="0" smtClean="0">
                  <a:cs typeface="B Traffic" pitchFamily="2" charset="-78"/>
                </a:rPr>
                <a:t>تشویق اسلام به فراگری دانش از جمله علوم تجربی</a:t>
              </a:r>
            </a:p>
            <a:p>
              <a:pPr marL="457200" lvl="0" indent="-45720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fa-IR" sz="2600" kern="1200" dirty="0" smtClean="0">
                  <a:cs typeface="B Traffic" pitchFamily="2" charset="-78"/>
                </a:rPr>
                <a:t>عدم ناسازگاری بین علم و دین</a:t>
              </a:r>
            </a:p>
            <a:p>
              <a:pPr marL="457200" lvl="0" indent="-45720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fa-IR" sz="2600" dirty="0" smtClean="0">
                  <a:cs typeface="B Traffic" pitchFamily="2" charset="-78"/>
                </a:rPr>
                <a:t>وجود غایات و مبانی دینی علوم تجربی</a:t>
              </a:r>
            </a:p>
            <a:p>
              <a:pPr marL="457200" lvl="0" indent="-45720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fa-IR" sz="2600" kern="1200" dirty="0" smtClean="0">
                  <a:cs typeface="B Traffic" pitchFamily="2" charset="-78"/>
                </a:rPr>
                <a:t>به وجود آمدن پوزیتیویسم در اروپا و ادعای ناسازگاری دین و علم</a:t>
              </a:r>
              <a:endParaRPr lang="en-US" sz="2600" kern="1200" dirty="0">
                <a:cs typeface="B Traffic" pitchFamily="2" charset="-78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0"/>
            <a:ext cx="1591622" cy="170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1"/>
            <a:r>
              <a:rPr lang="fa-IR" sz="3600" b="1" dirty="0" smtClean="0">
                <a:cs typeface="B Traffic" pitchFamily="2" charset="-78"/>
              </a:rPr>
              <a:t> چیستی </a:t>
            </a:r>
            <a:r>
              <a:rPr lang="fa-IR" sz="3600" b="1" dirty="0" smtClean="0">
                <a:solidFill>
                  <a:srgbClr val="7030A0"/>
                </a:solidFill>
                <a:cs typeface="B Traffic" pitchFamily="2" charset="-78"/>
              </a:rPr>
              <a:t>علم دینی </a:t>
            </a:r>
            <a:r>
              <a:rPr lang="fa-IR" sz="3600" b="1" dirty="0" smtClean="0">
                <a:cs typeface="B Traffic" pitchFamily="2" charset="-78"/>
              </a:rPr>
              <a:t>و دیدگاه‌های مربوط به آن</a:t>
            </a:r>
            <a:endParaRPr lang="en-US" sz="3600" b="1" dirty="0"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Low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دیدگاه الحادی و سکولار: </a:t>
            </a:r>
            <a:r>
              <a:rPr lang="fa-IR" dirty="0" smtClean="0">
                <a:cs typeface="B Traffic" pitchFamily="2" charset="-78"/>
              </a:rPr>
              <a:t>جهان براساس یک سلسله قوانین، خودبه‌خود پدید آمده است. پیش‌فرض‌های این دیدگاه عبارتند از: </a:t>
            </a:r>
          </a:p>
          <a:p>
            <a:pPr algn="r" rtl="1">
              <a:buNone/>
            </a:pPr>
            <a:endParaRPr lang="fa-IR" sz="1800" dirty="0" smtClean="0">
              <a:cs typeface="B Traffic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جهان مادی بدون آفریننده الهی است.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حوزه شناخت محدود به عالم تجربه است.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روش علمی تنها روش کشف واقعیت است.</a:t>
            </a:r>
          </a:p>
          <a:p>
            <a:pPr algn="r" rtl="1">
              <a:buNone/>
            </a:pPr>
            <a:endParaRPr lang="en-US" dirty="0">
              <a:cs typeface="B Traffic" pitchFamily="2" charset="-78"/>
            </a:endParaRPr>
          </a:p>
        </p:txBody>
      </p:sp>
      <p:pic>
        <p:nvPicPr>
          <p:cNvPr id="2050" name="Picture 2" descr="L:\New folder (5)\79194102244291802316423193132601861678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4648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1"/>
            <a:r>
              <a:rPr lang="en-US" dirty="0" smtClean="0">
                <a:solidFill>
                  <a:srgbClr val="00B0F0"/>
                </a:solidFill>
                <a:cs typeface="B Traffic" pitchFamily="2" charset="-78"/>
              </a:rPr>
              <a:t/>
            </a:r>
            <a:br>
              <a:rPr lang="en-US" dirty="0" smtClean="0">
                <a:solidFill>
                  <a:srgbClr val="00B0F0"/>
                </a:solidFill>
                <a:cs typeface="B Traffic" pitchFamily="2" charset="-78"/>
              </a:rPr>
            </a:br>
            <a:r>
              <a:rPr lang="fa-IR" dirty="0" smtClean="0">
                <a:solidFill>
                  <a:srgbClr val="00B0F0"/>
                </a:solidFill>
                <a:cs typeface="B Traffic" pitchFamily="2" charset="-78"/>
              </a:rPr>
              <a:t>الف: ضرورت وحی و پیامبری </a:t>
            </a:r>
            <a:r>
              <a:rPr lang="en-US" dirty="0" smtClean="0">
                <a:solidFill>
                  <a:srgbClr val="00B0F0"/>
                </a:solidFill>
                <a:cs typeface="B Traffic" pitchFamily="2" charset="-78"/>
              </a:rPr>
              <a:t/>
            </a:r>
            <a:br>
              <a:rPr lang="en-US" dirty="0" smtClean="0">
                <a:solidFill>
                  <a:srgbClr val="00B0F0"/>
                </a:solidFill>
                <a:cs typeface="B Traffic" pitchFamily="2" charset="-78"/>
              </a:rPr>
            </a:b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3962400" cy="4648200"/>
          </a:xfrm>
          <a:solidFill>
            <a:schemeClr val="accent4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algn="justLow" rtl="1"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00B050"/>
                </a:solidFill>
                <a:cs typeface="B Traffic" pitchFamily="2" charset="-78"/>
              </a:rPr>
              <a:t>یکی از اصول اساسی دین اسلام نبوت است.</a:t>
            </a:r>
            <a:endParaRPr lang="en-US" sz="2400" dirty="0" smtClean="0">
              <a:solidFill>
                <a:srgbClr val="00B050"/>
              </a:solidFill>
              <a:cs typeface="B Traffic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عناصر محوری نبوت از دوچیز تشکیل یافته: یکی وحی الهی و دیگری پیام آور این وحی الهی که پیامبران هستند.</a:t>
            </a:r>
          </a:p>
          <a:p>
            <a:pPr algn="justLow" rtl="1"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مباحث نبوت در قالب دو بخش نبوت عامه و خاصه مطرح می شود. اگر مباحث به طور کلی باشد، نبوت عامه و اگر مربوط به پیامبری خاص مانند پیامبر اسلام (ص) باشد، نبوت خاصه نامیده می شود.</a:t>
            </a:r>
            <a:endParaRPr lang="en-US" sz="2400" dirty="0">
              <a:solidFill>
                <a:srgbClr val="FF0000"/>
              </a:solidFill>
              <a:cs typeface="B Traff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3962400" cy="449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:\ghiasvand\Nahad\Ghiasvand\ax\اسلیمی\bot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7" y="152400"/>
            <a:ext cx="860453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ghiasvand\Nahad\Ghiasvand\ax\اسلیمی\bot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0390">
            <a:off x="7979152" y="257157"/>
            <a:ext cx="860453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tari\Desktop\انديشه 1 عكسها\New folder (2)\New folder\2\45\موسي\شعیب.jpg"/>
          <p:cNvPicPr>
            <a:picLocks noChangeAspect="1" noChangeArrowheads="1"/>
          </p:cNvPicPr>
          <p:nvPr/>
        </p:nvPicPr>
        <p:blipFill>
          <a:blip r:embed="rId3" cstate="print"/>
          <a:srcRect r="20181"/>
          <a:stretch>
            <a:fillRect/>
          </a:stretch>
        </p:blipFill>
        <p:spPr bwMode="auto">
          <a:xfrm>
            <a:off x="609599" y="2362200"/>
            <a:ext cx="3647029" cy="3429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 descr="C:\Users\satari\Desktop\انديشه 1 عكسها\New folder (2)\New folder\2\45\موسي\سيقفاثث.jpg"/>
          <p:cNvPicPr>
            <a:picLocks noChangeAspect="1" noChangeArrowheads="1"/>
          </p:cNvPicPr>
          <p:nvPr/>
        </p:nvPicPr>
        <p:blipFill>
          <a:blip r:embed="rId4" cstate="print"/>
          <a:srcRect l="7713" r="23967"/>
          <a:stretch>
            <a:fillRect/>
          </a:stretch>
        </p:blipFill>
        <p:spPr bwMode="auto">
          <a:xfrm>
            <a:off x="304800" y="1828800"/>
            <a:ext cx="4230288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4" name="Picture 6" descr="C:\Users\satari\Desktop\انديشه 1 عكسها\New folder (2)\New folder\2\45\موسي\5edd62cf8a89a5bfad63b5a91c1646f1.jpg"/>
          <p:cNvPicPr>
            <a:picLocks noChangeAspect="1" noChangeArrowheads="1"/>
          </p:cNvPicPr>
          <p:nvPr/>
        </p:nvPicPr>
        <p:blipFill>
          <a:blip r:embed="rId5" cstate="print"/>
          <a:srcRect l="17631" r="28135"/>
          <a:stretch>
            <a:fillRect/>
          </a:stretch>
        </p:blipFill>
        <p:spPr bwMode="auto">
          <a:xfrm>
            <a:off x="304800" y="1828800"/>
            <a:ext cx="4267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590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 rtl="1">
              <a:buNone/>
            </a:pPr>
            <a:r>
              <a:rPr lang="fa-IR" dirty="0" smtClean="0">
                <a:solidFill>
                  <a:srgbClr val="7030A0"/>
                </a:solidFill>
                <a:cs typeface="B Traffic" pitchFamily="2" charset="-78"/>
              </a:rPr>
              <a:t>دیدگاه الهی و دینی:</a:t>
            </a:r>
          </a:p>
          <a:p>
            <a:pPr algn="just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این جهان بر اساس حکمت، قدرت و علم نامتناهی خدا پدید آمده و او جهان را براساس قوانین منظم و سنت‌های ثابت در کمال اتقان، هدایت و تدبیر می‌نماید.</a:t>
            </a:r>
          </a:p>
          <a:p>
            <a:pPr algn="just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همچنین خدا جهان را بر اساس نظام علی و معلولی آفریده است؛ اما علت، منحصر در علل طبیعی و عادی نیست.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429000"/>
            <a:ext cx="8229600" cy="289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می‌توان نتیجه گرفت که علم سکولار، مرتبه علم نازل است و علم دینی، مرتبه برتر و کامل‌تر آن.</a:t>
            </a: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ایمان و آموزه‌های دینی، هم در فهم بهتر واقعیات و مراتب برتر علم ما را یاری می‌دهند و هم در ارائه بهتر و صحیح‌تر نظریات علمی. </a:t>
            </a: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ازاین رو دینی شدن علم به معنای نفی علم نیست؛ بلکه ارتقا و تعالی سطح علم است.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pic>
        <p:nvPicPr>
          <p:cNvPr id="3074" name="Picture 2" descr="L:\New folder (5)\علم-و-دی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8229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33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 smtClean="0">
                <a:cs typeface="B Traffic" pitchFamily="2" charset="-78"/>
              </a:rPr>
              <a:t>اهداف علم</a:t>
            </a:r>
            <a:endParaRPr lang="en-US" b="1" dirty="0"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sz="3600" dirty="0" smtClean="0">
                <a:solidFill>
                  <a:srgbClr val="7030A0"/>
                </a:solidFill>
                <a:cs typeface="B Traffic" pitchFamily="2" charset="-78"/>
              </a:rPr>
              <a:t>هدف علم دینی در راستای اعتلای انسانیت در نیل به لقاءالله است، نه در جهت نابودی انسان‌های مظلوم یا محرمات الهی.آموزه‌ها و دستورات دینی باید مانند قطب‌نما، مسیر علم را جهت‌دهی کنند.</a:t>
            </a:r>
            <a:endParaRPr lang="en-US" sz="3600" dirty="0">
              <a:solidFill>
                <a:srgbClr val="7030A0"/>
              </a:solidFill>
              <a:cs typeface="B Traffic" pitchFamily="2" charset="-78"/>
            </a:endParaRPr>
          </a:p>
        </p:txBody>
      </p:sp>
      <p:pic>
        <p:nvPicPr>
          <p:cNvPr id="4098" name="Picture 2" descr="L:\New folder (5)\fabbe222251484d180450c8ab15f61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14106"/>
            <a:ext cx="4267200" cy="463429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" y="76200"/>
            <a:ext cx="1363022" cy="1462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r="23033" b="5068"/>
          <a:stretch/>
        </p:blipFill>
        <p:spPr>
          <a:xfrm>
            <a:off x="4679797" y="1614106"/>
            <a:ext cx="4464204" cy="461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satari\Desktop\انديشه 1 عكسها\New folder (2)\New folder\JamNewsImage21004042.jpg"/>
          <p:cNvPicPr>
            <a:picLocks noChangeAspect="1" noChangeArrowheads="1"/>
          </p:cNvPicPr>
          <p:nvPr/>
        </p:nvPicPr>
        <p:blipFill>
          <a:blip r:embed="rId2" cstate="print"/>
          <a:srcRect l="21905" r="12381"/>
          <a:stretch>
            <a:fillRect/>
          </a:stretch>
        </p:blipFill>
        <p:spPr bwMode="auto">
          <a:xfrm>
            <a:off x="381000" y="1524000"/>
            <a:ext cx="4275551" cy="4876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 descr="C:\Users\sattari\Desktop\تاریخ\عکس 2\prisonlove48 (2).jpg"/>
          <p:cNvPicPr>
            <a:picLocks noChangeAspect="1" noChangeArrowheads="1"/>
          </p:cNvPicPr>
          <p:nvPr/>
        </p:nvPicPr>
        <p:blipFill>
          <a:blip r:embed="rId3" cstate="print"/>
          <a:srcRect t="6021" r="1020"/>
          <a:stretch>
            <a:fillRect/>
          </a:stretch>
        </p:blipFill>
        <p:spPr bwMode="auto">
          <a:xfrm>
            <a:off x="4648200" y="1523999"/>
            <a:ext cx="4290927" cy="4724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399"/>
            <a:ext cx="7620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ضرورت نبوت</a:t>
            </a:r>
            <a:endParaRPr lang="en-US" dirty="0">
              <a:solidFill>
                <a:srgbClr val="00B0F0"/>
              </a:solidFill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3657601" cy="3200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Low" rtl="1">
              <a:buNone/>
            </a:pPr>
            <a:endParaRPr lang="en-US" sz="2800" dirty="0" smtClean="0">
              <a:cs typeface="B Traffic" pitchFamily="2" charset="-78"/>
            </a:endParaRPr>
          </a:p>
          <a:p>
            <a:pPr algn="justLow" rtl="1">
              <a:buNone/>
            </a:pPr>
            <a:r>
              <a:rPr lang="fa-IR" dirty="0" smtClean="0">
                <a:cs typeface="B Traffic" pitchFamily="2" charset="-78"/>
              </a:rPr>
              <a:t>3. زندگی انسان محدود به زندگی دنیایی نیست.</a:t>
            </a:r>
          </a:p>
        </p:txBody>
      </p:sp>
      <p:pic>
        <p:nvPicPr>
          <p:cNvPr id="3074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2" y="0"/>
            <a:ext cx="911068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400" y="76199"/>
            <a:ext cx="911068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1600200"/>
            <a:ext cx="3657601" cy="18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buFont typeface="Arial" pitchFamily="34" charset="0"/>
              <a:buNone/>
            </a:pPr>
            <a:endParaRPr lang="en-US" dirty="0">
              <a:cs typeface="B Traffic" pitchFamily="2" charset="-78"/>
            </a:endParaRPr>
          </a:p>
          <a:p>
            <a:pPr algn="justLow" rtl="1">
              <a:buFont typeface="Arial" pitchFamily="34" charset="0"/>
              <a:buNone/>
            </a:pPr>
            <a:r>
              <a:rPr lang="fa-IR" dirty="0" smtClean="0">
                <a:cs typeface="B Traffic" pitchFamily="2" charset="-78"/>
              </a:rPr>
              <a:t>1. آفریدگار همه هستی از جمله انسان  حکیم است و حکیم، کار بیهوده و لغو انجام نمی دهد.</a:t>
            </a:r>
            <a:endParaRPr lang="en-US" dirty="0" smtClean="0">
              <a:cs typeface="B Traff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3581400"/>
            <a:ext cx="3657601" cy="2895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buNone/>
            </a:pPr>
            <a:r>
              <a:rPr lang="fa-IR" dirty="0" smtClean="0">
                <a:cs typeface="B Traffic" pitchFamily="2" charset="-78"/>
              </a:rPr>
              <a:t>4</a:t>
            </a:r>
            <a:r>
              <a:rPr lang="fa-IR" sz="2800" dirty="0" smtClean="0">
                <a:cs typeface="B Traffic" pitchFamily="2" charset="-78"/>
              </a:rPr>
              <a:t>. نارسایی و ناکارآمدی عقل و دانش بشری.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524000"/>
            <a:ext cx="3657601" cy="1828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 smtClean="0"/>
              <a:t>2. هدف از آفرینش هر موجودی رسیدن به کمال مطلوب است.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 rot="18708846" flipH="1">
            <a:off x="175582" y="5376561"/>
            <a:ext cx="1224595" cy="1339952"/>
            <a:chOff x="-424194" y="3200400"/>
            <a:chExt cx="2389519" cy="2614612"/>
          </a:xfrm>
        </p:grpSpPr>
        <p:pic>
          <p:nvPicPr>
            <p:cNvPr id="14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9"/>
          <p:cNvGrpSpPr/>
          <p:nvPr/>
        </p:nvGrpSpPr>
        <p:grpSpPr>
          <a:xfrm rot="2891154">
            <a:off x="7734392" y="5361187"/>
            <a:ext cx="1224595" cy="1339952"/>
            <a:chOff x="-424194" y="3200400"/>
            <a:chExt cx="2389519" cy="2614612"/>
          </a:xfrm>
        </p:grpSpPr>
        <p:pic>
          <p:nvPicPr>
            <p:cNvPr id="11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17" y="304800"/>
            <a:ext cx="7014775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Homa" pitchFamily="2" charset="-78"/>
              </a:rPr>
              <a:t>اهداف بعثت انبیا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166" y="5105400"/>
            <a:ext cx="7026834" cy="136886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just" rtl="1">
              <a:buNone/>
            </a:pPr>
            <a:r>
              <a:rPr lang="fa-IR" dirty="0" smtClean="0">
                <a:solidFill>
                  <a:srgbClr val="FFFF00"/>
                </a:solidFill>
                <a:cs typeface="B Traffic" pitchFamily="2" charset="-78"/>
              </a:rPr>
              <a:t>2. آزاد </a:t>
            </a:r>
            <a:r>
              <a:rPr lang="fa-IR" dirty="0">
                <a:solidFill>
                  <a:srgbClr val="FFFF00"/>
                </a:solidFill>
                <a:cs typeface="B Traffic" pitchFamily="2" charset="-78"/>
              </a:rPr>
              <a:t>کردن انسان از قید و بندهای </a:t>
            </a:r>
            <a:r>
              <a:rPr lang="fa-IR" dirty="0" smtClean="0">
                <a:solidFill>
                  <a:srgbClr val="FFFF00"/>
                </a:solidFill>
                <a:cs typeface="B Traffic" pitchFamily="2" charset="-78"/>
              </a:rPr>
              <a:t>نادرست</a:t>
            </a:r>
          </a:p>
          <a:p>
            <a:pPr algn="just" rtl="1">
              <a:buNone/>
            </a:pPr>
            <a:r>
              <a:rPr lang="fa-IR" dirty="0" smtClean="0">
                <a:solidFill>
                  <a:srgbClr val="FFFF00"/>
                </a:solidFill>
                <a:cs typeface="B Traffic" pitchFamily="2" charset="-78"/>
              </a:rPr>
              <a:t>3. دعوت </a:t>
            </a:r>
            <a:r>
              <a:rPr lang="fa-IR" dirty="0">
                <a:solidFill>
                  <a:srgbClr val="FFFF00"/>
                </a:solidFill>
                <a:cs typeface="B Traffic" pitchFamily="2" charset="-78"/>
              </a:rPr>
              <a:t>به </a:t>
            </a:r>
            <a:r>
              <a:rPr lang="fa-IR" dirty="0" smtClean="0">
                <a:solidFill>
                  <a:srgbClr val="FFFF00"/>
                </a:solidFill>
                <a:cs typeface="B Traffic" pitchFamily="2" charset="-78"/>
              </a:rPr>
              <a:t>توحید</a:t>
            </a:r>
          </a:p>
          <a:p>
            <a:pPr algn="just" rtl="1">
              <a:buNone/>
            </a:pPr>
            <a:r>
              <a:rPr lang="fa-IR" dirty="0" smtClean="0">
                <a:solidFill>
                  <a:srgbClr val="FFFF00"/>
                </a:solidFill>
                <a:cs typeface="B Traffic" pitchFamily="2" charset="-78"/>
              </a:rPr>
              <a:t>4. برپایی </a:t>
            </a:r>
            <a:r>
              <a:rPr lang="fa-IR" dirty="0">
                <a:solidFill>
                  <a:srgbClr val="FFFF00"/>
                </a:solidFill>
                <a:cs typeface="B Traffic" pitchFamily="2" charset="-78"/>
              </a:rPr>
              <a:t>قسط و عدالت در </a:t>
            </a:r>
            <a:r>
              <a:rPr lang="fa-IR" dirty="0" smtClean="0">
                <a:solidFill>
                  <a:srgbClr val="FFFF00"/>
                </a:solidFill>
                <a:cs typeface="B Traffic" pitchFamily="2" charset="-78"/>
              </a:rPr>
              <a:t>جامعه</a:t>
            </a:r>
          </a:p>
        </p:txBody>
      </p:sp>
      <p:grpSp>
        <p:nvGrpSpPr>
          <p:cNvPr id="10" name="Group 3"/>
          <p:cNvGrpSpPr/>
          <p:nvPr/>
        </p:nvGrpSpPr>
        <p:grpSpPr>
          <a:xfrm rot="19609742" flipH="1">
            <a:off x="7651694" y="-116707"/>
            <a:ext cx="1426367" cy="1560731"/>
            <a:chOff x="-424194" y="3200400"/>
            <a:chExt cx="2389519" cy="2614612"/>
          </a:xfrm>
        </p:grpSpPr>
        <p:pic>
          <p:nvPicPr>
            <p:cNvPr id="5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6"/>
          <p:cNvGrpSpPr/>
          <p:nvPr/>
        </p:nvGrpSpPr>
        <p:grpSpPr>
          <a:xfrm rot="1990258">
            <a:off x="310749" y="-156056"/>
            <a:ext cx="1426367" cy="1560731"/>
            <a:chOff x="-424194" y="3200400"/>
            <a:chExt cx="2389519" cy="2614612"/>
          </a:xfrm>
        </p:grpSpPr>
        <p:pic>
          <p:nvPicPr>
            <p:cNvPr id="8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4724400" y="1973769"/>
            <a:ext cx="3276600" cy="198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1550" y="1981200"/>
            <a:ext cx="3429000" cy="198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tari\Desktop\انديشه 1 عكسها\New folder (2)\New folder\2\45\موسي\so\captive-reinsurance-pools-where-is-my-money.jpg"/>
          <p:cNvPicPr>
            <a:picLocks noChangeAspect="1" noChangeArrowheads="1"/>
          </p:cNvPicPr>
          <p:nvPr/>
        </p:nvPicPr>
        <p:blipFill>
          <a:blip r:embed="rId5" cstate="print"/>
          <a:srcRect t="6316"/>
          <a:stretch>
            <a:fillRect/>
          </a:stretch>
        </p:blipFill>
        <p:spPr bwMode="auto">
          <a:xfrm>
            <a:off x="2057399" y="1447800"/>
            <a:ext cx="5205573" cy="3657600"/>
          </a:xfrm>
          <a:prstGeom prst="rect">
            <a:avLst/>
          </a:prstGeom>
          <a:noFill/>
        </p:spPr>
      </p:pic>
      <p:pic>
        <p:nvPicPr>
          <p:cNvPr id="1027" name="Picture 3" descr="C:\Users\satari\Desktop\انديشه 1 عكسها\New folder (2)\New folder\2\45\موسي\so\noah-and-the-ark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447800"/>
            <a:ext cx="5966593" cy="4038600"/>
          </a:xfrm>
          <a:prstGeom prst="rect">
            <a:avLst/>
          </a:prstGeom>
          <a:noFill/>
        </p:spPr>
      </p:pic>
      <p:pic>
        <p:nvPicPr>
          <p:cNvPr id="1028" name="Picture 4" descr="C:\Users\satari\Desktop\انديشه 1 عكسها\New folder (2)\New folder\2\45\موسي\so\url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1447800"/>
            <a:ext cx="6019800" cy="4610775"/>
          </a:xfrm>
          <a:prstGeom prst="rect">
            <a:avLst/>
          </a:prstGeom>
          <a:noFill/>
        </p:spPr>
      </p:pic>
      <p:pic>
        <p:nvPicPr>
          <p:cNvPr id="20" name="Picture 3" descr="C:\Users\ebrahimzadeh.m\Desktop\10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1447800"/>
            <a:ext cx="6930318" cy="457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Rectangle 18"/>
          <p:cNvSpPr/>
          <p:nvPr/>
        </p:nvSpPr>
        <p:spPr>
          <a:xfrm>
            <a:off x="3276600" y="1548825"/>
            <a:ext cx="302679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 rtl="1">
              <a:buNone/>
            </a:pPr>
            <a:r>
              <a:rPr lang="fa-IR" sz="3200" dirty="0" smtClean="0">
                <a:solidFill>
                  <a:srgbClr val="FFFF00"/>
                </a:solidFill>
                <a:cs typeface="B Traffic" pitchFamily="2" charset="-78"/>
              </a:rPr>
              <a:t>1. یادآوری فطریات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 rot="1224093" flipH="1">
            <a:off x="124201" y="133373"/>
            <a:ext cx="984287" cy="1217571"/>
            <a:chOff x="8565455" y="1608138"/>
            <a:chExt cx="2113658" cy="2614612"/>
          </a:xfrm>
        </p:grpSpPr>
        <p:pic>
          <p:nvPicPr>
            <p:cNvPr id="11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49601" flipH="1">
              <a:off x="8565455" y="2079619"/>
              <a:ext cx="1158082" cy="1743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8611">
              <a:off x="8942388" y="1608138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 rot="20375907">
            <a:off x="8029951" y="133373"/>
            <a:ext cx="984287" cy="1217571"/>
            <a:chOff x="8565455" y="1608138"/>
            <a:chExt cx="2113658" cy="2614612"/>
          </a:xfrm>
        </p:grpSpPr>
        <p:pic>
          <p:nvPicPr>
            <p:cNvPr id="5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49601" flipH="1">
              <a:off x="8565455" y="2079619"/>
              <a:ext cx="1158082" cy="1743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8611">
              <a:off x="8942388" y="1608138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3429000" cy="3481780"/>
          </a:xfrm>
          <a:prstGeom prst="rect">
            <a:avLst/>
          </a:prstGeom>
          <a:noFill/>
        </p:spPr>
      </p:pic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048000"/>
            <a:ext cx="3429000" cy="34817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835395"/>
            <a:ext cx="3581400" cy="3965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satari\Desktop\انديشه 1 عكسها\New folder (2)\New folder\2\45\موسي\so\649156_hqXlg4d1.jpg"/>
          <p:cNvPicPr>
            <a:picLocks noChangeAspect="1" noChangeArrowheads="1"/>
          </p:cNvPicPr>
          <p:nvPr/>
        </p:nvPicPr>
        <p:blipFill>
          <a:blip r:embed="rId5" cstate="print"/>
          <a:srcRect r="18033" b="4878"/>
          <a:stretch>
            <a:fillRect/>
          </a:stretch>
        </p:blipFill>
        <p:spPr bwMode="auto">
          <a:xfrm>
            <a:off x="609600" y="838200"/>
            <a:ext cx="5080000" cy="3962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1" name="Picture 3" descr="C:\Users\satari\Desktop\انديشه 1 عكسها\New folder (2)\New folder\2\45\موسي\so\urlسيفا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838200"/>
            <a:ext cx="5105400" cy="3403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762000"/>
            <a:ext cx="3657600" cy="4038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 rtl="1">
              <a:buNone/>
            </a:pPr>
            <a:r>
              <a:rPr lang="fa-IR" dirty="0">
                <a:cs typeface="B Traffic" pitchFamily="2" charset="-78"/>
              </a:rPr>
              <a:t>5. </a:t>
            </a:r>
            <a:r>
              <a:rPr lang="fa-IR" dirty="0" smtClean="0">
                <a:cs typeface="B Traffic" pitchFamily="2" charset="-78"/>
              </a:rPr>
              <a:t>آشنا</a:t>
            </a:r>
            <a:r>
              <a:rPr lang="en-US" dirty="0" smtClean="0">
                <a:cs typeface="B Traffic" pitchFamily="2" charset="-78"/>
              </a:rPr>
              <a:t> </a:t>
            </a:r>
            <a:r>
              <a:rPr lang="fa-IR" dirty="0" smtClean="0">
                <a:cs typeface="B Traffic" pitchFamily="2" charset="-78"/>
              </a:rPr>
              <a:t>کردن </a:t>
            </a:r>
            <a:r>
              <a:rPr lang="fa-IR" dirty="0">
                <a:cs typeface="B Traffic" pitchFamily="2" charset="-78"/>
              </a:rPr>
              <a:t>مردم با حکمت تعالیم الهی و تزکیه و تطهیر آنان</a:t>
            </a:r>
          </a:p>
          <a:p>
            <a:pPr algn="r" rtl="1">
              <a:buNone/>
            </a:pPr>
            <a:r>
              <a:rPr lang="fa-IR" dirty="0">
                <a:cs typeface="B Traffic" pitchFamily="2" charset="-78"/>
              </a:rPr>
              <a:t>6. بشارت و انذار</a:t>
            </a:r>
          </a:p>
          <a:p>
            <a:pPr algn="r" rtl="1">
              <a:buNone/>
            </a:pPr>
            <a:r>
              <a:rPr lang="fa-IR" dirty="0">
                <a:cs typeface="B Traffic" pitchFamily="2" charset="-78"/>
              </a:rPr>
              <a:t>7. علاج امراض روحی</a:t>
            </a:r>
          </a:p>
          <a:p>
            <a:pPr algn="r" rtl="1">
              <a:buNone/>
            </a:pPr>
            <a:r>
              <a:rPr lang="fa-IR" dirty="0">
                <a:cs typeface="B Traffic" pitchFamily="2" charset="-78"/>
              </a:rPr>
              <a:t>8. به کمال رساندن فضایل </a:t>
            </a:r>
            <a:r>
              <a:rPr lang="fa-IR" dirty="0" smtClean="0">
                <a:cs typeface="B Traffic" pitchFamily="2" charset="-78"/>
              </a:rPr>
              <a:t>اخلاقی</a:t>
            </a:r>
            <a:endParaRPr lang="en-US" dirty="0">
              <a:cs typeface="B Traffic" pitchFamily="2" charset="-78"/>
            </a:endParaRPr>
          </a:p>
        </p:txBody>
      </p:sp>
      <p:pic>
        <p:nvPicPr>
          <p:cNvPr id="2052" name="Picture 4" descr="C:\Users\satari\Desktop\انديشه 1 عكسها\New folder (2)\New folder\2\45\موسي\so\26229_641.jpg"/>
          <p:cNvPicPr>
            <a:picLocks noChangeAspect="1" noChangeArrowheads="1"/>
          </p:cNvPicPr>
          <p:nvPr/>
        </p:nvPicPr>
        <p:blipFill>
          <a:blip r:embed="rId7" cstate="print"/>
          <a:srcRect t="19792" b="16458"/>
          <a:stretch>
            <a:fillRect/>
          </a:stretch>
        </p:blipFill>
        <p:spPr bwMode="auto">
          <a:xfrm>
            <a:off x="609600" y="838200"/>
            <a:ext cx="4146924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5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28600"/>
            <a:ext cx="3276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fa-IR" dirty="0">
                <a:solidFill>
                  <a:schemeClr val="accent5">
                    <a:lumMod val="50000"/>
                  </a:schemeClr>
                </a:solidFill>
                <a:cs typeface="B Homa" pitchFamily="2" charset="-78"/>
              </a:rPr>
              <a:t>معنای </a:t>
            </a: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Homa" pitchFamily="2" charset="-78"/>
              </a:rPr>
              <a:t>وحی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B Homa" pitchFamily="2" charset="-78"/>
            </a:endParaRPr>
          </a:p>
        </p:txBody>
      </p:sp>
      <p:pic>
        <p:nvPicPr>
          <p:cNvPr id="7170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79" y="35859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2850" y="0"/>
            <a:ext cx="101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438400"/>
            <a:ext cx="3429000" cy="3481780"/>
          </a:xfrm>
          <a:prstGeom prst="rect">
            <a:avLst/>
          </a:prstGeom>
          <a:noFill/>
        </p:spPr>
      </p:pic>
      <p:pic>
        <p:nvPicPr>
          <p:cNvPr id="3074" name="Picture 2" descr="C:\Users\satari\Desktop\انديشه 1 عكسها\New folder (2)\New folder\2\45\موسي\so\u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0" y="2057400"/>
            <a:ext cx="3314700" cy="4419600"/>
          </a:xfrm>
          <a:prstGeom prst="rect">
            <a:avLst/>
          </a:prstGeom>
          <a:noFill/>
        </p:spPr>
      </p:pic>
      <p:pic>
        <p:nvPicPr>
          <p:cNvPr id="3076" name="Picture 4" descr="C:\Users\satari\Desktop\انديشه 1 عكسها\New folder (2)\New folder\2\45\موسي\so\urlسيشز.jpg"/>
          <p:cNvPicPr>
            <a:picLocks noChangeAspect="1" noChangeArrowheads="1"/>
          </p:cNvPicPr>
          <p:nvPr/>
        </p:nvPicPr>
        <p:blipFill>
          <a:blip r:embed="rId5" cstate="print"/>
          <a:srcRect t="4267"/>
          <a:stretch>
            <a:fillRect/>
          </a:stretch>
        </p:blipFill>
        <p:spPr bwMode="auto">
          <a:xfrm>
            <a:off x="228600" y="2057401"/>
            <a:ext cx="6155433" cy="4419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038351"/>
            <a:ext cx="3429000" cy="443864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 rtl="1"/>
            <a:r>
              <a:rPr lang="fa-IR" dirty="0" smtClean="0">
                <a:cs typeface="B Traffic" pitchFamily="2" charset="-78"/>
              </a:rPr>
              <a:t>لغت:</a:t>
            </a:r>
          </a:p>
          <a:p>
            <a:pPr lvl="1" algn="justLow" rtl="1"/>
            <a:r>
              <a:rPr lang="fa-IR" dirty="0" smtClean="0">
                <a:cs typeface="B Traffic" pitchFamily="2" charset="-78"/>
              </a:rPr>
              <a:t>هر نوع ادراک </a:t>
            </a:r>
            <a:r>
              <a:rPr lang="fa-IR" dirty="0">
                <a:cs typeface="B Traffic" pitchFamily="2" charset="-78"/>
              </a:rPr>
              <a:t>و تفهیم </a:t>
            </a:r>
            <a:r>
              <a:rPr lang="fa-IR" dirty="0" smtClean="0">
                <a:cs typeface="B Traffic" pitchFamily="2" charset="-78"/>
              </a:rPr>
              <a:t>امر سری و </a:t>
            </a:r>
            <a:r>
              <a:rPr lang="fa-IR" dirty="0">
                <a:cs typeface="B Traffic" pitchFamily="2" charset="-78"/>
              </a:rPr>
              <a:t>پنهانی</a:t>
            </a:r>
            <a:endParaRPr lang="en-US" dirty="0">
              <a:cs typeface="B Traffic" pitchFamily="2" charset="-78"/>
            </a:endParaRPr>
          </a:p>
          <a:p>
            <a:pPr algn="justLow" rtl="1"/>
            <a:r>
              <a:rPr lang="fa-IR" dirty="0" smtClean="0">
                <a:cs typeface="B Traffic" pitchFamily="2" charset="-78"/>
              </a:rPr>
              <a:t>اصطلاح:</a:t>
            </a:r>
          </a:p>
          <a:p>
            <a:pPr lvl="1" algn="justLow" rtl="1"/>
            <a:r>
              <a:rPr lang="fa-IR" dirty="0" smtClean="0">
                <a:cs typeface="B Traffic" pitchFamily="2" charset="-78"/>
              </a:rPr>
              <a:t>آگاهی </a:t>
            </a:r>
            <a:r>
              <a:rPr lang="fa-IR" dirty="0">
                <a:cs typeface="B Traffic" pitchFamily="2" charset="-78"/>
              </a:rPr>
              <a:t>ویژه‌ای که خداوند در اختیار پیامبران نهاده تا پیام و تعالیم خود را به انسان برساند.</a:t>
            </a:r>
            <a:endParaRPr lang="en-US" dirty="0">
              <a:cs typeface="B Traffic" pitchFamily="2" charset="-78"/>
            </a:endParaRPr>
          </a:p>
          <a:p>
            <a:pPr algn="r"/>
            <a:endParaRPr lang="en-US" dirty="0"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3254</Words>
  <Application>Microsoft Office PowerPoint</Application>
  <PresentationFormat>On-screen Show (4:3)</PresentationFormat>
  <Paragraphs>300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0 Badr</vt:lpstr>
      <vt:lpstr>Arial</vt:lpstr>
      <vt:lpstr>B Homa</vt:lpstr>
      <vt:lpstr>B Mitra</vt:lpstr>
      <vt:lpstr>B Nazanin</vt:lpstr>
      <vt:lpstr>B Titr</vt:lpstr>
      <vt:lpstr>B Traffic</vt:lpstr>
      <vt:lpstr>Calibri</vt:lpstr>
      <vt:lpstr>Times New Roman</vt:lpstr>
      <vt:lpstr>Wingdings</vt:lpstr>
      <vt:lpstr>Office Theme</vt:lpstr>
      <vt:lpstr>PowerPoint Presentation</vt:lpstr>
      <vt:lpstr>تکلیف درسی</vt:lpstr>
      <vt:lpstr>PowerPoint Presentation</vt:lpstr>
      <vt:lpstr>PowerPoint Presentation</vt:lpstr>
      <vt:lpstr> الف: ضرورت وحی و پیامبری  </vt:lpstr>
      <vt:lpstr>ضرورت نبوت</vt:lpstr>
      <vt:lpstr>اهداف بعثت انبیا</vt:lpstr>
      <vt:lpstr>PowerPoint Presentation</vt:lpstr>
      <vt:lpstr>معنای وحی</vt:lpstr>
      <vt:lpstr>انواع وحی</vt:lpstr>
      <vt:lpstr>PowerPoint Presentation</vt:lpstr>
      <vt:lpstr>ب)معجزه‌ انبیاء</vt:lpstr>
      <vt:lpstr>PowerPoint Presentation</vt:lpstr>
      <vt:lpstr>معجزه و قوانين عقلي</vt:lpstr>
      <vt:lpstr>PowerPoint Presentation</vt:lpstr>
      <vt:lpstr>PowerPoint Presentation</vt:lpstr>
      <vt:lpstr>PowerPoint Presentation</vt:lpstr>
      <vt:lpstr>دلیل نقلی:</vt:lpstr>
      <vt:lpstr>PowerPoint Presentation</vt:lpstr>
      <vt:lpstr>PowerPoint Presentation</vt:lpstr>
      <vt:lpstr>PowerPoint Presentation</vt:lpstr>
      <vt:lpstr>PowerPoint Presentation</vt:lpstr>
      <vt:lpstr>تعریف سکولاریسم: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تعریف دین: </vt:lpstr>
      <vt:lpstr>PowerPoint Presentation</vt:lpstr>
      <vt:lpstr>PowerPoint Presentation</vt:lpstr>
      <vt:lpstr>(مقصود از دین در این‌جا، گزاره‌هایی است که در حوزه‌ی طبیعیات به اظهارنظر پرداخته و نه تمامی گزاره‌ها.)</vt:lpstr>
      <vt:lpstr>PowerPoint Presentation</vt:lpstr>
      <vt:lpstr>PowerPoint Presentation</vt:lpstr>
      <vt:lpstr>PowerPoint Presentation</vt:lpstr>
      <vt:lpstr>PowerPoint Presentation</vt:lpstr>
      <vt:lpstr>  5. جدایی کامل حوزه‌ی علم از دین:</vt:lpstr>
      <vt:lpstr>PowerPoint Presentation</vt:lpstr>
      <vt:lpstr> چیستی علم دینی و دیدگاه‌های مربوط به آن</vt:lpstr>
      <vt:lpstr>PowerPoint Presentation</vt:lpstr>
      <vt:lpstr>اهداف علم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sattari</dc:creator>
  <cp:lastModifiedBy>akbari</cp:lastModifiedBy>
  <cp:revision>190</cp:revision>
  <dcterms:created xsi:type="dcterms:W3CDTF">2006-08-16T00:00:00Z</dcterms:created>
  <dcterms:modified xsi:type="dcterms:W3CDTF">2020-03-03T09:20:50Z</dcterms:modified>
</cp:coreProperties>
</file>