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</p:sldMasterIdLst>
  <p:notesMasterIdLst>
    <p:notesMasterId r:id="rId14"/>
  </p:notesMasterIdLst>
  <p:sldIdLst>
    <p:sldId id="356" r:id="rId4"/>
    <p:sldId id="357" r:id="rId5"/>
    <p:sldId id="279" r:id="rId6"/>
    <p:sldId id="358" r:id="rId7"/>
    <p:sldId id="312" r:id="rId8"/>
    <p:sldId id="364" r:id="rId9"/>
    <p:sldId id="365" r:id="rId10"/>
    <p:sldId id="366" r:id="rId11"/>
    <p:sldId id="367" r:id="rId12"/>
    <p:sldId id="284" r:id="rId1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74600" autoAdjust="0"/>
  </p:normalViewPr>
  <p:slideViewPr>
    <p:cSldViewPr>
      <p:cViewPr varScale="1">
        <p:scale>
          <a:sx n="55" d="100"/>
          <a:sy n="55" d="100"/>
        </p:scale>
        <p:origin x="18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417847A-6AFC-4AF5-83F2-F20378CEDE3F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198A942-30A3-4A14-9D9D-6EEEC0E71C1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366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6D5-4839-4A5E-891E-E5456AAAF2D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8A942-30A3-4A14-9D9D-6EEEC0E71C12}" type="slidenum">
              <a:rPr lang="fa-IR" smtClean="0">
                <a:solidFill>
                  <a:prstClr val="black"/>
                </a:solidFill>
              </a:rPr>
              <a:pPr/>
              <a:t>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8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8A942-30A3-4A14-9D9D-6EEEC0E71C12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332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8A942-30A3-4A14-9D9D-6EEEC0E71C12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660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6D5-4839-4A5E-891E-E5456AAAF2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06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F5DE-7A81-408D-A95A-45EF8731A401}" type="datetime1">
              <a:rPr lang="fr-FR" smtClean="0"/>
              <a:t>16/05/2020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669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2A95-38DC-4E3B-B5E7-CA80AC50035C}" type="datetime1">
              <a:rPr lang="fr-FR" smtClean="0"/>
              <a:t>16/05/2020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700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292-0637-4D51-A735-DB4AAB58F383}" type="datetime1">
              <a:rPr lang="fr-FR" smtClean="0"/>
              <a:t>16/05/2020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1227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051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22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5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16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75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09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8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9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90C8-7387-4922-8213-483A12EB8015}" type="datetime1">
              <a:rPr lang="fr-FR" smtClean="0"/>
              <a:t>16/05/2020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311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7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94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62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9C03E-85B4-4942-86CF-9D72DD7B67F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8A962-75A0-40CC-9BDB-28CEE85AB1C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1ECF6-8281-4896-9705-1949AECF8CE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31723-526C-4BDE-BF65-FB2C48CA22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B5C81-B506-4B6D-A573-FEED17585C7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49B56-3650-4305-9D55-0172392F751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3B57-B291-471F-AF47-81F8A0BFE17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B2595-BC24-4563-B237-758652D10B0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94AF1-E485-4782-A5E7-8879F1169FA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B1F9C-8063-4BEB-998A-D226478F2E7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3A619-1FD2-4631-B46E-8E2EB37A33B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78601-0A1C-4110-91F5-9EB7FD30F9E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E439F-2FA5-4344-81A5-D128803BCF0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3E471-73FF-4244-A656-E5A40233E7B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C3B-639D-4B69-AA20-4947815BC280}" type="datetime1">
              <a:rPr lang="fr-FR" smtClean="0"/>
              <a:t>16/05/2020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0011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F65F6-9086-48C9-A749-C498CCBF49D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70014-A58E-41B8-BE48-15A890140B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B2E3-C9F6-4921-9DB3-7F2DE01B94B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08DC4-2697-4B44-80A1-A8620B11650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F3EED-5E5F-450C-B2C5-45766F77F5A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5FFD3-2570-474C-B579-F2839B60311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0171-2112-46C1-8A82-CF0213586CE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E69E2-AA2B-4E3C-AD11-1AEDAAA44F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6DA44-7C84-45E9-BD5E-B477BAF7E5EE}" type="datetime1">
              <a:rPr lang="fr-FR" smtClean="0"/>
              <a:t>16/05/2020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20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6F95-57C0-4BC9-AC45-5932507E7C92}" type="datetime1">
              <a:rPr lang="fr-FR" smtClean="0"/>
              <a:t>16/05/2020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829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BE5F-0482-4E45-99AB-5B29A4254AB5}" type="datetime1">
              <a:rPr lang="fr-FR" smtClean="0"/>
              <a:t>16/05/2020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250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5DAC5-9B42-4DCF-AAB6-73C2E2E52B3D}" type="datetime1">
              <a:rPr lang="fr-FR" smtClean="0"/>
              <a:t>16/05/2020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803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98DF-7172-4A00-A110-5353E253EFD0}" type="datetime1">
              <a:rPr lang="fr-FR" smtClean="0"/>
              <a:t>16/05/2020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093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CE6B-C858-4143-BBDB-CB8A715C6875}" type="datetime1">
              <a:rPr lang="fr-FR" smtClean="0"/>
              <a:t>16/05/2020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437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266C8-5D16-43C7-BE8C-218AD12FC42A}" type="datetime1">
              <a:rPr lang="fr-FR" smtClean="0"/>
              <a:t>16/05/2020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 eskandari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DB2A5-AADB-4070-9B9D-40CBE5CAC44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564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Photo Editor Photo" r:id="rId15" imgW="9752381" imgH="7314286" progId="MSPhotoEd.3">
                  <p:embed/>
                </p:oleObj>
              </mc:Choice>
              <mc:Fallback>
                <p:oleObj name="Photo Editor Photo" r:id="rId15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8100" y="0"/>
            <a:ext cx="9067800" cy="609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sz="26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8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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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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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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"/>
        <a:defRPr sz="2400">
          <a:solidFill>
            <a:schemeClr val="tx1"/>
          </a:solidFill>
          <a:latin typeface="+mn-lt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CDC79663-93E9-481B-B1D1-E605D5DCA41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16/05/2020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ali eskandari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5F6D8A8A-CC98-4682-AC21-6A3F107B9F56}" type="slidenum">
              <a:rPr lang="fr-FR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52400"/>
            <a:ext cx="8229600" cy="5943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/>
            </a:r>
            <a:br>
              <a:rPr lang="en-US" sz="1400" dirty="0"/>
            </a:br>
            <a:endParaRPr lang="en-US" sz="1400" dirty="0" smtClean="0"/>
          </a:p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Calibri"/>
              <a:ea typeface="Calibri"/>
              <a:cs typeface="B Zar" panose="00000400000000000000" pitchFamily="2" charset="-78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a-IR" sz="280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500" b="1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درس: ادبیات کودک و نوجوان</a:t>
            </a:r>
            <a:endParaRPr lang="en-US" sz="350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b="1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 </a:t>
            </a:r>
            <a:endParaRPr lang="en-US" sz="180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000" b="1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مدرس: دکتر علی اسکندری</a:t>
            </a: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a-IR" sz="700" b="1" dirty="0" smtClean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600" b="1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نیمسال</a:t>
            </a:r>
            <a:r>
              <a:rPr lang="en-US" sz="2600" b="1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</a:t>
            </a:r>
            <a:r>
              <a:rPr lang="fa-IR" sz="2600" b="1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</a:t>
            </a:r>
            <a:r>
              <a:rPr lang="fa-I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2-99-98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Half Frame 4"/>
          <p:cNvSpPr/>
          <p:nvPr/>
        </p:nvSpPr>
        <p:spPr>
          <a:xfrm rot="16200000">
            <a:off x="3463" y="4429991"/>
            <a:ext cx="2445327" cy="2424545"/>
          </a:xfrm>
          <a:prstGeom prst="halfFra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Half Frame 5"/>
          <p:cNvSpPr/>
          <p:nvPr/>
        </p:nvSpPr>
        <p:spPr>
          <a:xfrm rot="5400000">
            <a:off x="6709064" y="10391"/>
            <a:ext cx="2445327" cy="2424545"/>
          </a:xfrm>
          <a:prstGeom prst="halfFra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Untitl000000000000ed-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491880" y="404664"/>
            <a:ext cx="2232247" cy="17138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B2A5-AADB-4070-9B9D-40CBE5CAC447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60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28" y="0"/>
            <a:ext cx="9530256" cy="708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229600" cy="546273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 سپاس از حسن توجه شما</a:t>
            </a:r>
            <a:b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6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6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</a:t>
            </a:r>
            <a:b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6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صلوات بر محمد (ص)و آل محمد</a:t>
            </a:r>
            <a:endParaRPr lang="en-US" sz="66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0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55576" y="836712"/>
            <a:ext cx="7776864" cy="4868416"/>
          </a:xfrm>
        </p:spPr>
        <p:txBody>
          <a:bodyPr/>
          <a:lstStyle/>
          <a:p>
            <a:pPr marL="0" marR="0" indent="0" algn="ctr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به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نام خداوند رنگین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کمان                                                           خداوند     بخشنده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ی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مهربان</a:t>
            </a:r>
            <a:endParaRPr lang="en-US" dirty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خداوند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سنجاقک رنگ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رنگ                                          خداوند      پروانه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های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   قشنگ</a:t>
            </a:r>
            <a:endParaRPr lang="en-US" dirty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خدایی     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که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آب      و هوا   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آفرید 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                                                          درخت  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و گل و سبزه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را  آفرید</a:t>
            </a:r>
            <a:endParaRPr lang="en-US" dirty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خدایی که از بوی گل، بهتر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است                                    صمیمی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تر از خنده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مادر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است</a:t>
            </a:r>
            <a:endParaRPr lang="en-US" dirty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خدایا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  به  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ما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مهربانی        بده                                                                                                دلی     ساده     و  آسمانی    بده</a:t>
            </a:r>
            <a:endParaRPr lang="en-US" dirty="0"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دلی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صاف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و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بی کینه، مانند آب 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                                      دلی </a:t>
            </a:r>
            <a:r>
              <a:rPr lang="fa-IR" dirty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روشن وگرم ، </a:t>
            </a:r>
            <a:r>
              <a:rPr lang="fa-IR" dirty="0" smtClean="0"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چون آفتاب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1800" dirty="0">
                <a:solidFill>
                  <a:srgbClr val="000000"/>
                </a:solidFill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محمود پوروهاب </a:t>
            </a:r>
            <a:r>
              <a:rPr lang="en-US" sz="1800" dirty="0" smtClean="0">
                <a:solidFill>
                  <a:srgbClr val="000000"/>
                </a:solidFill>
                <a:latin typeface="IranNastaliq" panose="02020505000000020003" pitchFamily="18" charset="0"/>
                <a:ea typeface="Calibri"/>
                <a:cs typeface="IranNastaliq" panose="02020505000000020003" pitchFamily="18" charset="0"/>
              </a:rPr>
              <a:t>        </a:t>
            </a:r>
            <a:endParaRPr lang="fa-IR" sz="1800" dirty="0">
              <a:solidFill>
                <a:srgbClr val="000000"/>
              </a:solidFill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dirty="0">
              <a:effectLst/>
              <a:latin typeface="IranNastaliq" panose="02020505000000020003" pitchFamily="18" charset="0"/>
              <a:ea typeface="Calibri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1660" y="-1045029"/>
            <a:ext cx="6969967" cy="92932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9064688" cy="6858000"/>
          </a:xfrm>
        </p:spPr>
        <p:txBody>
          <a:bodyPr>
            <a:normAutofit fontScale="92500" lnSpcReduction="20000"/>
          </a:bodyPr>
          <a:lstStyle/>
          <a:p>
            <a:pPr marL="0" lvl="0" indent="0" algn="r" rtl="1" fontAlgn="auto">
              <a:spcAft>
                <a:spcPts val="0"/>
              </a:spcAft>
              <a:buNone/>
            </a:pPr>
            <a:endParaRPr lang="fa-IR" sz="2400" b="1" dirty="0">
              <a:ln/>
              <a:solidFill>
                <a:prstClr val="black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lvl="0" indent="0" algn="ctr" rtl="1" fontAlgn="auto">
              <a:spcAft>
                <a:spcPts val="0"/>
              </a:spcAft>
              <a:buNone/>
            </a:pP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دانشجویان گرامی </a:t>
            </a:r>
          </a:p>
          <a:p>
            <a:pPr marL="0" lvl="0" indent="0" algn="ctr" rtl="1" fontAlgn="auto">
              <a:spcAft>
                <a:spcPts val="0"/>
              </a:spcAft>
              <a:buNone/>
            </a:pPr>
            <a:endParaRPr lang="fa-IR" sz="2400" b="1" dirty="0">
              <a:ln/>
              <a:solidFill>
                <a:prstClr val="black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lvl="0" indent="0" algn="ctr" rtl="1" fontAlgn="auto">
              <a:spcAft>
                <a:spcPts val="0"/>
              </a:spcAft>
              <a:buNone/>
            </a:pPr>
            <a:r>
              <a:rPr lang="fa-IR" sz="27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سلام؛ سال نو مبارک</a:t>
            </a:r>
          </a:p>
          <a:p>
            <a:pPr lvl="0" algn="r" rtl="1" fontAlgn="auto">
              <a:lnSpc>
                <a:spcPct val="200000"/>
              </a:lnSpc>
              <a:spcAft>
                <a:spcPts val="0"/>
              </a:spcAft>
              <a:buFontTx/>
              <a:buChar char="-"/>
            </a:pP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با توجه به تعطیلی دانشگاه به دلیل شیوع</a:t>
            </a:r>
            <a:r>
              <a:rPr lang="en-US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بیماری کرونا  و  در راستای عدم ایجاد  وقفه در امر آموزش ؛ آموزش مجازی به عنوان </a:t>
            </a:r>
            <a:r>
              <a:rPr lang="fa-IR" sz="2400" b="1" dirty="0" smtClean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تجربه‏ای </a:t>
            </a: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جدید  و استفاده ای بهینه از امکانات و فناوری های نو است. </a:t>
            </a:r>
          </a:p>
          <a:p>
            <a:pPr lvl="0" algn="r" rtl="1" fontAlgn="auto">
              <a:lnSpc>
                <a:spcPct val="200000"/>
              </a:lnSpc>
              <a:spcAft>
                <a:spcPts val="0"/>
              </a:spcAft>
              <a:buFontTx/>
              <a:buChar char="-"/>
            </a:pP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بنابراین  قصد داریم با بهره جستن از این امکان،  رئوس مطالب درسی را  در قالب پاور پوینت، پی دی اف و  صدا در محیط  گروههای مجازی ایجاد شده ارائه و به اشتراک بگذاریم.</a:t>
            </a:r>
          </a:p>
          <a:p>
            <a:pPr lvl="0" algn="r" rtl="1" fontAlgn="auto">
              <a:lnSpc>
                <a:spcPct val="200000"/>
              </a:lnSpc>
              <a:spcAft>
                <a:spcPts val="0"/>
              </a:spcAft>
              <a:buFontTx/>
              <a:buChar char="-"/>
            </a:pP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امید است با همکاری متقابل در این امر توفیقاتی حاصل گردد</a:t>
            </a:r>
            <a:r>
              <a:rPr lang="fa-IR" sz="2400" b="1" dirty="0" smtClean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.</a:t>
            </a:r>
          </a:p>
          <a:p>
            <a:pPr lvl="0" algn="r" rtl="1" fontAlgn="auto">
              <a:lnSpc>
                <a:spcPct val="200000"/>
              </a:lnSpc>
              <a:spcAft>
                <a:spcPts val="0"/>
              </a:spcAft>
              <a:buFontTx/>
              <a:buChar char="-"/>
            </a:pPr>
            <a:r>
              <a:rPr lang="fa-IR" sz="2400" b="1" dirty="0" smtClean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در </a:t>
            </a:r>
            <a:r>
              <a:rPr lang="fa-IR" sz="2400" b="1" dirty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صورت وجود هرگونه سوال  هم زمان با کلاس درسی و بعد از آن، سوال احتمالی ارسال تا پاسخگویی </a:t>
            </a:r>
            <a:r>
              <a:rPr lang="fa-IR" sz="2400" b="1" dirty="0" smtClean="0">
                <a:ln/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شود . همچنین اعلام نظر و ارسال سوال، بستر لازم برای پرسش و پاسخ  دو سویه،  تضارب آراء و همفکری  را ایجاد خواهد نمود و در نهایت این امر موجب هم افزایی و ارتقاء یادگیری خواهد شد.</a:t>
            </a:r>
          </a:p>
          <a:p>
            <a:pPr marL="0" lvl="0" indent="0" algn="r" rtl="1" fontAlgn="auto">
              <a:lnSpc>
                <a:spcPct val="200000"/>
              </a:lnSpc>
              <a:spcAft>
                <a:spcPts val="0"/>
              </a:spcAft>
              <a:buNone/>
            </a:pPr>
            <a:endParaRPr lang="fa-IR" sz="2400" b="1" dirty="0">
              <a:ln/>
              <a:solidFill>
                <a:prstClr val="black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indent="0" algn="r" rtl="1">
              <a:buNone/>
            </a:pP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10" y="0"/>
            <a:ext cx="7848600" cy="949036"/>
          </a:xfrm>
        </p:spPr>
        <p:txBody>
          <a:bodyPr/>
          <a:lstStyle/>
          <a:p>
            <a:r>
              <a:rPr lang="fa-IR" sz="3200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روند رشد ادبیات  کودکان در ایران</a:t>
            </a:r>
            <a:endParaRPr lang="en-US" sz="3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24" y="1412776"/>
            <a:ext cx="8796572" cy="4608512"/>
          </a:xfrm>
        </p:spPr>
        <p:txBody>
          <a:bodyPr/>
          <a:lstStyle/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ü"/>
            </a:pPr>
            <a:r>
              <a:rPr lang="fa-I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مقدمه</a:t>
            </a:r>
            <a:r>
              <a:rPr lang="fa-I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:</a:t>
            </a:r>
          </a:p>
          <a:p>
            <a:pPr marL="502920" lvl="0" indent="-457200" algn="just" rtl="1" fontAlgn="auto">
              <a:lnSpc>
                <a:spcPct val="150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ایران کشوری کهنسال با دیرینه فرهنگی 6000 ساله تمدن و 2500 سال تاریخ مدون....</a:t>
            </a:r>
          </a:p>
          <a:p>
            <a:pPr marL="502920" lvl="0" indent="-457200" algn="just" rtl="1" fontAlgn="auto">
              <a:lnSpc>
                <a:spcPct val="150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endParaRPr lang="fa-IR" sz="2700" dirty="0" smtClean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B Zar" panose="00000400000000000000" pitchFamily="2" charset="-78"/>
            </a:endParaRPr>
          </a:p>
          <a:p>
            <a:pPr marL="502920" lvl="0" indent="-457200" algn="just" rtl="1" fontAlgn="auto">
              <a:lnSpc>
                <a:spcPct val="150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روند رشد ادبیات کودکان در ایران به شرح زیر است:</a:t>
            </a:r>
          </a:p>
          <a:p>
            <a:pPr marL="502920" lvl="0" indent="-457200" algn="just" rtl="1" fontAlgn="auto">
              <a:lnSpc>
                <a:spcPct val="150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endParaRPr lang="fa-IR" sz="27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B Zar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5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روند رشد ادبیات  کودکان در ایران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30387"/>
            <a:ext cx="8229600" cy="4891088"/>
          </a:xfrm>
        </p:spPr>
        <p:txBody>
          <a:bodyPr/>
          <a:lstStyle/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1- ایران </a:t>
            </a:r>
            <a:r>
              <a:rPr lang="fa-I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قبل از </a:t>
            </a:r>
            <a:r>
              <a:rPr lang="fa-IR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اسلام</a:t>
            </a:r>
          </a:p>
          <a:p>
            <a:pPr marL="45720" lvl="0" indent="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fa-IR" sz="3600" dirty="0" smtClean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6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روند رشد ادبیات  کودکان در </a:t>
            </a:r>
            <a:r>
              <a:rPr lang="fa-IR" sz="3200" dirty="0" smtClean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ایران</a:t>
            </a:r>
            <a:br>
              <a:rPr lang="fa-IR" sz="3200" dirty="0" smtClean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2-ظهور اسلام تا مشروطیت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7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روند رشد ادبیات  کودکان در ایران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3- از مشروطیت تا دهه شصت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روند رشد ادبیات  کودکان در ایران</a:t>
            </a:r>
            <a:br>
              <a:rPr lang="fa-IR" sz="3200" dirty="0">
                <a:solidFill>
                  <a:prstClr val="black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4-دهه شصت</a:t>
            </a:r>
          </a:p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5- دهه هفتاد</a:t>
            </a:r>
          </a:p>
          <a:p>
            <a:pPr marL="502920" lvl="0" indent="-457200" algn="just" rtl="1" fontAlgn="auto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fa-I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B Zar" panose="00000400000000000000" pitchFamily="2" charset="-78"/>
              </a:rPr>
              <a:t>6-دورنمای آینده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1723-526C-4BDE-BF65-FB2C48CA223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326</Words>
  <Application>Microsoft Office PowerPoint</Application>
  <PresentationFormat>On-screen Show (4:3)</PresentationFormat>
  <Paragraphs>55</Paragraphs>
  <Slides>10</Slides>
  <Notes>5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B Zar</vt:lpstr>
      <vt:lpstr>Calibri</vt:lpstr>
      <vt:lpstr>IranNastaliq</vt:lpstr>
      <vt:lpstr>Times New Roman</vt:lpstr>
      <vt:lpstr>Trebuchet MS</vt:lpstr>
      <vt:lpstr>Wingdings</vt:lpstr>
      <vt:lpstr>Office Theme</vt:lpstr>
      <vt:lpstr>Blank Presentation</vt:lpstr>
      <vt:lpstr>117</vt:lpstr>
      <vt:lpstr>Photo Editor Photo</vt:lpstr>
      <vt:lpstr>PowerPoint Presentation</vt:lpstr>
      <vt:lpstr>PowerPoint Presentation</vt:lpstr>
      <vt:lpstr>PowerPoint Presentation</vt:lpstr>
      <vt:lpstr>PowerPoint Presentation</vt:lpstr>
      <vt:lpstr>روند رشد ادبیات  کودکان در ایران</vt:lpstr>
      <vt:lpstr>روند رشد ادبیات  کودکان در ایران</vt:lpstr>
      <vt:lpstr>روند رشد ادبیات  کودکان در ایران </vt:lpstr>
      <vt:lpstr>روند رشد ادبیات  کودکان در ایران</vt:lpstr>
      <vt:lpstr>روند رشد ادبیات  کودکان در ایران </vt:lpstr>
      <vt:lpstr>با سپاس از حسن توجه شما  و  صلوات بر محمد (ص)و آل محمد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omid</dc:creator>
  <cp:lastModifiedBy>TIAM</cp:lastModifiedBy>
  <cp:revision>146</cp:revision>
  <dcterms:created xsi:type="dcterms:W3CDTF">2017-09-19T06:44:42Z</dcterms:created>
  <dcterms:modified xsi:type="dcterms:W3CDTF">2020-05-15T20:01:30Z</dcterms:modified>
</cp:coreProperties>
</file>