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650588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499026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4066559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42940131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69144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8513628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solidFill>
                  <a:prstClr val="black">
                    <a:tint val="75000"/>
                  </a:prstClr>
                </a:solidFill>
              </a:rPr>
              <a:pPr/>
              <a:t>5/5/2020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33C77-0158-454C-844F-B7AB9BD7DAD4}"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6047926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695064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863893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806060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solidFill>
                  <a:prstClr val="black">
                    <a:tint val="75000"/>
                  </a:prstClr>
                </a:solidFill>
              </a:rPr>
              <a:pPr/>
              <a:t>5/5/2020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6FF9F0C5-380F-41C2-899A-BAC0F0927E16}"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599128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941668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913909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881025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solidFill>
                  <a:prstClr val="black">
                    <a:tint val="75000"/>
                  </a:prstClr>
                </a:solidFill>
              </a:rPr>
              <a:pPr/>
              <a:t>5/5/2020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19954A3-9DFD-4C44-94BA-B95130A3BA1C}"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236465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983914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solidFill>
                  <a:prstClr val="black">
                    <a:tint val="75000"/>
                  </a:prstClr>
                </a:solidFill>
              </a:rPr>
              <a:pPr/>
              <a:t>5/5/2020</a:t>
            </a:fld>
            <a:endParaRPr lang="en-US" dirty="0">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855817618"/>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5">
                    <a:lumMod val="60000"/>
                    <a:lumOff val="40000"/>
                  </a:schemeClr>
                </a:solidFill>
                <a:cs typeface="B Badr" panose="00000400000000000000" pitchFamily="2" charset="-78"/>
              </a:rPr>
              <a:t>ويژگى هاى برنامة درسى روايت پژوهى</a:t>
            </a:r>
          </a:p>
        </p:txBody>
      </p:sp>
      <p:sp>
        <p:nvSpPr>
          <p:cNvPr id="3" name="Content Placeholder 2"/>
          <p:cNvSpPr>
            <a:spLocks noGrp="1"/>
          </p:cNvSpPr>
          <p:nvPr>
            <p:ph idx="1"/>
          </p:nvPr>
        </p:nvSpPr>
        <p:spPr>
          <a:xfrm>
            <a:off x="677334" y="1930400"/>
            <a:ext cx="8596668" cy="3880773"/>
          </a:xfrm>
        </p:spPr>
        <p:txBody>
          <a:bodyPr>
            <a:normAutofit/>
          </a:bodyPr>
          <a:lstStyle/>
          <a:p>
            <a:r>
              <a:rPr lang="fa-IR" sz="2400" dirty="0">
                <a:solidFill>
                  <a:schemeClr val="tx1"/>
                </a:solidFill>
                <a:cs typeface="B Badr" panose="00000400000000000000" pitchFamily="2" charset="-78"/>
              </a:rPr>
              <a:t>بر اساس منابع و متون تخصصى كه در متن به آن ها اشاره شده مى توان گفت در برنامة درسى روايت پژوهى، يادگيرى مبتنى بر تجربه است؛ يادگيرى، عملى فكورانه است؛ دانشجوـ معلمان با تفكر و تأمل دربارة تجارب خود و ديگران، معنى سازى مى   كنند؛ آنهااز طريق درگير شدن در موقعيت هاى عملى، آموزش مى گيرند و فعالانه درگير ساخت برنامة درسى مى شوند. </a:t>
            </a:r>
          </a:p>
        </p:txBody>
      </p:sp>
    </p:spTree>
    <p:extLst>
      <p:ext uri="{BB962C8B-B14F-4D97-AF65-F5344CB8AC3E}">
        <p14:creationId xmlns:p14="http://schemas.microsoft.com/office/powerpoint/2010/main" val="3039078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dirty="0">
                <a:solidFill>
                  <a:schemeClr val="accent5">
                    <a:lumMod val="60000"/>
                    <a:lumOff val="40000"/>
                  </a:schemeClr>
                </a:solidFill>
                <a:cs typeface="B Badr" panose="00000400000000000000" pitchFamily="2" charset="-78"/>
              </a:rPr>
              <a:t>ضبط مصاحبه ها</a:t>
            </a:r>
          </a:p>
        </p:txBody>
      </p:sp>
      <p:sp>
        <p:nvSpPr>
          <p:cNvPr id="3" name="Content Placeholder 2"/>
          <p:cNvSpPr>
            <a:spLocks noGrp="1"/>
          </p:cNvSpPr>
          <p:nvPr>
            <p:ph idx="1"/>
          </p:nvPr>
        </p:nvSpPr>
        <p:spPr>
          <a:xfrm>
            <a:off x="677334" y="1586158"/>
            <a:ext cx="8596668" cy="3880773"/>
          </a:xfrm>
        </p:spPr>
        <p:txBody>
          <a:bodyPr>
            <a:normAutofit lnSpcReduction="10000"/>
          </a:bodyPr>
          <a:lstStyle/>
          <a:p>
            <a:r>
              <a:rPr lang="fa-IR" sz="2400" dirty="0">
                <a:solidFill>
                  <a:schemeClr val="tx1"/>
                </a:solidFill>
                <a:cs typeface="B Badr" panose="00000400000000000000" pitchFamily="2" charset="-78"/>
              </a:rPr>
              <a:t>حتما باید از قبل اجازه گرفته </a:t>
            </a:r>
            <a:r>
              <a:rPr lang="fa-IR" sz="2400" dirty="0" smtClean="0">
                <a:solidFill>
                  <a:schemeClr val="tx1"/>
                </a:solidFill>
                <a:cs typeface="B Badr" panose="00000400000000000000" pitchFamily="2" charset="-78"/>
              </a:rPr>
              <a:t>شود.</a:t>
            </a:r>
            <a:endParaRPr lang="fa-IR" sz="2400" dirty="0">
              <a:solidFill>
                <a:schemeClr val="tx1"/>
              </a:solidFill>
              <a:cs typeface="B Badr" panose="00000400000000000000" pitchFamily="2" charset="-78"/>
            </a:endParaRPr>
          </a:p>
          <a:p>
            <a:r>
              <a:rPr lang="fa-IR" sz="2400" dirty="0">
                <a:solidFill>
                  <a:schemeClr val="tx1"/>
                </a:solidFill>
                <a:cs typeface="B Badr" panose="00000400000000000000" pitchFamily="2" charset="-78"/>
              </a:rPr>
              <a:t>قبل از شروع کار از درست بودن دستگاه مطمئن </a:t>
            </a:r>
            <a:r>
              <a:rPr lang="fa-IR" sz="2400" dirty="0" smtClean="0">
                <a:solidFill>
                  <a:schemeClr val="tx1"/>
                </a:solidFill>
                <a:cs typeface="B Badr" panose="00000400000000000000" pitchFamily="2" charset="-78"/>
              </a:rPr>
              <a:t>شوید.</a:t>
            </a:r>
          </a:p>
          <a:p>
            <a:r>
              <a:rPr lang="fa-IR" sz="2400" dirty="0">
                <a:solidFill>
                  <a:schemeClr val="tx1"/>
                </a:solidFill>
                <a:cs typeface="B Badr" panose="00000400000000000000" pitchFamily="2" charset="-78"/>
              </a:rPr>
              <a:t>فایل های صوتی باید تاریخ زده شوند و نام گذاری شود.</a:t>
            </a:r>
          </a:p>
          <a:p>
            <a:r>
              <a:rPr lang="fa-IR" sz="2400" dirty="0">
                <a:solidFill>
                  <a:schemeClr val="tx1"/>
                </a:solidFill>
                <a:cs typeface="B Badr" panose="00000400000000000000" pitchFamily="2" charset="-78"/>
              </a:rPr>
              <a:t>نام واقعی شرکت کنندگان بهتر است در جای دیگری نگهداری شود</a:t>
            </a:r>
            <a:r>
              <a:rPr lang="fa-IR" sz="2400" dirty="0" smtClean="0">
                <a:solidFill>
                  <a:schemeClr val="tx1"/>
                </a:solidFill>
                <a:cs typeface="B Badr" panose="00000400000000000000" pitchFamily="2" charset="-78"/>
              </a:rPr>
              <a:t>.</a:t>
            </a:r>
            <a:endParaRPr lang="fa-IR" sz="2400" dirty="0">
              <a:solidFill>
                <a:schemeClr val="tx1"/>
              </a:solidFill>
              <a:cs typeface="B Badr" panose="00000400000000000000" pitchFamily="2" charset="-78"/>
            </a:endParaRPr>
          </a:p>
          <a:p>
            <a:r>
              <a:rPr lang="fa-IR" sz="2400" dirty="0">
                <a:solidFill>
                  <a:schemeClr val="tx1"/>
                </a:solidFill>
                <a:cs typeface="B Badr" panose="00000400000000000000" pitchFamily="2" charset="-78"/>
              </a:rPr>
              <a:t>مزایا:</a:t>
            </a:r>
          </a:p>
          <a:p>
            <a:r>
              <a:rPr lang="fa-IR" sz="2400" dirty="0">
                <a:solidFill>
                  <a:schemeClr val="tx1"/>
                </a:solidFill>
                <a:cs typeface="B Badr" panose="00000400000000000000" pitchFamily="2" charset="-78"/>
              </a:rPr>
              <a:t>گفته ها فراموش نمی </a:t>
            </a:r>
            <a:r>
              <a:rPr lang="fa-IR" sz="2400" dirty="0" smtClean="0">
                <a:solidFill>
                  <a:schemeClr val="tx1"/>
                </a:solidFill>
                <a:cs typeface="B Badr" panose="00000400000000000000" pitchFamily="2" charset="-78"/>
              </a:rPr>
              <a:t>شود.</a:t>
            </a:r>
            <a:endParaRPr lang="fa-IR" sz="2400" dirty="0">
              <a:solidFill>
                <a:schemeClr val="tx1"/>
              </a:solidFill>
              <a:cs typeface="B Badr" panose="00000400000000000000" pitchFamily="2" charset="-78"/>
            </a:endParaRPr>
          </a:p>
          <a:p>
            <a:r>
              <a:rPr lang="fa-IR" sz="2400" dirty="0">
                <a:solidFill>
                  <a:schemeClr val="tx1"/>
                </a:solidFill>
                <a:cs typeface="B Badr" panose="00000400000000000000" pitchFamily="2" charset="-78"/>
              </a:rPr>
              <a:t>ارتباط چشمی حفظ می </a:t>
            </a:r>
            <a:r>
              <a:rPr lang="fa-IR" sz="2400" dirty="0" smtClean="0">
                <a:solidFill>
                  <a:schemeClr val="tx1"/>
                </a:solidFill>
                <a:cs typeface="B Badr" panose="00000400000000000000" pitchFamily="2" charset="-78"/>
              </a:rPr>
              <a:t>شود.</a:t>
            </a:r>
            <a:endParaRPr lang="fa-IR" sz="2400" dirty="0">
              <a:solidFill>
                <a:schemeClr val="tx1"/>
              </a:solidFill>
              <a:cs typeface="B Badr" panose="00000400000000000000" pitchFamily="2" charset="-78"/>
            </a:endParaRPr>
          </a:p>
          <a:p>
            <a:r>
              <a:rPr lang="fa-IR" sz="2400" dirty="0">
                <a:solidFill>
                  <a:schemeClr val="tx1"/>
                </a:solidFill>
                <a:cs typeface="B Badr" panose="00000400000000000000" pitchFamily="2" charset="-78"/>
              </a:rPr>
              <a:t>توجه به انچه گفته </a:t>
            </a:r>
            <a:r>
              <a:rPr lang="fa-IR" sz="2400" dirty="0" smtClean="0">
                <a:solidFill>
                  <a:schemeClr val="tx1"/>
                </a:solidFill>
                <a:cs typeface="B Badr" panose="00000400000000000000" pitchFamily="2" charset="-78"/>
              </a:rPr>
              <a:t>می شود</a:t>
            </a:r>
            <a:r>
              <a:rPr lang="fa-IR" sz="2400" dirty="0">
                <a:solidFill>
                  <a:schemeClr val="tx1"/>
                </a:solidFill>
                <a:cs typeface="B Badr" panose="00000400000000000000" pitchFamily="2" charset="-78"/>
              </a:rPr>
              <a:t>، افزایش می </a:t>
            </a:r>
            <a:r>
              <a:rPr lang="fa-IR" sz="2400" dirty="0" smtClean="0">
                <a:solidFill>
                  <a:schemeClr val="tx1"/>
                </a:solidFill>
                <a:cs typeface="B Badr" panose="00000400000000000000" pitchFamily="2" charset="-78"/>
              </a:rPr>
              <a:t>یابد.</a:t>
            </a:r>
            <a:endParaRPr lang="fa-IR" sz="2400" dirty="0">
              <a:solidFill>
                <a:schemeClr val="tx1"/>
              </a:solidFill>
              <a:cs typeface="B Badr" panose="00000400000000000000" pitchFamily="2" charset="-78"/>
            </a:endParaRPr>
          </a:p>
          <a:p>
            <a:endParaRPr lang="fa-IR" dirty="0"/>
          </a:p>
        </p:txBody>
      </p:sp>
    </p:spTree>
    <p:extLst>
      <p:ext uri="{BB962C8B-B14F-4D97-AF65-F5344CB8AC3E}">
        <p14:creationId xmlns:p14="http://schemas.microsoft.com/office/powerpoint/2010/main" val="3338927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rgbClr val="C42F1A">
                    <a:lumMod val="60000"/>
                    <a:lumOff val="40000"/>
                  </a:srgbClr>
                </a:solidFill>
                <a:cs typeface="B Badr" panose="00000400000000000000" pitchFamily="2" charset="-78"/>
              </a:rPr>
              <a:t>ابزار و تکنیک جمع آوری داده ها</a:t>
            </a:r>
            <a:endParaRPr lang="en-US" dirty="0"/>
          </a:p>
        </p:txBody>
      </p:sp>
      <p:sp>
        <p:nvSpPr>
          <p:cNvPr id="3" name="Content Placeholder 2"/>
          <p:cNvSpPr>
            <a:spLocks noGrp="1"/>
          </p:cNvSpPr>
          <p:nvPr>
            <p:ph idx="1"/>
          </p:nvPr>
        </p:nvSpPr>
        <p:spPr>
          <a:xfrm>
            <a:off x="781507" y="1662877"/>
            <a:ext cx="8596668" cy="3880773"/>
          </a:xfrm>
        </p:spPr>
        <p:txBody>
          <a:bodyPr/>
          <a:lstStyle/>
          <a:p>
            <a:pPr lvl="0">
              <a:buClr>
                <a:srgbClr val="90C226"/>
              </a:buClr>
            </a:pPr>
            <a:r>
              <a:rPr lang="fa-IR" sz="2800" dirty="0">
                <a:solidFill>
                  <a:prstClr val="black"/>
                </a:solidFill>
                <a:cs typeface="B Badr" panose="00000400000000000000" pitchFamily="2" charset="-78"/>
              </a:rPr>
              <a:t>تکنیک های مختلفی برای جمع آوری داده های پژوهش روایی وجود </a:t>
            </a:r>
            <a:r>
              <a:rPr lang="fa-IR" sz="2800" dirty="0" smtClean="0">
                <a:solidFill>
                  <a:prstClr val="black"/>
                </a:solidFill>
                <a:cs typeface="B Badr" panose="00000400000000000000" pitchFamily="2" charset="-78"/>
              </a:rPr>
              <a:t>دارد. این </a:t>
            </a:r>
            <a:r>
              <a:rPr lang="fa-IR" sz="2800" dirty="0">
                <a:solidFill>
                  <a:prstClr val="black"/>
                </a:solidFill>
                <a:cs typeface="B Badr" panose="00000400000000000000" pitchFamily="2" charset="-78"/>
              </a:rPr>
              <a:t>تکنیک ها می تواند به پژوهشگر کمک کند تا بطور مشارکتی با همکاری مشارکت کنندگان ویژگیهای مهم و اساسی یک تجربه میدانی را گزارش کند.</a:t>
            </a:r>
          </a:p>
          <a:p>
            <a:pPr marL="0" indent="0">
              <a:buNone/>
            </a:pPr>
            <a:endParaRPr lang="en-US" dirty="0"/>
          </a:p>
        </p:txBody>
      </p:sp>
    </p:spTree>
    <p:extLst>
      <p:ext uri="{BB962C8B-B14F-4D97-AF65-F5344CB8AC3E}">
        <p14:creationId xmlns:p14="http://schemas.microsoft.com/office/powerpoint/2010/main" val="450351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5">
                    <a:lumMod val="60000"/>
                    <a:lumOff val="40000"/>
                  </a:schemeClr>
                </a:solidFill>
                <a:cs typeface="B Badr" panose="00000400000000000000" pitchFamily="2" charset="-78"/>
              </a:rPr>
              <a:t>ابزار و تکنیک جمع آوری داده ها</a:t>
            </a:r>
            <a:endParaRPr lang="en-US" dirty="0"/>
          </a:p>
        </p:txBody>
      </p:sp>
      <p:sp>
        <p:nvSpPr>
          <p:cNvPr id="3" name="Content Placeholder 2"/>
          <p:cNvSpPr>
            <a:spLocks noGrp="1"/>
          </p:cNvSpPr>
          <p:nvPr>
            <p:ph idx="1"/>
          </p:nvPr>
        </p:nvSpPr>
        <p:spPr/>
        <p:txBody>
          <a:bodyPr/>
          <a:lstStyle/>
          <a:p>
            <a:pPr lvl="0">
              <a:buClr>
                <a:srgbClr val="90C226"/>
              </a:buClr>
            </a:pPr>
            <a:r>
              <a:rPr lang="fa-IR" sz="2800" dirty="0">
                <a:solidFill>
                  <a:srgbClr val="00B0F0"/>
                </a:solidFill>
                <a:cs typeface="B Badr" panose="00000400000000000000" pitchFamily="2" charset="-78"/>
              </a:rPr>
              <a:t>1</a:t>
            </a:r>
            <a:r>
              <a:rPr lang="fa-IR" sz="2800" b="1" i="1" dirty="0">
                <a:solidFill>
                  <a:srgbClr val="00B0F0"/>
                </a:solidFill>
                <a:cs typeface="B Badr" panose="00000400000000000000" pitchFamily="2" charset="-78"/>
              </a:rPr>
              <a:t>- تاریخ شفاهی </a:t>
            </a:r>
          </a:p>
          <a:p>
            <a:pPr lvl="0">
              <a:buClr>
                <a:srgbClr val="90C226"/>
              </a:buClr>
            </a:pPr>
            <a:r>
              <a:rPr lang="fa-IR" sz="2800" dirty="0">
                <a:solidFill>
                  <a:prstClr val="black"/>
                </a:solidFill>
                <a:cs typeface="B Badr" panose="00000400000000000000" pitchFamily="2" charset="-78"/>
              </a:rPr>
              <a:t>تاریخ شفاهی </a:t>
            </a:r>
            <a:r>
              <a:rPr lang="fa-IR" sz="2800" dirty="0">
                <a:solidFill>
                  <a:srgbClr val="00B0F0"/>
                </a:solidFill>
                <a:cs typeface="B Badr" panose="00000400000000000000" pitchFamily="2" charset="-78"/>
              </a:rPr>
              <a:t>مبتنی بر یک روند زمانی </a:t>
            </a:r>
            <a:r>
              <a:rPr lang="fa-IR" sz="2800" dirty="0">
                <a:solidFill>
                  <a:prstClr val="black"/>
                </a:solidFill>
                <a:cs typeface="B Badr" panose="00000400000000000000" pitchFamily="2" charset="-78"/>
              </a:rPr>
              <a:t>است منظور از روند زمانی همان شرح حال وقایع بر اساس تاریخ است.در این روش از مشارکت کننده خواسته می شود خاطرات خود را بر اساس یک سیر تاریخی (زمان)بیان </a:t>
            </a:r>
            <a:r>
              <a:rPr lang="fa-IR" sz="2800" dirty="0" smtClean="0">
                <a:solidFill>
                  <a:prstClr val="black"/>
                </a:solidFill>
                <a:cs typeface="B Badr" panose="00000400000000000000" pitchFamily="2" charset="-78"/>
              </a:rPr>
              <a:t>کند. </a:t>
            </a:r>
            <a:endParaRPr lang="fa-IR" sz="2800" dirty="0">
              <a:solidFill>
                <a:prstClr val="black"/>
              </a:solidFill>
              <a:cs typeface="B Badr" panose="00000400000000000000" pitchFamily="2" charset="-78"/>
            </a:endParaRPr>
          </a:p>
          <a:p>
            <a:pPr lvl="0">
              <a:buClr>
                <a:srgbClr val="90C226"/>
              </a:buClr>
            </a:pPr>
            <a:r>
              <a:rPr lang="fa-IR" sz="2800" dirty="0">
                <a:solidFill>
                  <a:prstClr val="black"/>
                </a:solidFill>
                <a:cs typeface="B Badr" panose="00000400000000000000" pitchFamily="2" charset="-78"/>
              </a:rPr>
              <a:t>تاریخ شفاهی می تواند از دو روش جمع آوری </a:t>
            </a:r>
            <a:r>
              <a:rPr lang="fa-IR" sz="2800" dirty="0" smtClean="0">
                <a:solidFill>
                  <a:prstClr val="black"/>
                </a:solidFill>
                <a:cs typeface="B Badr" panose="00000400000000000000" pitchFamily="2" charset="-78"/>
              </a:rPr>
              <a:t>شود.</a:t>
            </a:r>
            <a:endParaRPr lang="fa-IR" sz="2800" dirty="0">
              <a:solidFill>
                <a:prstClr val="black"/>
              </a:solidFill>
              <a:cs typeface="B Badr" panose="00000400000000000000" pitchFamily="2" charset="-78"/>
            </a:endParaRPr>
          </a:p>
          <a:p>
            <a:pPr lvl="0">
              <a:buClr>
                <a:srgbClr val="90C226"/>
              </a:buClr>
            </a:pPr>
            <a:r>
              <a:rPr lang="fa-IR" sz="2800" dirty="0">
                <a:solidFill>
                  <a:srgbClr val="00B0F0"/>
                </a:solidFill>
                <a:cs typeface="B Badr" panose="00000400000000000000" pitchFamily="2" charset="-78"/>
              </a:rPr>
              <a:t>الف) مصاحبه  ب )دفترچه وقایع روزانه </a:t>
            </a:r>
          </a:p>
          <a:p>
            <a:endParaRPr lang="en-US" dirty="0"/>
          </a:p>
        </p:txBody>
      </p:sp>
    </p:spTree>
    <p:extLst>
      <p:ext uri="{BB962C8B-B14F-4D97-AF65-F5344CB8AC3E}">
        <p14:creationId xmlns:p14="http://schemas.microsoft.com/office/powerpoint/2010/main" val="1899482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5">
                    <a:lumMod val="60000"/>
                    <a:lumOff val="40000"/>
                  </a:schemeClr>
                </a:solidFill>
                <a:cs typeface="B Badr" panose="00000400000000000000" pitchFamily="2" charset="-78"/>
              </a:rPr>
              <a:t>ابزار و تکنیک جمع آوری داده ها</a:t>
            </a:r>
            <a:endParaRPr lang="en-US" dirty="0"/>
          </a:p>
        </p:txBody>
      </p:sp>
      <p:sp>
        <p:nvSpPr>
          <p:cNvPr id="3" name="Content Placeholder 2"/>
          <p:cNvSpPr>
            <a:spLocks noGrp="1"/>
          </p:cNvSpPr>
          <p:nvPr>
            <p:ph idx="1"/>
          </p:nvPr>
        </p:nvSpPr>
        <p:spPr/>
        <p:txBody>
          <a:bodyPr/>
          <a:lstStyle/>
          <a:p>
            <a:pPr lvl="0">
              <a:buClr>
                <a:srgbClr val="90C226"/>
              </a:buClr>
            </a:pPr>
            <a:r>
              <a:rPr lang="fa-IR" sz="2400" b="1" dirty="0">
                <a:solidFill>
                  <a:srgbClr val="00B0F0"/>
                </a:solidFill>
                <a:cs typeface="B Badr" panose="00000400000000000000" pitchFamily="2" charset="-78"/>
              </a:rPr>
              <a:t>2- تصاویر ،جعبه های خاطرات </a:t>
            </a:r>
            <a:r>
              <a:rPr lang="fa-IR" sz="2400" b="1" dirty="0">
                <a:solidFill>
                  <a:prstClr val="black"/>
                </a:solidFill>
                <a:cs typeface="B Badr" panose="00000400000000000000" pitchFamily="2" charset="-78"/>
              </a:rPr>
              <a:t>:</a:t>
            </a:r>
            <a:r>
              <a:rPr lang="fa-IR" sz="2400" dirty="0">
                <a:solidFill>
                  <a:prstClr val="black"/>
                </a:solidFill>
                <a:cs typeface="B Badr" panose="00000400000000000000" pitchFamily="2" charset="-78"/>
              </a:rPr>
              <a:t>عکسها و دست نوشته ها ،نوارهای صوتی و تصویری از دانش آموزان و والدین که معلمان نگهداری می کنند.</a:t>
            </a:r>
          </a:p>
          <a:p>
            <a:pPr lvl="0">
              <a:buClr>
                <a:srgbClr val="90C226"/>
              </a:buClr>
            </a:pPr>
            <a:r>
              <a:rPr lang="fa-IR" sz="2400" dirty="0">
                <a:solidFill>
                  <a:srgbClr val="00B0F0"/>
                </a:solidFill>
                <a:cs typeface="B Badr" panose="00000400000000000000" pitchFamily="2" charset="-78"/>
              </a:rPr>
              <a:t>3</a:t>
            </a:r>
            <a:r>
              <a:rPr lang="fa-IR" sz="2400" b="1" dirty="0">
                <a:solidFill>
                  <a:srgbClr val="00B0F0"/>
                </a:solidFill>
                <a:cs typeface="B Badr" panose="00000400000000000000" pitchFamily="2" charset="-78"/>
              </a:rPr>
              <a:t>- نامه ها</a:t>
            </a:r>
            <a:r>
              <a:rPr lang="fa-IR" sz="2400" b="1" dirty="0">
                <a:solidFill>
                  <a:prstClr val="black"/>
                </a:solidFill>
                <a:cs typeface="B Badr" panose="00000400000000000000" pitchFamily="2" charset="-78"/>
              </a:rPr>
              <a:t>:</a:t>
            </a:r>
            <a:r>
              <a:rPr lang="fa-IR" sz="2400" dirty="0">
                <a:solidFill>
                  <a:prstClr val="black"/>
                </a:solidFill>
                <a:cs typeface="B Badr" panose="00000400000000000000" pitchFamily="2" charset="-78"/>
              </a:rPr>
              <a:t> نوشتن نامه و تبادل </a:t>
            </a:r>
            <a:r>
              <a:rPr lang="fa-IR" sz="2400" dirty="0" smtClean="0">
                <a:solidFill>
                  <a:srgbClr val="00B0F0"/>
                </a:solidFill>
                <a:cs typeface="B Badr" panose="00000400000000000000" pitchFamily="2" charset="-78"/>
              </a:rPr>
              <a:t>، روش </a:t>
            </a:r>
            <a:r>
              <a:rPr lang="fa-IR" sz="2400" dirty="0">
                <a:solidFill>
                  <a:srgbClr val="00B0F0"/>
                </a:solidFill>
                <a:cs typeface="B Badr" panose="00000400000000000000" pitchFamily="2" charset="-78"/>
              </a:rPr>
              <a:t>دیگری است که می توان مشارکت کنندگان را درگیر تجربیات زیسته خود کرده و آن ها را در یک فرایند گفت و شنود با محقق روایی مرتبط ساخت</a:t>
            </a:r>
            <a:r>
              <a:rPr lang="fa-IR" sz="2400" dirty="0">
                <a:solidFill>
                  <a:prstClr val="black"/>
                </a:solidFill>
                <a:cs typeface="B Badr" panose="00000400000000000000" pitchFamily="2" charset="-78"/>
              </a:rPr>
              <a:t>.پژوهشگر روایی با استفاده از شرح وقایع و افکار مشارکت کننده در ارتباط با پدیده مورد تحقیق می تواند درک خود رانسبت به بینش ها و تجربیات مشارکت کننده افزایش دهد . البته اگر هر ایمیلی پیام های قبلی را نیز در برداشته باشد ، به محقق و مشارکت کننده کمک می کند تا سیر تکاملی موضوعات را نیز مورد توجه و تامل قرار دهند.</a:t>
            </a:r>
          </a:p>
          <a:p>
            <a:endParaRPr lang="en-US" dirty="0"/>
          </a:p>
        </p:txBody>
      </p:sp>
    </p:spTree>
    <p:extLst>
      <p:ext uri="{BB962C8B-B14F-4D97-AF65-F5344CB8AC3E}">
        <p14:creationId xmlns:p14="http://schemas.microsoft.com/office/powerpoint/2010/main" val="3566605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5">
                    <a:lumMod val="60000"/>
                    <a:lumOff val="40000"/>
                  </a:schemeClr>
                </a:solidFill>
                <a:cs typeface="B Badr" panose="00000400000000000000" pitchFamily="2" charset="-78"/>
              </a:rPr>
              <a:t>ابزار و تکنیک جمع آوری داده ها</a:t>
            </a:r>
            <a:endParaRPr lang="en-US" dirty="0"/>
          </a:p>
        </p:txBody>
      </p:sp>
      <p:sp>
        <p:nvSpPr>
          <p:cNvPr id="3" name="Content Placeholder 2"/>
          <p:cNvSpPr>
            <a:spLocks noGrp="1"/>
          </p:cNvSpPr>
          <p:nvPr>
            <p:ph idx="1"/>
          </p:nvPr>
        </p:nvSpPr>
        <p:spPr/>
        <p:txBody>
          <a:bodyPr/>
          <a:lstStyle/>
          <a:p>
            <a:pPr lvl="0">
              <a:buClr>
                <a:srgbClr val="90C226"/>
              </a:buClr>
            </a:pPr>
            <a:r>
              <a:rPr lang="fa-IR" sz="2400" dirty="0">
                <a:solidFill>
                  <a:srgbClr val="00B0F0"/>
                </a:solidFill>
                <a:cs typeface="B Badr" panose="00000400000000000000" pitchFamily="2" charset="-78"/>
              </a:rPr>
              <a:t>4- </a:t>
            </a:r>
            <a:r>
              <a:rPr lang="fa-IR" sz="2400" b="1" dirty="0">
                <a:solidFill>
                  <a:srgbClr val="00B0F0"/>
                </a:solidFill>
                <a:cs typeface="B Badr" panose="00000400000000000000" pitchFamily="2" charset="-78"/>
              </a:rPr>
              <a:t>زیست نگاری </a:t>
            </a:r>
            <a:r>
              <a:rPr lang="fa-IR" sz="2400" b="1" dirty="0">
                <a:solidFill>
                  <a:prstClr val="black"/>
                </a:solidFill>
                <a:cs typeface="B Badr" panose="00000400000000000000" pitchFamily="2" charset="-78"/>
              </a:rPr>
              <a:t>(زندگی نامه)و خود زیست نگاری ها</a:t>
            </a:r>
          </a:p>
          <a:p>
            <a:pPr lvl="0">
              <a:buClr>
                <a:srgbClr val="90C226"/>
              </a:buClr>
            </a:pPr>
            <a:r>
              <a:rPr lang="fa-IR" sz="2400" dirty="0">
                <a:solidFill>
                  <a:prstClr val="black"/>
                </a:solidFill>
                <a:cs typeface="B Badr" panose="00000400000000000000" pitchFamily="2" charset="-78"/>
              </a:rPr>
              <a:t>زیست نگاری یا زندگی حرفه ای معلم </a:t>
            </a:r>
            <a:r>
              <a:rPr lang="fa-IR" sz="2400" dirty="0">
                <a:solidFill>
                  <a:srgbClr val="00B0F0"/>
                </a:solidFill>
                <a:cs typeface="B Badr" panose="00000400000000000000" pitchFamily="2" charset="-78"/>
              </a:rPr>
              <a:t>می تواند درک محقق روایی را در مورد اتفاقات و تجربیات مشارکت کننده درباره پدیده مورد مطالعه افزایش دهد</a:t>
            </a:r>
            <a:r>
              <a:rPr lang="fa-IR" sz="2400" dirty="0">
                <a:solidFill>
                  <a:prstClr val="black"/>
                </a:solidFill>
                <a:cs typeface="B Badr" panose="00000400000000000000" pitchFamily="2" charset="-78"/>
              </a:rPr>
              <a:t>.دربرخی موارد مشارکت کننده خود به نگارش زندگی خود اقدام می کند که به آن خود زیست نگاری می گویند.</a:t>
            </a:r>
          </a:p>
          <a:p>
            <a:pPr lvl="0">
              <a:buClr>
                <a:srgbClr val="90C226"/>
              </a:buClr>
            </a:pPr>
            <a:r>
              <a:rPr lang="fa-IR" sz="2400" dirty="0">
                <a:solidFill>
                  <a:prstClr val="black"/>
                </a:solidFill>
                <a:cs typeface="B Badr" panose="00000400000000000000" pitchFamily="2" charset="-78"/>
              </a:rPr>
              <a:t>درگیر کردن مشارکت کننده در نوشتن زیست نگاری چه به صورت مشارکتی و چه به صورت خود زیست نگاری موجب تفکر فزاینده مشارکت کننده و پژوهشگر در رابطه با پدیده مورد مطالعه می شود.</a:t>
            </a:r>
          </a:p>
          <a:p>
            <a:endParaRPr lang="en-US" dirty="0"/>
          </a:p>
        </p:txBody>
      </p:sp>
    </p:spTree>
    <p:extLst>
      <p:ext uri="{BB962C8B-B14F-4D97-AF65-F5344CB8AC3E}">
        <p14:creationId xmlns:p14="http://schemas.microsoft.com/office/powerpoint/2010/main" val="59654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5">
                    <a:lumMod val="60000"/>
                    <a:lumOff val="40000"/>
                  </a:schemeClr>
                </a:solidFill>
                <a:cs typeface="B Badr" panose="00000400000000000000" pitchFamily="2" charset="-78"/>
              </a:rPr>
              <a:t>ابزار و تکنیک جمع آوری داده ها</a:t>
            </a:r>
            <a:endParaRPr lang="en-US" dirty="0"/>
          </a:p>
        </p:txBody>
      </p:sp>
      <p:sp>
        <p:nvSpPr>
          <p:cNvPr id="3" name="Content Placeholder 2"/>
          <p:cNvSpPr>
            <a:spLocks noGrp="1"/>
          </p:cNvSpPr>
          <p:nvPr>
            <p:ph idx="1"/>
          </p:nvPr>
        </p:nvSpPr>
        <p:spPr>
          <a:xfrm>
            <a:off x="677334" y="1270000"/>
            <a:ext cx="8596668" cy="3880773"/>
          </a:xfrm>
        </p:spPr>
        <p:txBody>
          <a:bodyPr>
            <a:normAutofit lnSpcReduction="10000"/>
          </a:bodyPr>
          <a:lstStyle/>
          <a:p>
            <a:pPr lvl="0">
              <a:buClr>
                <a:srgbClr val="90C226"/>
              </a:buClr>
            </a:pPr>
            <a:r>
              <a:rPr lang="fa-IR" sz="2800" b="1" dirty="0">
                <a:solidFill>
                  <a:srgbClr val="00B0F0"/>
                </a:solidFill>
                <a:cs typeface="B Badr" panose="00000400000000000000" pitchFamily="2" charset="-78"/>
              </a:rPr>
              <a:t>5- اسناد بایگانی </a:t>
            </a:r>
            <a:r>
              <a:rPr lang="fa-IR" sz="2800" b="1" dirty="0">
                <a:solidFill>
                  <a:prstClr val="black"/>
                </a:solidFill>
                <a:cs typeface="B Badr" panose="00000400000000000000" pitchFamily="2" charset="-78"/>
              </a:rPr>
              <a:t>: </a:t>
            </a:r>
            <a:r>
              <a:rPr lang="fa-IR" sz="2800" dirty="0">
                <a:solidFill>
                  <a:prstClr val="black"/>
                </a:solidFill>
                <a:cs typeface="B Badr" panose="00000400000000000000" pitchFamily="2" charset="-78"/>
              </a:rPr>
              <a:t>در هر مدرسه محلی برای نگهداری و بایگانی اسناد مربوط به تجربیات مشارکت کنندگان وجود دارد این بایگانی شامل اسناد دانش آموزان ،نمرات آزمون ها ، صورت جلسات و مواردی از این قبیل است . پژوهشگر روایی می تواند با بررسی برخی از این اسناد که مرتبط با تجربه مشارکت کنندگان است به درک بهتر تجربیات آنها دست یابد .برای مثال وقتی مشارکت کننده شما معلمی است که در سال های قبل نیز در همین مدرسه کارکرده و تجربیات از یک د انش آموز و با یک کلاس نقل می کند .شما می توانید با مراجعه </a:t>
            </a:r>
            <a:r>
              <a:rPr lang="fa-IR" sz="2800" dirty="0" smtClean="0">
                <a:solidFill>
                  <a:prstClr val="black"/>
                </a:solidFill>
                <a:cs typeface="B Badr" panose="00000400000000000000" pitchFamily="2" charset="-78"/>
              </a:rPr>
              <a:t>به </a:t>
            </a:r>
            <a:r>
              <a:rPr lang="fa-IR" sz="2800" dirty="0">
                <a:solidFill>
                  <a:prstClr val="black"/>
                </a:solidFill>
                <a:cs typeface="B Badr" panose="00000400000000000000" pitchFamily="2" charset="-78"/>
              </a:rPr>
              <a:t>اسناد آن دانش اموز و یا کلاس درس فهم بهتری نسبت به تجربه مشارکت کننده به دست اوردید .</a:t>
            </a:r>
          </a:p>
          <a:p>
            <a:endParaRPr lang="en-US" dirty="0"/>
          </a:p>
        </p:txBody>
      </p:sp>
    </p:spTree>
    <p:extLst>
      <p:ext uri="{BB962C8B-B14F-4D97-AF65-F5344CB8AC3E}">
        <p14:creationId xmlns:p14="http://schemas.microsoft.com/office/powerpoint/2010/main" val="18578897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5">
                    <a:lumMod val="60000"/>
                    <a:lumOff val="40000"/>
                  </a:schemeClr>
                </a:solidFill>
                <a:cs typeface="B Badr" panose="00000400000000000000" pitchFamily="2" charset="-78"/>
              </a:rPr>
              <a:t>ابزار و تکنیک جمع آوری داده ها</a:t>
            </a:r>
            <a:endParaRPr lang="en-US" dirty="0"/>
          </a:p>
        </p:txBody>
      </p:sp>
      <p:sp>
        <p:nvSpPr>
          <p:cNvPr id="3" name="Content Placeholder 2"/>
          <p:cNvSpPr>
            <a:spLocks noGrp="1"/>
          </p:cNvSpPr>
          <p:nvPr>
            <p:ph idx="1"/>
          </p:nvPr>
        </p:nvSpPr>
        <p:spPr/>
        <p:txBody>
          <a:bodyPr/>
          <a:lstStyle/>
          <a:p>
            <a:pPr lvl="0">
              <a:buClr>
                <a:srgbClr val="90C226"/>
              </a:buClr>
            </a:pPr>
            <a:r>
              <a:rPr lang="fa-IR" sz="2800" b="1" dirty="0">
                <a:solidFill>
                  <a:srgbClr val="00B0F0"/>
                </a:solidFill>
                <a:cs typeface="B Badr" panose="00000400000000000000" pitchFamily="2" charset="-78"/>
              </a:rPr>
              <a:t>6- دفتر وقایع :</a:t>
            </a:r>
            <a:r>
              <a:rPr lang="fa-IR" sz="2800" dirty="0">
                <a:solidFill>
                  <a:prstClr val="black"/>
                </a:solidFill>
                <a:cs typeface="B Badr" panose="00000400000000000000" pitchFamily="2" charset="-78"/>
              </a:rPr>
              <a:t>دفتر وقایع روزانه که </a:t>
            </a:r>
            <a:r>
              <a:rPr lang="fa-IR" sz="2800" dirty="0">
                <a:solidFill>
                  <a:srgbClr val="00B0F0"/>
                </a:solidFill>
                <a:cs typeface="B Badr" panose="00000400000000000000" pitchFamily="2" charset="-78"/>
              </a:rPr>
              <a:t>توسط معلم </a:t>
            </a:r>
            <a:r>
              <a:rPr lang="fa-IR" sz="2800" dirty="0">
                <a:solidFill>
                  <a:prstClr val="black"/>
                </a:solidFill>
                <a:cs typeface="B Badr" panose="00000400000000000000" pitchFamily="2" charset="-78"/>
              </a:rPr>
              <a:t>تکمیل می شود ، در بردارنده اطلاعات دست اولی است </a:t>
            </a:r>
            <a:r>
              <a:rPr lang="fa-IR" sz="2800" dirty="0">
                <a:solidFill>
                  <a:srgbClr val="00B0F0"/>
                </a:solidFill>
                <a:cs typeface="B Badr" panose="00000400000000000000" pitchFamily="2" charset="-78"/>
              </a:rPr>
              <a:t>درباره آنچه در کلاس درس اتفاق می افتاد </a:t>
            </a:r>
            <a:r>
              <a:rPr lang="fa-IR" sz="2800" dirty="0">
                <a:solidFill>
                  <a:prstClr val="black"/>
                </a:solidFill>
                <a:cs typeface="B Badr" panose="00000400000000000000" pitchFamily="2" charset="-78"/>
              </a:rPr>
              <a:t>هم چنین دفتر وقایع نگاری دانش آموزان نیز می تواند پژوهشگر را به دنیای تجربه های روزانه آنها رهنمود سازد.</a:t>
            </a:r>
          </a:p>
          <a:p>
            <a:pPr lvl="0">
              <a:buClr>
                <a:srgbClr val="90C226"/>
              </a:buClr>
            </a:pPr>
            <a:r>
              <a:rPr lang="fa-IR" sz="2800" b="1" dirty="0">
                <a:solidFill>
                  <a:prstClr val="black"/>
                </a:solidFill>
                <a:cs typeface="B Badr" panose="00000400000000000000" pitchFamily="2" charset="-78"/>
              </a:rPr>
              <a:t>7- </a:t>
            </a:r>
            <a:r>
              <a:rPr lang="fa-IR" sz="2800" b="1" dirty="0">
                <a:solidFill>
                  <a:srgbClr val="00B0F0"/>
                </a:solidFill>
                <a:cs typeface="B Badr" panose="00000400000000000000" pitchFamily="2" charset="-78"/>
              </a:rPr>
              <a:t>فایل های صوتی و تصویری</a:t>
            </a:r>
            <a:r>
              <a:rPr lang="fa-IR" sz="2800" b="1" dirty="0">
                <a:solidFill>
                  <a:prstClr val="black"/>
                </a:solidFill>
                <a:cs typeface="B Badr" panose="00000400000000000000" pitchFamily="2" charset="-78"/>
              </a:rPr>
              <a:t>:</a:t>
            </a:r>
            <a:r>
              <a:rPr lang="fa-IR" sz="2800" dirty="0">
                <a:solidFill>
                  <a:prstClr val="black"/>
                </a:solidFill>
                <a:cs typeface="B Badr" panose="00000400000000000000" pitchFamily="2" charset="-78"/>
              </a:rPr>
              <a:t>در بیشتر مدارس تعداد زیادی نوار و فایل های صوتی و تصویری از مراسم و فعالیت های فوق برنامه و جود دارد که در برخی موارد می تواند مربوط به تجربیات باشند که محقق به دنبال درک آن است</a:t>
            </a:r>
          </a:p>
          <a:p>
            <a:endParaRPr lang="en-US" dirty="0"/>
          </a:p>
        </p:txBody>
      </p:sp>
    </p:spTree>
    <p:extLst>
      <p:ext uri="{BB962C8B-B14F-4D97-AF65-F5344CB8AC3E}">
        <p14:creationId xmlns:p14="http://schemas.microsoft.com/office/powerpoint/2010/main" val="564059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5">
                    <a:lumMod val="60000"/>
                    <a:lumOff val="40000"/>
                  </a:schemeClr>
                </a:solidFill>
                <a:cs typeface="B Badr" panose="00000400000000000000" pitchFamily="2" charset="-78"/>
              </a:rPr>
              <a:t>ابزار و تکنیک جمع آوری داده ها</a:t>
            </a:r>
            <a:endParaRPr lang="en-US" dirty="0"/>
          </a:p>
        </p:txBody>
      </p:sp>
      <p:sp>
        <p:nvSpPr>
          <p:cNvPr id="3" name="Content Placeholder 2"/>
          <p:cNvSpPr>
            <a:spLocks noGrp="1"/>
          </p:cNvSpPr>
          <p:nvPr>
            <p:ph idx="1"/>
          </p:nvPr>
        </p:nvSpPr>
        <p:spPr/>
        <p:txBody>
          <a:bodyPr/>
          <a:lstStyle/>
          <a:p>
            <a:pPr lvl="0">
              <a:buClr>
                <a:srgbClr val="90C226"/>
              </a:buClr>
            </a:pPr>
            <a:r>
              <a:rPr lang="fa-IR" sz="2800" dirty="0">
                <a:solidFill>
                  <a:prstClr val="black"/>
                </a:solidFill>
                <a:cs typeface="B Badr" panose="00000400000000000000" pitchFamily="2" charset="-78"/>
              </a:rPr>
              <a:t>8- </a:t>
            </a:r>
            <a:r>
              <a:rPr lang="fa-IR" sz="2800" b="1" dirty="0">
                <a:solidFill>
                  <a:srgbClr val="00B0F0"/>
                </a:solidFill>
                <a:cs typeface="B Badr" panose="00000400000000000000" pitchFamily="2" charset="-78"/>
              </a:rPr>
              <a:t>نقشه ها </a:t>
            </a:r>
            <a:r>
              <a:rPr lang="fa-IR" sz="2800" b="1" dirty="0">
                <a:solidFill>
                  <a:prstClr val="black"/>
                </a:solidFill>
                <a:cs typeface="B Badr" panose="00000400000000000000" pitchFamily="2" charset="-78"/>
              </a:rPr>
              <a:t>:</a:t>
            </a:r>
            <a:r>
              <a:rPr lang="fa-IR" sz="2800" dirty="0">
                <a:solidFill>
                  <a:prstClr val="black"/>
                </a:solidFill>
                <a:cs typeface="B Badr" panose="00000400000000000000" pitchFamily="2" charset="-78"/>
              </a:rPr>
              <a:t>داشتن نقشه کلاس یا مدرسه به پژوهشگر روایی کمک می کند تا </a:t>
            </a:r>
            <a:r>
              <a:rPr lang="fa-IR" sz="2800" dirty="0">
                <a:solidFill>
                  <a:srgbClr val="00B0F0"/>
                </a:solidFill>
                <a:cs typeface="B Badr" panose="00000400000000000000" pitchFamily="2" charset="-78"/>
              </a:rPr>
              <a:t>درک بهتری نسبت به محیط و بافت تجربه مشارکت کننده </a:t>
            </a:r>
            <a:r>
              <a:rPr lang="fa-IR" sz="2800" dirty="0">
                <a:solidFill>
                  <a:prstClr val="black"/>
                </a:solidFill>
                <a:cs typeface="B Badr" panose="00000400000000000000" pitchFamily="2" charset="-78"/>
              </a:rPr>
              <a:t>پیدا کند . ضمن آنکه نقشه می تواند ابزارهای تاملی باشد برای دوباره فکر کردن درباره آنچه که در مدرسه و محل قراربوده است . به عنوان مثال مشارکت کننده می تواند با استفاده از نقشه مسیر حرکت خود در کلاس درس و محل قرار گرفتن وسایل و موقعیت نشستن دانش آموزان را نشان دهد . </a:t>
            </a:r>
            <a:r>
              <a:rPr lang="fa-IR" sz="2800" dirty="0" smtClean="0">
                <a:solidFill>
                  <a:prstClr val="black"/>
                </a:solidFill>
                <a:cs typeface="B Badr" panose="00000400000000000000" pitchFamily="2" charset="-78"/>
              </a:rPr>
              <a:t>که </a:t>
            </a:r>
            <a:r>
              <a:rPr lang="fa-IR" sz="2800" dirty="0">
                <a:solidFill>
                  <a:prstClr val="black"/>
                </a:solidFill>
                <a:cs typeface="B Badr" panose="00000400000000000000" pitchFamily="2" charset="-78"/>
              </a:rPr>
              <a:t>می تواند </a:t>
            </a:r>
            <a:r>
              <a:rPr lang="fa-IR" sz="2800" dirty="0" smtClean="0">
                <a:solidFill>
                  <a:prstClr val="black"/>
                </a:solidFill>
                <a:cs typeface="B Badr" panose="00000400000000000000" pitchFamily="2" charset="-78"/>
              </a:rPr>
              <a:t>منجر </a:t>
            </a:r>
            <a:r>
              <a:rPr lang="fa-IR" sz="2800" dirty="0">
                <a:solidFill>
                  <a:prstClr val="black"/>
                </a:solidFill>
                <a:cs typeface="B Badr" panose="00000400000000000000" pitchFamily="2" charset="-78"/>
              </a:rPr>
              <a:t>به فهم بهتر تجربه توسط </a:t>
            </a:r>
            <a:r>
              <a:rPr lang="fa-IR" sz="2800" dirty="0" smtClean="0">
                <a:solidFill>
                  <a:prstClr val="black"/>
                </a:solidFill>
                <a:cs typeface="B Badr" panose="00000400000000000000" pitchFamily="2" charset="-78"/>
              </a:rPr>
              <a:t>پژوهشگر شود</a:t>
            </a:r>
            <a:r>
              <a:rPr lang="fa-IR" sz="2800" dirty="0">
                <a:solidFill>
                  <a:prstClr val="black"/>
                </a:solidFill>
                <a:cs typeface="B Badr" panose="00000400000000000000" pitchFamily="2" charset="-78"/>
              </a:rPr>
              <a:t>.</a:t>
            </a:r>
          </a:p>
          <a:p>
            <a:endParaRPr lang="en-US" dirty="0"/>
          </a:p>
        </p:txBody>
      </p:sp>
    </p:spTree>
    <p:extLst>
      <p:ext uri="{BB962C8B-B14F-4D97-AF65-F5344CB8AC3E}">
        <p14:creationId xmlns:p14="http://schemas.microsoft.com/office/powerpoint/2010/main" val="4209041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rgbClr val="C42F1A">
                    <a:lumMod val="60000"/>
                    <a:lumOff val="40000"/>
                  </a:srgbClr>
                </a:solidFill>
                <a:cs typeface="B Badr" panose="00000400000000000000" pitchFamily="2" charset="-78"/>
              </a:rPr>
              <a:t>ابزار و تکنیک جمع آوری داده ها</a:t>
            </a:r>
            <a:endParaRPr lang="en-US" dirty="0"/>
          </a:p>
        </p:txBody>
      </p:sp>
      <p:sp>
        <p:nvSpPr>
          <p:cNvPr id="3" name="Content Placeholder 2"/>
          <p:cNvSpPr>
            <a:spLocks noGrp="1"/>
          </p:cNvSpPr>
          <p:nvPr>
            <p:ph idx="1"/>
          </p:nvPr>
        </p:nvSpPr>
        <p:spPr/>
        <p:txBody>
          <a:bodyPr/>
          <a:lstStyle/>
          <a:p>
            <a:pPr lvl="0">
              <a:buClr>
                <a:srgbClr val="90C226"/>
              </a:buClr>
            </a:pPr>
            <a:r>
              <a:rPr lang="fa-IR" sz="2800" dirty="0" smtClean="0">
                <a:solidFill>
                  <a:prstClr val="black"/>
                </a:solidFill>
                <a:cs typeface="B Badr" panose="00000400000000000000" pitchFamily="2" charset="-78"/>
              </a:rPr>
              <a:t>9- </a:t>
            </a:r>
            <a:r>
              <a:rPr lang="fa-IR" sz="2800" b="1" dirty="0">
                <a:solidFill>
                  <a:srgbClr val="00B0F0"/>
                </a:solidFill>
                <a:cs typeface="B Badr" panose="00000400000000000000" pitchFamily="2" charset="-78"/>
              </a:rPr>
              <a:t>بازسازی </a:t>
            </a:r>
            <a:r>
              <a:rPr lang="fa-IR" sz="2800" b="1" dirty="0" smtClean="0">
                <a:solidFill>
                  <a:srgbClr val="00B0F0"/>
                </a:solidFill>
                <a:cs typeface="B Badr" panose="00000400000000000000" pitchFamily="2" charset="-78"/>
              </a:rPr>
              <a:t>داستان </a:t>
            </a:r>
            <a:r>
              <a:rPr lang="fa-IR" sz="2800" b="1" dirty="0" smtClean="0">
                <a:solidFill>
                  <a:schemeClr val="tx1"/>
                </a:solidFill>
                <a:cs typeface="B Badr" panose="00000400000000000000" pitchFamily="2" charset="-78"/>
              </a:rPr>
              <a:t>: </a:t>
            </a:r>
            <a:r>
              <a:rPr lang="fa-IR" sz="2800" dirty="0" smtClean="0">
                <a:solidFill>
                  <a:prstClr val="black"/>
                </a:solidFill>
                <a:cs typeface="B Badr" panose="00000400000000000000" pitchFamily="2" charset="-78"/>
              </a:rPr>
              <a:t>فرآیندی </a:t>
            </a:r>
            <a:r>
              <a:rPr lang="fa-IR" sz="2800" dirty="0">
                <a:solidFill>
                  <a:prstClr val="black"/>
                </a:solidFill>
                <a:cs typeface="B Badr" panose="00000400000000000000" pitchFamily="2" charset="-78"/>
              </a:rPr>
              <a:t>است که محقق داستان های جمع آوری شده را بر اساس عناصر کلیدی داستان مثل زمان ،مکان ،طرح و صحنه تحلیل می کندو به منظور تنظیم تسلسل وقوع اتفاقات ،دوباره داستان را می نویسد.</a:t>
            </a:r>
            <a:endParaRPr lang="en-US" sz="2800" dirty="0">
              <a:solidFill>
                <a:prstClr val="black"/>
              </a:solidFill>
              <a:cs typeface="B Badr" panose="00000400000000000000" pitchFamily="2" charset="-78"/>
            </a:endParaRPr>
          </a:p>
          <a:p>
            <a:endParaRPr lang="en-US" dirty="0"/>
          </a:p>
        </p:txBody>
      </p:sp>
    </p:spTree>
    <p:extLst>
      <p:ext uri="{BB962C8B-B14F-4D97-AF65-F5344CB8AC3E}">
        <p14:creationId xmlns:p14="http://schemas.microsoft.com/office/powerpoint/2010/main" val="37090716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37846"/>
          </a:xfrm>
        </p:spPr>
        <p:txBody>
          <a:bodyPr/>
          <a:lstStyle/>
          <a:p>
            <a:pPr algn="ctr"/>
            <a:r>
              <a:rPr lang="fa-IR" smtClean="0">
                <a:solidFill>
                  <a:schemeClr val="accent5">
                    <a:lumMod val="60000"/>
                    <a:lumOff val="40000"/>
                  </a:schemeClr>
                </a:solidFill>
                <a:cs typeface="B Badr" panose="00000400000000000000" pitchFamily="2" charset="-78"/>
              </a:rPr>
              <a:t>تکلیف</a:t>
            </a:r>
            <a:endParaRPr lang="en-US" dirty="0">
              <a:solidFill>
                <a:schemeClr val="accent5">
                  <a:lumMod val="60000"/>
                  <a:lumOff val="40000"/>
                </a:schemeClr>
              </a:solidFill>
              <a:cs typeface="B Badr" panose="00000400000000000000" pitchFamily="2" charset="-78"/>
            </a:endParaRPr>
          </a:p>
        </p:txBody>
      </p:sp>
      <p:sp>
        <p:nvSpPr>
          <p:cNvPr id="3" name="Content Placeholder 2"/>
          <p:cNvSpPr>
            <a:spLocks noGrp="1"/>
          </p:cNvSpPr>
          <p:nvPr>
            <p:ph idx="1"/>
          </p:nvPr>
        </p:nvSpPr>
        <p:spPr/>
        <p:txBody>
          <a:bodyPr>
            <a:normAutofit/>
          </a:bodyPr>
          <a:lstStyle/>
          <a:p>
            <a:r>
              <a:rPr lang="fa-IR" sz="3200" dirty="0" smtClean="0">
                <a:solidFill>
                  <a:schemeClr val="tx1"/>
                </a:solidFill>
                <a:cs typeface="B Badr" panose="00000400000000000000" pitchFamily="2" charset="-78"/>
              </a:rPr>
              <a:t>از کتاب پژوهش روایی دکتر نوریان روایت ششم صفحه 59 را مطالعه نمایید وتکنیک جمع آوری داده را در این روایت مشخص نمایید.</a:t>
            </a:r>
            <a:endParaRPr lang="en-US" sz="3200" dirty="0">
              <a:solidFill>
                <a:schemeClr val="tx1"/>
              </a:solidFill>
              <a:cs typeface="B Badr" panose="00000400000000000000" pitchFamily="2" charset="-78"/>
            </a:endParaRPr>
          </a:p>
        </p:txBody>
      </p:sp>
    </p:spTree>
    <p:extLst>
      <p:ext uri="{BB962C8B-B14F-4D97-AF65-F5344CB8AC3E}">
        <p14:creationId xmlns:p14="http://schemas.microsoft.com/office/powerpoint/2010/main" val="291174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93785"/>
            <a:ext cx="8596668" cy="937846"/>
          </a:xfrm>
        </p:spPr>
        <p:txBody>
          <a:bodyPr>
            <a:normAutofit/>
          </a:bodyPr>
          <a:lstStyle/>
          <a:p>
            <a:pPr algn="ctr"/>
            <a:r>
              <a:rPr lang="fa-IR" dirty="0" smtClean="0">
                <a:solidFill>
                  <a:srgbClr val="C42F1A">
                    <a:lumMod val="60000"/>
                    <a:lumOff val="40000"/>
                  </a:srgbClr>
                </a:solidFill>
                <a:cs typeface="B Badr" panose="00000400000000000000" pitchFamily="2" charset="-78"/>
              </a:rPr>
              <a:t>ابزار و روش </a:t>
            </a:r>
            <a:r>
              <a:rPr lang="fa-IR" dirty="0">
                <a:solidFill>
                  <a:srgbClr val="C42F1A">
                    <a:lumMod val="60000"/>
                    <a:lumOff val="40000"/>
                  </a:srgbClr>
                </a:solidFill>
                <a:cs typeface="B Badr" panose="00000400000000000000" pitchFamily="2" charset="-78"/>
              </a:rPr>
              <a:t>هاى جمع آورى داده ها در پژوهش </a:t>
            </a:r>
            <a:r>
              <a:rPr lang="fa-IR" dirty="0" smtClean="0">
                <a:solidFill>
                  <a:srgbClr val="C42F1A">
                    <a:lumMod val="60000"/>
                    <a:lumOff val="40000"/>
                  </a:srgbClr>
                </a:solidFill>
                <a:cs typeface="B Badr" panose="00000400000000000000" pitchFamily="2" charset="-78"/>
              </a:rPr>
              <a:t>روايى</a:t>
            </a:r>
            <a:endParaRPr lang="en-US" dirty="0"/>
          </a:p>
        </p:txBody>
      </p:sp>
      <p:sp>
        <p:nvSpPr>
          <p:cNvPr id="3" name="Content Placeholder 2"/>
          <p:cNvSpPr>
            <a:spLocks noGrp="1"/>
          </p:cNvSpPr>
          <p:nvPr>
            <p:ph idx="1"/>
          </p:nvPr>
        </p:nvSpPr>
        <p:spPr>
          <a:xfrm>
            <a:off x="677334" y="1031631"/>
            <a:ext cx="9475958" cy="3880773"/>
          </a:xfrm>
        </p:spPr>
        <p:txBody>
          <a:bodyPr>
            <a:normAutofit/>
          </a:bodyPr>
          <a:lstStyle/>
          <a:p>
            <a:pPr lvl="0" algn="just">
              <a:buClr>
                <a:srgbClr val="90C226"/>
              </a:buClr>
            </a:pPr>
            <a:r>
              <a:rPr lang="fa-IR" sz="2400" dirty="0">
                <a:solidFill>
                  <a:prstClr val="black"/>
                </a:solidFill>
                <a:cs typeface="B Badr" panose="00000400000000000000" pitchFamily="2" charset="-78"/>
              </a:rPr>
              <a:t> دفترچة يادداشت هاى شخصى ، دفترچة ايده ها ، مصاحبه ها ، يادداشت هاى </a:t>
            </a:r>
            <a:r>
              <a:rPr lang="fa-IR" sz="2400" dirty="0" smtClean="0">
                <a:solidFill>
                  <a:prstClr val="black"/>
                </a:solidFill>
                <a:cs typeface="B Badr" panose="00000400000000000000" pitchFamily="2" charset="-78"/>
              </a:rPr>
              <a:t>جلسات و...</a:t>
            </a:r>
          </a:p>
          <a:p>
            <a:pPr lvl="0" algn="just">
              <a:buClr>
                <a:srgbClr val="90C226"/>
              </a:buClr>
            </a:pPr>
            <a:r>
              <a:rPr lang="fa-IR" sz="2400" dirty="0" smtClean="0">
                <a:solidFill>
                  <a:prstClr val="black"/>
                </a:solidFill>
                <a:cs typeface="B Badr" panose="00000400000000000000" pitchFamily="2" charset="-78"/>
              </a:rPr>
              <a:t> </a:t>
            </a:r>
            <a:r>
              <a:rPr lang="fa-IR" sz="2400" dirty="0">
                <a:solidFill>
                  <a:prstClr val="black"/>
                </a:solidFill>
                <a:cs typeface="B Badr" panose="00000400000000000000" pitchFamily="2" charset="-78"/>
              </a:rPr>
              <a:t>يادداشت هاى ميدانى، گزارش هايى هستند كه از طريق مشاهدة شركت كننده در عرصة عملى مشترك، گردآورى مى شوند</a:t>
            </a:r>
            <a:r>
              <a:rPr lang="fa-IR" sz="2400" dirty="0" smtClean="0">
                <a:solidFill>
                  <a:prstClr val="black"/>
                </a:solidFill>
                <a:cs typeface="B Badr" panose="00000400000000000000" pitchFamily="2" charset="-78"/>
              </a:rPr>
              <a:t>.</a:t>
            </a:r>
          </a:p>
          <a:p>
            <a:pPr lvl="0" algn="just">
              <a:buClr>
                <a:srgbClr val="90C226"/>
              </a:buClr>
            </a:pPr>
            <a:r>
              <a:rPr lang="fa-IR" sz="2400" dirty="0" smtClean="0">
                <a:solidFill>
                  <a:prstClr val="black"/>
                </a:solidFill>
                <a:cs typeface="B Badr" panose="00000400000000000000" pitchFamily="2" charset="-78"/>
              </a:rPr>
              <a:t> </a:t>
            </a:r>
            <a:r>
              <a:rPr lang="fa-IR" sz="2400" dirty="0">
                <a:solidFill>
                  <a:prstClr val="black"/>
                </a:solidFill>
                <a:cs typeface="B Badr" panose="00000400000000000000" pitchFamily="2" charset="-78"/>
              </a:rPr>
              <a:t>دفترچه يادداشت هاى روزانه، يادداشت هاى روزانه شركت كنندگان در صحنة عملى اند. </a:t>
            </a:r>
            <a:endParaRPr lang="fa-IR" sz="2400" dirty="0" smtClean="0">
              <a:solidFill>
                <a:prstClr val="black"/>
              </a:solidFill>
              <a:cs typeface="B Badr" panose="00000400000000000000" pitchFamily="2" charset="-78"/>
            </a:endParaRPr>
          </a:p>
          <a:p>
            <a:pPr lvl="0" algn="just">
              <a:buClr>
                <a:srgbClr val="90C226"/>
              </a:buClr>
            </a:pPr>
            <a:r>
              <a:rPr lang="fa-IR" sz="2400" dirty="0" smtClean="0">
                <a:solidFill>
                  <a:prstClr val="black"/>
                </a:solidFill>
                <a:cs typeface="B Badr" panose="00000400000000000000" pitchFamily="2" charset="-78"/>
              </a:rPr>
              <a:t>مصاحبه </a:t>
            </a:r>
            <a:r>
              <a:rPr lang="fa-IR" sz="2400" dirty="0">
                <a:solidFill>
                  <a:prstClr val="black"/>
                </a:solidFill>
                <a:cs typeface="B Badr" panose="00000400000000000000" pitchFamily="2" charset="-78"/>
              </a:rPr>
              <a:t>هاى ساختار نيافتة پژوهشگر با شركت كننده </a:t>
            </a:r>
            <a:r>
              <a:rPr lang="fa-IR" sz="2400" dirty="0" smtClean="0">
                <a:solidFill>
                  <a:prstClr val="black"/>
                </a:solidFill>
                <a:cs typeface="B Badr" panose="00000400000000000000" pitchFamily="2" charset="-78"/>
              </a:rPr>
              <a:t>است</a:t>
            </a:r>
            <a:r>
              <a:rPr lang="fa-IR" sz="2400" dirty="0">
                <a:solidFill>
                  <a:prstClr val="black"/>
                </a:solidFill>
                <a:cs typeface="B Badr" panose="00000400000000000000" pitchFamily="2" charset="-78"/>
              </a:rPr>
              <a:t>. </a:t>
            </a:r>
            <a:endParaRPr lang="fa-IR" sz="2400" dirty="0" smtClean="0">
              <a:solidFill>
                <a:prstClr val="black"/>
              </a:solidFill>
              <a:cs typeface="B Badr" panose="00000400000000000000" pitchFamily="2" charset="-78"/>
            </a:endParaRPr>
          </a:p>
          <a:p>
            <a:pPr lvl="0" algn="just">
              <a:buClr>
                <a:srgbClr val="90C226"/>
              </a:buClr>
            </a:pPr>
            <a:r>
              <a:rPr lang="fa-IR" sz="2400" dirty="0" smtClean="0">
                <a:solidFill>
                  <a:prstClr val="black"/>
                </a:solidFill>
                <a:cs typeface="B Badr" panose="00000400000000000000" pitchFamily="2" charset="-78"/>
              </a:rPr>
              <a:t>داستان </a:t>
            </a:r>
            <a:r>
              <a:rPr lang="fa-IR" sz="2400" dirty="0">
                <a:solidFill>
                  <a:prstClr val="black"/>
                </a:solidFill>
                <a:cs typeface="B Badr" panose="00000400000000000000" pitchFamily="2" charset="-78"/>
              </a:rPr>
              <a:t>تجربة زيستة </a:t>
            </a:r>
            <a:r>
              <a:rPr lang="fa-IR" sz="2400" dirty="0" smtClean="0">
                <a:solidFill>
                  <a:prstClr val="black"/>
                </a:solidFill>
                <a:cs typeface="B Badr" panose="00000400000000000000" pitchFamily="2" charset="-78"/>
              </a:rPr>
              <a:t>افراد</a:t>
            </a:r>
          </a:p>
          <a:p>
            <a:pPr lvl="0" algn="just">
              <a:buClr>
                <a:srgbClr val="90C226"/>
              </a:buClr>
            </a:pPr>
            <a:r>
              <a:rPr lang="fa-IR" sz="2400" dirty="0" smtClean="0">
                <a:solidFill>
                  <a:prstClr val="black"/>
                </a:solidFill>
                <a:cs typeface="B Badr" panose="00000400000000000000" pitchFamily="2" charset="-78"/>
              </a:rPr>
              <a:t>نامه </a:t>
            </a:r>
            <a:r>
              <a:rPr lang="fa-IR" sz="2400" dirty="0">
                <a:solidFill>
                  <a:prstClr val="black"/>
                </a:solidFill>
                <a:cs typeface="B Badr" panose="00000400000000000000" pitchFamily="2" charset="-78"/>
              </a:rPr>
              <a:t>نگارى، نوشته هاى خودزيست نگارى، اسناد و مدارك و... از ديگر منابع گردآورى داده ها در پژوهش روايى اند.</a:t>
            </a:r>
          </a:p>
          <a:p>
            <a:endParaRPr lang="en-US" dirty="0"/>
          </a:p>
        </p:txBody>
      </p:sp>
    </p:spTree>
    <p:extLst>
      <p:ext uri="{BB962C8B-B14F-4D97-AF65-F5344CB8AC3E}">
        <p14:creationId xmlns:p14="http://schemas.microsoft.com/office/powerpoint/2010/main" val="2238574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09600"/>
          </a:xfrm>
        </p:spPr>
        <p:txBody>
          <a:bodyPr>
            <a:normAutofit fontScale="90000"/>
          </a:bodyPr>
          <a:lstStyle/>
          <a:p>
            <a:pPr algn="ctr"/>
            <a:r>
              <a:rPr lang="fa-IR" dirty="0">
                <a:solidFill>
                  <a:schemeClr val="accent5">
                    <a:lumMod val="60000"/>
                    <a:lumOff val="40000"/>
                  </a:schemeClr>
                </a:solidFill>
                <a:cs typeface="B Badr" panose="00000400000000000000" pitchFamily="2" charset="-78"/>
              </a:rPr>
              <a:t>روش های گردآوری </a:t>
            </a:r>
            <a:r>
              <a:rPr lang="fa-IR" dirty="0" smtClean="0">
                <a:solidFill>
                  <a:schemeClr val="accent5">
                    <a:lumMod val="60000"/>
                    <a:lumOff val="40000"/>
                  </a:schemeClr>
                </a:solidFill>
                <a:cs typeface="B Badr" panose="00000400000000000000" pitchFamily="2" charset="-78"/>
              </a:rPr>
              <a:t>داده</a:t>
            </a:r>
            <a:r>
              <a:rPr lang="en-US" dirty="0" smtClean="0">
                <a:solidFill>
                  <a:schemeClr val="accent5">
                    <a:lumMod val="60000"/>
                    <a:lumOff val="40000"/>
                  </a:schemeClr>
                </a:solidFill>
                <a:cs typeface="B Badr" panose="00000400000000000000" pitchFamily="2" charset="-78"/>
              </a:rPr>
              <a:t> </a:t>
            </a:r>
            <a:r>
              <a:rPr lang="fa-IR" dirty="0" smtClean="0">
                <a:solidFill>
                  <a:schemeClr val="accent5">
                    <a:lumMod val="60000"/>
                    <a:lumOff val="40000"/>
                  </a:schemeClr>
                </a:solidFill>
                <a:cs typeface="B Badr" panose="00000400000000000000" pitchFamily="2" charset="-78"/>
              </a:rPr>
              <a:t>های </a:t>
            </a:r>
            <a:r>
              <a:rPr lang="fa-IR" dirty="0">
                <a:solidFill>
                  <a:schemeClr val="accent5">
                    <a:lumMod val="60000"/>
                    <a:lumOff val="40000"/>
                  </a:schemeClr>
                </a:solidFill>
                <a:cs typeface="B Badr" panose="00000400000000000000" pitchFamily="2" charset="-78"/>
              </a:rPr>
              <a:t>مصاحبه</a:t>
            </a:r>
          </a:p>
        </p:txBody>
      </p:sp>
      <p:sp>
        <p:nvSpPr>
          <p:cNvPr id="3" name="Content Placeholder 2"/>
          <p:cNvSpPr>
            <a:spLocks noGrp="1"/>
          </p:cNvSpPr>
          <p:nvPr>
            <p:ph idx="1"/>
          </p:nvPr>
        </p:nvSpPr>
        <p:spPr>
          <a:xfrm>
            <a:off x="677334" y="1875692"/>
            <a:ext cx="8596668" cy="3880773"/>
          </a:xfrm>
        </p:spPr>
        <p:txBody>
          <a:bodyPr>
            <a:normAutofit/>
          </a:bodyPr>
          <a:lstStyle/>
          <a:p>
            <a:r>
              <a:rPr lang="fa-IR" sz="2400" dirty="0" smtClean="0">
                <a:solidFill>
                  <a:srgbClr val="00B0F0"/>
                </a:solidFill>
                <a:cs typeface="B Badr" panose="00000400000000000000" pitchFamily="2" charset="-78"/>
              </a:rPr>
              <a:t>در طول </a:t>
            </a:r>
            <a:r>
              <a:rPr lang="fa-IR" sz="2400" dirty="0" smtClean="0">
                <a:solidFill>
                  <a:schemeClr val="tx1"/>
                </a:solidFill>
                <a:cs typeface="B Badr" panose="00000400000000000000" pitchFamily="2" charset="-78"/>
              </a:rPr>
              <a:t>مصاحبه یادداشت بردارد.</a:t>
            </a:r>
          </a:p>
          <a:p>
            <a:r>
              <a:rPr lang="fa-IR" sz="2400" dirty="0" smtClean="0">
                <a:solidFill>
                  <a:srgbClr val="00B0F0"/>
                </a:solidFill>
                <a:cs typeface="B Badr" panose="00000400000000000000" pitchFamily="2" charset="-78"/>
              </a:rPr>
              <a:t>بعد از </a:t>
            </a:r>
            <a:r>
              <a:rPr lang="fa-IR" sz="2400" dirty="0" smtClean="0">
                <a:solidFill>
                  <a:schemeClr val="tx1"/>
                </a:solidFill>
                <a:cs typeface="B Badr" panose="00000400000000000000" pitchFamily="2" charset="-78"/>
              </a:rPr>
              <a:t>مصاحبه یادداشت بردارد.</a:t>
            </a:r>
          </a:p>
          <a:p>
            <a:r>
              <a:rPr lang="fa-IR" sz="2400" dirty="0" smtClean="0">
                <a:solidFill>
                  <a:schemeClr val="tx1"/>
                </a:solidFill>
                <a:cs typeface="B Badr" panose="00000400000000000000" pitchFamily="2" charset="-78"/>
              </a:rPr>
              <a:t>مصاحبه را </a:t>
            </a:r>
            <a:r>
              <a:rPr lang="fa-IR" sz="2400" dirty="0" smtClean="0">
                <a:solidFill>
                  <a:srgbClr val="00B0F0"/>
                </a:solidFill>
                <a:cs typeface="B Badr" panose="00000400000000000000" pitchFamily="2" charset="-78"/>
              </a:rPr>
              <a:t>ضبط</a:t>
            </a:r>
            <a:r>
              <a:rPr lang="fa-IR" sz="2400" dirty="0" smtClean="0">
                <a:solidFill>
                  <a:schemeClr val="tx1"/>
                </a:solidFill>
                <a:cs typeface="B Badr" panose="00000400000000000000" pitchFamily="2" charset="-78"/>
              </a:rPr>
              <a:t> کند</a:t>
            </a:r>
            <a:r>
              <a:rPr lang="fa-IR" sz="2200" dirty="0" smtClean="0">
                <a:solidFill>
                  <a:schemeClr val="tx1"/>
                </a:solidFill>
                <a:cs typeface="B Badr" panose="00000400000000000000" pitchFamily="2" charset="-78"/>
              </a:rPr>
              <a:t>.(هنگام پیاده کردن نوار حتما اطلاعاتی از قبیل تاریخ مصاحبه ،موضوع گفتگو و فرد مشارکت کننده را در قسمت مشخصی از همه برگه ها بنویسید.بهتر است به جای نام مشارکت کننده از کد استفاده کنید).</a:t>
            </a:r>
            <a:endParaRPr lang="fa-IR" sz="2200" dirty="0">
              <a:solidFill>
                <a:schemeClr val="tx1"/>
              </a:solidFill>
              <a:cs typeface="B Badr" panose="00000400000000000000" pitchFamily="2" charset="-78"/>
            </a:endParaRPr>
          </a:p>
        </p:txBody>
      </p:sp>
    </p:spTree>
    <p:extLst>
      <p:ext uri="{BB962C8B-B14F-4D97-AF65-F5344CB8AC3E}">
        <p14:creationId xmlns:p14="http://schemas.microsoft.com/office/powerpoint/2010/main" val="3766393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rgbClr val="C42F1A">
                    <a:lumMod val="60000"/>
                    <a:lumOff val="40000"/>
                  </a:srgbClr>
                </a:solidFill>
                <a:cs typeface="B Badr" panose="00000400000000000000" pitchFamily="2" charset="-78"/>
              </a:rPr>
              <a:t>انواع مصاحبه کیفی</a:t>
            </a:r>
            <a:endParaRPr lang="en-US" dirty="0"/>
          </a:p>
        </p:txBody>
      </p:sp>
      <p:sp>
        <p:nvSpPr>
          <p:cNvPr id="3" name="Content Placeholder 2"/>
          <p:cNvSpPr>
            <a:spLocks noGrp="1"/>
          </p:cNvSpPr>
          <p:nvPr>
            <p:ph idx="1"/>
          </p:nvPr>
        </p:nvSpPr>
        <p:spPr/>
        <p:txBody>
          <a:bodyPr/>
          <a:lstStyle/>
          <a:p>
            <a:pPr lvl="0">
              <a:buClr>
                <a:srgbClr val="90C226"/>
              </a:buClr>
            </a:pPr>
            <a:r>
              <a:rPr lang="fa-IR" sz="2400" dirty="0">
                <a:solidFill>
                  <a:prstClr val="black"/>
                </a:solidFill>
                <a:cs typeface="B Badr" panose="00000400000000000000" pitchFamily="2" charset="-78"/>
              </a:rPr>
              <a:t>1- مصاحبه در قالب </a:t>
            </a:r>
            <a:r>
              <a:rPr lang="fa-IR" sz="2400" dirty="0">
                <a:solidFill>
                  <a:srgbClr val="00B0F0"/>
                </a:solidFill>
                <a:cs typeface="B Badr" panose="00000400000000000000" pitchFamily="2" charset="-78"/>
              </a:rPr>
              <a:t>مکالمه غیر رسمی</a:t>
            </a:r>
            <a:r>
              <a:rPr lang="fa-IR" sz="2400" dirty="0">
                <a:solidFill>
                  <a:schemeClr val="tx1"/>
                </a:solidFill>
                <a:cs typeface="B Badr" panose="00000400000000000000" pitchFamily="2" charset="-78"/>
              </a:rPr>
              <a:t>:</a:t>
            </a:r>
            <a:r>
              <a:rPr lang="fa-IR" dirty="0">
                <a:solidFill>
                  <a:schemeClr val="tx1"/>
                </a:solidFill>
                <a:cs typeface="B Badr" panose="00000400000000000000" pitchFamily="2" charset="-78"/>
              </a:rPr>
              <a:t>مصاحبه کننده با در نظر گرفتن </a:t>
            </a:r>
            <a:r>
              <a:rPr lang="fa-IR" dirty="0">
                <a:solidFill>
                  <a:srgbClr val="00B0F0"/>
                </a:solidFill>
                <a:cs typeface="B Badr" panose="00000400000000000000" pitchFamily="2" charset="-78"/>
              </a:rPr>
              <a:t>هدف اصلی پژوهش </a:t>
            </a:r>
            <a:r>
              <a:rPr lang="fa-IR" dirty="0">
                <a:solidFill>
                  <a:schemeClr val="tx1"/>
                </a:solidFill>
                <a:cs typeface="B Badr" panose="00000400000000000000" pitchFamily="2" charset="-78"/>
              </a:rPr>
              <a:t>،در طی مکالمه ای طبیعی از آن نوع که در مصاحبه مردم نگارانه اتفاق می افتد،سوالاتی را می پرسد.</a:t>
            </a:r>
            <a:endParaRPr lang="fa-IR" sz="2400" dirty="0">
              <a:solidFill>
                <a:schemeClr val="tx1"/>
              </a:solidFill>
              <a:cs typeface="B Badr" panose="00000400000000000000" pitchFamily="2" charset="-78"/>
            </a:endParaRPr>
          </a:p>
          <a:p>
            <a:pPr lvl="0">
              <a:buClr>
                <a:srgbClr val="90C226"/>
              </a:buClr>
            </a:pPr>
            <a:r>
              <a:rPr lang="fa-IR" sz="2400" dirty="0">
                <a:solidFill>
                  <a:prstClr val="black"/>
                </a:solidFill>
                <a:cs typeface="B Badr" panose="00000400000000000000" pitchFamily="2" charset="-78"/>
              </a:rPr>
              <a:t>2-رویکرد راهنمای </a:t>
            </a:r>
            <a:r>
              <a:rPr lang="fa-IR" sz="2400" dirty="0">
                <a:solidFill>
                  <a:srgbClr val="00B0F0"/>
                </a:solidFill>
                <a:cs typeface="B Badr" panose="00000400000000000000" pitchFamily="2" charset="-78"/>
              </a:rPr>
              <a:t>مصاحبه عمومی</a:t>
            </a:r>
            <a:r>
              <a:rPr lang="fa-IR" sz="2400" dirty="0">
                <a:solidFill>
                  <a:prstClr val="black"/>
                </a:solidFill>
                <a:cs typeface="B Badr" panose="00000400000000000000" pitchFamily="2" charset="-78"/>
              </a:rPr>
              <a:t>: </a:t>
            </a:r>
            <a:r>
              <a:rPr lang="fa-IR" dirty="0">
                <a:solidFill>
                  <a:prstClr val="black"/>
                </a:solidFill>
                <a:cs typeface="B Badr" panose="00000400000000000000" pitchFamily="2" charset="-78"/>
              </a:rPr>
              <a:t>مصاحبه کننده با توجه به </a:t>
            </a:r>
            <a:r>
              <a:rPr lang="fa-IR" dirty="0">
                <a:solidFill>
                  <a:srgbClr val="00B0F0"/>
                </a:solidFill>
                <a:cs typeface="B Badr" panose="00000400000000000000" pitchFamily="2" charset="-78"/>
              </a:rPr>
              <a:t>عناوینی از پیش تعیین شده</a:t>
            </a:r>
            <a:r>
              <a:rPr lang="fa-IR" dirty="0">
                <a:solidFill>
                  <a:prstClr val="black"/>
                </a:solidFill>
                <a:cs typeface="B Badr" panose="00000400000000000000" pitchFamily="2" charset="-78"/>
              </a:rPr>
              <a:t> سوالات خود را مطرح می کند.</a:t>
            </a:r>
            <a:endParaRPr lang="fa-IR" sz="2400" dirty="0">
              <a:solidFill>
                <a:prstClr val="black"/>
              </a:solidFill>
              <a:cs typeface="B Badr" panose="00000400000000000000" pitchFamily="2" charset="-78"/>
            </a:endParaRPr>
          </a:p>
          <a:p>
            <a:pPr lvl="0">
              <a:buClr>
                <a:srgbClr val="90C226"/>
              </a:buClr>
            </a:pPr>
            <a:r>
              <a:rPr lang="fa-IR" sz="2400" dirty="0">
                <a:solidFill>
                  <a:prstClr val="black"/>
                </a:solidFill>
                <a:cs typeface="B Badr" panose="00000400000000000000" pitchFamily="2" charset="-78"/>
              </a:rPr>
              <a:t>3-مصاحبه </a:t>
            </a:r>
            <a:r>
              <a:rPr lang="fa-IR" sz="2400" dirty="0">
                <a:solidFill>
                  <a:srgbClr val="00B0F0"/>
                </a:solidFill>
                <a:cs typeface="B Badr" panose="00000400000000000000" pitchFamily="2" charset="-78"/>
              </a:rPr>
              <a:t>باز پاسخ </a:t>
            </a:r>
            <a:r>
              <a:rPr lang="fa-IR" sz="2400" dirty="0">
                <a:solidFill>
                  <a:prstClr val="black"/>
                </a:solidFill>
                <a:cs typeface="B Badr" panose="00000400000000000000" pitchFamily="2" charset="-78"/>
              </a:rPr>
              <a:t>استاندارد: </a:t>
            </a:r>
            <a:r>
              <a:rPr lang="fa-IR" dirty="0">
                <a:solidFill>
                  <a:prstClr val="black"/>
                </a:solidFill>
                <a:cs typeface="B Badr" panose="00000400000000000000" pitchFamily="2" charset="-78"/>
              </a:rPr>
              <a:t>مصاحبه کننده </a:t>
            </a:r>
            <a:r>
              <a:rPr lang="fa-IR" dirty="0">
                <a:solidFill>
                  <a:srgbClr val="00B0F0"/>
                </a:solidFill>
                <a:cs typeface="B Badr" panose="00000400000000000000" pitchFamily="2" charset="-78"/>
              </a:rPr>
              <a:t>سوالات خاصی را با ترتیبی مشخص </a:t>
            </a:r>
            <a:r>
              <a:rPr lang="fa-IR" dirty="0">
                <a:solidFill>
                  <a:prstClr val="black"/>
                </a:solidFill>
                <a:cs typeface="B Badr" panose="00000400000000000000" pitchFamily="2" charset="-78"/>
              </a:rPr>
              <a:t>از مصاحبه شونده می پرسد.</a:t>
            </a:r>
            <a:endParaRPr lang="en-US" sz="2400" dirty="0">
              <a:solidFill>
                <a:prstClr val="black"/>
              </a:solidFill>
              <a:cs typeface="B Badr" panose="00000400000000000000" pitchFamily="2" charset="-78"/>
            </a:endParaRPr>
          </a:p>
          <a:p>
            <a:endParaRPr lang="en-US" dirty="0"/>
          </a:p>
        </p:txBody>
      </p:sp>
    </p:spTree>
    <p:extLst>
      <p:ext uri="{BB962C8B-B14F-4D97-AF65-F5344CB8AC3E}">
        <p14:creationId xmlns:p14="http://schemas.microsoft.com/office/powerpoint/2010/main" val="2909942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4227" y="1070343"/>
            <a:ext cx="8596668" cy="3880773"/>
          </a:xfrm>
        </p:spPr>
        <p:txBody>
          <a:bodyPr/>
          <a:lstStyle/>
          <a:p>
            <a:pPr marL="0" indent="0">
              <a:buNone/>
            </a:pPr>
            <a:r>
              <a:rPr lang="fa-IR" sz="3200" dirty="0" smtClean="0">
                <a:solidFill>
                  <a:schemeClr val="accent5">
                    <a:lumMod val="60000"/>
                    <a:lumOff val="40000"/>
                  </a:schemeClr>
                </a:solidFill>
                <a:cs typeface="B Badr" panose="00000400000000000000" pitchFamily="2" charset="-78"/>
              </a:rPr>
              <a:t>                                            مصاحبه </a:t>
            </a:r>
          </a:p>
          <a:p>
            <a:r>
              <a:rPr lang="fa-IR" sz="2400" dirty="0" smtClean="0">
                <a:solidFill>
                  <a:schemeClr val="tx1"/>
                </a:solidFill>
                <a:cs typeface="B Badr" panose="00000400000000000000" pitchFamily="2" charset="-78"/>
              </a:rPr>
              <a:t>مصاحبه </a:t>
            </a:r>
            <a:r>
              <a:rPr lang="fa-IR" sz="2400" dirty="0">
                <a:solidFill>
                  <a:schemeClr val="tx1"/>
                </a:solidFill>
                <a:cs typeface="B Badr" panose="00000400000000000000" pitchFamily="2" charset="-78"/>
              </a:rPr>
              <a:t>بیش از </a:t>
            </a:r>
            <a:r>
              <a:rPr lang="fa-IR" sz="2400" dirty="0">
                <a:solidFill>
                  <a:srgbClr val="00B0F0"/>
                </a:solidFill>
                <a:cs typeface="B Badr" panose="00000400000000000000" pitchFamily="2" charset="-78"/>
              </a:rPr>
              <a:t>یک کانال انتقال دانش از </a:t>
            </a:r>
            <a:r>
              <a:rPr lang="fa-IR" sz="2400" dirty="0" smtClean="0">
                <a:solidFill>
                  <a:srgbClr val="00B0F0"/>
                </a:solidFill>
                <a:cs typeface="B Badr" panose="00000400000000000000" pitchFamily="2" charset="-78"/>
              </a:rPr>
              <a:t>مشارکت کننده </a:t>
            </a:r>
            <a:r>
              <a:rPr lang="fa-IR" sz="2400" dirty="0">
                <a:solidFill>
                  <a:srgbClr val="00B0F0"/>
                </a:solidFill>
                <a:cs typeface="B Badr" panose="00000400000000000000" pitchFamily="2" charset="-78"/>
              </a:rPr>
              <a:t>به مصاحبه کننده </a:t>
            </a:r>
            <a:r>
              <a:rPr lang="fa-IR" sz="2400" dirty="0" smtClean="0">
                <a:solidFill>
                  <a:schemeClr val="tx1"/>
                </a:solidFill>
                <a:cs typeface="B Badr" panose="00000400000000000000" pitchFamily="2" charset="-78"/>
              </a:rPr>
              <a:t>است.</a:t>
            </a:r>
            <a:endParaRPr lang="fa-IR" sz="2400" dirty="0">
              <a:solidFill>
                <a:schemeClr val="tx1"/>
              </a:solidFill>
              <a:cs typeface="B Badr" panose="00000400000000000000" pitchFamily="2" charset="-78"/>
            </a:endParaRPr>
          </a:p>
          <a:p>
            <a:r>
              <a:rPr lang="fa-IR" sz="2400" dirty="0">
                <a:solidFill>
                  <a:srgbClr val="00B0F0"/>
                </a:solidFill>
                <a:cs typeface="B Badr" panose="00000400000000000000" pitchFamily="2" charset="-78"/>
              </a:rPr>
              <a:t>هدف</a:t>
            </a:r>
            <a:r>
              <a:rPr lang="fa-IR" sz="2400" dirty="0">
                <a:solidFill>
                  <a:schemeClr val="tx1"/>
                </a:solidFill>
                <a:cs typeface="B Badr" panose="00000400000000000000" pitchFamily="2" charset="-78"/>
              </a:rPr>
              <a:t> مصاحبه </a:t>
            </a:r>
            <a:r>
              <a:rPr lang="fa-IR" sz="2400" dirty="0">
                <a:solidFill>
                  <a:srgbClr val="00B0F0"/>
                </a:solidFill>
                <a:cs typeface="B Badr" panose="00000400000000000000" pitchFamily="2" charset="-78"/>
              </a:rPr>
              <a:t>کشف احساسات، ادراکات، و تفکرات </a:t>
            </a:r>
            <a:r>
              <a:rPr lang="fa-IR" sz="2400" dirty="0" smtClean="0">
                <a:solidFill>
                  <a:srgbClr val="00B0F0"/>
                </a:solidFill>
                <a:cs typeface="B Badr" panose="00000400000000000000" pitchFamily="2" charset="-78"/>
              </a:rPr>
              <a:t>مشارکت </a:t>
            </a:r>
            <a:r>
              <a:rPr lang="fa-IR" sz="2400" dirty="0">
                <a:solidFill>
                  <a:srgbClr val="00B0F0"/>
                </a:solidFill>
                <a:cs typeface="B Badr" panose="00000400000000000000" pitchFamily="2" charset="-78"/>
              </a:rPr>
              <a:t>کنندگان </a:t>
            </a:r>
            <a:r>
              <a:rPr lang="fa-IR" sz="2400" dirty="0" smtClean="0">
                <a:solidFill>
                  <a:schemeClr val="tx1"/>
                </a:solidFill>
                <a:cs typeface="B Badr" panose="00000400000000000000" pitchFamily="2" charset="-78"/>
              </a:rPr>
              <a:t>است.</a:t>
            </a:r>
            <a:endParaRPr lang="fa-IR" sz="2400" dirty="0">
              <a:solidFill>
                <a:schemeClr val="tx1"/>
              </a:solidFill>
              <a:cs typeface="B Badr" panose="00000400000000000000" pitchFamily="2" charset="-78"/>
            </a:endParaRPr>
          </a:p>
          <a:p>
            <a:r>
              <a:rPr lang="fa-IR" sz="2400" dirty="0">
                <a:solidFill>
                  <a:schemeClr val="tx1"/>
                </a:solidFill>
                <a:cs typeface="B Badr" panose="00000400000000000000" pitchFamily="2" charset="-78"/>
              </a:rPr>
              <a:t>مصاحبه باید </a:t>
            </a:r>
            <a:r>
              <a:rPr lang="fa-IR" sz="2400" dirty="0">
                <a:solidFill>
                  <a:srgbClr val="00B0F0"/>
                </a:solidFill>
                <a:cs typeface="B Badr" panose="00000400000000000000" pitchFamily="2" charset="-78"/>
              </a:rPr>
              <a:t>بر تجربه اصلی </a:t>
            </a:r>
            <a:r>
              <a:rPr lang="fa-IR" sz="2400" dirty="0" smtClean="0">
                <a:solidFill>
                  <a:srgbClr val="00B0F0"/>
                </a:solidFill>
                <a:cs typeface="B Badr" panose="00000400000000000000" pitchFamily="2" charset="-78"/>
              </a:rPr>
              <a:t>مشارکت </a:t>
            </a:r>
            <a:r>
              <a:rPr lang="fa-IR" sz="2400" dirty="0">
                <a:solidFill>
                  <a:srgbClr val="00B0F0"/>
                </a:solidFill>
                <a:cs typeface="B Badr" panose="00000400000000000000" pitchFamily="2" charset="-78"/>
              </a:rPr>
              <a:t>کنندگان در گذشته و حال تمرکز </a:t>
            </a:r>
            <a:r>
              <a:rPr lang="fa-IR" sz="2400" dirty="0" smtClean="0">
                <a:solidFill>
                  <a:schemeClr val="tx1"/>
                </a:solidFill>
                <a:cs typeface="B Badr" panose="00000400000000000000" pitchFamily="2" charset="-78"/>
              </a:rPr>
              <a:t>کند.</a:t>
            </a:r>
            <a:endParaRPr lang="fa-IR" sz="2400" dirty="0">
              <a:solidFill>
                <a:schemeClr val="tx1"/>
              </a:solidFill>
              <a:cs typeface="B Badr" panose="00000400000000000000" pitchFamily="2" charset="-78"/>
            </a:endParaRPr>
          </a:p>
          <a:p>
            <a:r>
              <a:rPr lang="fa-IR" sz="2400" dirty="0">
                <a:solidFill>
                  <a:schemeClr val="tx1"/>
                </a:solidFill>
                <a:cs typeface="B Badr" panose="00000400000000000000" pitchFamily="2" charset="-78"/>
              </a:rPr>
              <a:t>مصاحبه ممکن است </a:t>
            </a:r>
            <a:r>
              <a:rPr lang="fa-IR" sz="2400" dirty="0">
                <a:solidFill>
                  <a:srgbClr val="00B0F0"/>
                </a:solidFill>
                <a:cs typeface="B Badr" panose="00000400000000000000" pitchFamily="2" charset="-78"/>
              </a:rPr>
              <a:t>رسمی یا غیر رسمی </a:t>
            </a:r>
            <a:r>
              <a:rPr lang="fa-IR" sz="2400" dirty="0" smtClean="0">
                <a:solidFill>
                  <a:schemeClr val="tx1"/>
                </a:solidFill>
                <a:cs typeface="B Badr" panose="00000400000000000000" pitchFamily="2" charset="-78"/>
              </a:rPr>
              <a:t>باشد.</a:t>
            </a:r>
            <a:endParaRPr lang="fa-IR" sz="2400" dirty="0">
              <a:solidFill>
                <a:schemeClr val="tx1"/>
              </a:solidFill>
              <a:cs typeface="B Badr" panose="00000400000000000000" pitchFamily="2" charset="-78"/>
            </a:endParaRPr>
          </a:p>
          <a:p>
            <a:r>
              <a:rPr lang="fa-IR" sz="2400" dirty="0">
                <a:solidFill>
                  <a:schemeClr val="tx1"/>
                </a:solidFill>
                <a:cs typeface="B Badr" panose="00000400000000000000" pitchFamily="2" charset="-78"/>
              </a:rPr>
              <a:t>ممکن است </a:t>
            </a:r>
            <a:r>
              <a:rPr lang="fa-IR" sz="2400" dirty="0">
                <a:solidFill>
                  <a:srgbClr val="00B0F0"/>
                </a:solidFill>
                <a:cs typeface="B Badr" panose="00000400000000000000" pitchFamily="2" charset="-78"/>
              </a:rPr>
              <a:t>بیش از یک مصاحبه </a:t>
            </a:r>
            <a:r>
              <a:rPr lang="fa-IR" sz="2400" dirty="0">
                <a:solidFill>
                  <a:schemeClr val="tx1"/>
                </a:solidFill>
                <a:cs typeface="B Badr" panose="00000400000000000000" pitchFamily="2" charset="-78"/>
              </a:rPr>
              <a:t>لازم باشد(بار دوم یا سوم</a:t>
            </a:r>
            <a:r>
              <a:rPr lang="fa-IR" sz="2400" dirty="0" smtClean="0">
                <a:solidFill>
                  <a:schemeClr val="tx1"/>
                </a:solidFill>
                <a:cs typeface="B Badr" panose="00000400000000000000" pitchFamily="2" charset="-78"/>
              </a:rPr>
              <a:t>).</a:t>
            </a:r>
            <a:endParaRPr lang="fa-IR" sz="2400" dirty="0">
              <a:solidFill>
                <a:schemeClr val="tx1"/>
              </a:solidFill>
              <a:cs typeface="B Badr" panose="00000400000000000000" pitchFamily="2" charset="-78"/>
            </a:endParaRPr>
          </a:p>
          <a:p>
            <a:endParaRPr lang="fa-IR" dirty="0"/>
          </a:p>
        </p:txBody>
      </p:sp>
    </p:spTree>
    <p:extLst>
      <p:ext uri="{BB962C8B-B14F-4D97-AF65-F5344CB8AC3E}">
        <p14:creationId xmlns:p14="http://schemas.microsoft.com/office/powerpoint/2010/main" val="3012499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2338"/>
          </a:xfrm>
        </p:spPr>
        <p:txBody>
          <a:bodyPr/>
          <a:lstStyle/>
          <a:p>
            <a:pPr algn="ctr"/>
            <a:r>
              <a:rPr lang="fa-IR" dirty="0">
                <a:solidFill>
                  <a:schemeClr val="accent5">
                    <a:lumMod val="60000"/>
                    <a:lumOff val="40000"/>
                  </a:schemeClr>
                </a:solidFill>
                <a:cs typeface="B Badr" panose="00000400000000000000" pitchFamily="2" charset="-78"/>
              </a:rPr>
              <a:t>مصاحبه</a:t>
            </a:r>
          </a:p>
        </p:txBody>
      </p:sp>
      <p:sp>
        <p:nvSpPr>
          <p:cNvPr id="3" name="Content Placeholder 2"/>
          <p:cNvSpPr>
            <a:spLocks noGrp="1"/>
          </p:cNvSpPr>
          <p:nvPr>
            <p:ph idx="1"/>
          </p:nvPr>
        </p:nvSpPr>
        <p:spPr>
          <a:xfrm>
            <a:off x="677334" y="1633050"/>
            <a:ext cx="8596668" cy="3880773"/>
          </a:xfrm>
        </p:spPr>
        <p:txBody>
          <a:bodyPr/>
          <a:lstStyle/>
          <a:p>
            <a:r>
              <a:rPr lang="fa-IR" sz="2400" dirty="0">
                <a:solidFill>
                  <a:schemeClr val="tx1"/>
                </a:solidFill>
                <a:cs typeface="B Badr" panose="00000400000000000000" pitchFamily="2" charset="-78"/>
              </a:rPr>
              <a:t>انواع از نظر تدوین سوالات:</a:t>
            </a:r>
          </a:p>
          <a:p>
            <a:endParaRPr lang="fa-IR" sz="2400" dirty="0">
              <a:solidFill>
                <a:schemeClr val="tx1"/>
              </a:solidFill>
              <a:cs typeface="B Badr" panose="00000400000000000000" pitchFamily="2" charset="-78"/>
            </a:endParaRPr>
          </a:p>
          <a:p>
            <a:r>
              <a:rPr lang="fa-IR" sz="2400" dirty="0">
                <a:solidFill>
                  <a:schemeClr val="tx1"/>
                </a:solidFill>
                <a:cs typeface="B Badr" panose="00000400000000000000" pitchFamily="2" charset="-78"/>
              </a:rPr>
              <a:t>بدون ساختار</a:t>
            </a:r>
          </a:p>
          <a:p>
            <a:r>
              <a:rPr lang="fa-IR" sz="2400" dirty="0">
                <a:solidFill>
                  <a:schemeClr val="tx1"/>
                </a:solidFill>
                <a:cs typeface="B Badr" panose="00000400000000000000" pitchFamily="2" charset="-78"/>
              </a:rPr>
              <a:t>نیمه ساختاریافته</a:t>
            </a:r>
          </a:p>
          <a:p>
            <a:r>
              <a:rPr lang="fa-IR" sz="2400" dirty="0">
                <a:solidFill>
                  <a:schemeClr val="tx1"/>
                </a:solidFill>
                <a:cs typeface="B Badr" panose="00000400000000000000" pitchFamily="2" charset="-78"/>
              </a:rPr>
              <a:t>ساختار یافته یا استاندارد</a:t>
            </a:r>
          </a:p>
          <a:p>
            <a:endParaRPr lang="fa-IR" dirty="0"/>
          </a:p>
        </p:txBody>
      </p:sp>
    </p:spTree>
    <p:extLst>
      <p:ext uri="{BB962C8B-B14F-4D97-AF65-F5344CB8AC3E}">
        <p14:creationId xmlns:p14="http://schemas.microsoft.com/office/powerpoint/2010/main" val="3311580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57908"/>
            <a:ext cx="8596668" cy="1320800"/>
          </a:xfrm>
        </p:spPr>
        <p:txBody>
          <a:bodyPr/>
          <a:lstStyle/>
          <a:p>
            <a:pPr algn="ctr"/>
            <a:r>
              <a:rPr lang="fa-IR" dirty="0">
                <a:solidFill>
                  <a:schemeClr val="accent5">
                    <a:lumMod val="60000"/>
                    <a:lumOff val="40000"/>
                  </a:schemeClr>
                </a:solidFill>
                <a:cs typeface="B Badr" panose="00000400000000000000" pitchFamily="2" charset="-78"/>
              </a:rPr>
              <a:t>مصاحبه بدون ساختار</a:t>
            </a:r>
          </a:p>
        </p:txBody>
      </p:sp>
      <p:sp>
        <p:nvSpPr>
          <p:cNvPr id="3" name="Content Placeholder 2"/>
          <p:cNvSpPr>
            <a:spLocks noGrp="1"/>
          </p:cNvSpPr>
          <p:nvPr>
            <p:ph idx="1"/>
          </p:nvPr>
        </p:nvSpPr>
        <p:spPr>
          <a:xfrm>
            <a:off x="677333" y="918308"/>
            <a:ext cx="8736297" cy="4653996"/>
          </a:xfrm>
        </p:spPr>
        <p:txBody>
          <a:bodyPr>
            <a:normAutofit/>
          </a:bodyPr>
          <a:lstStyle/>
          <a:p>
            <a:r>
              <a:rPr lang="fa-IR" sz="2000" dirty="0">
                <a:solidFill>
                  <a:srgbClr val="00B0F0"/>
                </a:solidFill>
                <a:cs typeface="B Badr" panose="00000400000000000000" pitchFamily="2" charset="-78"/>
              </a:rPr>
              <a:t>با یک سوال کلی در حیطه وسیع مطالعه شروع می </a:t>
            </a:r>
            <a:r>
              <a:rPr lang="fa-IR" sz="2000" dirty="0" smtClean="0">
                <a:solidFill>
                  <a:srgbClr val="00B0F0"/>
                </a:solidFill>
                <a:cs typeface="B Badr" panose="00000400000000000000" pitchFamily="2" charset="-78"/>
              </a:rPr>
              <a:t>شود.</a:t>
            </a:r>
            <a:endParaRPr lang="fa-IR" sz="2000" dirty="0">
              <a:solidFill>
                <a:srgbClr val="00B0F0"/>
              </a:solidFill>
              <a:cs typeface="B Badr" panose="00000400000000000000" pitchFamily="2" charset="-78"/>
            </a:endParaRPr>
          </a:p>
          <a:p>
            <a:r>
              <a:rPr lang="fa-IR" sz="2000" dirty="0">
                <a:solidFill>
                  <a:srgbClr val="00B0F0"/>
                </a:solidFill>
                <a:cs typeface="B Badr" panose="00000400000000000000" pitchFamily="2" charset="-78"/>
              </a:rPr>
              <a:t>برای ادامه مصاحبه سوالات دیگری وجود </a:t>
            </a:r>
            <a:r>
              <a:rPr lang="fa-IR" sz="2000" dirty="0" smtClean="0">
                <a:solidFill>
                  <a:srgbClr val="00B0F0"/>
                </a:solidFill>
                <a:cs typeface="B Badr" panose="00000400000000000000" pitchFamily="2" charset="-78"/>
              </a:rPr>
              <a:t>ندارد.</a:t>
            </a:r>
            <a:endParaRPr lang="fa-IR" sz="2000" dirty="0">
              <a:solidFill>
                <a:srgbClr val="00B0F0"/>
              </a:solidFill>
              <a:cs typeface="B Badr" panose="00000400000000000000" pitchFamily="2" charset="-78"/>
            </a:endParaRPr>
          </a:p>
          <a:p>
            <a:r>
              <a:rPr lang="fa-IR" sz="2000" dirty="0">
                <a:solidFill>
                  <a:schemeClr val="tx1"/>
                </a:solidFill>
                <a:cs typeface="B Badr" panose="00000400000000000000" pitchFamily="2" charset="-78"/>
              </a:rPr>
              <a:t>البته یادآورهایی وجود دارند که فهرستی از موضوعاتی هستند که </a:t>
            </a:r>
            <a:r>
              <a:rPr lang="fa-IR" sz="2000" dirty="0" smtClean="0">
                <a:solidFill>
                  <a:schemeClr val="tx1"/>
                </a:solidFill>
                <a:cs typeface="B Badr" panose="00000400000000000000" pitchFamily="2" charset="-78"/>
              </a:rPr>
              <a:t>باید </a:t>
            </a:r>
            <a:r>
              <a:rPr lang="fa-IR" sz="2000" dirty="0">
                <a:solidFill>
                  <a:schemeClr val="tx1"/>
                </a:solidFill>
                <a:cs typeface="B Badr" panose="00000400000000000000" pitchFamily="2" charset="-78"/>
              </a:rPr>
              <a:t>پوشش داده </a:t>
            </a:r>
            <a:r>
              <a:rPr lang="fa-IR" sz="2000" dirty="0" smtClean="0">
                <a:solidFill>
                  <a:schemeClr val="tx1"/>
                </a:solidFill>
                <a:cs typeface="B Badr" panose="00000400000000000000" pitchFamily="2" charset="-78"/>
              </a:rPr>
              <a:t>شوند.</a:t>
            </a:r>
          </a:p>
          <a:p>
            <a:r>
              <a:rPr lang="fa-IR" sz="2000" dirty="0">
                <a:solidFill>
                  <a:schemeClr val="tx1"/>
                </a:solidFill>
                <a:cs typeface="B Badr" panose="00000400000000000000" pitchFamily="2" charset="-78"/>
              </a:rPr>
              <a:t>این مصاحبه نباید دستورالعمل ثابت و سخت داشته </a:t>
            </a:r>
            <a:r>
              <a:rPr lang="fa-IR" sz="2000" dirty="0" smtClean="0">
                <a:solidFill>
                  <a:schemeClr val="tx1"/>
                </a:solidFill>
                <a:cs typeface="B Badr" panose="00000400000000000000" pitchFamily="2" charset="-78"/>
              </a:rPr>
              <a:t>باشد.</a:t>
            </a:r>
            <a:endParaRPr lang="fa-IR" sz="2000" dirty="0">
              <a:solidFill>
                <a:schemeClr val="tx1"/>
              </a:solidFill>
              <a:cs typeface="B Badr" panose="00000400000000000000" pitchFamily="2" charset="-78"/>
            </a:endParaRPr>
          </a:p>
          <a:p>
            <a:r>
              <a:rPr lang="fa-IR" sz="2000" dirty="0">
                <a:solidFill>
                  <a:schemeClr val="tx1"/>
                </a:solidFill>
                <a:cs typeface="B Badr" panose="00000400000000000000" pitchFamily="2" charset="-78"/>
              </a:rPr>
              <a:t>مصاحبه کننده به راحتی و بر اساس پاسخ شرکت کنندگان به سوالات قبلی با هر ترتیب و توالی سوال می </a:t>
            </a:r>
            <a:r>
              <a:rPr lang="fa-IR" sz="2000" dirty="0" smtClean="0">
                <a:solidFill>
                  <a:schemeClr val="tx1"/>
                </a:solidFill>
                <a:cs typeface="B Badr" panose="00000400000000000000" pitchFamily="2" charset="-78"/>
              </a:rPr>
              <a:t>پرسد.</a:t>
            </a:r>
            <a:endParaRPr lang="fa-IR" sz="2000" dirty="0">
              <a:solidFill>
                <a:schemeClr val="tx1"/>
              </a:solidFill>
              <a:cs typeface="B Badr" panose="00000400000000000000" pitchFamily="2" charset="-78"/>
            </a:endParaRPr>
          </a:p>
          <a:p>
            <a:r>
              <a:rPr lang="fa-IR" sz="2000" dirty="0">
                <a:solidFill>
                  <a:srgbClr val="00B0F0"/>
                </a:solidFill>
                <a:cs typeface="B Badr" panose="00000400000000000000" pitchFamily="2" charset="-78"/>
              </a:rPr>
              <a:t>شرکت کنندگان آزادند که پاسخ های خود را به هراندازه که می خواهند، طولانی </a:t>
            </a:r>
            <a:r>
              <a:rPr lang="fa-IR" sz="2000" dirty="0" smtClean="0">
                <a:solidFill>
                  <a:srgbClr val="00B0F0"/>
                </a:solidFill>
                <a:cs typeface="B Badr" panose="00000400000000000000" pitchFamily="2" charset="-78"/>
              </a:rPr>
              <a:t>کنند.</a:t>
            </a:r>
            <a:endParaRPr lang="fa-IR" sz="2000" dirty="0">
              <a:solidFill>
                <a:srgbClr val="00B0F0"/>
              </a:solidFill>
              <a:cs typeface="B Badr" panose="00000400000000000000" pitchFamily="2" charset="-78"/>
            </a:endParaRPr>
          </a:p>
          <a:p>
            <a:r>
              <a:rPr lang="fa-IR" sz="2000" dirty="0">
                <a:solidFill>
                  <a:schemeClr val="tx1"/>
                </a:solidFill>
                <a:cs typeface="B Badr" panose="00000400000000000000" pitchFamily="2" charset="-78"/>
              </a:rPr>
              <a:t>در نتیجه اطلاعات با عمق و جزئیات بیشتری به دست می آید</a:t>
            </a:r>
            <a:r>
              <a:rPr lang="fa-IR" sz="2000" dirty="0" smtClean="0">
                <a:solidFill>
                  <a:schemeClr val="tx1"/>
                </a:solidFill>
                <a:cs typeface="B Badr" panose="00000400000000000000" pitchFamily="2" charset="-78"/>
              </a:rPr>
              <a:t>.</a:t>
            </a:r>
          </a:p>
          <a:p>
            <a:r>
              <a:rPr lang="fa-IR" sz="2000" dirty="0">
                <a:solidFill>
                  <a:schemeClr val="tx1"/>
                </a:solidFill>
                <a:cs typeface="B Badr" panose="00000400000000000000" pitchFamily="2" charset="-78"/>
              </a:rPr>
              <a:t>این نوع مصاحبه غنی ترین داده ها را تولید می کند ولی بیشترین موارد زائد را نیز دارد بویژه اگر مصاحبه کننده کم تجربه </a:t>
            </a:r>
            <a:r>
              <a:rPr lang="fa-IR" sz="2000" dirty="0" smtClean="0">
                <a:solidFill>
                  <a:schemeClr val="tx1"/>
                </a:solidFill>
                <a:cs typeface="B Badr" panose="00000400000000000000" pitchFamily="2" charset="-78"/>
              </a:rPr>
              <a:t>باشد.</a:t>
            </a:r>
          </a:p>
          <a:p>
            <a:r>
              <a:rPr lang="fa-IR" sz="2000" dirty="0" smtClean="0">
                <a:solidFill>
                  <a:schemeClr val="tx1"/>
                </a:solidFill>
                <a:cs typeface="B Badr" panose="00000400000000000000" pitchFamily="2" charset="-78"/>
              </a:rPr>
              <a:t>این </a:t>
            </a:r>
            <a:r>
              <a:rPr lang="fa-IR" sz="2000" dirty="0">
                <a:solidFill>
                  <a:schemeClr val="tx1"/>
                </a:solidFill>
                <a:cs typeface="B Badr" panose="00000400000000000000" pitchFamily="2" charset="-78"/>
              </a:rPr>
              <a:t>مصاحبه انعطاف زیادی </a:t>
            </a:r>
            <a:r>
              <a:rPr lang="fa-IR" sz="2000" dirty="0" smtClean="0">
                <a:solidFill>
                  <a:schemeClr val="tx1"/>
                </a:solidFill>
                <a:cs typeface="B Badr" panose="00000400000000000000" pitchFamily="2" charset="-78"/>
              </a:rPr>
              <a:t>دارد.</a:t>
            </a:r>
            <a:endParaRPr lang="fa-IR" sz="2000" dirty="0">
              <a:solidFill>
                <a:schemeClr val="tx1"/>
              </a:solidFill>
              <a:cs typeface="B Badr" panose="00000400000000000000" pitchFamily="2" charset="-78"/>
            </a:endParaRPr>
          </a:p>
          <a:p>
            <a:r>
              <a:rPr lang="fa-IR" sz="2000" dirty="0">
                <a:solidFill>
                  <a:schemeClr val="tx1"/>
                </a:solidFill>
                <a:cs typeface="B Badr" panose="00000400000000000000" pitchFamily="2" charset="-78"/>
              </a:rPr>
              <a:t>در نتیجه محقق می تواند علایق و تفکرات شرکت کنندگان را دنبال </a:t>
            </a:r>
            <a:r>
              <a:rPr lang="fa-IR" sz="2000" dirty="0" smtClean="0">
                <a:solidFill>
                  <a:schemeClr val="tx1"/>
                </a:solidFill>
                <a:cs typeface="B Badr" panose="00000400000000000000" pitchFamily="2" charset="-78"/>
              </a:rPr>
              <a:t>کند.</a:t>
            </a:r>
            <a:endParaRPr lang="fa-IR" sz="2000" dirty="0">
              <a:solidFill>
                <a:schemeClr val="tx1"/>
              </a:solidFill>
              <a:cs typeface="B Badr" panose="00000400000000000000" pitchFamily="2" charset="-78"/>
            </a:endParaRPr>
          </a:p>
          <a:p>
            <a:endParaRPr lang="fa-IR" dirty="0"/>
          </a:p>
          <a:p>
            <a:endParaRPr lang="fa-IR" dirty="0"/>
          </a:p>
          <a:p>
            <a:endParaRPr lang="fa-IR" dirty="0"/>
          </a:p>
          <a:p>
            <a:endParaRPr lang="fa-IR" dirty="0"/>
          </a:p>
        </p:txBody>
      </p:sp>
    </p:spTree>
    <p:extLst>
      <p:ext uri="{BB962C8B-B14F-4D97-AF65-F5344CB8AC3E}">
        <p14:creationId xmlns:p14="http://schemas.microsoft.com/office/powerpoint/2010/main" val="4160838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51641"/>
          </a:xfrm>
        </p:spPr>
        <p:txBody>
          <a:bodyPr/>
          <a:lstStyle/>
          <a:p>
            <a:pPr algn="ctr"/>
            <a:r>
              <a:rPr lang="fa-IR" dirty="0">
                <a:solidFill>
                  <a:schemeClr val="accent5">
                    <a:lumMod val="60000"/>
                    <a:lumOff val="40000"/>
                  </a:schemeClr>
                </a:solidFill>
                <a:cs typeface="B Badr" panose="00000400000000000000" pitchFamily="2" charset="-78"/>
              </a:rPr>
              <a:t>مصاحبه نیمه ساختارمند</a:t>
            </a:r>
          </a:p>
        </p:txBody>
      </p:sp>
      <p:sp>
        <p:nvSpPr>
          <p:cNvPr id="3" name="Content Placeholder 2"/>
          <p:cNvSpPr>
            <a:spLocks noGrp="1"/>
          </p:cNvSpPr>
          <p:nvPr>
            <p:ph idx="1"/>
          </p:nvPr>
        </p:nvSpPr>
        <p:spPr>
          <a:xfrm>
            <a:off x="677334" y="1261241"/>
            <a:ext cx="8596668" cy="4780121"/>
          </a:xfrm>
        </p:spPr>
        <p:txBody>
          <a:bodyPr/>
          <a:lstStyle/>
          <a:p>
            <a:r>
              <a:rPr lang="fa-IR" sz="2000" dirty="0">
                <a:solidFill>
                  <a:srgbClr val="00B0F0"/>
                </a:solidFill>
                <a:cs typeface="B Badr" panose="00000400000000000000" pitchFamily="2" charset="-78"/>
              </a:rPr>
              <a:t>سوالات در راهنمای مصاحبه قرار می </a:t>
            </a:r>
            <a:r>
              <a:rPr lang="fa-IR" sz="2000" dirty="0" smtClean="0">
                <a:solidFill>
                  <a:srgbClr val="00B0F0"/>
                </a:solidFill>
                <a:cs typeface="B Badr" panose="00000400000000000000" pitchFamily="2" charset="-78"/>
              </a:rPr>
              <a:t>گیرند.</a:t>
            </a:r>
            <a:endParaRPr lang="fa-IR" sz="2000" dirty="0">
              <a:solidFill>
                <a:srgbClr val="00B0F0"/>
              </a:solidFill>
              <a:cs typeface="B Badr" panose="00000400000000000000" pitchFamily="2" charset="-78"/>
            </a:endParaRPr>
          </a:p>
          <a:p>
            <a:r>
              <a:rPr lang="fa-IR" sz="2000" dirty="0">
                <a:solidFill>
                  <a:srgbClr val="00B0F0"/>
                </a:solidFill>
                <a:cs typeface="B Badr" panose="00000400000000000000" pitchFamily="2" charset="-78"/>
              </a:rPr>
              <a:t>توالی سوالات در همه شرکت کنندگان همانند نیست چون بستگی به پاسخ های افراد </a:t>
            </a:r>
            <a:r>
              <a:rPr lang="fa-IR" sz="2000" dirty="0" smtClean="0">
                <a:solidFill>
                  <a:srgbClr val="00B0F0"/>
                </a:solidFill>
                <a:cs typeface="B Badr" panose="00000400000000000000" pitchFamily="2" charset="-78"/>
              </a:rPr>
              <a:t>دارد.</a:t>
            </a:r>
            <a:endParaRPr lang="fa-IR" sz="2000" dirty="0">
              <a:solidFill>
                <a:srgbClr val="00B0F0"/>
              </a:solidFill>
              <a:cs typeface="B Badr" panose="00000400000000000000" pitchFamily="2" charset="-78"/>
            </a:endParaRPr>
          </a:p>
          <a:p>
            <a:r>
              <a:rPr lang="fa-IR" sz="2000" dirty="0">
                <a:solidFill>
                  <a:schemeClr val="tx1"/>
                </a:solidFill>
                <a:cs typeface="B Badr" panose="00000400000000000000" pitchFamily="2" charset="-78"/>
              </a:rPr>
              <a:t>راهنمای مصاحبه این اطمینان را برای محقق ایجاد می کند که داده های مشابهی را از تمام شرکت کنندگان جمع اوری </a:t>
            </a:r>
            <a:r>
              <a:rPr lang="fa-IR" sz="2000" dirty="0" smtClean="0">
                <a:solidFill>
                  <a:schemeClr val="tx1"/>
                </a:solidFill>
                <a:cs typeface="B Badr" panose="00000400000000000000" pitchFamily="2" charset="-78"/>
              </a:rPr>
              <a:t>کند.</a:t>
            </a:r>
          </a:p>
          <a:p>
            <a:r>
              <a:rPr lang="fa-IR" sz="2000" dirty="0">
                <a:solidFill>
                  <a:srgbClr val="00B0F0"/>
                </a:solidFill>
                <a:cs typeface="B Badr" panose="00000400000000000000" pitchFamily="2" charset="-78"/>
              </a:rPr>
              <a:t>نسبت به مصاحبه بدون ساختار در زمان صرفه جویی می </a:t>
            </a:r>
            <a:r>
              <a:rPr lang="fa-IR" sz="2000" dirty="0" smtClean="0">
                <a:solidFill>
                  <a:srgbClr val="00B0F0"/>
                </a:solidFill>
                <a:cs typeface="B Badr" panose="00000400000000000000" pitchFamily="2" charset="-78"/>
              </a:rPr>
              <a:t>شود.</a:t>
            </a:r>
            <a:endParaRPr lang="fa-IR" sz="2000" dirty="0">
              <a:solidFill>
                <a:srgbClr val="00B0F0"/>
              </a:solidFill>
              <a:cs typeface="B Badr" panose="00000400000000000000" pitchFamily="2" charset="-78"/>
            </a:endParaRPr>
          </a:p>
          <a:p>
            <a:r>
              <a:rPr lang="fa-IR" sz="2000" dirty="0">
                <a:solidFill>
                  <a:srgbClr val="00B0F0"/>
                </a:solidFill>
                <a:cs typeface="B Badr" panose="00000400000000000000" pitchFamily="2" charset="-78"/>
              </a:rPr>
              <a:t>میزان اطلاعات زائد کمتر </a:t>
            </a:r>
            <a:r>
              <a:rPr lang="fa-IR" sz="2000" dirty="0" smtClean="0">
                <a:solidFill>
                  <a:srgbClr val="00B0F0"/>
                </a:solidFill>
                <a:cs typeface="B Badr" panose="00000400000000000000" pitchFamily="2" charset="-78"/>
              </a:rPr>
              <a:t>است.</a:t>
            </a:r>
            <a:endParaRPr lang="fa-IR" sz="2000" dirty="0">
              <a:solidFill>
                <a:srgbClr val="00B0F0"/>
              </a:solidFill>
              <a:cs typeface="B Badr" panose="00000400000000000000" pitchFamily="2" charset="-78"/>
            </a:endParaRPr>
          </a:p>
          <a:p>
            <a:r>
              <a:rPr lang="fa-IR" sz="2000" dirty="0">
                <a:solidFill>
                  <a:schemeClr val="tx1"/>
                </a:solidFill>
                <a:cs typeface="B Badr" panose="00000400000000000000" pitchFamily="2" charset="-78"/>
              </a:rPr>
              <a:t>کنترل مصاحبه کننده را بر مصاحبه افزایش </a:t>
            </a:r>
            <a:r>
              <a:rPr lang="fa-IR" sz="2000" dirty="0" smtClean="0">
                <a:solidFill>
                  <a:schemeClr val="tx1"/>
                </a:solidFill>
                <a:cs typeface="B Badr" panose="00000400000000000000" pitchFamily="2" charset="-78"/>
              </a:rPr>
              <a:t>میدهد.</a:t>
            </a:r>
            <a:endParaRPr lang="fa-IR" sz="2000" dirty="0">
              <a:solidFill>
                <a:schemeClr val="tx1"/>
              </a:solidFill>
              <a:cs typeface="B Badr" panose="00000400000000000000" pitchFamily="2" charset="-78"/>
            </a:endParaRPr>
          </a:p>
          <a:p>
            <a:r>
              <a:rPr lang="fa-IR" sz="2000" dirty="0">
                <a:solidFill>
                  <a:schemeClr val="tx1"/>
                </a:solidFill>
                <a:cs typeface="B Badr" panose="00000400000000000000" pitchFamily="2" charset="-78"/>
              </a:rPr>
              <a:t>راهنمای مصاحبه می تواند کاملا طولانی و مفصل </a:t>
            </a:r>
            <a:r>
              <a:rPr lang="fa-IR" sz="2000" dirty="0" smtClean="0">
                <a:solidFill>
                  <a:schemeClr val="tx1"/>
                </a:solidFill>
                <a:cs typeface="B Badr" panose="00000400000000000000" pitchFamily="2" charset="-78"/>
              </a:rPr>
              <a:t>باشد.</a:t>
            </a:r>
            <a:endParaRPr lang="fa-IR" sz="2000" dirty="0">
              <a:solidFill>
                <a:schemeClr val="tx1"/>
              </a:solidFill>
              <a:cs typeface="B Badr" panose="00000400000000000000" pitchFamily="2" charset="-78"/>
            </a:endParaRPr>
          </a:p>
          <a:p>
            <a:r>
              <a:rPr lang="fa-IR" sz="2000" dirty="0">
                <a:solidFill>
                  <a:schemeClr val="tx1"/>
                </a:solidFill>
                <a:cs typeface="B Badr" panose="00000400000000000000" pitchFamily="2" charset="-78"/>
              </a:rPr>
              <a:t>ممکن است بعد از چند مصاحبه به علت ایده های جدیدی که تولید شده، مورد بازبینی قرار </a:t>
            </a:r>
            <a:r>
              <a:rPr lang="fa-IR" sz="2000" dirty="0" smtClean="0">
                <a:solidFill>
                  <a:schemeClr val="tx1"/>
                </a:solidFill>
                <a:cs typeface="B Badr" panose="00000400000000000000" pitchFamily="2" charset="-78"/>
              </a:rPr>
              <a:t>گیرد.</a:t>
            </a:r>
            <a:endParaRPr lang="fa-IR" sz="2000" dirty="0">
              <a:solidFill>
                <a:schemeClr val="tx1"/>
              </a:solidFill>
              <a:cs typeface="B Badr" panose="00000400000000000000" pitchFamily="2" charset="-78"/>
            </a:endParaRPr>
          </a:p>
          <a:p>
            <a:endParaRPr lang="fa-IR" dirty="0"/>
          </a:p>
          <a:p>
            <a:endParaRPr lang="fa-IR" dirty="0"/>
          </a:p>
        </p:txBody>
      </p:sp>
    </p:spTree>
    <p:extLst>
      <p:ext uri="{BB962C8B-B14F-4D97-AF65-F5344CB8AC3E}">
        <p14:creationId xmlns:p14="http://schemas.microsoft.com/office/powerpoint/2010/main" val="1308941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5">
                    <a:lumMod val="60000"/>
                    <a:lumOff val="40000"/>
                  </a:schemeClr>
                </a:solidFill>
                <a:cs typeface="B Badr" panose="00000400000000000000" pitchFamily="2" charset="-78"/>
              </a:rPr>
              <a:t>مصاحبه ساختاریافته</a:t>
            </a:r>
          </a:p>
        </p:txBody>
      </p:sp>
      <p:sp>
        <p:nvSpPr>
          <p:cNvPr id="3" name="Content Placeholder 2"/>
          <p:cNvSpPr>
            <a:spLocks noGrp="1"/>
          </p:cNvSpPr>
          <p:nvPr>
            <p:ph idx="1"/>
          </p:nvPr>
        </p:nvSpPr>
        <p:spPr/>
        <p:txBody>
          <a:bodyPr/>
          <a:lstStyle/>
          <a:p>
            <a:r>
              <a:rPr lang="fa-IR" sz="2400" dirty="0">
                <a:solidFill>
                  <a:schemeClr val="tx1"/>
                </a:solidFill>
                <a:cs typeface="B Badr" panose="00000400000000000000" pitchFamily="2" charset="-78"/>
              </a:rPr>
              <a:t>در تحقیق کیفی </a:t>
            </a:r>
            <a:r>
              <a:rPr lang="fa-IR" sz="2400" dirty="0">
                <a:solidFill>
                  <a:srgbClr val="00B0F0"/>
                </a:solidFill>
                <a:cs typeface="B Badr" panose="00000400000000000000" pitchFamily="2" charset="-78"/>
              </a:rPr>
              <a:t>بندرت کاربرد </a:t>
            </a:r>
            <a:r>
              <a:rPr lang="fa-IR" sz="2400" dirty="0" smtClean="0">
                <a:solidFill>
                  <a:schemeClr val="tx1"/>
                </a:solidFill>
                <a:cs typeface="B Badr" panose="00000400000000000000" pitchFamily="2" charset="-78"/>
              </a:rPr>
              <a:t>دارد.</a:t>
            </a:r>
            <a:endParaRPr lang="fa-IR" sz="2400" dirty="0">
              <a:solidFill>
                <a:schemeClr val="tx1"/>
              </a:solidFill>
              <a:cs typeface="B Badr" panose="00000400000000000000" pitchFamily="2" charset="-78"/>
            </a:endParaRPr>
          </a:p>
          <a:p>
            <a:r>
              <a:rPr lang="fa-IR" sz="2400" dirty="0">
                <a:solidFill>
                  <a:schemeClr val="tx1"/>
                </a:solidFill>
                <a:cs typeface="B Badr" panose="00000400000000000000" pitchFamily="2" charset="-78"/>
              </a:rPr>
              <a:t>شامل تعدادی سوال </a:t>
            </a:r>
            <a:r>
              <a:rPr lang="fa-IR" sz="2400" dirty="0">
                <a:solidFill>
                  <a:srgbClr val="00B0F0"/>
                </a:solidFill>
                <a:cs typeface="B Badr" panose="00000400000000000000" pitchFamily="2" charset="-78"/>
              </a:rPr>
              <a:t>از پیش تعیین </a:t>
            </a:r>
            <a:r>
              <a:rPr lang="fa-IR" sz="2400" dirty="0">
                <a:solidFill>
                  <a:schemeClr val="tx1"/>
                </a:solidFill>
                <a:cs typeface="B Badr" panose="00000400000000000000" pitchFamily="2" charset="-78"/>
              </a:rPr>
              <a:t>شده است </a:t>
            </a:r>
            <a:r>
              <a:rPr lang="fa-IR" sz="2400" dirty="0" smtClean="0">
                <a:solidFill>
                  <a:schemeClr val="tx1"/>
                </a:solidFill>
                <a:cs typeface="B Badr" panose="00000400000000000000" pitchFamily="2" charset="-78"/>
              </a:rPr>
              <a:t>.</a:t>
            </a:r>
            <a:endParaRPr lang="fa-IR" sz="2400" dirty="0">
              <a:solidFill>
                <a:schemeClr val="tx1"/>
              </a:solidFill>
              <a:cs typeface="B Badr" panose="00000400000000000000" pitchFamily="2" charset="-78"/>
            </a:endParaRPr>
          </a:p>
          <a:p>
            <a:r>
              <a:rPr lang="fa-IR" sz="2400" dirty="0">
                <a:solidFill>
                  <a:schemeClr val="tx1"/>
                </a:solidFill>
                <a:cs typeface="B Badr" panose="00000400000000000000" pitchFamily="2" charset="-78"/>
              </a:rPr>
              <a:t>از هر شرکت کننده باید با </a:t>
            </a:r>
            <a:r>
              <a:rPr lang="fa-IR" sz="2400" dirty="0">
                <a:solidFill>
                  <a:srgbClr val="00B0F0"/>
                </a:solidFill>
                <a:cs typeface="B Badr" panose="00000400000000000000" pitchFamily="2" charset="-78"/>
              </a:rPr>
              <a:t>توالی یکسانی </a:t>
            </a:r>
            <a:r>
              <a:rPr lang="fa-IR" sz="2400" dirty="0">
                <a:solidFill>
                  <a:schemeClr val="tx1"/>
                </a:solidFill>
                <a:cs typeface="B Badr" panose="00000400000000000000" pitchFamily="2" charset="-78"/>
              </a:rPr>
              <a:t>پرسیده </a:t>
            </a:r>
            <a:r>
              <a:rPr lang="fa-IR" sz="2400" dirty="0" smtClean="0">
                <a:solidFill>
                  <a:schemeClr val="tx1"/>
                </a:solidFill>
                <a:cs typeface="B Badr" panose="00000400000000000000" pitchFamily="2" charset="-78"/>
              </a:rPr>
              <a:t>شود.</a:t>
            </a:r>
            <a:endParaRPr lang="fa-IR" sz="2400" dirty="0">
              <a:solidFill>
                <a:schemeClr val="tx1"/>
              </a:solidFill>
              <a:cs typeface="B Badr" panose="00000400000000000000" pitchFamily="2" charset="-78"/>
            </a:endParaRPr>
          </a:p>
          <a:p>
            <a:r>
              <a:rPr lang="fa-IR" sz="2400" dirty="0">
                <a:solidFill>
                  <a:schemeClr val="tx1"/>
                </a:solidFill>
                <a:cs typeface="B Badr" panose="00000400000000000000" pitchFamily="2" charset="-78"/>
              </a:rPr>
              <a:t>این درواقع </a:t>
            </a:r>
            <a:r>
              <a:rPr lang="fa-IR" sz="2400" dirty="0">
                <a:solidFill>
                  <a:srgbClr val="00B0F0"/>
                </a:solidFill>
                <a:cs typeface="B Badr" panose="00000400000000000000" pitchFamily="2" charset="-78"/>
              </a:rPr>
              <a:t>همان پرسشنامه </a:t>
            </a:r>
            <a:r>
              <a:rPr lang="fa-IR" sz="2400" dirty="0">
                <a:solidFill>
                  <a:schemeClr val="tx1"/>
                </a:solidFill>
                <a:cs typeface="B Badr" panose="00000400000000000000" pitchFamily="2" charset="-78"/>
              </a:rPr>
              <a:t>است که شفاهی تکمیل می </a:t>
            </a:r>
            <a:r>
              <a:rPr lang="fa-IR" sz="2400" dirty="0" smtClean="0">
                <a:solidFill>
                  <a:schemeClr val="tx1"/>
                </a:solidFill>
                <a:cs typeface="B Badr" panose="00000400000000000000" pitchFamily="2" charset="-78"/>
              </a:rPr>
              <a:t>شود.</a:t>
            </a:r>
            <a:endParaRPr lang="fa-IR" sz="2400" dirty="0">
              <a:solidFill>
                <a:schemeClr val="tx1"/>
              </a:solidFill>
              <a:cs typeface="B Badr" panose="00000400000000000000" pitchFamily="2" charset="-78"/>
            </a:endParaRPr>
          </a:p>
          <a:p>
            <a:endParaRPr lang="fa-IR" dirty="0"/>
          </a:p>
        </p:txBody>
      </p:sp>
    </p:spTree>
    <p:extLst>
      <p:ext uri="{BB962C8B-B14F-4D97-AF65-F5344CB8AC3E}">
        <p14:creationId xmlns:p14="http://schemas.microsoft.com/office/powerpoint/2010/main" val="1782589455"/>
      </p:ext>
    </p:extLst>
  </p:cSld>
  <p:clrMapOvr>
    <a:masterClrMapping/>
  </p:clrMapOvr>
</p:sld>
</file>

<file path=ppt/theme/theme1.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TotalTime>
  <Words>1527</Words>
  <Application>Microsoft Office PowerPoint</Application>
  <PresentationFormat>Widescreen</PresentationFormat>
  <Paragraphs>90</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B Badr</vt:lpstr>
      <vt:lpstr>Tahoma</vt:lpstr>
      <vt:lpstr>Trebuchet MS</vt:lpstr>
      <vt:lpstr>Wingdings 3</vt:lpstr>
      <vt:lpstr>1_Facet</vt:lpstr>
      <vt:lpstr>ويژگى هاى برنامة درسى روايت پژوهى</vt:lpstr>
      <vt:lpstr>ابزار و روش هاى جمع آورى داده ها در پژوهش روايى</vt:lpstr>
      <vt:lpstr>روش های گردآوری داده های مصاحبه</vt:lpstr>
      <vt:lpstr>انواع مصاحبه کیفی</vt:lpstr>
      <vt:lpstr>PowerPoint Presentation</vt:lpstr>
      <vt:lpstr>مصاحبه</vt:lpstr>
      <vt:lpstr>مصاحبه بدون ساختار</vt:lpstr>
      <vt:lpstr>مصاحبه نیمه ساختارمند</vt:lpstr>
      <vt:lpstr>مصاحبه ساختاریافته</vt:lpstr>
      <vt:lpstr>ضبط مصاحبه ها</vt:lpstr>
      <vt:lpstr>ابزار و تکنیک جمع آوری داده ها</vt:lpstr>
      <vt:lpstr>ابزار و تکنیک جمع آوری داده ها</vt:lpstr>
      <vt:lpstr>ابزار و تکنیک جمع آوری داده ها</vt:lpstr>
      <vt:lpstr>ابزار و تکنیک جمع آوری داده ها</vt:lpstr>
      <vt:lpstr>ابزار و تکنیک جمع آوری داده ها</vt:lpstr>
      <vt:lpstr>ابزار و تکنیک جمع آوری داده ها</vt:lpstr>
      <vt:lpstr>ابزار و تکنیک جمع آوری داده ها</vt:lpstr>
      <vt:lpstr>ابزار و تکنیک جمع آوری داده ها</vt:lpstr>
      <vt:lpstr>تکلیف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ويژگى هاى برنامة درسى روايت پژوهى</dc:title>
  <dc:creator>Maryam Rahimi</dc:creator>
  <cp:lastModifiedBy>Maryam Rahimi</cp:lastModifiedBy>
  <cp:revision>1</cp:revision>
  <dcterms:created xsi:type="dcterms:W3CDTF">2020-05-05T08:21:05Z</dcterms:created>
  <dcterms:modified xsi:type="dcterms:W3CDTF">2020-05-05T08:23:08Z</dcterms:modified>
</cp:coreProperties>
</file>