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89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E81E-7C45-4FDD-AFC6-F939F7304370}" type="datetimeFigureOut">
              <a:rPr lang="fa-IR" smtClean="0"/>
              <a:t>01/27/1434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B799-5312-4324-9ECE-941143F0AE8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12122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E81E-7C45-4FDD-AFC6-F939F7304370}" type="datetimeFigureOut">
              <a:rPr lang="fa-IR" smtClean="0"/>
              <a:t>01/27/1434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B799-5312-4324-9ECE-941143F0AE8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9473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E81E-7C45-4FDD-AFC6-F939F7304370}" type="datetimeFigureOut">
              <a:rPr lang="fa-IR" smtClean="0"/>
              <a:t>01/27/1434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B799-5312-4324-9ECE-941143F0AE89}" type="slidenum">
              <a:rPr lang="fa-IR" smtClean="0"/>
              <a:t>‹#›</a:t>
            </a:fld>
            <a:endParaRPr lang="fa-I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72765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E81E-7C45-4FDD-AFC6-F939F7304370}" type="datetimeFigureOut">
              <a:rPr lang="fa-IR" smtClean="0"/>
              <a:t>01/27/1434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B799-5312-4324-9ECE-941143F0AE8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561871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E81E-7C45-4FDD-AFC6-F939F7304370}" type="datetimeFigureOut">
              <a:rPr lang="fa-IR" smtClean="0"/>
              <a:t>01/27/1434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B799-5312-4324-9ECE-941143F0AE89}" type="slidenum">
              <a:rPr lang="fa-IR" smtClean="0"/>
              <a:t>‹#›</a:t>
            </a:fld>
            <a:endParaRPr lang="fa-I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7471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E81E-7C45-4FDD-AFC6-F939F7304370}" type="datetimeFigureOut">
              <a:rPr lang="fa-IR" smtClean="0"/>
              <a:t>01/27/1434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B799-5312-4324-9ECE-941143F0AE8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19404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E81E-7C45-4FDD-AFC6-F939F7304370}" type="datetimeFigureOut">
              <a:rPr lang="fa-IR" smtClean="0"/>
              <a:t>01/27/1434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B799-5312-4324-9ECE-941143F0AE8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51398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E81E-7C45-4FDD-AFC6-F939F7304370}" type="datetimeFigureOut">
              <a:rPr lang="fa-IR" smtClean="0"/>
              <a:t>01/27/1434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B799-5312-4324-9ECE-941143F0AE8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11910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E81E-7C45-4FDD-AFC6-F939F7304370}" type="datetimeFigureOut">
              <a:rPr lang="fa-IR" smtClean="0"/>
              <a:t>01/27/1434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B799-5312-4324-9ECE-941143F0AE8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47810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E81E-7C45-4FDD-AFC6-F939F7304370}" type="datetimeFigureOut">
              <a:rPr lang="fa-IR" smtClean="0"/>
              <a:t>01/27/1434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B799-5312-4324-9ECE-941143F0AE8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57318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E81E-7C45-4FDD-AFC6-F939F7304370}" type="datetimeFigureOut">
              <a:rPr lang="fa-IR" smtClean="0"/>
              <a:t>01/27/1434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B799-5312-4324-9ECE-941143F0AE8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58810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E81E-7C45-4FDD-AFC6-F939F7304370}" type="datetimeFigureOut">
              <a:rPr lang="fa-IR" smtClean="0"/>
              <a:t>01/27/1434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B799-5312-4324-9ECE-941143F0AE8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29728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E81E-7C45-4FDD-AFC6-F939F7304370}" type="datetimeFigureOut">
              <a:rPr lang="fa-IR" smtClean="0"/>
              <a:t>01/27/1434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B799-5312-4324-9ECE-941143F0AE8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2256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E81E-7C45-4FDD-AFC6-F939F7304370}" type="datetimeFigureOut">
              <a:rPr lang="fa-IR" smtClean="0"/>
              <a:t>01/27/1434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B799-5312-4324-9ECE-941143F0AE8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27147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E81E-7C45-4FDD-AFC6-F939F7304370}" type="datetimeFigureOut">
              <a:rPr lang="fa-IR" smtClean="0"/>
              <a:t>01/27/1434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B799-5312-4324-9ECE-941143F0AE8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55574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2E81E-7C45-4FDD-AFC6-F939F7304370}" type="datetimeFigureOut">
              <a:rPr lang="fa-IR" smtClean="0"/>
              <a:t>01/27/1434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8B799-5312-4324-9ECE-941143F0AE8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60480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2E81E-7C45-4FDD-AFC6-F939F7304370}" type="datetimeFigureOut">
              <a:rPr lang="fa-IR" smtClean="0"/>
              <a:t>01/27/1434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08B799-5312-4324-9ECE-941143F0AE8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38315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  <p:sldLayoutId id="2147483902" r:id="rId13"/>
    <p:sldLayoutId id="2147483903" r:id="rId14"/>
    <p:sldLayoutId id="2147483904" r:id="rId15"/>
    <p:sldLayoutId id="2147483905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>
                <a:cs typeface="0 Baran" panose="00000400000000000000" pitchFamily="2" charset="-78"/>
              </a:rPr>
              <a:t>معلمی جایگاه، اهداف و ضرورت ها در کلام رهبری معظم انقلاب</a:t>
            </a:r>
            <a:endParaRPr lang="fa-IR" dirty="0">
              <a:cs typeface="0 Bara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>
                <a:cs typeface="B Lotus" panose="00000400000000000000" pitchFamily="2" charset="-78"/>
              </a:rPr>
              <a:t>جواد اکبری مطلق</a:t>
            </a:r>
          </a:p>
          <a:p>
            <a:r>
              <a:rPr lang="fa-IR" dirty="0" smtClean="0">
                <a:cs typeface="B Lotus" panose="00000400000000000000" pitchFamily="2" charset="-78"/>
              </a:rPr>
              <a:t>زمستان98</a:t>
            </a: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87720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Lotus" panose="00000400000000000000" pitchFamily="2" charset="-78"/>
              </a:rPr>
              <a:t>وظیفه معلم</a:t>
            </a:r>
            <a:endParaRPr lang="fa-IR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a-IR" dirty="0" smtClean="0">
                <a:cs typeface="B Lotus" panose="00000400000000000000" pitchFamily="2" charset="-78"/>
              </a:rPr>
              <a:t>تربیت حافظان انقلاب</a:t>
            </a:r>
          </a:p>
          <a:p>
            <a:r>
              <a:rPr lang="fa-IR" dirty="0" smtClean="0">
                <a:cs typeface="B Lotus" panose="00000400000000000000" pitchFamily="2" charset="-78"/>
              </a:rPr>
              <a:t>تربیت انسان های کم هزینه و پرفایده، دانا و باایمان </a:t>
            </a:r>
          </a:p>
          <a:p>
            <a:r>
              <a:rPr lang="fa-IR" dirty="0" smtClean="0">
                <a:cs typeface="B Lotus" panose="00000400000000000000" pitchFamily="2" charset="-78"/>
              </a:rPr>
              <a:t>یاددادن دانش- یاد دادن تفکر- یاددادن اخلاق</a:t>
            </a:r>
          </a:p>
          <a:p>
            <a:r>
              <a:rPr lang="fa-IR" dirty="0" smtClean="0">
                <a:cs typeface="B Lotus" panose="00000400000000000000" pitchFamily="2" charset="-78"/>
              </a:rPr>
              <a:t>یاددادن شاخص های ممتاز و برجسته و مفاهیم جریان ساز به کودکان از ابتدا، شاخص هایی مثل:</a:t>
            </a:r>
          </a:p>
          <a:p>
            <a:r>
              <a:rPr lang="fa-IR" dirty="0" smtClean="0">
                <a:cs typeface="B Lotus" panose="00000400000000000000" pitchFamily="2" charset="-78"/>
              </a:rPr>
              <a:t>الف: اصلاح الگوی مصرف</a:t>
            </a:r>
          </a:p>
          <a:p>
            <a:r>
              <a:rPr lang="fa-IR" dirty="0" smtClean="0">
                <a:cs typeface="B Lotus" panose="00000400000000000000" pitchFamily="2" charset="-78"/>
              </a:rPr>
              <a:t>ب: تحمل مخالف</a:t>
            </a:r>
          </a:p>
          <a:p>
            <a:r>
              <a:rPr lang="fa-IR" dirty="0" smtClean="0">
                <a:cs typeface="B Lotus" panose="00000400000000000000" pitchFamily="2" charset="-78"/>
              </a:rPr>
              <a:t>ج:ادب</a:t>
            </a:r>
          </a:p>
          <a:p>
            <a:r>
              <a:rPr lang="fa-IR" dirty="0" smtClean="0">
                <a:cs typeface="B Lotus" panose="00000400000000000000" pitchFamily="2" charset="-78"/>
              </a:rPr>
              <a:t>د: تدین</a:t>
            </a:r>
          </a:p>
          <a:p>
            <a:r>
              <a:rPr lang="fa-IR" dirty="0" smtClean="0">
                <a:cs typeface="B Lotus" panose="00000400000000000000" pitchFamily="2" charset="-78"/>
              </a:rPr>
              <a:t>ه: اشرافی بار نیامدن</a:t>
            </a:r>
          </a:p>
          <a:p>
            <a:r>
              <a:rPr lang="fa-IR" dirty="0" smtClean="0">
                <a:cs typeface="B Lotus" panose="00000400000000000000" pitchFamily="2" charset="-78"/>
              </a:rPr>
              <a:t>اموزش هویت مستقل ملی و دینی</a:t>
            </a:r>
          </a:p>
          <a:p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42386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0 Baran" panose="00000400000000000000" pitchFamily="2" charset="-78"/>
              </a:rPr>
              <a:t>اهمیت اموزش و پرورش</a:t>
            </a:r>
            <a:endParaRPr lang="fa-IR" dirty="0">
              <a:cs typeface="0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romanUcPeriod"/>
            </a:pPr>
            <a:r>
              <a:rPr lang="fa-IR" dirty="0" smtClean="0">
                <a:cs typeface="B Lotus" panose="00000400000000000000" pitchFamily="2" charset="-78"/>
              </a:rPr>
              <a:t>اموزش و پرورش یک مساله مهم و نقش بی نظیر معلم در آن</a:t>
            </a:r>
          </a:p>
          <a:p>
            <a:pPr marL="571500" indent="-571500">
              <a:buFont typeface="+mj-lt"/>
              <a:buAutoNum type="romanUcPeriod"/>
            </a:pPr>
            <a:r>
              <a:rPr lang="fa-IR" dirty="0" smtClean="0">
                <a:cs typeface="B Lotus" panose="00000400000000000000" pitchFamily="2" charset="-78"/>
              </a:rPr>
              <a:t>تمام امید والدین</a:t>
            </a:r>
          </a:p>
          <a:p>
            <a:pPr marL="571500" indent="-571500">
              <a:buFont typeface="+mj-lt"/>
              <a:buAutoNum type="romanUcPeriod"/>
            </a:pPr>
            <a:r>
              <a:rPr lang="fa-IR" dirty="0" smtClean="0">
                <a:cs typeface="B Lotus" panose="00000400000000000000" pitchFamily="2" charset="-78"/>
              </a:rPr>
              <a:t>خلق  دنیای </a:t>
            </a:r>
            <a:r>
              <a:rPr lang="fa-IR" dirty="0" smtClean="0">
                <a:cs typeface="B Lotus" panose="00000400000000000000" pitchFamily="2" charset="-78"/>
              </a:rPr>
              <a:t>آینده</a:t>
            </a:r>
          </a:p>
          <a:p>
            <a:pPr marL="571500" indent="-571500">
              <a:buFont typeface="+mj-lt"/>
              <a:buAutoNum type="romanUcPeriod"/>
            </a:pPr>
            <a:r>
              <a:rPr lang="fa-IR" dirty="0" smtClean="0">
                <a:cs typeface="B Lotus" panose="00000400000000000000" pitchFamily="2" charset="-78"/>
              </a:rPr>
              <a:t>تاثیر ویژه معلم در جامعه</a:t>
            </a: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9618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0 Baran" panose="00000400000000000000" pitchFamily="2" charset="-78"/>
              </a:rPr>
              <a:t>وزارت اموزش و پرورش</a:t>
            </a:r>
            <a:endParaRPr lang="fa-IR" dirty="0">
              <a:cs typeface="0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dirty="0" smtClean="0">
                <a:cs typeface="B Lotus" panose="00000400000000000000" pitchFamily="2" charset="-78"/>
              </a:rPr>
              <a:t>برترین وزارتخانه از نظر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عمق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حساسیت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اهمیت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ظرافت در کار چرا که:</a:t>
            </a:r>
          </a:p>
          <a:p>
            <a:pPr marL="0" indent="0">
              <a:buNone/>
            </a:pPr>
            <a:r>
              <a:rPr lang="fa-IR" dirty="0" smtClean="0">
                <a:cs typeface="B Lotus" panose="00000400000000000000" pitchFamily="2" charset="-78"/>
              </a:rPr>
              <a:t>تولید برترین محصول افرینش دست این وزارتخانه ومعلم اوست </a:t>
            </a:r>
          </a:p>
          <a:p>
            <a:pPr marL="0" indent="0" algn="ctr">
              <a:buNone/>
            </a:pPr>
            <a:r>
              <a:rPr lang="fa-IR" dirty="0" smtClean="0">
                <a:cs typeface="B Lotus" panose="00000400000000000000" pitchFamily="2" charset="-78"/>
              </a:rPr>
              <a:t>من علمنی حرفا فقد صیرنی عبدا</a:t>
            </a:r>
          </a:p>
          <a:p>
            <a:pPr marL="0" indent="0">
              <a:buNone/>
            </a:pPr>
            <a:r>
              <a:rPr lang="fa-IR" dirty="0" smtClean="0">
                <a:cs typeface="B Lotus" panose="00000400000000000000" pitchFamily="2" charset="-78"/>
              </a:rPr>
              <a:t>بنابراین،به خاطر اهمیت کار مسئولیت معلم مضاعف است</a:t>
            </a: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75277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0 Baran" panose="00000400000000000000" pitchFamily="2" charset="-78"/>
              </a:rPr>
              <a:t>کارهای اساسی جهت تولید خوب</a:t>
            </a:r>
            <a:endParaRPr lang="fa-IR" dirty="0">
              <a:cs typeface="0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romanUcPeriod"/>
            </a:pPr>
            <a:r>
              <a:rPr lang="fa-IR" dirty="0" smtClean="0">
                <a:cs typeface="B Lotus" panose="00000400000000000000" pitchFamily="2" charset="-78"/>
              </a:rPr>
              <a:t>الگوسازی و الگوشناسی در اموزش و پرورش: از الگوهای بسیار زیاد کشور به جوانان غیرت الگو، همت، صداقت، سلامت و فداکاری های و بینش والای او را نمایش دهیم</a:t>
            </a:r>
          </a:p>
          <a:p>
            <a:pPr marL="571500" indent="-571500">
              <a:buFont typeface="+mj-lt"/>
              <a:buAutoNum type="romanUcPeriod"/>
            </a:pPr>
            <a:r>
              <a:rPr lang="fa-IR" dirty="0" smtClean="0">
                <a:cs typeface="B Lotus" panose="00000400000000000000" pitchFamily="2" charset="-78"/>
              </a:rPr>
              <a:t> مسئولین باید اموزش و پرورش را:</a:t>
            </a:r>
          </a:p>
          <a:p>
            <a:pPr marL="0" indent="0">
              <a:buNone/>
            </a:pPr>
            <a:r>
              <a:rPr lang="fa-IR" dirty="0" smtClean="0">
                <a:cs typeface="B Lotus" panose="00000400000000000000" pitchFamily="2" charset="-78"/>
              </a:rPr>
              <a:t>الف: منبع حیات جامعه بدانند</a:t>
            </a:r>
          </a:p>
          <a:p>
            <a:pPr marL="0" indent="0">
              <a:buNone/>
            </a:pPr>
            <a:r>
              <a:rPr lang="fa-IR" dirty="0" smtClean="0">
                <a:cs typeface="B Lotus" panose="00000400000000000000" pitchFamily="2" charset="-78"/>
              </a:rPr>
              <a:t>ب: نگاه به اموزش و پروش نگاه سرمایه گذاری باشد نه هزینه کردن</a:t>
            </a:r>
          </a:p>
          <a:p>
            <a:pPr marL="0" indent="0">
              <a:buNone/>
            </a:pPr>
            <a:r>
              <a:rPr lang="fa-IR" dirty="0" smtClean="0">
                <a:cs typeface="B Lotus" panose="00000400000000000000" pitchFamily="2" charset="-78"/>
              </a:rPr>
              <a:t>ج: درست شدن اموزش و پروش همان درست شدن کل جامعه است</a:t>
            </a:r>
          </a:p>
        </p:txBody>
      </p:sp>
    </p:spTree>
    <p:extLst>
      <p:ext uri="{BB962C8B-B14F-4D97-AF65-F5344CB8AC3E}">
        <p14:creationId xmlns:p14="http://schemas.microsoft.com/office/powerpoint/2010/main" val="369647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0 Baran" panose="00000400000000000000" pitchFamily="2" charset="-78"/>
              </a:rPr>
              <a:t>راه اصلاح و درست شدن اموزش و پرورش</a:t>
            </a:r>
            <a:endParaRPr lang="fa-IR" dirty="0">
              <a:cs typeface="0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احترام به معلم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پیوند متفکران و متخصصان تعلیم و تربیت با معلمان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احیاء اعتقاد و عمل اسلامی در دانش اموزان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مجاهدت برای مهندسی صحیح در اموزش وپرورش(بنای اموزش و پرورش کشور قدیمی ولی با هندسه ای غیر صحیح)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عدالت محوری در اموزش و پرورش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توجه به معیشت معلم به حدی که دغدغه ای نداشته باشد، اگر هم حقوق او اضافه شود از حد تورم کمتر نباشد برای این کار: تقویت پول ملی، تنظیم خرج ها و هزینه ها، منع اسراف، رعایت عدالت و رفع تبعیض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ایجاد سرفصل کاری مخصوص اموزش و پرورش در صدا وسیما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تلاش وزارت ارتباطات بر کنترل فضای مجازی چراکه یک لغزش گاه است</a:t>
            </a: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47175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0 Baran" panose="00000400000000000000" pitchFamily="2" charset="-78"/>
              </a:rPr>
              <a:t>ویژگی های معلم</a:t>
            </a:r>
            <a:endParaRPr lang="fa-IR" dirty="0">
              <a:cs typeface="0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جلوگیری از نفوذ برنامه های استعماری: در مقابل ما کسی است که ضربه را خنثی نموده و حمله می کند. برای جلوگیری از خسارت حمله فیزیکی، فکرخودش را به نخبگان و ... تزریق می کند.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داشتن نشاط، علاقه، عشق به کار و انقلابی بودن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تلاش بر ابادانی دنیا واخرت با همدیگر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اهل فکر و ابتکار بودن و تلاش برای برطرف کردن نواقص کتب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درک اهمیت کاری که انجام میدهد: رحم الله امراء اذا عمل عملا فاتقنه</a:t>
            </a: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6863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Lotus" panose="00000400000000000000" pitchFamily="2" charset="-78"/>
              </a:rPr>
              <a:t>شان و جایگاه معلم</a:t>
            </a:r>
            <a:endParaRPr lang="fa-IR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بهترین نسلها در اختیار معلم و اینده کشور در دستان اوست چراکه معلم هویت و فرهنگ نسل جدید را می سازد.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بهترین اوقات و عمر 12 ساله بچه ها در اختیار معلم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لزوم تشکر از معلم بابت انتخاب شغل معلمی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لزوم قدر دانستن شغل معلمی توسط خود معلمان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ارزش گذاری به علم و انتقال ان به  متعلم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کارمعلم بزرگترین کار موجود در طبیعت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کلاس درس محل عبادت وعمل صالح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همانگونه که اموزش قران و علم دینی ثواب داردف اموزش سایر علوم مثل ریاضی و جبر و فیزیک نیز ثواب دارد 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Lotus" panose="00000400000000000000" pitchFamily="2" charset="-78"/>
              </a:rPr>
              <a:t>همه اقشار جامعه، بزرگان، علما و اندیشمندان مرهون معلم هستند</a:t>
            </a: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55349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نقش های چندگانه معلم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نقش تربیتی معلم همانند یک شمشیر دولبه است: بقول شاعر من که لوح ساده ام هر نقش را اماده ام</a:t>
            </a:r>
          </a:p>
          <a:p>
            <a:r>
              <a:rPr lang="fa-IR" dirty="0" smtClean="0"/>
              <a:t>نقش معلم در پدید امدن و ادامه انقلاب</a:t>
            </a:r>
          </a:p>
          <a:p>
            <a:r>
              <a:rPr lang="fa-IR" dirty="0" smtClean="0"/>
              <a:t>انتقال تعلیم و تربیت به نسل اینده، معلم می تواند انسان طراز اسلام به جامعه تحویل دهد</a:t>
            </a:r>
          </a:p>
          <a:p>
            <a:r>
              <a:rPr lang="fa-IR" dirty="0" smtClean="0"/>
              <a:t>نقش معلم در گره گشایی مسائل عمده زندگی و نسل اینده</a:t>
            </a:r>
          </a:p>
          <a:p>
            <a:r>
              <a:rPr lang="fa-IR" dirty="0" smtClean="0"/>
              <a:t>نقش معلم در مقابله با نفوذ فرهنگی غرب</a:t>
            </a:r>
          </a:p>
          <a:p>
            <a:endParaRPr lang="fa-IR" dirty="0" smtClean="0"/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438994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0 Baran" panose="00000400000000000000" pitchFamily="2" charset="-78"/>
              </a:rPr>
              <a:t>ضرورت ها برای معلم</a:t>
            </a:r>
            <a:endParaRPr lang="fa-IR" dirty="0">
              <a:cs typeface="0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dirty="0" smtClean="0">
                <a:cs typeface="B Lotus" panose="00000400000000000000" pitchFamily="2" charset="-78"/>
              </a:rPr>
              <a:t>لزوم مراقبت از کتب درسی و مطالب مطرح شده در آن</a:t>
            </a:r>
          </a:p>
          <a:p>
            <a:r>
              <a:rPr lang="fa-IR" dirty="0" smtClean="0">
                <a:cs typeface="B Lotus" panose="00000400000000000000" pitchFamily="2" charset="-78"/>
              </a:rPr>
              <a:t>معلم چشم بینا، هوشیارو مراقب اموزش و پرورش</a:t>
            </a:r>
          </a:p>
          <a:p>
            <a:r>
              <a:rPr lang="fa-IR" dirty="0" smtClean="0">
                <a:cs typeface="B Lotus" panose="00000400000000000000" pitchFamily="2" charset="-78"/>
              </a:rPr>
              <a:t>اموزش فلسفه به کودکان: یعنی شکل دادن فکرکودک، یاددادن فهم کردنو عادت دادن ذهن به تفکر کرد</a:t>
            </a:r>
          </a:p>
          <a:p>
            <a:r>
              <a:rPr lang="fa-IR" dirty="0" smtClean="0">
                <a:cs typeface="B Lotus" panose="00000400000000000000" pitchFamily="2" charset="-78"/>
              </a:rPr>
              <a:t>تقویت و انتقال خودباوری در مقابل فرهنگ غرب زدگی</a:t>
            </a:r>
          </a:p>
          <a:p>
            <a:r>
              <a:rPr lang="fa-IR" dirty="0" smtClean="0">
                <a:cs typeface="B Lotus" panose="00000400000000000000" pitchFamily="2" charset="-78"/>
              </a:rPr>
              <a:t>داشتن وجدان کاری</a:t>
            </a:r>
          </a:p>
          <a:p>
            <a:r>
              <a:rPr lang="fa-IR" dirty="0" smtClean="0">
                <a:cs typeface="B Lotus" panose="00000400000000000000" pitchFamily="2" charset="-78"/>
              </a:rPr>
              <a:t>پرورش روحیه کار و استقلال طلبی نه مدرک گرایی</a:t>
            </a:r>
            <a:endParaRPr lang="fa-IR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4919367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</TotalTime>
  <Words>677</Words>
  <Application>Microsoft Office PowerPoint</Application>
  <PresentationFormat>Widescreen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0 Baran</vt:lpstr>
      <vt:lpstr>Arial</vt:lpstr>
      <vt:lpstr>B Lotus</vt:lpstr>
      <vt:lpstr>Tahoma</vt:lpstr>
      <vt:lpstr>Trebuchet MS</vt:lpstr>
      <vt:lpstr>Wingdings 3</vt:lpstr>
      <vt:lpstr>Facet</vt:lpstr>
      <vt:lpstr>معلمی جایگاه، اهداف و ضرورت ها در کلام رهبری معظم انقلاب</vt:lpstr>
      <vt:lpstr>اهمیت اموزش و پرورش</vt:lpstr>
      <vt:lpstr>وزارت اموزش و پرورش</vt:lpstr>
      <vt:lpstr>کارهای اساسی جهت تولید خوب</vt:lpstr>
      <vt:lpstr>راه اصلاح و درست شدن اموزش و پرورش</vt:lpstr>
      <vt:lpstr>ویژگی های معلم</vt:lpstr>
      <vt:lpstr>شان و جایگاه معلم</vt:lpstr>
      <vt:lpstr>نقش های چندگانه معلم</vt:lpstr>
      <vt:lpstr>ضرورت ها برای معلم</vt:lpstr>
      <vt:lpstr>وظیفه معلم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akbari</dc:creator>
  <cp:lastModifiedBy>akbari</cp:lastModifiedBy>
  <cp:revision>9</cp:revision>
  <dcterms:created xsi:type="dcterms:W3CDTF">2020-02-17T16:44:13Z</dcterms:created>
  <dcterms:modified xsi:type="dcterms:W3CDTF">2012-12-10T05:09:41Z</dcterms:modified>
</cp:coreProperties>
</file>