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69"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3F329131-DA17-4F81-9FEF-45609F427F1A}" type="datetimeFigureOut">
              <a:rPr lang="en-US" smtClean="0"/>
              <a:pPr/>
              <a:t>5/15/2020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5201202E-6D4E-4B85-9C7B-32BB49B001E2}"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F329131-DA17-4F81-9FEF-45609F427F1A}"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1202E-6D4E-4B85-9C7B-32BB49B001E2}"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F329131-DA17-4F81-9FEF-45609F427F1A}"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1202E-6D4E-4B85-9C7B-32BB49B001E2}"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3F329131-DA17-4F81-9FEF-45609F427F1A}" type="datetimeFigureOut">
              <a:rPr lang="en-US" smtClean="0"/>
              <a:pPr/>
              <a:t>5/15/2020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5201202E-6D4E-4B85-9C7B-32BB49B001E2}"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3F329131-DA17-4F81-9FEF-45609F427F1A}" type="datetimeFigureOut">
              <a:rPr lang="en-US" smtClean="0"/>
              <a:pPr/>
              <a:t>5/15/2020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5201202E-6D4E-4B85-9C7B-32BB49B001E2}"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3F329131-DA17-4F81-9FEF-45609F427F1A}" type="datetimeFigureOut">
              <a:rPr lang="en-US" smtClean="0"/>
              <a:pPr/>
              <a:t>5/15/2020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5201202E-6D4E-4B85-9C7B-32BB49B001E2}"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3F329131-DA17-4F81-9FEF-45609F427F1A}" type="datetimeFigureOut">
              <a:rPr lang="en-US" smtClean="0"/>
              <a:pPr/>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5201202E-6D4E-4B85-9C7B-32BB49B001E2}"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3F329131-DA17-4F81-9FEF-45609F427F1A}" type="datetimeFigureOut">
              <a:rPr lang="en-US" smtClean="0"/>
              <a:pPr/>
              <a:t>5/15/2020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1202E-6D4E-4B85-9C7B-32BB49B001E2}"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F329131-DA17-4F81-9FEF-45609F427F1A}" type="datetimeFigureOut">
              <a:rPr lang="en-US" smtClean="0"/>
              <a:pPr/>
              <a:t>5/15/2020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1202E-6D4E-4B85-9C7B-32BB49B001E2}"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3F329131-DA17-4F81-9FEF-45609F427F1A}" type="datetimeFigureOut">
              <a:rPr lang="en-US" smtClean="0"/>
              <a:pPr/>
              <a:t>5/15/2020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1202E-6D4E-4B85-9C7B-32BB49B001E2}"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3F329131-DA17-4F81-9FEF-45609F427F1A}"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5201202E-6D4E-4B85-9C7B-32BB49B001E2}"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3F329131-DA17-4F81-9FEF-45609F427F1A}" type="datetimeFigureOut">
              <a:rPr lang="en-US" smtClean="0"/>
              <a:pPr/>
              <a:t>5/15/2020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201202E-6D4E-4B85-9C7B-32BB49B001E2}"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857232"/>
            <a:ext cx="8686800" cy="5222893"/>
          </a:xfrm>
        </p:spPr>
        <p:style>
          <a:lnRef idx="2">
            <a:schemeClr val="accent2"/>
          </a:lnRef>
          <a:fillRef idx="1">
            <a:schemeClr val="lt1"/>
          </a:fillRef>
          <a:effectRef idx="0">
            <a:schemeClr val="accent2"/>
          </a:effectRef>
          <a:fontRef idx="minor">
            <a:schemeClr val="dk1"/>
          </a:fontRef>
        </p:style>
        <p:txBody>
          <a:bodyPr/>
          <a:lstStyle/>
          <a:p>
            <a:pPr algn="ctr">
              <a:buNone/>
            </a:pPr>
            <a:r>
              <a:rPr lang="fa-IR" dirty="0" smtClean="0">
                <a:cs typeface="B Nazanin" pitchFamily="2" charset="-78"/>
              </a:rPr>
              <a:t>به نام خدا</a:t>
            </a:r>
          </a:p>
          <a:p>
            <a:pPr algn="ctr">
              <a:buNone/>
            </a:pPr>
            <a:endParaRPr lang="fa-IR" dirty="0" smtClean="0"/>
          </a:p>
          <a:p>
            <a:pPr algn="ctr">
              <a:buNone/>
            </a:pPr>
            <a:endParaRPr lang="fa-IR" dirty="0" smtClean="0"/>
          </a:p>
          <a:p>
            <a:pPr algn="ctr">
              <a:buNone/>
            </a:pPr>
            <a:r>
              <a:rPr lang="fa-IR" sz="3600" dirty="0" smtClean="0">
                <a:cs typeface="B Nazanin" pitchFamily="2" charset="-78"/>
              </a:rPr>
              <a:t>ساحت های تربیتی</a:t>
            </a: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00042"/>
            <a:ext cx="8686800" cy="5580083"/>
          </a:xfrm>
          <a:ln/>
        </p:spPr>
        <p:style>
          <a:lnRef idx="1">
            <a:schemeClr val="accent5"/>
          </a:lnRef>
          <a:fillRef idx="2">
            <a:schemeClr val="accent5"/>
          </a:fillRef>
          <a:effectRef idx="1">
            <a:schemeClr val="accent5"/>
          </a:effectRef>
          <a:fontRef idx="minor">
            <a:schemeClr val="dk1"/>
          </a:fontRef>
        </p:style>
        <p:txBody>
          <a:bodyPr>
            <a:normAutofit/>
          </a:bodyPr>
          <a:lstStyle/>
          <a:p>
            <a:pPr algn="ctr" rtl="1"/>
            <a:r>
              <a:rPr lang="ar-SA" b="1" i="1" u="sng" dirty="0" smtClean="0">
                <a:cs typeface="B Nazanin" pitchFamily="2" charset="-78"/>
              </a:rPr>
              <a:t>و</a:t>
            </a:r>
            <a:r>
              <a:rPr lang="en-US" b="1" i="1" u="sng" dirty="0" smtClean="0">
                <a:cs typeface="B Nazanin" pitchFamily="2" charset="-78"/>
              </a:rPr>
              <a:t>( </a:t>
            </a:r>
            <a:r>
              <a:rPr lang="ar-SA" b="1" i="1" u="sng" dirty="0" smtClean="0">
                <a:cs typeface="B Nazanin" pitchFamily="2" charset="-78"/>
              </a:rPr>
              <a:t>ساحت تربیت اقتصادی و حرفهای</a:t>
            </a:r>
            <a:endParaRPr lang="en-US" b="1" i="1" u="sng" dirty="0" smtClean="0">
              <a:cs typeface="B Nazanin" pitchFamily="2" charset="-78"/>
            </a:endParaRPr>
          </a:p>
          <a:p>
            <a:pPr algn="just" rtl="1"/>
            <a:r>
              <a:rPr lang="ar-SA" dirty="0" smtClean="0">
                <a:cs typeface="B Nazanin" pitchFamily="2" charset="-78"/>
              </a:rPr>
              <a:t>ساحت تربیت اقتصادی و حرفه</a:t>
            </a:r>
            <a:r>
              <a:rPr lang="fa-IR" dirty="0" smtClean="0">
                <a:cs typeface="B Nazanin" pitchFamily="2" charset="-78"/>
              </a:rPr>
              <a:t> </a:t>
            </a:r>
            <a:r>
              <a:rPr lang="ar-SA" dirty="0" smtClean="0">
                <a:cs typeface="B Nazanin" pitchFamily="2" charset="-78"/>
              </a:rPr>
              <a:t>ای بخشی از جریان است که ناظر به یکی از ابعادمهم زندگی آدمی یعنی بُعد اقتصادی و معیشتی انسانهاست</a:t>
            </a:r>
            <a:r>
              <a:rPr lang="en-US" dirty="0" smtClean="0">
                <a:cs typeface="B Nazanin" pitchFamily="2" charset="-78"/>
              </a:rPr>
              <a:t>. </a:t>
            </a:r>
            <a:r>
              <a:rPr lang="ar-SA" dirty="0" smtClean="0">
                <a:cs typeface="B Nazanin" pitchFamily="2" charset="-78"/>
              </a:rPr>
              <a:t>این ساحت ناظر به رشد تواناییهای متربیان</a:t>
            </a:r>
            <a:r>
              <a:rPr lang="fa-IR" dirty="0" smtClean="0">
                <a:cs typeface="B Nazanin" pitchFamily="2" charset="-78"/>
              </a:rPr>
              <a:t> </a:t>
            </a:r>
            <a:r>
              <a:rPr lang="ar-SA" dirty="0" smtClean="0">
                <a:cs typeface="B Nazanin" pitchFamily="2" charset="-78"/>
              </a:rPr>
              <a:t>در تدبیر امر معاش و تلاش اقتصادی و حرفه</a:t>
            </a:r>
            <a:r>
              <a:rPr lang="fa-IR" dirty="0" smtClean="0">
                <a:cs typeface="B Nazanin" pitchFamily="2" charset="-78"/>
              </a:rPr>
              <a:t> </a:t>
            </a:r>
            <a:r>
              <a:rPr lang="ar-SA" dirty="0" smtClean="0">
                <a:cs typeface="B Nazanin" pitchFamily="2" charset="-78"/>
              </a:rPr>
              <a:t>ای است</a:t>
            </a:r>
            <a:r>
              <a:rPr lang="en-US" dirty="0" smtClean="0">
                <a:cs typeface="B Nazanin" pitchFamily="2" charset="-78"/>
              </a:rPr>
              <a:t> )</a:t>
            </a:r>
            <a:r>
              <a:rPr lang="ar-SA" dirty="0" smtClean="0">
                <a:cs typeface="B Nazanin" pitchFamily="2" charset="-78"/>
              </a:rPr>
              <a:t>اموری نظیر درک و فهم مسائل اقتصادی، درک ومهارت حرفه</a:t>
            </a:r>
            <a:r>
              <a:rPr lang="fa-IR" dirty="0" smtClean="0">
                <a:cs typeface="B Nazanin" pitchFamily="2" charset="-78"/>
              </a:rPr>
              <a:t> </a:t>
            </a:r>
            <a:r>
              <a:rPr lang="ar-SA" dirty="0" smtClean="0">
                <a:cs typeface="B Nazanin" pitchFamily="2" charset="-78"/>
              </a:rPr>
              <a:t>ای، التزام به اخلاق حرفه</a:t>
            </a:r>
            <a:r>
              <a:rPr lang="fa-IR" dirty="0" smtClean="0">
                <a:cs typeface="B Nazanin" pitchFamily="2" charset="-78"/>
              </a:rPr>
              <a:t> </a:t>
            </a:r>
            <a:r>
              <a:rPr lang="ar-SA" dirty="0" smtClean="0">
                <a:cs typeface="B Nazanin" pitchFamily="2" charset="-78"/>
              </a:rPr>
              <a:t>ای، توان کارآفرینی، پرهیز از بطالت و بیکاری، رعایت بهره</a:t>
            </a:r>
            <a:r>
              <a:rPr lang="fa-IR" dirty="0" smtClean="0">
                <a:cs typeface="B Nazanin" pitchFamily="2" charset="-78"/>
              </a:rPr>
              <a:t> </a:t>
            </a:r>
            <a:r>
              <a:rPr lang="ar-SA" dirty="0" smtClean="0">
                <a:cs typeface="B Nazanin" pitchFamily="2" charset="-78"/>
              </a:rPr>
              <a:t>وری،تلاش جهت حفظ و توسعه</a:t>
            </a:r>
            <a:r>
              <a:rPr lang="fa-IR" dirty="0" smtClean="0">
                <a:cs typeface="B Nazanin" pitchFamily="2" charset="-78"/>
              </a:rPr>
              <a:t> </a:t>
            </a:r>
            <a:r>
              <a:rPr lang="ar-SA" dirty="0" smtClean="0">
                <a:cs typeface="B Nazanin" pitchFamily="2" charset="-78"/>
              </a:rPr>
              <a:t>ی ثروت، اهتمام به بسط عدالت اقتصادی، مراعات قوانین کسب</a:t>
            </a:r>
            <a:r>
              <a:rPr lang="fa-IR" dirty="0" smtClean="0">
                <a:cs typeface="B Nazanin" pitchFamily="2" charset="-78"/>
              </a:rPr>
              <a:t> </a:t>
            </a:r>
            <a:r>
              <a:rPr lang="ar-SA" dirty="0" smtClean="0">
                <a:cs typeface="B Nazanin" pitchFamily="2" charset="-78"/>
              </a:rPr>
              <a:t>وکار و احکام</a:t>
            </a:r>
            <a:r>
              <a:rPr lang="fa-IR" dirty="0" smtClean="0">
                <a:cs typeface="B Nazanin" pitchFamily="2" charset="-78"/>
              </a:rPr>
              <a:t> </a:t>
            </a:r>
            <a:r>
              <a:rPr lang="ar-SA" dirty="0" smtClean="0">
                <a:cs typeface="B Nazanin" pitchFamily="2" charset="-78"/>
              </a:rPr>
              <a:t>معاملات و التزام به اخلاق و ارزشها در روابط اقتصادی</a:t>
            </a:r>
            <a:r>
              <a:rPr lang="fa-IR" dirty="0" smtClean="0">
                <a:cs typeface="B Nazanin" pitchFamily="2" charset="-78"/>
              </a:rPr>
              <a:t>.</a:t>
            </a:r>
            <a:endParaRPr lang="en-US" dirty="0">
              <a:cs typeface="B Nazanin" pitchFamily="2" charset="-78"/>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00042"/>
            <a:ext cx="8686800" cy="5580083"/>
          </a:xfrm>
          <a:ln/>
        </p:spPr>
        <p:style>
          <a:lnRef idx="1">
            <a:schemeClr val="accent5"/>
          </a:lnRef>
          <a:fillRef idx="2">
            <a:schemeClr val="accent5"/>
          </a:fillRef>
          <a:effectRef idx="1">
            <a:schemeClr val="accent5"/>
          </a:effectRef>
          <a:fontRef idx="minor">
            <a:schemeClr val="dk1"/>
          </a:fontRef>
        </p:style>
        <p:txBody>
          <a:bodyPr>
            <a:normAutofit/>
          </a:bodyPr>
          <a:lstStyle/>
          <a:p>
            <a:pPr algn="ctr" rtl="1"/>
            <a:r>
              <a:rPr lang="ar-SA" b="1" i="1" u="sng" dirty="0" smtClean="0">
                <a:cs typeface="B Nazanin" pitchFamily="2" charset="-78"/>
              </a:rPr>
              <a:t>ی</a:t>
            </a:r>
            <a:r>
              <a:rPr lang="en-US" b="1" i="1" u="sng" dirty="0" smtClean="0">
                <a:cs typeface="B Nazanin" pitchFamily="2" charset="-78"/>
              </a:rPr>
              <a:t>( </a:t>
            </a:r>
            <a:r>
              <a:rPr lang="ar-SA" b="1" i="1" u="sng" dirty="0" smtClean="0">
                <a:cs typeface="B Nazanin" pitchFamily="2" charset="-78"/>
              </a:rPr>
              <a:t>ساحت تربیت علمی و فناوری</a:t>
            </a:r>
            <a:endParaRPr lang="en-US" b="1" i="1" u="sng" dirty="0" smtClean="0">
              <a:cs typeface="B Nazanin" pitchFamily="2" charset="-78"/>
            </a:endParaRPr>
          </a:p>
          <a:p>
            <a:pPr algn="just" rtl="1"/>
            <a:r>
              <a:rPr lang="ar-SA" sz="2800" dirty="0" smtClean="0">
                <a:cs typeface="B Nazanin" pitchFamily="2" charset="-78"/>
              </a:rPr>
              <a:t>ساحت تربیت علمی و فناوری بخشی از جریان تربیت است که ناظر به کسب</a:t>
            </a:r>
            <a:endParaRPr lang="en-US" sz="2800" dirty="0" smtClean="0">
              <a:cs typeface="B Nazanin" pitchFamily="2" charset="-78"/>
            </a:endParaRPr>
          </a:p>
          <a:p>
            <a:pPr algn="just" rtl="1"/>
            <a:r>
              <a:rPr lang="ar-SA" sz="2800" dirty="0" smtClean="0">
                <a:cs typeface="B Nazanin" pitchFamily="2" charset="-78"/>
              </a:rPr>
              <a:t>شایستگی</a:t>
            </a:r>
            <a:r>
              <a:rPr lang="fa-IR" sz="2800" dirty="0" smtClean="0">
                <a:cs typeface="B Nazanin" pitchFamily="2" charset="-78"/>
              </a:rPr>
              <a:t> </a:t>
            </a:r>
            <a:r>
              <a:rPr lang="ar-SA" sz="2800" dirty="0" smtClean="0">
                <a:cs typeface="B Nazanin" pitchFamily="2" charset="-78"/>
              </a:rPr>
              <a:t>هایی</a:t>
            </a:r>
            <a:r>
              <a:rPr lang="en-US" sz="2800" dirty="0" smtClean="0">
                <a:cs typeface="B Nazanin" pitchFamily="2" charset="-78"/>
              </a:rPr>
              <a:t> )</a:t>
            </a:r>
            <a:r>
              <a:rPr lang="ar-SA" sz="2800" dirty="0" smtClean="0">
                <a:cs typeface="B Nazanin" pitchFamily="2" charset="-78"/>
              </a:rPr>
              <a:t>صفات و توانمندیها و مهارتها</a:t>
            </a:r>
            <a:r>
              <a:rPr lang="en-US" sz="2800" dirty="0" smtClean="0">
                <a:cs typeface="B Nazanin" pitchFamily="2" charset="-78"/>
              </a:rPr>
              <a:t>( </a:t>
            </a:r>
            <a:r>
              <a:rPr lang="ar-SA" sz="2800" dirty="0" smtClean="0">
                <a:cs typeface="B Nazanin" pitchFamily="2" charset="-78"/>
              </a:rPr>
              <a:t>است که متربیان را در ناخت و بهره</a:t>
            </a:r>
            <a:r>
              <a:rPr lang="fa-IR" sz="2800" dirty="0" smtClean="0">
                <a:cs typeface="B Nazanin" pitchFamily="2" charset="-78"/>
              </a:rPr>
              <a:t> </a:t>
            </a:r>
            <a:r>
              <a:rPr lang="ar-SA" sz="2800" dirty="0" smtClean="0">
                <a:cs typeface="B Nazanin" pitchFamily="2" charset="-78"/>
              </a:rPr>
              <a:t>گیری و توسعه</a:t>
            </a:r>
            <a:r>
              <a:rPr lang="fa-IR" sz="2800" dirty="0" smtClean="0">
                <a:cs typeface="B Nazanin" pitchFamily="2" charset="-78"/>
              </a:rPr>
              <a:t> </a:t>
            </a:r>
            <a:r>
              <a:rPr lang="ar-SA" sz="2800" dirty="0" smtClean="0">
                <a:cs typeface="B Nazanin" pitchFamily="2" charset="-78"/>
              </a:rPr>
              <a:t>ینتایج تجارب متراکم بشری در عرصه</a:t>
            </a:r>
            <a:r>
              <a:rPr lang="fa-IR" sz="2800" dirty="0" smtClean="0">
                <a:cs typeface="B Nazanin" pitchFamily="2" charset="-78"/>
              </a:rPr>
              <a:t> </a:t>
            </a:r>
            <a:r>
              <a:rPr lang="ar-SA" sz="2800" dirty="0" smtClean="0">
                <a:cs typeface="B Nazanin" pitchFamily="2" charset="-78"/>
              </a:rPr>
              <a:t>ی علم و فناوری یاری کند تا براساس آن متربیان قادر شوند، باعنایت به تغییرات و تحولات آینده، نسبت به جهان هستی</a:t>
            </a:r>
            <a:r>
              <a:rPr lang="en-US" sz="2800" dirty="0" smtClean="0">
                <a:cs typeface="B Nazanin" pitchFamily="2" charset="-78"/>
              </a:rPr>
              <a:t> )</a:t>
            </a:r>
            <a:r>
              <a:rPr lang="ar-SA" sz="2800" dirty="0" smtClean="0">
                <a:cs typeface="B Nazanin" pitchFamily="2" charset="-78"/>
              </a:rPr>
              <a:t>نگاه آیه</a:t>
            </a:r>
            <a:r>
              <a:rPr lang="fa-IR" sz="2800" dirty="0" smtClean="0">
                <a:cs typeface="B Nazanin" pitchFamily="2" charset="-78"/>
              </a:rPr>
              <a:t> </a:t>
            </a:r>
            <a:r>
              <a:rPr lang="ar-SA" sz="2800" dirty="0" smtClean="0">
                <a:cs typeface="B Nazanin" pitchFamily="2" charset="-78"/>
              </a:rPr>
              <a:t>ای به هستی</a:t>
            </a:r>
            <a:r>
              <a:rPr lang="en-US" sz="2800" dirty="0" smtClean="0">
                <a:cs typeface="B Nazanin" pitchFamily="2" charset="-78"/>
              </a:rPr>
              <a:t>( </a:t>
            </a:r>
            <a:r>
              <a:rPr lang="ar-SA" sz="2800" dirty="0" smtClean="0">
                <a:cs typeface="B Nazanin" pitchFamily="2" charset="-78"/>
              </a:rPr>
              <a:t>و استفاده و تصرف</a:t>
            </a:r>
            <a:r>
              <a:rPr lang="fa-IR" sz="2800" dirty="0" smtClean="0">
                <a:cs typeface="B Nazanin" pitchFamily="2" charset="-78"/>
              </a:rPr>
              <a:t> </a:t>
            </a:r>
            <a:r>
              <a:rPr lang="ar-SA" sz="2800" dirty="0" smtClean="0">
                <a:cs typeface="B Nazanin" pitchFamily="2" charset="-78"/>
              </a:rPr>
              <a:t>مسئولانه در طبیعت</a:t>
            </a:r>
            <a:r>
              <a:rPr lang="en-US" sz="2800" dirty="0" smtClean="0">
                <a:cs typeface="B Nazanin" pitchFamily="2" charset="-78"/>
              </a:rPr>
              <a:t> )</a:t>
            </a:r>
            <a:r>
              <a:rPr lang="ar-SA" sz="2800" dirty="0" smtClean="0">
                <a:cs typeface="B Nazanin" pitchFamily="2" charset="-78"/>
              </a:rPr>
              <a:t>نگاه ابزاری</a:t>
            </a:r>
            <a:r>
              <a:rPr lang="en-US" sz="2800" dirty="0" smtClean="0">
                <a:cs typeface="B Nazanin" pitchFamily="2" charset="-78"/>
              </a:rPr>
              <a:t>(</a:t>
            </a:r>
            <a:r>
              <a:rPr lang="ar-SA" sz="2800" dirty="0" smtClean="0">
                <a:cs typeface="B Nazanin" pitchFamily="2" charset="-78"/>
              </a:rPr>
              <a:t>، بینشی ارزشمدار کسب کنند</a:t>
            </a:r>
            <a:r>
              <a:rPr lang="fa-IR" sz="2800" dirty="0" smtClean="0">
                <a:cs typeface="B Nazanin" pitchFamily="2" charset="-78"/>
              </a:rPr>
              <a:t>.</a:t>
            </a:r>
            <a:endParaRPr lang="en-US" sz="2800" dirty="0">
              <a:cs typeface="B Nazanin" pitchFamily="2" charset="-78"/>
            </a:endParaRP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85794"/>
            <a:ext cx="8686800" cy="5294331"/>
          </a:xfrm>
          <a:ln/>
        </p:spPr>
        <p:style>
          <a:lnRef idx="1">
            <a:schemeClr val="accent5"/>
          </a:lnRef>
          <a:fillRef idx="2">
            <a:schemeClr val="accent5"/>
          </a:fillRef>
          <a:effectRef idx="1">
            <a:schemeClr val="accent5"/>
          </a:effectRef>
          <a:fontRef idx="minor">
            <a:schemeClr val="dk1"/>
          </a:fontRef>
        </p:style>
        <p:txBody>
          <a:bodyPr>
            <a:noAutofit/>
          </a:bodyPr>
          <a:lstStyle/>
          <a:p>
            <a:pPr algn="r" rtl="1"/>
            <a:endParaRPr lang="fa-IR" sz="2800" dirty="0" smtClean="0">
              <a:cs typeface="B Nazanin" pitchFamily="2" charset="-78"/>
            </a:endParaRPr>
          </a:p>
          <a:p>
            <a:pPr algn="just" rtl="1"/>
            <a:r>
              <a:rPr lang="fa-IR" sz="2800" dirty="0" smtClean="0">
                <a:cs typeface="B Nazanin" pitchFamily="2" charset="-78"/>
              </a:rPr>
              <a:t>این</a:t>
            </a:r>
            <a:r>
              <a:rPr lang="ar-SA" sz="2800" dirty="0" smtClean="0">
                <a:cs typeface="B Nazanin" pitchFamily="2" charset="-78"/>
              </a:rPr>
              <a:t> </a:t>
            </a:r>
            <a:r>
              <a:rPr lang="ar-SA" sz="2800" dirty="0" smtClean="0">
                <a:cs typeface="B Nazanin" pitchFamily="2" charset="-78"/>
              </a:rPr>
              <a:t>ساحت از تربیت ناظر به رشد توانمندی افراد جامعه درراستای فهم و </a:t>
            </a:r>
            <a:endParaRPr lang="fa-IR" sz="2800" dirty="0" smtClean="0">
              <a:cs typeface="B Nazanin" pitchFamily="2" charset="-78"/>
            </a:endParaRPr>
          </a:p>
          <a:p>
            <a:pPr algn="just" rtl="1"/>
            <a:r>
              <a:rPr lang="ar-SA" sz="2800" dirty="0" smtClean="0">
                <a:cs typeface="B Nazanin" pitchFamily="2" charset="-78"/>
              </a:rPr>
              <a:t>درک دانشهای پایه و عمومی، کسب مهارت دانش</a:t>
            </a:r>
            <a:r>
              <a:rPr lang="fa-IR" sz="2800" dirty="0" smtClean="0">
                <a:cs typeface="B Nazanin" pitchFamily="2" charset="-78"/>
              </a:rPr>
              <a:t> </a:t>
            </a:r>
            <a:r>
              <a:rPr lang="ar-SA" sz="2800" dirty="0" smtClean="0">
                <a:cs typeface="B Nazanin" pitchFamily="2" charset="-78"/>
              </a:rPr>
              <a:t>افزایی، به</a:t>
            </a:r>
            <a:r>
              <a:rPr lang="fa-IR" sz="2800" dirty="0" smtClean="0">
                <a:cs typeface="B Nazanin" pitchFamily="2" charset="-78"/>
              </a:rPr>
              <a:t> </a:t>
            </a:r>
            <a:r>
              <a:rPr lang="ar-SA" sz="2800" dirty="0" smtClean="0">
                <a:cs typeface="B Nazanin" pitchFamily="2" charset="-78"/>
              </a:rPr>
              <a:t>کارگیری شیوه</a:t>
            </a:r>
            <a:r>
              <a:rPr lang="fa-IR" sz="2800" dirty="0" smtClean="0">
                <a:cs typeface="B Nazanin" pitchFamily="2" charset="-78"/>
              </a:rPr>
              <a:t> </a:t>
            </a:r>
            <a:r>
              <a:rPr lang="ar-SA" sz="2800" dirty="0" smtClean="0">
                <a:cs typeface="B Nazanin" pitchFamily="2" charset="-78"/>
              </a:rPr>
              <a:t>ی تفکر علمی</a:t>
            </a:r>
            <a:r>
              <a:rPr lang="fa-IR" sz="2800" dirty="0" smtClean="0">
                <a:cs typeface="B Nazanin" pitchFamily="2" charset="-78"/>
              </a:rPr>
              <a:t> </a:t>
            </a:r>
            <a:r>
              <a:rPr lang="ar-SA" sz="2800" dirty="0" smtClean="0">
                <a:cs typeface="B Nazanin" pitchFamily="2" charset="-78"/>
              </a:rPr>
              <a:t>و منطقی، توان تفکر انتقادی، آمادگی جهت بروز خلاقیت و نوآوری و نیز ناظر به کسب دانش، بینش وتفکر فناورانه برای بهبود کیفیت زندگی است </a:t>
            </a:r>
            <a:endParaRPr lang="en-US" sz="2800" dirty="0">
              <a:cs typeface="B Nazanin" pitchFamily="2" charset="-78"/>
            </a:endParaRPr>
          </a:p>
        </p:txBody>
      </p:sp>
    </p:spTree>
  </p:cSld>
  <p:clrMapOvr>
    <a:masterClrMapping/>
  </p:clrMapOvr>
  <p:transition spd="med">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28604"/>
            <a:ext cx="8686800" cy="5651521"/>
          </a:xfrm>
        </p:spPr>
        <p:style>
          <a:lnRef idx="1">
            <a:schemeClr val="accent5"/>
          </a:lnRef>
          <a:fillRef idx="2">
            <a:schemeClr val="accent5"/>
          </a:fillRef>
          <a:effectRef idx="1">
            <a:schemeClr val="accent5"/>
          </a:effectRef>
          <a:fontRef idx="minor">
            <a:schemeClr val="dk1"/>
          </a:fontRef>
        </p:style>
        <p:txBody>
          <a:bodyPr>
            <a:normAutofit/>
          </a:bodyPr>
          <a:lstStyle/>
          <a:p>
            <a:pPr algn="ctr" rtl="1" fontAlgn="base"/>
            <a:endParaRPr lang="fa-IR" b="1" i="1" u="sng" dirty="0" smtClean="0">
              <a:cs typeface="B Nazanin" pitchFamily="2" charset="-78"/>
            </a:endParaRPr>
          </a:p>
          <a:p>
            <a:pPr algn="ctr" rtl="1" fontAlgn="base"/>
            <a:r>
              <a:rPr lang="ar-SA" sz="3600" b="1" i="1" u="sng" dirty="0" smtClean="0">
                <a:cs typeface="B Nazanin" pitchFamily="2" charset="-78"/>
              </a:rPr>
              <a:t>تعریف ساحت</a:t>
            </a:r>
            <a:endParaRPr lang="fa-IR" sz="3600" b="1" i="1" u="sng" dirty="0" smtClean="0">
              <a:cs typeface="B Nazanin" pitchFamily="2" charset="-78"/>
            </a:endParaRPr>
          </a:p>
          <a:p>
            <a:pPr lvl="8" algn="ctr" rtl="1" fontAlgn="base"/>
            <a:endParaRPr lang="en-US" sz="1800" b="1" i="1" u="sng" dirty="0" smtClean="0">
              <a:cs typeface="B Nazanin" pitchFamily="2" charset="-78"/>
            </a:endParaRPr>
          </a:p>
          <a:p>
            <a:pPr algn="just" rtl="1"/>
            <a:r>
              <a:rPr lang="ar-SA" dirty="0" smtClean="0">
                <a:cs typeface="B Nazanin" pitchFamily="2" charset="-78"/>
              </a:rPr>
              <a:t>مقصود از « ساحت» حوزه، محدود و دامنه ی خاصی است که مجموعه ای از رفتارها و فعالیت های تعلیم و تربیت در آن حوزه و دامنه قرار می گیرد، مشروط بر آن که اولاً حوزه های مزبور در عرض یکدیگر باشند، ثانیاً این حوزه ها برای انسان از آن جهت که انسان است در نظر گرفته شده باشند و نه از جهت ویژگی ها، استعدادها یا نیازهای فرد یا جامعه ای خاص</a:t>
            </a:r>
            <a:r>
              <a:rPr lang="en-US" dirty="0" smtClean="0">
                <a:cs typeface="B Nazanin" pitchFamily="2" charset="-78"/>
              </a:rPr>
              <a:t>.</a:t>
            </a:r>
            <a:br>
              <a:rPr lang="en-US" dirty="0" smtClean="0">
                <a:cs typeface="B Nazanin" pitchFamily="2" charset="-78"/>
              </a:rPr>
            </a:br>
            <a:endParaRPr lang="en-US" dirty="0">
              <a:cs typeface="B Nazanin" pitchFamily="2" charset="-78"/>
            </a:endParaRP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85794"/>
            <a:ext cx="8686800" cy="5294331"/>
          </a:xfrm>
        </p:spPr>
        <p:style>
          <a:lnRef idx="1">
            <a:schemeClr val="accent5"/>
          </a:lnRef>
          <a:fillRef idx="2">
            <a:schemeClr val="accent5"/>
          </a:fillRef>
          <a:effectRef idx="1">
            <a:schemeClr val="accent5"/>
          </a:effectRef>
          <a:fontRef idx="minor">
            <a:schemeClr val="dk1"/>
          </a:fontRef>
        </p:style>
        <p:txBody>
          <a:bodyPr>
            <a:noAutofit/>
          </a:bodyPr>
          <a:lstStyle/>
          <a:p>
            <a:pPr algn="r" rtl="1"/>
            <a:r>
              <a:rPr lang="ar-SA" sz="2800" b="1" i="1" u="sng" dirty="0" smtClean="0">
                <a:cs typeface="B Nazanin" pitchFamily="2" charset="-78"/>
              </a:rPr>
              <a:t>در منابع مختلف،</a:t>
            </a:r>
            <a:endParaRPr lang="fa-IR" sz="2800" b="1" i="1" u="sng" dirty="0" smtClean="0">
              <a:cs typeface="B Nazanin" pitchFamily="2" charset="-78"/>
            </a:endParaRPr>
          </a:p>
          <a:p>
            <a:pPr algn="r" rtl="1"/>
            <a:endParaRPr lang="en-US" sz="2800" b="1" i="1" u="sng" dirty="0" smtClean="0">
              <a:cs typeface="B Nazanin" pitchFamily="2" charset="-78"/>
            </a:endParaRPr>
          </a:p>
          <a:p>
            <a:pPr algn="just" rtl="1"/>
            <a:r>
              <a:rPr lang="ar-SA" sz="2800" dirty="0" smtClean="0">
                <a:cs typeface="B Nazanin" pitchFamily="2" charset="-78"/>
              </a:rPr>
              <a:t>ساحتهای متفاوت و مشترکی برای تربیت آدمی مطرح</a:t>
            </a:r>
            <a:r>
              <a:rPr lang="fa-IR" sz="2800" dirty="0" smtClean="0">
                <a:cs typeface="B Nazanin" pitchFamily="2" charset="-78"/>
              </a:rPr>
              <a:t> </a:t>
            </a:r>
            <a:r>
              <a:rPr lang="ar-SA" sz="2800" dirty="0" smtClean="0">
                <a:cs typeface="B Nazanin" pitchFamily="2" charset="-78"/>
              </a:rPr>
              <a:t>شده است که در این بین، سند تحول بنیادین</a:t>
            </a:r>
            <a:r>
              <a:rPr lang="fa-IR" sz="2800" dirty="0" smtClean="0">
                <a:cs typeface="B Nazanin" pitchFamily="2" charset="-78"/>
              </a:rPr>
              <a:t> </a:t>
            </a:r>
            <a:r>
              <a:rPr lang="ar-SA" sz="2800" dirty="0" smtClean="0">
                <a:cs typeface="B Nazanin" pitchFamily="2" charset="-78"/>
              </a:rPr>
              <a:t>آموزش و پرورش بهعنوان یک منبع مادر، قابل ارجاعتر میباشد؛ چرا که براساس بررسی مبانی موردنظردر این زمینه، اقدام به معرفی ساحتهای ششگانه</a:t>
            </a:r>
            <a:r>
              <a:rPr lang="fa-IR" sz="2800" dirty="0" smtClean="0">
                <a:cs typeface="B Nazanin" pitchFamily="2" charset="-78"/>
              </a:rPr>
              <a:t> </a:t>
            </a:r>
            <a:r>
              <a:rPr lang="ar-SA" sz="2800" dirty="0" smtClean="0">
                <a:cs typeface="B Nazanin" pitchFamily="2" charset="-78"/>
              </a:rPr>
              <a:t>ی تربیت نموده است که در ذیل به آنها اشاره</a:t>
            </a:r>
            <a:endParaRPr lang="en-US" sz="2800" dirty="0" smtClean="0">
              <a:cs typeface="B Nazanin" pitchFamily="2" charset="-78"/>
            </a:endParaRPr>
          </a:p>
          <a:p>
            <a:pPr algn="just" rtl="1"/>
            <a:r>
              <a:rPr lang="ar-SA" sz="2800" dirty="0" smtClean="0">
                <a:cs typeface="B Nazanin" pitchFamily="2" charset="-78"/>
              </a:rPr>
              <a:t>می</a:t>
            </a:r>
            <a:r>
              <a:rPr lang="fa-IR" sz="2800" dirty="0" smtClean="0">
                <a:cs typeface="B Nazanin" pitchFamily="2" charset="-78"/>
              </a:rPr>
              <a:t> </a:t>
            </a:r>
            <a:r>
              <a:rPr lang="ar-SA" sz="2800" dirty="0" smtClean="0">
                <a:cs typeface="B Nazanin" pitchFamily="2" charset="-78"/>
              </a:rPr>
              <a:t>شود</a:t>
            </a:r>
            <a:r>
              <a:rPr lang="en-US" sz="2800" dirty="0" smtClean="0">
                <a:cs typeface="B Nazanin" pitchFamily="2" charset="-78"/>
              </a:rPr>
              <a:t>. </a:t>
            </a:r>
            <a:r>
              <a:rPr lang="ar-SA" sz="2800" dirty="0" smtClean="0">
                <a:cs typeface="B Nazanin" pitchFamily="2" charset="-78"/>
              </a:rPr>
              <a:t>لازم به ذکر است که هر یک از ساحتهای ششگانه در سند تحول بنیادین آموزش و پرورش،بر اساس سه مقوله معرفی شدهاند؛ الف</a:t>
            </a:r>
            <a:r>
              <a:rPr lang="en-US" sz="2800" dirty="0" smtClean="0">
                <a:cs typeface="B Nazanin" pitchFamily="2" charset="-78"/>
              </a:rPr>
              <a:t>( </a:t>
            </a:r>
            <a:r>
              <a:rPr lang="ar-SA" sz="2800" dirty="0" smtClean="0">
                <a:cs typeface="B Nazanin" pitchFamily="2" charset="-78"/>
              </a:rPr>
              <a:t>حدود و قلمرو، ب</a:t>
            </a:r>
            <a:r>
              <a:rPr lang="en-US" sz="2800" dirty="0" smtClean="0">
                <a:cs typeface="B Nazanin" pitchFamily="2" charset="-78"/>
              </a:rPr>
              <a:t>( </a:t>
            </a:r>
            <a:r>
              <a:rPr lang="ar-SA" sz="2800" dirty="0" smtClean="0">
                <a:cs typeface="B Nazanin" pitchFamily="2" charset="-78"/>
              </a:rPr>
              <a:t>رویکرد، ج</a:t>
            </a:r>
            <a:r>
              <a:rPr lang="en-US" sz="2800" dirty="0" smtClean="0">
                <a:cs typeface="B Nazanin" pitchFamily="2" charset="-78"/>
              </a:rPr>
              <a:t>( </a:t>
            </a:r>
            <a:r>
              <a:rPr lang="ar-SA" sz="2800" dirty="0" smtClean="0">
                <a:cs typeface="B Nazanin" pitchFamily="2" charset="-78"/>
              </a:rPr>
              <a:t>اصول که در خود سند مفصلاًتوضیح داده</a:t>
            </a:r>
            <a:r>
              <a:rPr lang="fa-IR" sz="2800" dirty="0" smtClean="0">
                <a:cs typeface="B Nazanin" pitchFamily="2" charset="-78"/>
              </a:rPr>
              <a:t> </a:t>
            </a:r>
            <a:r>
              <a:rPr lang="ar-SA" sz="2800" dirty="0" smtClean="0">
                <a:cs typeface="B Nazanin" pitchFamily="2" charset="-78"/>
              </a:rPr>
              <a:t>شده است</a:t>
            </a:r>
            <a:r>
              <a:rPr lang="en-US" sz="2800" dirty="0" smtClean="0">
                <a:cs typeface="B Nazanin" pitchFamily="2" charset="-78"/>
              </a:rPr>
              <a:t>.</a:t>
            </a:r>
          </a:p>
          <a:p>
            <a:endParaRPr lang="en-US" sz="2800" dirty="0">
              <a:cs typeface="B Nazanin" pitchFamily="2" charset="-78"/>
            </a:endParaRPr>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14290"/>
            <a:ext cx="8686800" cy="6357982"/>
          </a:xfrm>
        </p:spPr>
        <p:style>
          <a:lnRef idx="1">
            <a:schemeClr val="accent5"/>
          </a:lnRef>
          <a:fillRef idx="2">
            <a:schemeClr val="accent5"/>
          </a:fillRef>
          <a:effectRef idx="1">
            <a:schemeClr val="accent5"/>
          </a:effectRef>
          <a:fontRef idx="minor">
            <a:schemeClr val="dk1"/>
          </a:fontRef>
        </p:style>
        <p:txBody>
          <a:bodyPr>
            <a:normAutofit/>
          </a:bodyPr>
          <a:lstStyle/>
          <a:p>
            <a:pPr algn="ctr" rtl="1"/>
            <a:endParaRPr lang="fa-IR" b="1" i="1" u="sng" dirty="0" smtClean="0">
              <a:cs typeface="B Nazanin" pitchFamily="2" charset="-78"/>
            </a:endParaRPr>
          </a:p>
          <a:p>
            <a:pPr algn="ctr" rtl="1"/>
            <a:r>
              <a:rPr lang="ar-SA" b="1" i="1" u="sng" dirty="0" smtClean="0">
                <a:cs typeface="B Nazanin" pitchFamily="2" charset="-78"/>
              </a:rPr>
              <a:t>الف</a:t>
            </a:r>
            <a:r>
              <a:rPr lang="en-US" b="1" i="1" u="sng" dirty="0" smtClean="0">
                <a:cs typeface="B Nazanin" pitchFamily="2" charset="-78"/>
              </a:rPr>
              <a:t>( </a:t>
            </a:r>
            <a:r>
              <a:rPr lang="ar-SA" b="1" i="1" u="sng" dirty="0" smtClean="0">
                <a:cs typeface="B Nazanin" pitchFamily="2" charset="-78"/>
              </a:rPr>
              <a:t>ساحت تربیت اعتقادی، عبادی و اخلاقی</a:t>
            </a:r>
            <a:endParaRPr lang="fa-IR" b="1" i="1" u="sng" dirty="0" smtClean="0">
              <a:cs typeface="B Nazanin" pitchFamily="2" charset="-78"/>
            </a:endParaRPr>
          </a:p>
          <a:p>
            <a:pPr algn="ctr" rtl="1">
              <a:buNone/>
            </a:pPr>
            <a:endParaRPr lang="en-US" b="1" i="1" u="sng" dirty="0" smtClean="0">
              <a:cs typeface="B Nazanin" pitchFamily="2" charset="-78"/>
            </a:endParaRPr>
          </a:p>
          <a:p>
            <a:pPr algn="just" rtl="1"/>
            <a:r>
              <a:rPr lang="ar-SA" dirty="0" smtClean="0">
                <a:cs typeface="B Nazanin" pitchFamily="2" charset="-78"/>
              </a:rPr>
              <a:t>به</a:t>
            </a:r>
            <a:r>
              <a:rPr lang="fa-IR" dirty="0" smtClean="0">
                <a:cs typeface="B Nazanin" pitchFamily="2" charset="-78"/>
              </a:rPr>
              <a:t> </a:t>
            </a:r>
            <a:r>
              <a:rPr lang="ar-SA" dirty="0" smtClean="0">
                <a:cs typeface="B Nazanin" pitchFamily="2" charset="-78"/>
              </a:rPr>
              <a:t>طورکلی دو گونه تربیت دینی قابل</a:t>
            </a:r>
            <a:r>
              <a:rPr lang="fa-IR" dirty="0" smtClean="0">
                <a:cs typeface="B Nazanin" pitchFamily="2" charset="-78"/>
              </a:rPr>
              <a:t> </a:t>
            </a:r>
            <a:r>
              <a:rPr lang="ar-SA" dirty="0" smtClean="0">
                <a:cs typeface="B Nazanin" pitchFamily="2" charset="-78"/>
              </a:rPr>
              <a:t>تصور است</a:t>
            </a:r>
            <a:r>
              <a:rPr lang="en-US" dirty="0" smtClean="0">
                <a:cs typeface="B Nazanin" pitchFamily="2" charset="-78"/>
              </a:rPr>
              <a:t>: </a:t>
            </a:r>
            <a:r>
              <a:rPr lang="ar-SA" dirty="0" smtClean="0">
                <a:cs typeface="B Nazanin" pitchFamily="2" charset="-78"/>
              </a:rPr>
              <a:t>نخست تربیتی که چهارچوب بنیادی و اصول آن براساس دین و آموزههای دینی باشد</a:t>
            </a:r>
            <a:r>
              <a:rPr lang="en-US" dirty="0" smtClean="0">
                <a:cs typeface="B Nazanin" pitchFamily="2" charset="-78"/>
              </a:rPr>
              <a:t>. </a:t>
            </a:r>
            <a:r>
              <a:rPr lang="ar-SA" dirty="0" smtClean="0">
                <a:cs typeface="B Nazanin" pitchFamily="2" charset="-78"/>
              </a:rPr>
              <a:t>این شکل از تربیت دینی در مقابل تربیت سکولار قرار دارد و همه</a:t>
            </a:r>
            <a:r>
              <a:rPr lang="fa-IR" dirty="0" smtClean="0">
                <a:cs typeface="B Nazanin" pitchFamily="2" charset="-78"/>
              </a:rPr>
              <a:t> ی</a:t>
            </a:r>
            <a:r>
              <a:rPr lang="ar-SA" dirty="0" smtClean="0">
                <a:cs typeface="B Nazanin" pitchFamily="2" charset="-78"/>
              </a:rPr>
              <a:t>ابعاد یک نظام را بر اساس مبانی معیارهای دینی شامل میشود</a:t>
            </a:r>
            <a:r>
              <a:rPr lang="en-US" dirty="0" smtClean="0">
                <a:cs typeface="B Nazanin" pitchFamily="2" charset="-78"/>
              </a:rPr>
              <a:t>.</a:t>
            </a:r>
            <a:endParaRPr lang="en-US"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00042"/>
            <a:ext cx="8686800" cy="5580083"/>
          </a:xfrm>
        </p:spPr>
        <p:style>
          <a:lnRef idx="1">
            <a:schemeClr val="accent5"/>
          </a:lnRef>
          <a:fillRef idx="2">
            <a:schemeClr val="accent5"/>
          </a:fillRef>
          <a:effectRef idx="1">
            <a:schemeClr val="accent5"/>
          </a:effectRef>
          <a:fontRef idx="minor">
            <a:schemeClr val="dk1"/>
          </a:fontRef>
        </p:style>
        <p:txBody>
          <a:bodyPr>
            <a:noAutofit/>
          </a:bodyPr>
          <a:lstStyle/>
          <a:p>
            <a:pPr algn="r" rtl="1"/>
            <a:r>
              <a:rPr lang="ar-SA" sz="2800" dirty="0" smtClean="0">
                <a:cs typeface="B Nazanin" pitchFamily="2" charset="-78"/>
              </a:rPr>
              <a:t>دوم، بخش خاصی از </a:t>
            </a:r>
            <a:r>
              <a:rPr lang="ar-SA" sz="2800" dirty="0" smtClean="0">
                <a:cs typeface="B Nazanin" pitchFamily="2" charset="-78"/>
              </a:rPr>
              <a:t>تربیت</a:t>
            </a:r>
            <a:r>
              <a:rPr lang="fa-IR" sz="2800" dirty="0" smtClean="0">
                <a:cs typeface="B Nazanin" pitchFamily="2" charset="-78"/>
              </a:rPr>
              <a:t> </a:t>
            </a:r>
            <a:r>
              <a:rPr lang="ar-SA" sz="2800" dirty="0" smtClean="0">
                <a:cs typeface="B Nazanin" pitchFamily="2" charset="-78"/>
              </a:rPr>
              <a:t>که </a:t>
            </a:r>
            <a:r>
              <a:rPr lang="ar-SA" sz="2800" dirty="0" smtClean="0">
                <a:cs typeface="B Nazanin" pitchFamily="2" charset="-78"/>
              </a:rPr>
              <a:t>برای تقویت روند دینداری و دینورزی متربیان صورت میپذیرد</a:t>
            </a:r>
            <a:r>
              <a:rPr lang="en-US" sz="2800" dirty="0" smtClean="0">
                <a:cs typeface="B Nazanin" pitchFamily="2" charset="-78"/>
              </a:rPr>
              <a:t>. </a:t>
            </a:r>
            <a:r>
              <a:rPr lang="ar-SA" sz="2800" dirty="0" smtClean="0">
                <a:cs typeface="B Nazanin" pitchFamily="2" charset="-78"/>
              </a:rPr>
              <a:t>در این شکل از تربیت، اعتقادات ومناسک دین خاصی موردتوجه قرار میگیرد و متربی برای رسیدن به ایمان و باور و عمل به آنها تربیت</a:t>
            </a:r>
            <a:r>
              <a:rPr lang="fa-IR" sz="2800" dirty="0" smtClean="0">
                <a:cs typeface="B Nazanin" pitchFamily="2" charset="-78"/>
              </a:rPr>
              <a:t> </a:t>
            </a:r>
            <a:r>
              <a:rPr lang="ar-SA" sz="2800" dirty="0" smtClean="0">
                <a:cs typeface="B Nazanin" pitchFamily="2" charset="-78"/>
              </a:rPr>
              <a:t>میشود</a:t>
            </a:r>
            <a:r>
              <a:rPr lang="en-US" sz="2800" dirty="0" smtClean="0">
                <a:cs typeface="B Nazanin" pitchFamily="2" charset="-78"/>
              </a:rPr>
              <a:t> )</a:t>
            </a:r>
            <a:r>
              <a:rPr lang="ar-SA" sz="2800" dirty="0" smtClean="0">
                <a:cs typeface="B Nazanin" pitchFamily="2" charset="-78"/>
              </a:rPr>
              <a:t>البته مطابق قانون اساسی کشور ما، اقلیتهای دینی و مذهبی رسمی در تعلیم دین و مذهب خودبه فرزندانشان آزادند</a:t>
            </a:r>
            <a:r>
              <a:rPr lang="en-US" sz="2800" dirty="0" smtClean="0">
                <a:cs typeface="B Nazanin" pitchFamily="2" charset="-78"/>
              </a:rPr>
              <a:t>(. </a:t>
            </a:r>
            <a:r>
              <a:rPr lang="ar-SA" sz="2800" dirty="0" smtClean="0">
                <a:cs typeface="B Nazanin" pitchFamily="2" charset="-78"/>
              </a:rPr>
              <a:t>به همین دلیل و برای تمایز این دو شکل از تربیت دینی، نوع اخیر را تربیت ساحت</a:t>
            </a:r>
            <a:r>
              <a:rPr lang="fa-IR" sz="2800" dirty="0" smtClean="0">
                <a:cs typeface="B Nazanin" pitchFamily="2" charset="-78"/>
              </a:rPr>
              <a:t> </a:t>
            </a:r>
            <a:r>
              <a:rPr lang="ar-SA" sz="2800" dirty="0" smtClean="0">
                <a:cs typeface="B Nazanin" pitchFamily="2" charset="-78"/>
              </a:rPr>
              <a:t>اعتقادی و عبادی نام نهادهایم و به سبب نزدیکی و خویشاوندی اخلاق و دین، در مجموع ساحت </a:t>
            </a:r>
            <a:r>
              <a:rPr lang="ar-SA" sz="2800" dirty="0" smtClean="0">
                <a:cs typeface="B Nazanin" pitchFamily="2" charset="-78"/>
              </a:rPr>
              <a:t>تربیت</a:t>
            </a:r>
            <a:r>
              <a:rPr lang="fa-IR" sz="2800" dirty="0" smtClean="0">
                <a:cs typeface="B Nazanin" pitchFamily="2" charset="-78"/>
              </a:rPr>
              <a:t> </a:t>
            </a:r>
            <a:r>
              <a:rPr lang="ar-SA" sz="2800" dirty="0" smtClean="0">
                <a:cs typeface="B Nazanin" pitchFamily="2" charset="-78"/>
              </a:rPr>
              <a:t>اعتقادی</a:t>
            </a:r>
            <a:r>
              <a:rPr lang="ar-SA" sz="2800" dirty="0" smtClean="0">
                <a:cs typeface="B Nazanin" pitchFamily="2" charset="-78"/>
              </a:rPr>
              <a:t>، عبادی و اخلاقی نامگذاری شد</a:t>
            </a:r>
            <a:r>
              <a:rPr lang="fa-IR" sz="2800" dirty="0" smtClean="0">
                <a:cs typeface="B Nazanin" pitchFamily="2" charset="-78"/>
              </a:rPr>
              <a:t>.</a:t>
            </a:r>
            <a:endParaRPr lang="en-US" sz="2800" dirty="0">
              <a:cs typeface="B Nazanin" pitchFamily="2" charset="-78"/>
            </a:endParaRPr>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57166"/>
            <a:ext cx="8686800" cy="6286544"/>
          </a:xfrm>
          <a:ln/>
        </p:spPr>
        <p:style>
          <a:lnRef idx="1">
            <a:schemeClr val="accent5"/>
          </a:lnRef>
          <a:fillRef idx="2">
            <a:schemeClr val="accent5"/>
          </a:fillRef>
          <a:effectRef idx="1">
            <a:schemeClr val="accent5"/>
          </a:effectRef>
          <a:fontRef idx="minor">
            <a:schemeClr val="dk1"/>
          </a:fontRef>
        </p:style>
        <p:txBody>
          <a:bodyPr>
            <a:noAutofit/>
          </a:bodyPr>
          <a:lstStyle/>
          <a:p>
            <a:pPr algn="ctr" rtl="1"/>
            <a:r>
              <a:rPr lang="ar-SA" sz="2800" b="1" i="1" u="sng" dirty="0" smtClean="0">
                <a:cs typeface="B Nazanin" pitchFamily="2" charset="-78"/>
              </a:rPr>
              <a:t>ب</a:t>
            </a:r>
            <a:r>
              <a:rPr lang="en-US" sz="2800" b="1" i="1" u="sng" dirty="0" smtClean="0">
                <a:cs typeface="B Nazanin" pitchFamily="2" charset="-78"/>
              </a:rPr>
              <a:t>( </a:t>
            </a:r>
            <a:r>
              <a:rPr lang="ar-SA" sz="2800" b="1" i="1" u="sng" dirty="0" smtClean="0">
                <a:cs typeface="B Nazanin" pitchFamily="2" charset="-78"/>
              </a:rPr>
              <a:t>ساحت تربیت اجتماعی و سیاسی</a:t>
            </a:r>
            <a:endParaRPr lang="en-US" sz="2800" b="1" i="1" u="sng" dirty="0" smtClean="0">
              <a:cs typeface="B Nazanin" pitchFamily="2" charset="-78"/>
            </a:endParaRPr>
          </a:p>
          <a:p>
            <a:pPr algn="r" rtl="1"/>
            <a:r>
              <a:rPr lang="ar-SA" sz="2800" dirty="0" smtClean="0">
                <a:cs typeface="B Nazanin" pitchFamily="2" charset="-78"/>
              </a:rPr>
              <a:t>ساحت تربیت اجتماعی و سیاسی بخشی از جریان تربیت است که متربیان را قادر میسازد تا شهروندانی فعال و آگاه باشند و در فعالیتهای سیاسی و اجتماعی</a:t>
            </a:r>
            <a:r>
              <a:rPr lang="fa-IR" sz="2800" dirty="0" smtClean="0">
                <a:cs typeface="B Nazanin" pitchFamily="2" charset="-78"/>
              </a:rPr>
              <a:t> </a:t>
            </a:r>
            <a:r>
              <a:rPr lang="ar-SA" sz="2800" dirty="0" smtClean="0">
                <a:cs typeface="B Nazanin" pitchFamily="2" charset="-78"/>
              </a:rPr>
              <a:t>مشارکت کنند</a:t>
            </a:r>
            <a:endParaRPr lang="fa-IR" sz="2800" dirty="0" smtClean="0">
              <a:cs typeface="B Nazanin" pitchFamily="2" charset="-78"/>
            </a:endParaRPr>
          </a:p>
          <a:p>
            <a:pPr algn="r" rtl="1"/>
            <a:r>
              <a:rPr lang="en-US" sz="2800" dirty="0" smtClean="0">
                <a:cs typeface="B Nazanin" pitchFamily="2" charset="-78"/>
              </a:rPr>
              <a:t>. </a:t>
            </a:r>
            <a:r>
              <a:rPr lang="ar-SA" sz="2800" dirty="0" smtClean="0">
                <a:cs typeface="B Nazanin" pitchFamily="2" charset="-78"/>
              </a:rPr>
              <a:t>قلمرو ساحت تربیت اجتماعی سیاسی شامل موارد زیر است</a:t>
            </a:r>
            <a:r>
              <a:rPr lang="fa-IR" sz="2800" dirty="0" smtClean="0">
                <a:cs typeface="B Nazanin" pitchFamily="2" charset="-78"/>
              </a:rPr>
              <a:t>:</a:t>
            </a:r>
          </a:p>
          <a:p>
            <a:pPr algn="r" rtl="1"/>
            <a:r>
              <a:rPr lang="fa-IR" sz="2800" dirty="0" smtClean="0">
                <a:cs typeface="B Nazanin" pitchFamily="2" charset="-78"/>
              </a:rPr>
              <a:t>1.</a:t>
            </a:r>
            <a:r>
              <a:rPr lang="ar-SA" sz="2800" dirty="0" smtClean="0">
                <a:cs typeface="B Nazanin" pitchFamily="2" charset="-78"/>
              </a:rPr>
              <a:t>ارتباط مناسب با دیگران</a:t>
            </a:r>
            <a:endParaRPr lang="en-US" sz="2800" dirty="0" smtClean="0">
              <a:cs typeface="B Nazanin" pitchFamily="2" charset="-78"/>
            </a:endParaRPr>
          </a:p>
          <a:p>
            <a:pPr algn="r" rtl="1"/>
            <a:r>
              <a:rPr lang="fa-IR" sz="2800" dirty="0" smtClean="0">
                <a:cs typeface="B Nazanin" pitchFamily="2" charset="-78"/>
              </a:rPr>
              <a:t>2.</a:t>
            </a:r>
            <a:r>
              <a:rPr lang="ar-SA" sz="2800" dirty="0" smtClean="0">
                <a:cs typeface="B Nazanin" pitchFamily="2" charset="-78"/>
              </a:rPr>
              <a:t>تعامل شایسته با نهاد دولت و سایر</a:t>
            </a:r>
            <a:r>
              <a:rPr lang="fa-IR" sz="2800" dirty="0" smtClean="0">
                <a:cs typeface="B Nazanin" pitchFamily="2" charset="-78"/>
              </a:rPr>
              <a:t>ن</a:t>
            </a:r>
            <a:r>
              <a:rPr lang="ar-SA" sz="2800" dirty="0" smtClean="0">
                <a:cs typeface="B Nazanin" pitchFamily="2" charset="-78"/>
              </a:rPr>
              <a:t>هادهای مدنی و سیاسی</a:t>
            </a:r>
            <a:endParaRPr lang="en-US" sz="2800" dirty="0" smtClean="0">
              <a:cs typeface="B Nazanin" pitchFamily="2" charset="-78"/>
            </a:endParaRPr>
          </a:p>
          <a:p>
            <a:pPr algn="r" rtl="1"/>
            <a:r>
              <a:rPr lang="fa-IR" sz="2800" dirty="0" smtClean="0">
                <a:cs typeface="B Nazanin" pitchFamily="2" charset="-78"/>
              </a:rPr>
              <a:t>3.مسئولیت پذیری</a:t>
            </a:r>
          </a:p>
          <a:p>
            <a:pPr algn="r" rtl="1"/>
            <a:r>
              <a:rPr lang="fa-IR" sz="2800" dirty="0" smtClean="0">
                <a:cs typeface="B Nazanin" pitchFamily="2" charset="-78"/>
              </a:rPr>
              <a:t>4.مشارکت اجنماعی</a:t>
            </a:r>
          </a:p>
          <a:p>
            <a:pPr algn="r" rtl="1"/>
            <a:r>
              <a:rPr lang="fa-IR" sz="2800" dirty="0" smtClean="0">
                <a:cs typeface="B Nazanin" pitchFamily="2" charset="-78"/>
              </a:rPr>
              <a:t>5.کسب دانش و اخلاق اجتماعی</a:t>
            </a:r>
          </a:p>
          <a:p>
            <a:pPr algn="r" rtl="1"/>
            <a:r>
              <a:rPr lang="fa-IR" sz="2800" dirty="0" smtClean="0">
                <a:cs typeface="B Nazanin" pitchFamily="2" charset="-78"/>
              </a:rPr>
              <a:t>6.کسب مهارتهای ارتباطی</a:t>
            </a:r>
          </a:p>
          <a:p>
            <a:pPr algn="r" rtl="1"/>
            <a:r>
              <a:rPr lang="fa-IR" sz="2800" dirty="0" smtClean="0">
                <a:cs typeface="B Nazanin" pitchFamily="2" charset="-78"/>
              </a:rPr>
              <a:t>7.درک وتعامل میان فرهنگی</a:t>
            </a:r>
          </a:p>
          <a:p>
            <a:pPr algn="r" rtl="1"/>
            <a:r>
              <a:rPr lang="fa-IR" sz="2800" dirty="0" smtClean="0">
                <a:cs typeface="B Nazanin" pitchFamily="2" charset="-78"/>
              </a:rPr>
              <a:t>8.تفاهم بین المللی و حفظ وحدت</a:t>
            </a:r>
            <a:endParaRPr lang="en-US" sz="2800" dirty="0" smtClean="0">
              <a:cs typeface="B Nazanin" pitchFamily="2" charset="-78"/>
            </a:endParaRPr>
          </a:p>
          <a:p>
            <a:pPr algn="r" rtl="1"/>
            <a:endParaRPr lang="en-US" sz="2800"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85728"/>
            <a:ext cx="8686800" cy="6000792"/>
          </a:xfrm>
        </p:spPr>
        <p:style>
          <a:lnRef idx="1">
            <a:schemeClr val="accent5"/>
          </a:lnRef>
          <a:fillRef idx="2">
            <a:schemeClr val="accent5"/>
          </a:fillRef>
          <a:effectRef idx="1">
            <a:schemeClr val="accent5"/>
          </a:effectRef>
          <a:fontRef idx="minor">
            <a:schemeClr val="dk1"/>
          </a:fontRef>
        </p:style>
        <p:txBody>
          <a:bodyPr>
            <a:normAutofit/>
          </a:bodyPr>
          <a:lstStyle/>
          <a:p>
            <a:pPr algn="r" rtl="1"/>
            <a:endParaRPr lang="fa-IR" dirty="0" smtClean="0">
              <a:cs typeface="B Nazanin" pitchFamily="2" charset="-78"/>
            </a:endParaRPr>
          </a:p>
          <a:p>
            <a:pPr algn="r" rtl="1"/>
            <a:endParaRPr lang="fa-IR" dirty="0" smtClean="0">
              <a:cs typeface="B Nazanin" pitchFamily="2" charset="-78"/>
            </a:endParaRPr>
          </a:p>
          <a:p>
            <a:pPr lvl="1" algn="just" rtl="1"/>
            <a:r>
              <a:rPr lang="ar-SA" sz="3200" dirty="0" smtClean="0">
                <a:cs typeface="B Nazanin" pitchFamily="2" charset="-78"/>
              </a:rPr>
              <a:t>این ساحت نه شناختگرایی صرف است است</a:t>
            </a:r>
            <a:r>
              <a:rPr lang="fa-IR" sz="3200" dirty="0" smtClean="0">
                <a:cs typeface="B Nazanin" pitchFamily="2" charset="-78"/>
              </a:rPr>
              <a:t> و</a:t>
            </a:r>
            <a:r>
              <a:rPr lang="ar-SA" sz="3200" dirty="0" smtClean="0">
                <a:cs typeface="B Nazanin" pitchFamily="2" charset="-78"/>
              </a:rPr>
              <a:t>نه گرایش رفتارگرایی دارد</a:t>
            </a:r>
            <a:r>
              <a:rPr lang="en-US" sz="3200" dirty="0" smtClean="0">
                <a:cs typeface="B Nazanin" pitchFamily="2" charset="-78"/>
              </a:rPr>
              <a:t>.</a:t>
            </a:r>
            <a:r>
              <a:rPr lang="ar-SA" dirty="0" smtClean="0">
                <a:cs typeface="B Nazanin" pitchFamily="2" charset="-78"/>
              </a:rPr>
              <a:t>ساحت تربیت اجتماعی و مدنی به توسعهی شهروندی یا توانمندیهای شهری مربوط میشود و اهداف</a:t>
            </a:r>
            <a:r>
              <a:rPr lang="fa-IR" dirty="0" smtClean="0">
                <a:cs typeface="B Nazanin" pitchFamily="2" charset="-78"/>
              </a:rPr>
              <a:t> </a:t>
            </a:r>
            <a:r>
              <a:rPr lang="ar-SA" dirty="0" smtClean="0">
                <a:cs typeface="B Nazanin" pitchFamily="2" charset="-78"/>
              </a:rPr>
              <a:t>آن الزاماً در ارتباط با انتظارات اعضای جوامع و ملتهای خاص، فهمیده میشود؛ زیرا آنها دانشها و طرز، تلقیها، ارزشها و مهارتهای همراه با مشارکت در زندگی جمعی یا مدنی را انتقال میدهن</a:t>
            </a:r>
            <a:r>
              <a:rPr lang="fa-IR" dirty="0" smtClean="0">
                <a:cs typeface="B Nazanin" pitchFamily="2" charset="-78"/>
              </a:rPr>
              <a:t>د</a:t>
            </a:r>
            <a:endParaRPr lang="en-US" dirty="0">
              <a:cs typeface="B Nazanin" pitchFamily="2" charset="-78"/>
            </a:endParaRPr>
          </a:p>
        </p:txBody>
      </p:sp>
    </p:spTree>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14356"/>
            <a:ext cx="8686800" cy="5365769"/>
          </a:xfrm>
        </p:spPr>
        <p:style>
          <a:lnRef idx="1">
            <a:schemeClr val="accent5"/>
          </a:lnRef>
          <a:fillRef idx="2">
            <a:schemeClr val="accent5"/>
          </a:fillRef>
          <a:effectRef idx="1">
            <a:schemeClr val="accent5"/>
          </a:effectRef>
          <a:fontRef idx="minor">
            <a:schemeClr val="dk1"/>
          </a:fontRef>
        </p:style>
        <p:txBody>
          <a:bodyPr>
            <a:noAutofit/>
          </a:bodyPr>
          <a:lstStyle/>
          <a:p>
            <a:pPr algn="ctr" rtl="1">
              <a:buNone/>
            </a:pPr>
            <a:r>
              <a:rPr lang="ar-SA" b="1" u="sng" dirty="0" smtClean="0">
                <a:cs typeface="B Nazanin" pitchFamily="2" charset="-78"/>
              </a:rPr>
              <a:t>ج</a:t>
            </a:r>
            <a:r>
              <a:rPr lang="en-US" b="1" u="sng" dirty="0" smtClean="0">
                <a:cs typeface="B Nazanin" pitchFamily="2" charset="-78"/>
              </a:rPr>
              <a:t>( </a:t>
            </a:r>
            <a:r>
              <a:rPr lang="ar-SA" b="1" u="sng" dirty="0" smtClean="0">
                <a:cs typeface="B Nazanin" pitchFamily="2" charset="-78"/>
              </a:rPr>
              <a:t>ساحت تربیت زيستی و بدنی</a:t>
            </a:r>
            <a:endParaRPr lang="en-US" b="1" u="sng" dirty="0" smtClean="0">
              <a:cs typeface="B Nazanin" pitchFamily="2" charset="-78"/>
            </a:endParaRPr>
          </a:p>
          <a:p>
            <a:pPr algn="just" rtl="1"/>
            <a:r>
              <a:rPr lang="ar-SA" dirty="0" smtClean="0">
                <a:cs typeface="B Nazanin" pitchFamily="2" charset="-78"/>
              </a:rPr>
              <a:t>ساحت تربیت زیستی و بدنی بخشی از جریان تربیت است که ناظر به حفظ و ارتقای</a:t>
            </a:r>
            <a:r>
              <a:rPr lang="fa-IR" dirty="0" smtClean="0">
                <a:cs typeface="B Nazanin" pitchFamily="2" charset="-78"/>
              </a:rPr>
              <a:t> </a:t>
            </a:r>
            <a:r>
              <a:rPr lang="ar-SA" dirty="0" smtClean="0">
                <a:cs typeface="B Nazanin" pitchFamily="2" charset="-78"/>
              </a:rPr>
              <a:t>سلامت و رعایت بهداشت جسمی و روانی تربیان در قبال خود و دیگران، تقویت قوای جسمی و روانی،مبارزه با عوامل ضعف و بیماری، حفاظت از محیط</a:t>
            </a:r>
            <a:r>
              <a:rPr lang="fa-IR" dirty="0" smtClean="0">
                <a:cs typeface="B Nazanin" pitchFamily="2" charset="-78"/>
              </a:rPr>
              <a:t> </a:t>
            </a:r>
            <a:r>
              <a:rPr lang="ar-SA" dirty="0" smtClean="0">
                <a:cs typeface="B Nazanin" pitchFamily="2" charset="-78"/>
              </a:rPr>
              <a:t>زیست و احترام به طبیعت است</a:t>
            </a:r>
            <a:r>
              <a:rPr lang="fa-IR" dirty="0" smtClean="0">
                <a:cs typeface="B Nazanin" pitchFamily="2" charset="-78"/>
              </a:rPr>
              <a:t>.</a:t>
            </a:r>
            <a:r>
              <a:rPr lang="ar-SA" dirty="0" smtClean="0">
                <a:cs typeface="B Nazanin" pitchFamily="2" charset="-78"/>
              </a:rPr>
              <a:t>مهمترین جهت</a:t>
            </a:r>
            <a:r>
              <a:rPr lang="fa-IR" dirty="0" smtClean="0">
                <a:cs typeface="B Nazanin" pitchFamily="2" charset="-78"/>
              </a:rPr>
              <a:t> </a:t>
            </a:r>
            <a:r>
              <a:rPr lang="ar-SA" dirty="0" smtClean="0">
                <a:cs typeface="B Nazanin" pitchFamily="2" charset="-78"/>
              </a:rPr>
              <a:t>گیری ساحت تربیت زیستی و بدنی عبارت است از؛ تعامل مستمر روح و بدن، با این</a:t>
            </a:r>
            <a:r>
              <a:rPr lang="fa-IR" dirty="0" smtClean="0">
                <a:cs typeface="B Nazanin" pitchFamily="2" charset="-78"/>
              </a:rPr>
              <a:t> </a:t>
            </a:r>
            <a:r>
              <a:rPr lang="ar-SA" dirty="0" smtClean="0">
                <a:cs typeface="B Nazanin" pitchFamily="2" charset="-78"/>
              </a:rPr>
              <a:t>توضیح که در این جهت</a:t>
            </a:r>
            <a:r>
              <a:rPr lang="fa-IR" dirty="0" smtClean="0">
                <a:cs typeface="B Nazanin" pitchFamily="2" charset="-78"/>
              </a:rPr>
              <a:t> </a:t>
            </a:r>
            <a:r>
              <a:rPr lang="ar-SA" dirty="0" smtClean="0">
                <a:cs typeface="B Nazanin" pitchFamily="2" charset="-78"/>
              </a:rPr>
              <a:t>گیری رابطه</a:t>
            </a:r>
            <a:r>
              <a:rPr lang="fa-IR" dirty="0" smtClean="0">
                <a:cs typeface="B Nazanin" pitchFamily="2" charset="-78"/>
              </a:rPr>
              <a:t> </a:t>
            </a:r>
            <a:r>
              <a:rPr lang="ar-SA" dirty="0" smtClean="0">
                <a:cs typeface="B Nazanin" pitchFamily="2" charset="-78"/>
              </a:rPr>
              <a:t>ی روح و بدن رابطهای بنیادین، عمیق و در اصلِ هستی است</a:t>
            </a:r>
            <a:r>
              <a:rPr lang="fa-IR" dirty="0" smtClean="0">
                <a:cs typeface="B Nazanin" pitchFamily="2" charset="-78"/>
              </a:rPr>
              <a:t>.</a:t>
            </a:r>
            <a:endParaRPr lang="en-US" dirty="0">
              <a:cs typeface="B Nazanin" pitchFamily="2" charset="-78"/>
            </a:endParaRP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00042"/>
            <a:ext cx="8686800" cy="5580083"/>
          </a:xfrm>
        </p:spPr>
        <p:style>
          <a:lnRef idx="1">
            <a:schemeClr val="accent5"/>
          </a:lnRef>
          <a:fillRef idx="2">
            <a:schemeClr val="accent5"/>
          </a:fillRef>
          <a:effectRef idx="1">
            <a:schemeClr val="accent5"/>
          </a:effectRef>
          <a:fontRef idx="minor">
            <a:schemeClr val="dk1"/>
          </a:fontRef>
        </p:style>
        <p:txBody>
          <a:bodyPr/>
          <a:lstStyle/>
          <a:p>
            <a:pPr algn="r" rtl="1"/>
            <a:endParaRPr lang="fa-IR" b="1" dirty="0" smtClean="0">
              <a:cs typeface="B Koodak" pitchFamily="2" charset="-78"/>
            </a:endParaRPr>
          </a:p>
          <a:p>
            <a:pPr algn="ctr" rtl="1"/>
            <a:r>
              <a:rPr lang="ar-SA" b="1" i="1" u="sng" dirty="0" smtClean="0">
                <a:cs typeface="B Nazanin" pitchFamily="2" charset="-78"/>
              </a:rPr>
              <a:t>د</a:t>
            </a:r>
            <a:r>
              <a:rPr lang="en-US" b="1" i="1" u="sng" dirty="0" smtClean="0">
                <a:cs typeface="B Nazanin" pitchFamily="2" charset="-78"/>
              </a:rPr>
              <a:t>( </a:t>
            </a:r>
            <a:r>
              <a:rPr lang="ar-SA" b="1" i="1" u="sng" dirty="0" smtClean="0">
                <a:cs typeface="B Nazanin" pitchFamily="2" charset="-78"/>
              </a:rPr>
              <a:t>ساحت تربیت زيبايی</a:t>
            </a:r>
            <a:r>
              <a:rPr lang="fa-IR" b="1" i="1" u="sng" dirty="0" smtClean="0">
                <a:cs typeface="B Nazanin" pitchFamily="2" charset="-78"/>
              </a:rPr>
              <a:t> </a:t>
            </a:r>
            <a:r>
              <a:rPr lang="ar-SA" b="1" i="1" u="sng" dirty="0" smtClean="0">
                <a:cs typeface="B Nazanin" pitchFamily="2" charset="-78"/>
              </a:rPr>
              <a:t>شناختی و هنری</a:t>
            </a:r>
            <a:r>
              <a:rPr lang="fa-IR" b="1" i="1" u="sng" dirty="0" smtClean="0">
                <a:cs typeface="B Nazanin" pitchFamily="2" charset="-78"/>
              </a:rPr>
              <a:t>:</a:t>
            </a:r>
            <a:endParaRPr lang="en-US" i="1" u="sng" dirty="0" smtClean="0">
              <a:cs typeface="B Nazanin" pitchFamily="2" charset="-78"/>
            </a:endParaRPr>
          </a:p>
          <a:p>
            <a:pPr algn="r" rtl="1"/>
            <a:endParaRPr lang="fa-IR" sz="2800" dirty="0" smtClean="0">
              <a:cs typeface="B Nazanin" pitchFamily="2" charset="-78"/>
            </a:endParaRPr>
          </a:p>
          <a:p>
            <a:pPr algn="just" rtl="1"/>
            <a:r>
              <a:rPr lang="ar-SA" sz="2800" dirty="0" smtClean="0">
                <a:cs typeface="B Nazanin" pitchFamily="2" charset="-78"/>
              </a:rPr>
              <a:t>ساحت تربیت زیبایی</a:t>
            </a:r>
            <a:r>
              <a:rPr lang="fa-IR" sz="2800" dirty="0" smtClean="0">
                <a:cs typeface="B Nazanin" pitchFamily="2" charset="-78"/>
              </a:rPr>
              <a:t> </a:t>
            </a:r>
            <a:r>
              <a:rPr lang="ar-SA" sz="2800" dirty="0" smtClean="0">
                <a:cs typeface="B Nazanin" pitchFamily="2" charset="-78"/>
              </a:rPr>
              <a:t>شناختی و هنری بخشی از جریان تربیت است که ناظر به رشدقوه</a:t>
            </a:r>
            <a:r>
              <a:rPr lang="fa-IR" sz="2800" dirty="0" smtClean="0">
                <a:cs typeface="B Nazanin" pitchFamily="2" charset="-78"/>
              </a:rPr>
              <a:t> </a:t>
            </a:r>
            <a:r>
              <a:rPr lang="ar-SA" sz="2800" dirty="0" smtClean="0">
                <a:cs typeface="B Nazanin" pitchFamily="2" charset="-78"/>
              </a:rPr>
              <a:t>ی خیال و پرورش عواطف، احساسات و ذوق زیبایی</a:t>
            </a:r>
            <a:r>
              <a:rPr lang="fa-IR" sz="2800" dirty="0" smtClean="0">
                <a:cs typeface="B Nazanin" pitchFamily="2" charset="-78"/>
              </a:rPr>
              <a:t> </a:t>
            </a:r>
            <a:r>
              <a:rPr lang="ar-SA" sz="2800" dirty="0" smtClean="0">
                <a:cs typeface="B Nazanin" pitchFamily="2" charset="-78"/>
              </a:rPr>
              <a:t>شناختی متربیان</a:t>
            </a:r>
            <a:r>
              <a:rPr lang="en-US" sz="2800" dirty="0" smtClean="0">
                <a:cs typeface="B Nazanin" pitchFamily="2" charset="-78"/>
              </a:rPr>
              <a:t> )</a:t>
            </a:r>
            <a:r>
              <a:rPr lang="ar-SA" sz="2800" dirty="0" smtClean="0">
                <a:cs typeface="B Nazanin" pitchFamily="2" charset="-78"/>
              </a:rPr>
              <a:t>توان درک موضوعات و افعالدارای زیبایی مادی یا معنوی توان خلق آثار هنری و قدردانی از آثار و ارزشهای هنری</a:t>
            </a:r>
            <a:r>
              <a:rPr lang="en-US" sz="2800" dirty="0" smtClean="0">
                <a:cs typeface="B Nazanin" pitchFamily="2" charset="-78"/>
              </a:rPr>
              <a:t>( </a:t>
            </a:r>
            <a:r>
              <a:rPr lang="ar-SA" sz="2800" dirty="0" smtClean="0">
                <a:cs typeface="B Nazanin" pitchFamily="2" charset="-78"/>
              </a:rPr>
              <a:t>است</a:t>
            </a:r>
            <a:r>
              <a:rPr lang="fa-IR" sz="2800" dirty="0" smtClean="0">
                <a:cs typeface="B Nazanin" pitchFamily="2" charset="-78"/>
              </a:rPr>
              <a:t>.</a:t>
            </a:r>
            <a:endParaRPr lang="en-US" sz="2800" dirty="0">
              <a:cs typeface="B Nazanin" pitchFamily="2" charset="-78"/>
            </a:endParaRPr>
          </a:p>
        </p:txBody>
      </p:sp>
    </p:spTree>
  </p:cSld>
  <p:clrMapOvr>
    <a:masterClrMapping/>
  </p:clrMapOvr>
  <p:transition>
    <p:pull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90</TotalTime>
  <Words>941</Words>
  <Application>Microsoft Office PowerPoint</Application>
  <PresentationFormat>On-screen Show (4:3)</PresentationFormat>
  <Paragraphs>45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Trek</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 محمد علی احمدی ساحت های تربیتی</dc:title>
  <dc:creator>ana</dc:creator>
  <cp:lastModifiedBy>Windows User</cp:lastModifiedBy>
  <cp:revision>12</cp:revision>
  <dcterms:created xsi:type="dcterms:W3CDTF">2016-04-24T11:15:29Z</dcterms:created>
  <dcterms:modified xsi:type="dcterms:W3CDTF">2020-05-15T10:33:42Z</dcterms:modified>
</cp:coreProperties>
</file>