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notesMasterIdLst>
    <p:notesMasterId r:id="rId12"/>
  </p:notesMasterIdLst>
  <p:sldIdLst>
    <p:sldId id="293" r:id="rId2"/>
    <p:sldId id="256" r:id="rId3"/>
    <p:sldId id="405" r:id="rId4"/>
    <p:sldId id="389" r:id="rId5"/>
    <p:sldId id="390" r:id="rId6"/>
    <p:sldId id="391" r:id="rId7"/>
    <p:sldId id="406" r:id="rId8"/>
    <p:sldId id="416" r:id="rId9"/>
    <p:sldId id="417" r:id="rId10"/>
    <p:sldId id="418" r:id="rId11"/>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C9D7D8B-2CBE-4FAC-A1CD-EDCBD03E5DD2}">
          <p14:sldIdLst>
            <p14:sldId id="293"/>
            <p14:sldId id="256"/>
            <p14:sldId id="405"/>
            <p14:sldId id="389"/>
            <p14:sldId id="390"/>
            <p14:sldId id="391"/>
            <p14:sldId id="406"/>
            <p14:sldId id="416"/>
            <p14:sldId id="417"/>
            <p14:sldId id="418"/>
          </p14:sldIdLst>
        </p14:section>
        <p14:section name="Untitled Section" id="{3D82AC9F-A8A3-436C-8BBF-327EC13B19CF}">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434" autoAdjust="0"/>
  </p:normalViewPr>
  <p:slideViewPr>
    <p:cSldViewPr>
      <p:cViewPr varScale="1">
        <p:scale>
          <a:sx n="95" d="100"/>
          <a:sy n="95" d="100"/>
        </p:scale>
        <p:origin x="1094" y="67"/>
      </p:cViewPr>
      <p:guideLst>
        <p:guide orient="horz" pos="2160"/>
        <p:guide pos="2880"/>
      </p:guideLst>
    </p:cSldViewPr>
  </p:slideViewPr>
  <p:outlineViewPr>
    <p:cViewPr>
      <p:scale>
        <a:sx n="33" d="100"/>
        <a:sy n="33" d="100"/>
      </p:scale>
      <p:origin x="0" y="-5812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87A7ED8-53CB-4C5A-9F7C-50DEFCF1FCFA}" type="datetimeFigureOut">
              <a:rPr lang="fa-IR" smtClean="0"/>
              <a:pPr/>
              <a:t>02/09/1441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3926A42-5C57-4926-B3D3-A7C0388FBE17}" type="slidenum">
              <a:rPr lang="fa-IR" smtClean="0"/>
              <a:pPr/>
              <a:t>‹#›</a:t>
            </a:fld>
            <a:endParaRPr lang="fa-IR"/>
          </a:p>
        </p:txBody>
      </p:sp>
    </p:spTree>
    <p:extLst>
      <p:ext uri="{BB962C8B-B14F-4D97-AF65-F5344CB8AC3E}">
        <p14:creationId xmlns:p14="http://schemas.microsoft.com/office/powerpoint/2010/main" val="377259234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D99F01F5-BA25-4477-A8DE-97B94E73D895}"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99F01F5-BA25-4477-A8DE-97B94E73D895}"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99F01F5-BA25-4477-A8DE-97B94E73D895}"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918E5A7-3826-4277-BB7F-844F389E2A01}" type="datetimeFigureOut">
              <a:rPr lang="fa-IR" smtClean="0"/>
              <a:pPr/>
              <a:t>02/09/1441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D99F01F5-BA25-4477-A8DE-97B94E73D895}"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918E5A7-3826-4277-BB7F-844F389E2A01}" type="datetimeFigureOut">
              <a:rPr lang="fa-IR" smtClean="0"/>
              <a:pPr/>
              <a:t>02/09/1441</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99F01F5-BA25-4477-A8DE-97B94E73D895}"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fa-IR" sz="6600" b="0" dirty="0" smtClean="0">
                <a:solidFill>
                  <a:schemeClr val="tx1"/>
                </a:solidFill>
                <a:latin typeface="IranNastaliq" pitchFamily="18" charset="0"/>
                <a:cs typeface="IranNastaliq" pitchFamily="18" charset="0"/>
              </a:rPr>
              <a:t>به نام </a:t>
            </a:r>
            <a:r>
              <a:rPr lang="fa-IR" sz="6600" b="0" dirty="0" smtClean="0">
                <a:solidFill>
                  <a:schemeClr val="tx1"/>
                </a:solidFill>
                <a:latin typeface="IranNastaliq" pitchFamily="18" charset="0"/>
                <a:cs typeface="IranNastaliq" pitchFamily="18" charset="0"/>
              </a:rPr>
              <a:t>خداوند بخشنده </a:t>
            </a:r>
            <a:r>
              <a:rPr lang="fa-IR" sz="6600" b="0" dirty="0" smtClean="0">
                <a:solidFill>
                  <a:schemeClr val="tx1"/>
                </a:solidFill>
                <a:latin typeface="IranNastaliq" pitchFamily="18" charset="0"/>
                <a:cs typeface="IranNastaliq" pitchFamily="18" charset="0"/>
              </a:rPr>
              <a:t>مهربان</a:t>
            </a:r>
            <a:endParaRPr lang="fa-IR" sz="6600" b="0" dirty="0">
              <a:solidFill>
                <a:schemeClr val="tx1"/>
              </a:solidFill>
              <a:latin typeface="IranNastaliq" pitchFamily="18" charset="0"/>
              <a:cs typeface="IranNastaliq" pitchFamily="18" charset="0"/>
            </a:endParaRPr>
          </a:p>
        </p:txBody>
      </p:sp>
    </p:spTree>
  </p:cSld>
  <p:clrMapOvr>
    <a:masterClrMapping/>
  </p:clrMapOvr>
  <p:transition>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ar-SA" sz="2000" dirty="0"/>
              <a:t>همچنین در زمان محمدشاه، هیئت‌هایی برای درخواست از دولت فرانسه جهت فرستادن عده‌ای کارشناس و متخصص نظامی و اقتصادی به ایران به فرانسه اعزام شدند، این هیئت‌ها به چشم خود می‌دیدند که فرنگیان اطفال خود را به نوعی ترغیب می‌نمایند که دقیقه‌ای از تعلیم و تربیت غفلت </a:t>
            </a:r>
            <a:r>
              <a:rPr lang="ar-SA" sz="2000" dirty="0" smtClean="0"/>
              <a:t>نورزند</a:t>
            </a:r>
            <a:r>
              <a:rPr lang="fa-IR" sz="2000" dirty="0" smtClean="0"/>
              <a:t>.</a:t>
            </a:r>
            <a:endParaRPr lang="en-US" sz="2000"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a:t>بخش سوم: تاریخ آموزش و پرورش دوره تجدد(قاجار)</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17848256"/>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fa-IR" sz="4000" dirty="0" smtClean="0">
                <a:ln w="22225">
                  <a:solidFill>
                    <a:schemeClr val="accent2"/>
                  </a:solidFill>
                  <a:prstDash val="solid"/>
                </a:ln>
                <a:solidFill>
                  <a:schemeClr val="accent2">
                    <a:lumMod val="40000"/>
                    <a:lumOff val="60000"/>
                  </a:schemeClr>
                </a:solidFill>
                <a:effectLst/>
                <a:cs typeface="B Zar" pitchFamily="2" charset="-78"/>
              </a:rPr>
              <a:t>تاریخ اندیشه ها و عمل تربیتی</a:t>
            </a:r>
            <a:br>
              <a:rPr lang="fa-IR" sz="4000" dirty="0" smtClean="0">
                <a:ln w="22225">
                  <a:solidFill>
                    <a:schemeClr val="accent2"/>
                  </a:solidFill>
                  <a:prstDash val="solid"/>
                </a:ln>
                <a:solidFill>
                  <a:schemeClr val="accent2">
                    <a:lumMod val="40000"/>
                    <a:lumOff val="60000"/>
                  </a:schemeClr>
                </a:solidFill>
                <a:effectLst/>
                <a:cs typeface="B Zar" pitchFamily="2" charset="-78"/>
              </a:rPr>
            </a:br>
            <a:r>
              <a:rPr lang="fa-IR" sz="4000" dirty="0" smtClean="0">
                <a:ln w="22225">
                  <a:solidFill>
                    <a:schemeClr val="accent2"/>
                  </a:solidFill>
                  <a:prstDash val="solid"/>
                </a:ln>
                <a:solidFill>
                  <a:schemeClr val="accent2">
                    <a:lumMod val="40000"/>
                    <a:lumOff val="60000"/>
                  </a:schemeClr>
                </a:solidFill>
                <a:effectLst/>
                <a:cs typeface="B Zar" pitchFamily="2" charset="-78"/>
              </a:rPr>
              <a:t>در اسلام و ایران</a:t>
            </a:r>
            <a:r>
              <a:rPr lang="en-US" dirty="0" smtClean="0">
                <a:cs typeface="B Homa" pitchFamily="2" charset="-78"/>
              </a:rPr>
              <a:t/>
            </a:r>
            <a:br>
              <a:rPr lang="en-US" dirty="0" smtClean="0">
                <a:cs typeface="B Homa" pitchFamily="2" charset="-78"/>
              </a:rPr>
            </a:br>
            <a:endParaRPr lang="fa-IR" dirty="0">
              <a:cs typeface="B Homa" pitchFamily="2" charset="-78"/>
            </a:endParaRPr>
          </a:p>
        </p:txBody>
      </p:sp>
      <p:sp>
        <p:nvSpPr>
          <p:cNvPr id="3" name="Subtitle 2"/>
          <p:cNvSpPr>
            <a:spLocks noGrp="1"/>
          </p:cNvSpPr>
          <p:nvPr>
            <p:ph type="subTitle" idx="1"/>
          </p:nvPr>
        </p:nvSpPr>
        <p:spPr>
          <a:xfrm>
            <a:off x="2195736" y="3200400"/>
            <a:ext cx="4824536" cy="1380728"/>
          </a:xfrm>
        </p:spPr>
        <p:style>
          <a:lnRef idx="2">
            <a:schemeClr val="accent4"/>
          </a:lnRef>
          <a:fillRef idx="1">
            <a:schemeClr val="lt1"/>
          </a:fillRef>
          <a:effectRef idx="0">
            <a:schemeClr val="accent4"/>
          </a:effectRef>
          <a:fontRef idx="minor">
            <a:schemeClr val="dk1"/>
          </a:fontRef>
        </p:style>
        <p:txBody>
          <a:bodyPr>
            <a:noAutofit/>
            <a:scene3d>
              <a:camera prst="orthographicFront"/>
              <a:lightRig rig="harsh" dir="t"/>
            </a:scene3d>
            <a:sp3d extrusionH="57150" prstMaterial="matte">
              <a:bevelT w="63500" h="12700" prst="angle"/>
              <a:contourClr>
                <a:schemeClr val="bg1">
                  <a:lumMod val="65000"/>
                </a:schemeClr>
              </a:contourClr>
            </a:sp3d>
          </a:bodyPr>
          <a:lstStyle/>
          <a:p>
            <a:pPr algn="ctr"/>
            <a:r>
              <a:rPr lang="fa-IR" sz="3600" b="1" dirty="0" smtClean="0">
                <a:ln/>
                <a:solidFill>
                  <a:schemeClr val="accent3"/>
                </a:solidFill>
                <a:cs typeface="B Zar" pitchFamily="2" charset="-78"/>
              </a:rPr>
              <a:t>استاد</a:t>
            </a:r>
          </a:p>
          <a:p>
            <a:pPr algn="ctr"/>
            <a:r>
              <a:rPr lang="fa-IR" sz="3600" b="1" dirty="0" smtClean="0">
                <a:ln/>
                <a:solidFill>
                  <a:schemeClr val="accent3"/>
                </a:solidFill>
                <a:cs typeface="B Zar" pitchFamily="2" charset="-78"/>
              </a:rPr>
              <a:t>مهدی جیریائی</a:t>
            </a:r>
            <a:endParaRPr lang="fa-IR" sz="3600" b="1" dirty="0" smtClean="0">
              <a:ln/>
              <a:solidFill>
                <a:schemeClr val="accent3"/>
              </a:solidFill>
              <a:cs typeface="B Zar" pitchFamily="2" charset="-78"/>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pPr marL="0" indent="0">
              <a:buNone/>
            </a:pPr>
            <a:endParaRPr lang="en-US" sz="2000" dirty="0"/>
          </a:p>
          <a:p>
            <a:pPr marL="0" indent="0">
              <a:buNone/>
            </a:pPr>
            <a:r>
              <a:rPr lang="fa-IR" sz="2000" dirty="0" smtClean="0"/>
              <a:t> </a:t>
            </a:r>
            <a:r>
              <a:rPr lang="ar-SA" sz="2000" dirty="0"/>
              <a:t>تعلیم و تربیت در عصر قاجار را در دو مقطع باید بررسی </a:t>
            </a:r>
            <a:r>
              <a:rPr lang="ar-SA" sz="2000" dirty="0" smtClean="0"/>
              <a:t>کر</a:t>
            </a:r>
            <a:r>
              <a:rPr lang="fa-IR" sz="2000" dirty="0" smtClean="0"/>
              <a:t>د:</a:t>
            </a:r>
          </a:p>
          <a:p>
            <a:pPr marL="457200" indent="-457200">
              <a:buAutoNum type="arabicParenR"/>
            </a:pPr>
            <a:r>
              <a:rPr lang="ar-SA" sz="2000" dirty="0" smtClean="0"/>
              <a:t>در </a:t>
            </a:r>
            <a:r>
              <a:rPr lang="ar-SA" sz="2000" dirty="0"/>
              <a:t>مقطعی که هنوز تعلیم و تربیت به صورت سنّتی و در مکتب خانه‌ها بر پا بود </a:t>
            </a:r>
            <a:endParaRPr lang="fa-IR" sz="2000" dirty="0" smtClean="0"/>
          </a:p>
          <a:p>
            <a:pPr marL="457200" indent="-457200">
              <a:buAutoNum type="arabicParenR"/>
            </a:pPr>
            <a:r>
              <a:rPr lang="ar-SA" sz="2000" dirty="0"/>
              <a:t>مقطعی که مدارسی جدید در پی تحولّات اجتماعی و فکری و آموزشی تأسیس </a:t>
            </a:r>
            <a:r>
              <a:rPr lang="fa-IR" sz="2000" dirty="0" smtClean="0"/>
              <a:t>گردید</a:t>
            </a:r>
            <a:endParaRPr lang="en-US" sz="2000" dirty="0"/>
          </a:p>
          <a:p>
            <a:pPr>
              <a:buNone/>
            </a:pPr>
            <a:r>
              <a:rPr lang="fa-IR" sz="2000" dirty="0" smtClean="0"/>
              <a:t>    </a:t>
            </a:r>
          </a:p>
          <a:p>
            <a:pPr>
              <a:buNone/>
            </a:pPr>
            <a:endParaRPr lang="fa-IR" sz="2000" dirty="0" smtClean="0"/>
          </a:p>
          <a:p>
            <a:pPr>
              <a:buNone/>
            </a:pP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آموزش و پرورش دوره تجدد(قاجار)</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2059236020"/>
      </p:ext>
    </p:extLst>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fa-IR" sz="2000" dirty="0" smtClean="0"/>
              <a:t>مکتب خانه ها در</a:t>
            </a:r>
            <a:r>
              <a:rPr lang="ar-SA" sz="2000" dirty="0" smtClean="0"/>
              <a:t>دوره قاجار</a:t>
            </a:r>
            <a:r>
              <a:rPr lang="fa-IR" sz="2000" dirty="0" smtClean="0"/>
              <a:t>:</a:t>
            </a:r>
            <a:r>
              <a:rPr lang="ar-SA" sz="2000" dirty="0" smtClean="0"/>
              <a:t> </a:t>
            </a:r>
            <a:r>
              <a:rPr lang="ar-SA" sz="2000" dirty="0"/>
              <a:t>علاوه برمساجد بیشتر مکتب خانه‌ها در سرگذرها، دکانها،‌ خانه‌های شخصی آخوندها و غیره برپا می‌شد. مکتب خانه‌های دوره قاجار را می‌توان به سه گروه تقسیم کرد</a:t>
            </a:r>
            <a:r>
              <a:rPr lang="en-US" sz="2000" dirty="0"/>
              <a:t>:</a:t>
            </a:r>
            <a:br>
              <a:rPr lang="en-US" sz="2000" dirty="0"/>
            </a:br>
            <a:r>
              <a:rPr lang="fa-IR" sz="2000" dirty="0" smtClean="0"/>
              <a:t>۱</a:t>
            </a:r>
            <a:r>
              <a:rPr lang="ar-SA" sz="2000" dirty="0" smtClean="0"/>
              <a:t> </a:t>
            </a:r>
            <a:r>
              <a:rPr lang="fa-IR" sz="2000" dirty="0" smtClean="0"/>
              <a:t>) </a:t>
            </a:r>
            <a:r>
              <a:rPr lang="ar-SA" sz="2000" dirty="0" smtClean="0"/>
              <a:t>مکتب‌ </a:t>
            </a:r>
            <a:r>
              <a:rPr lang="ar-SA" sz="2000" dirty="0"/>
              <a:t>آخوند باجیها: «آخوند باجی» یا «میرزا باجی» یا «ملا باجی» یا </a:t>
            </a:r>
            <a:r>
              <a:rPr lang="en-US" sz="2000" dirty="0"/>
              <a:t>«</a:t>
            </a:r>
            <a:r>
              <a:rPr lang="ar-SA" sz="2000" dirty="0"/>
              <a:t>خان باجی» و یا «شاه باجی» به </a:t>
            </a:r>
            <a:r>
              <a:rPr lang="ar-SA" sz="2000" dirty="0" smtClean="0"/>
              <a:t>معلمی </a:t>
            </a:r>
            <a:r>
              <a:rPr lang="ar-SA" sz="2000" dirty="0"/>
              <a:t>می‌گفتند که دانش مختصری داشت و بیشتر در زمینه‌های دینی بود. وظیفه‌ آنان آموزش کودکان چهار تا هفت ساله بود. برخی از اینان واقعاً «عالمه» بودند. امّا برخی دیگر که بیشترین این افراد را تشکیل می‌دادند، سواد و آگاهی‌های در حد آموزش خواندن قرآن داشتند</a:t>
            </a:r>
            <a:r>
              <a:rPr lang="en-US" sz="2000" dirty="0"/>
              <a:t>.</a:t>
            </a:r>
            <a:br>
              <a:rPr lang="en-US" sz="2000" dirty="0"/>
            </a:br>
            <a:r>
              <a:rPr lang="ar-SA" sz="2000" dirty="0"/>
              <a:t>هدف از تعلیم در این مکتبخانه‌ها آشنایی مختصر با سوره‌های کوتاه قرآن و اخلاقیّات و شرعیّات و الفباء بود. در این مکتب خانه‌ها نوشتن آموخته نمی شد و همه چیز شفاهی بود</a:t>
            </a:r>
            <a:r>
              <a:rPr lang="fa-IR" sz="2000" dirty="0" smtClean="0"/>
              <a:t> .   </a:t>
            </a:r>
          </a:p>
          <a:p>
            <a:pPr>
              <a:buNone/>
            </a:pPr>
            <a:endParaRPr lang="fa-IR" sz="2000" dirty="0" smtClean="0"/>
          </a:p>
          <a:p>
            <a:pPr>
              <a:buNone/>
            </a:pP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smtClean="0"/>
              <a:t>بخش سوم: تاریخ آموزش و پرورش دوره تجدد(قاجار)</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183690016"/>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fa-IR" sz="1800" dirty="0" smtClean="0"/>
              <a:t>2) </a:t>
            </a:r>
            <a:r>
              <a:rPr lang="ar-SA" sz="1800" b="1" dirty="0" smtClean="0"/>
              <a:t>مکتب </a:t>
            </a:r>
            <a:r>
              <a:rPr lang="ar-SA" sz="1800" b="1" dirty="0"/>
              <a:t>خانه‌های </a:t>
            </a:r>
            <a:r>
              <a:rPr lang="ar-SA" sz="1800" b="1" dirty="0" smtClean="0"/>
              <a:t>عمومی</a:t>
            </a:r>
            <a:r>
              <a:rPr lang="fa-IR" sz="1800" b="1" dirty="0" smtClean="0"/>
              <a:t> : </a:t>
            </a:r>
            <a:r>
              <a:rPr lang="fa-IR" sz="1800" dirty="0" smtClean="0"/>
              <a:t>این نوع </a:t>
            </a:r>
            <a:r>
              <a:rPr lang="ar-SA" sz="1800" dirty="0" smtClean="0"/>
              <a:t>مکتب </a:t>
            </a:r>
            <a:r>
              <a:rPr lang="ar-SA" sz="1800" dirty="0"/>
              <a:t>خانه‌ها، در دوره قاجار در اکثر شهرها و در برخی از روستاها دایر بود. این مکتب خانه‌ها در حقیقت، مقطع پس از مکتب خانه‌های </a:t>
            </a:r>
            <a:r>
              <a:rPr lang="ar-SA" sz="1800" dirty="0" smtClean="0"/>
              <a:t>آخوند</a:t>
            </a:r>
            <a:r>
              <a:rPr lang="fa-IR" sz="1800" dirty="0" smtClean="0"/>
              <a:t> </a:t>
            </a:r>
            <a:r>
              <a:rPr lang="ar-SA" sz="1800" dirty="0" smtClean="0"/>
              <a:t>باجیها </a:t>
            </a:r>
            <a:r>
              <a:rPr lang="ar-SA" sz="1800" dirty="0"/>
              <a:t>بود. ولی لزومی نداشت که حتماً کسانی که وارد مکتب خانه می‌شوند نخست </a:t>
            </a:r>
            <a:r>
              <a:rPr lang="ar-SA" sz="1800" dirty="0" smtClean="0"/>
              <a:t>دوره </a:t>
            </a:r>
            <a:r>
              <a:rPr lang="ar-SA" sz="1800" dirty="0"/>
              <a:t>آخوند باجیها را گذرانده باشند</a:t>
            </a:r>
            <a:r>
              <a:rPr lang="en-US" sz="1800" dirty="0"/>
              <a:t>.</a:t>
            </a:r>
            <a:br>
              <a:rPr lang="en-US" sz="1800" dirty="0"/>
            </a:br>
            <a:r>
              <a:rPr lang="ar-SA" sz="1800" dirty="0"/>
              <a:t>تأسیس این مکتب خانه‌ها تابع هیچ گونه محدودیت یا به اصطلاح قانون و مقررات ویژه‌ای نبود. هر کس با هر میزان دانشی که داشت می‌توانست، مکتبی دایر و مکتبداری کند</a:t>
            </a:r>
            <a:r>
              <a:rPr lang="en-US" sz="1800" dirty="0"/>
              <a:t>.</a:t>
            </a:r>
            <a:br>
              <a:rPr lang="en-US" sz="1800" dirty="0"/>
            </a:br>
            <a:r>
              <a:rPr lang="ar-SA" sz="1800" dirty="0"/>
              <a:t>ورود به این مکتب ‌خانه‌ها، نیز شرایط خاصی نداشت، هر کسی و در هر سطحی می‌توانست وارد مکتب خانه، شود در این مکتب ‌خانه‌ها مراحل تحصیل در حقیقت به سه دوره تقسیم </a:t>
            </a:r>
            <a:r>
              <a:rPr lang="ar-SA" sz="1800" dirty="0" smtClean="0"/>
              <a:t>می‌شد</a:t>
            </a:r>
            <a:r>
              <a:rPr lang="fa-IR" sz="1800" dirty="0" smtClean="0"/>
              <a:t>:</a:t>
            </a:r>
            <a:r>
              <a:rPr lang="en-US" sz="1800" dirty="0"/>
              <a:t/>
            </a:r>
            <a:br>
              <a:rPr lang="en-US" sz="1800" dirty="0"/>
            </a:br>
            <a:r>
              <a:rPr lang="fa-IR" sz="1800" dirty="0"/>
              <a:t>۱</a:t>
            </a:r>
            <a:r>
              <a:rPr lang="en-US" sz="1800" dirty="0"/>
              <a:t> . </a:t>
            </a:r>
            <a:r>
              <a:rPr lang="ar-SA" sz="1800" dirty="0"/>
              <a:t>اگر کودک، فرزند تاجر و یا بازاری بود، هدف از تحصیل او این بود که قرآن یاد بگیرد و با خط و انشا آشنایی پیدا کند و خود را برای نوشتن محاسبات آماده کند تا بعداً از آن بهره گیرد</a:t>
            </a:r>
            <a:r>
              <a:rPr lang="en-US" sz="1800" dirty="0"/>
              <a:t>.</a:t>
            </a:r>
            <a:br>
              <a:rPr lang="en-US" sz="1800" dirty="0"/>
            </a:br>
            <a:r>
              <a:rPr lang="fa-IR" sz="1800" dirty="0"/>
              <a:t>۲</a:t>
            </a:r>
            <a:r>
              <a:rPr lang="en-US" sz="1800" dirty="0"/>
              <a:t> . </a:t>
            </a:r>
            <a:r>
              <a:rPr lang="ar-SA" sz="1800" dirty="0"/>
              <a:t>هر گاه کودک از گروه فرودستان و محرومان جامعه بود، پدر وی علاقه‌مند بود فرزندش قرآن را ختم کند و یا دست کم بتواند سوره‌های مخصوص و بیشتر سوره‌های کوچک و ساده را یاد بگیرد</a:t>
            </a:r>
            <a:r>
              <a:rPr lang="en-US" sz="1800" dirty="0"/>
              <a:t>.</a:t>
            </a:r>
            <a:br>
              <a:rPr lang="en-US" sz="1800" dirty="0"/>
            </a:br>
            <a:r>
              <a:rPr lang="fa-IR" sz="1800" dirty="0"/>
              <a:t>۳</a:t>
            </a:r>
            <a:r>
              <a:rPr lang="en-US" sz="1800" dirty="0"/>
              <a:t> . </a:t>
            </a:r>
            <a:r>
              <a:rPr lang="ar-SA" sz="1800" dirty="0"/>
              <a:t>کسانی که می‌خواستند به مراحل عالیتری از تحصیل برسند (که البته تعداد این افراد چندان زیاد نبود) مراحل اول را پشت سر گذاشته و در پی مراحل تحصیلات بالاتری بودند، اینان فرزندان امراء‌، </a:t>
            </a:r>
            <a:r>
              <a:rPr lang="ar-SA" sz="1800" dirty="0" smtClean="0"/>
              <a:t>مستوفیان</a:t>
            </a:r>
            <a:r>
              <a:rPr lang="fa-IR" sz="1800" dirty="0"/>
              <a:t> </a:t>
            </a:r>
            <a:r>
              <a:rPr lang="fa-IR" sz="1800" dirty="0" smtClean="0"/>
              <a:t>(مسئول </a:t>
            </a:r>
            <a:r>
              <a:rPr lang="fa-IR" sz="1800" dirty="0"/>
              <a:t>جمع آوری </a:t>
            </a:r>
            <a:r>
              <a:rPr lang="fa-IR" sz="1800" dirty="0" smtClean="0"/>
              <a:t>مالیات‌ها)</a:t>
            </a:r>
            <a:r>
              <a:rPr lang="ar-SA" sz="1800" dirty="0" smtClean="0"/>
              <a:t>، </a:t>
            </a:r>
            <a:r>
              <a:rPr lang="ar-SA" sz="1800" dirty="0"/>
              <a:t>دیوانیان، علمای متنفذ یا افرادی بودند که می‌خواستند روحانی و یا مجتهد </a:t>
            </a:r>
            <a:r>
              <a:rPr lang="ar-SA" sz="1800" dirty="0" smtClean="0"/>
              <a:t>شوند</a:t>
            </a:r>
            <a:r>
              <a:rPr lang="fa-IR" sz="1800" dirty="0" smtClean="0"/>
              <a:t>.</a:t>
            </a:r>
            <a:endParaRPr lang="fa-IR" sz="2000" dirty="0" smtClean="0"/>
          </a:p>
          <a:p>
            <a:pPr>
              <a:buNone/>
            </a:pPr>
            <a:endParaRPr lang="fa-IR" sz="2000" dirty="0" smtClean="0"/>
          </a:p>
          <a:p>
            <a:pPr>
              <a:buNone/>
            </a:pP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a:t>بخش سوم: تاریخ آموزش و پرورش دوره تجدد(قاجار)</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896772201"/>
      </p:ext>
    </p:extLst>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fa-IR" sz="1800" dirty="0" smtClean="0"/>
              <a:t>3)</a:t>
            </a:r>
            <a:r>
              <a:rPr lang="en-US" sz="1800" dirty="0" smtClean="0"/>
              <a:t> </a:t>
            </a:r>
            <a:r>
              <a:rPr lang="ar-SA" sz="1800" b="1" dirty="0"/>
              <a:t>مکتب خانه‌های خصوصی</a:t>
            </a:r>
            <a:r>
              <a:rPr lang="en-US" sz="1800" dirty="0" smtClean="0"/>
              <a:t>:</a:t>
            </a:r>
            <a:r>
              <a:rPr lang="fa-IR" sz="1800" dirty="0" smtClean="0"/>
              <a:t> </a:t>
            </a:r>
            <a:r>
              <a:rPr lang="ar-SA" sz="1800" dirty="0" smtClean="0"/>
              <a:t>کودکان </a:t>
            </a:r>
            <a:r>
              <a:rPr lang="ar-SA" sz="1800" dirty="0"/>
              <a:t>اعیان و اشراف و روحانیون درجه اول به مکتب نمی رفتند. زیرا معلم سرخانه داشتند. که آن هم به دو صورت بود</a:t>
            </a:r>
            <a:r>
              <a:rPr lang="en-US" sz="1800" dirty="0"/>
              <a:t>:</a:t>
            </a:r>
            <a:br>
              <a:rPr lang="en-US" sz="1800" dirty="0"/>
            </a:br>
            <a:r>
              <a:rPr lang="fa-IR" sz="1800" dirty="0" smtClean="0"/>
              <a:t>1- </a:t>
            </a:r>
            <a:r>
              <a:rPr lang="ar-SA" sz="1800" dirty="0" smtClean="0"/>
              <a:t>هر </a:t>
            </a:r>
            <a:r>
              <a:rPr lang="ar-SA" sz="1800" dirty="0"/>
              <a:t>روز در ساعت معینی در خانه‌های آنان حاضر می‌شدند و به آموزش آنها می‌پرداختند</a:t>
            </a:r>
            <a:r>
              <a:rPr lang="en-US" sz="1800" dirty="0"/>
              <a:t>.</a:t>
            </a:r>
            <a:br>
              <a:rPr lang="en-US" sz="1800" dirty="0"/>
            </a:br>
            <a:r>
              <a:rPr lang="fa-IR" sz="1800" dirty="0" smtClean="0"/>
              <a:t>2-</a:t>
            </a:r>
            <a:r>
              <a:rPr lang="ar-SA" sz="1800" dirty="0" smtClean="0"/>
              <a:t> </a:t>
            </a:r>
            <a:r>
              <a:rPr lang="ar-SA" sz="1800" dirty="0"/>
              <a:t>یا اینکه در بیرونی منزل آنان مسکن می‌گزیدند و در آن محل هم آموزش می‌دادند و هم زندگی می‌کردند</a:t>
            </a:r>
            <a:r>
              <a:rPr lang="en-US" sz="1800" dirty="0"/>
              <a:t>.</a:t>
            </a:r>
            <a:br>
              <a:rPr lang="en-US" sz="1800" dirty="0"/>
            </a:br>
            <a:r>
              <a:rPr lang="ar-SA" sz="1800" dirty="0"/>
              <a:t>برنامه‌های آموزشی این مدارس از نظر موارد درسی و مطالب آموزشی فرقی با مکتب خانه‌های عمومی نداشت و مطالب و کتاب های یکسانی داشتند، فقط می‌توان گفت که کیفیت آن با مکتب خانه‌های عمومی فرق </a:t>
            </a:r>
            <a:r>
              <a:rPr lang="ar-SA" sz="1800" dirty="0" smtClean="0"/>
              <a:t>می‌کرد</a:t>
            </a:r>
            <a:r>
              <a:rPr lang="fa-IR" sz="1800" dirty="0" smtClean="0"/>
              <a:t>.</a:t>
            </a:r>
          </a:p>
          <a:p>
            <a:r>
              <a:rPr lang="ar-SA" sz="1800" dirty="0" smtClean="0"/>
              <a:t>مکتب </a:t>
            </a:r>
            <a:r>
              <a:rPr lang="ar-SA" sz="1800" dirty="0"/>
              <a:t>خانه‌ها گرچه از قرنها پیش از دوره قاجاریه فعالیت داشتند. اما آنچه در این دوره، به نام مکتب یا مکتب خانه عمل می‌کرد مورد انتقاد بسیاری از صاحب‌نظران و فرهنگ دوستان و آزادیخواهان قرار گرفت و به دنبال همین انتقادها بود که فکر ایجاد مدارس جدید در اذهان برخی از روشنفکران و فرهنگ‌پژوهان جوانه زد</a:t>
            </a:r>
            <a:r>
              <a:rPr lang="en-US" sz="1800" dirty="0"/>
              <a:t>.</a:t>
            </a:r>
            <a:br>
              <a:rPr lang="en-US" sz="1800" dirty="0"/>
            </a:br>
            <a:r>
              <a:rPr lang="ar-SA" sz="1800" dirty="0"/>
              <a:t>علاوه بر منتقدان داخلی، سیاحان و خارجیان نیز که به بهانه‌هایی گوناگون وارد ایران می‌شدند، در سفرنامه‌هایشان به وضع تعلیم و تربیت دوره قاجار اشاره‌هایی کرده‌اند و از این به بعد بود که مدارس جدید آرام آرام پا گرفت و گسترش یافت</a:t>
            </a:r>
            <a:r>
              <a:rPr lang="fa-IR" sz="1800" dirty="0" smtClean="0"/>
              <a:t>  </a:t>
            </a:r>
          </a:p>
          <a:p>
            <a:pPr>
              <a:buNone/>
            </a:pPr>
            <a:endParaRPr lang="fa-IR" sz="1800" dirty="0" smtClean="0"/>
          </a:p>
          <a:p>
            <a:pPr>
              <a:buNone/>
            </a:pP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a:t>بخش سوم: تاریخ آموزش و پرورش دوره تجدد(قاجار)</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3520865261"/>
      </p:ext>
    </p:extLst>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en-US" sz="1800" dirty="0" smtClean="0"/>
              <a:t>:</a:t>
            </a:r>
            <a:r>
              <a:rPr lang="fa-IR" sz="1800" dirty="0" smtClean="0"/>
              <a:t>مدارس جدید: </a:t>
            </a:r>
            <a:r>
              <a:rPr lang="ar-SA" sz="1800" dirty="0" smtClean="0"/>
              <a:t>از </a:t>
            </a:r>
            <a:r>
              <a:rPr lang="ar-SA" sz="1800" dirty="0"/>
              <a:t>اواسط سلطنت فتحعلی شاه (</a:t>
            </a:r>
            <a:r>
              <a:rPr lang="fa-IR" sz="1800" dirty="0"/>
              <a:t>۱۲۵۰</a:t>
            </a:r>
            <a:r>
              <a:rPr lang="ar-SA" sz="1800" dirty="0"/>
              <a:t> ـ </a:t>
            </a:r>
            <a:r>
              <a:rPr lang="fa-IR" sz="1800" dirty="0"/>
              <a:t>۱۲۱۲ </a:t>
            </a:r>
            <a:r>
              <a:rPr lang="ar-SA" sz="1800" dirty="0"/>
              <a:t>هـ . ق) به بعد بود که آشنایی ایرانیان با تمدن و فرهنگ اروپایی گسترش یافت و آمد وشد با اروپائیان و کشورهای همسایه بیشتر شد. مسافران، بازرگانان، مأموران حکومتی که به هندوستان و یا کشورهای اروپایی می‌رفتند به انتقال، پاره‌ای از اصول تمدن جدید اروپایی به ایران، پرداختند که یکی از اصول تمدن جدید آن تأسیس مدارس به شیوه ی غرب بود که در آنها علوم گوناگونی تدریس می‌شد و دارای نظام و قوانین خاصی بودند</a:t>
            </a:r>
            <a:endParaRPr lang="en-US"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a:t>بخش سوم: تاریخ آموزش و پرورش دوره تجدد(قاجار)</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3326404164"/>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ar-SA" sz="1800" dirty="0"/>
              <a:t>برای مثال: در زمان عباس میرزا نائب‌السلطنه (</a:t>
            </a:r>
            <a:r>
              <a:rPr lang="fa-IR" sz="1800" dirty="0"/>
              <a:t>۱۲۴۹</a:t>
            </a:r>
            <a:r>
              <a:rPr lang="ar-SA" sz="1800" dirty="0"/>
              <a:t> ـ </a:t>
            </a:r>
            <a:r>
              <a:rPr lang="fa-IR" sz="1800" dirty="0"/>
              <a:t>۱۲۰۳</a:t>
            </a:r>
            <a:r>
              <a:rPr lang="ar-SA" sz="1800" dirty="0"/>
              <a:t> هـ . ق) که خود فردی روشنفکر و هوادار تمدن و فرهنگ نو بود، نخستین گروه دانشجویان ایرانی به اروپا اعزام، شدند و نخستین روزنامه در ایران تأسیس شد و کتابهایی از آثار مؤلفان فرانسوی، انگلیسی و روسی به فارسی ترجمه شد و نیز هیئت‌هایی به کشورهای اروپایی اعزام گردید این هیئت‌ها پس از بازگشت، مشاهدات خود را به آگاهی‌ دولت ایران می‌رساندند. یکی از مشاهدات این هیئت‌ها مدارس جدید در روسیه بود که در تمام شهرهای آن تأسیس شده بود و مجموع این مدارس در سراسر روسیه به یک هزار و دویست و هشتاد و دو (</a:t>
            </a:r>
            <a:r>
              <a:rPr lang="fa-IR" sz="1800" dirty="0"/>
              <a:t>۱۲۸۲) </a:t>
            </a:r>
            <a:r>
              <a:rPr lang="ar-SA" sz="1800" dirty="0"/>
              <a:t>مدرسه می‌رسید</a:t>
            </a:r>
            <a:endParaRPr lang="en-US" sz="1800"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a:t>بخش سوم: تاریخ آموزش و پرورش دوره تجدد(قاجار)</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809077225"/>
      </p:ext>
    </p:extLst>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357298"/>
            <a:ext cx="8229600" cy="4389120"/>
          </a:xfrm>
        </p:spPr>
        <p:txBody>
          <a:bodyPr>
            <a:normAutofit/>
          </a:bodyPr>
          <a:lstStyle/>
          <a:p>
            <a:r>
              <a:rPr lang="ar-SA" sz="2000" dirty="0"/>
              <a:t>همچنین در زمان محمدشاه، هیئت‌هایی برای درخواست از دولت فرانسه جهت فرستادن عده‌ای کارشناس و متخصص نظامی و اقتصادی به ایران به فرانسه اعزام شدند، این هیئت‌ها به چشم خود می‌دیدند که فرنگیان اطفال خود را به نوعی ترغیب می‌نمایند که دقیقه‌ای از تعلیم و تربیت غفلت </a:t>
            </a:r>
            <a:r>
              <a:rPr lang="ar-SA" sz="2000" dirty="0" smtClean="0"/>
              <a:t>نورزند</a:t>
            </a:r>
            <a:r>
              <a:rPr lang="fa-IR" sz="2000" dirty="0" smtClean="0"/>
              <a:t>.</a:t>
            </a:r>
            <a:endParaRPr lang="en-US" sz="2000" dirty="0" smtClean="0"/>
          </a:p>
        </p:txBody>
      </p:sp>
      <p:sp>
        <p:nvSpPr>
          <p:cNvPr id="6" name="Title 1"/>
          <p:cNvSpPr>
            <a:spLocks noGrp="1"/>
          </p:cNvSpPr>
          <p:nvPr>
            <p:ph type="title"/>
          </p:nvPr>
        </p:nvSpPr>
        <p:spPr>
          <a:xfrm>
            <a:off x="571472" y="857232"/>
            <a:ext cx="8286808" cy="428620"/>
          </a:xfrm>
        </p:spPr>
        <p:txBody>
          <a:bodyPr>
            <a:normAutofit/>
          </a:bodyPr>
          <a:lstStyle/>
          <a:p>
            <a:pPr algn="ctr"/>
            <a:r>
              <a:rPr lang="fa-IR" sz="2400" dirty="0"/>
              <a:t>بخش سوم: تاریخ آموزش و پرورش دوره تجدد(قاجار)</a:t>
            </a:r>
            <a:endParaRPr lang="en-US" sz="2200" b="1" dirty="0">
              <a:solidFill>
                <a:srgbClr val="FF0000"/>
              </a:solidFill>
              <a:cs typeface="B Zar" pitchFamily="2" charset="-78"/>
            </a:endParaRPr>
          </a:p>
        </p:txBody>
      </p:sp>
    </p:spTree>
    <p:extLst>
      <p:ext uri="{BB962C8B-B14F-4D97-AF65-F5344CB8AC3E}">
        <p14:creationId xmlns:p14="http://schemas.microsoft.com/office/powerpoint/2010/main" val="1486632443"/>
      </p:ext>
    </p:extLst>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5533</TotalTime>
  <Words>583</Words>
  <Application>Microsoft Office PowerPoint</Application>
  <PresentationFormat>On-screen Show (4:3)</PresentationFormat>
  <Paragraphs>25</Paragraphs>
  <Slides>10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Arial</vt:lpstr>
      <vt:lpstr>B Homa</vt:lpstr>
      <vt:lpstr>B Zar</vt:lpstr>
      <vt:lpstr>Calibri</vt:lpstr>
      <vt:lpstr>Constantia</vt:lpstr>
      <vt:lpstr>IranNastaliq</vt:lpstr>
      <vt:lpstr>Majalla UI</vt:lpstr>
      <vt:lpstr>Traditional Arabic</vt:lpstr>
      <vt:lpstr>Wingdings 2</vt:lpstr>
      <vt:lpstr>Flow</vt:lpstr>
      <vt:lpstr>به نام خداوند بخشنده مهربان</vt:lpstr>
      <vt:lpstr>تاریخ اندیشه ها و عمل تربیتی در اسلام و ایران </vt:lpstr>
      <vt:lpstr>آموزش و پرورش دوره تجدد(قاجار)</vt:lpstr>
      <vt:lpstr>بخش سوم: تاریخ آموزش و پرورش دوره تجدد(قاجار)</vt:lpstr>
      <vt:lpstr>بخش سوم: تاریخ آموزش و پرورش دوره تجدد(قاجار)</vt:lpstr>
      <vt:lpstr>بخش سوم: تاریخ آموزش و پرورش دوره تجدد(قاجار)</vt:lpstr>
      <vt:lpstr>بخش سوم: تاریخ آموزش و پرورش دوره تجدد(قاجار)</vt:lpstr>
      <vt:lpstr>بخش سوم: تاریخ آموزش و پرورش دوره تجدد(قاجار)</vt:lpstr>
      <vt:lpstr>بخش سوم: تاریخ آموزش و پرورش دوره تجدد(قاجار)</vt:lpstr>
      <vt:lpstr>بخش سوم: تاریخ آموزش و پرورش دوره تجدد(قاجار)</vt:lpstr>
    </vt:vector>
  </TitlesOfParts>
  <Company>S.A.R.Masoudi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MasOudi</dc:creator>
  <cp:lastModifiedBy>yas</cp:lastModifiedBy>
  <cp:revision>937</cp:revision>
  <dcterms:created xsi:type="dcterms:W3CDTF">2015-04-11T02:48:10Z</dcterms:created>
  <dcterms:modified xsi:type="dcterms:W3CDTF">2020-04-24T09:23:15Z</dcterms:modified>
</cp:coreProperties>
</file>