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sldIdLst>
    <p:sldId id="267" r:id="rId2"/>
    <p:sldId id="256" r:id="rId3"/>
    <p:sldId id="257" r:id="rId4"/>
    <p:sldId id="258" r:id="rId5"/>
    <p:sldId id="259" r:id="rId6"/>
    <p:sldId id="260" r:id="rId7"/>
    <p:sldId id="261" r:id="rId8"/>
    <p:sldId id="262" r:id="rId9"/>
    <p:sldId id="264" r:id="rId10"/>
    <p:sldId id="265" r:id="rId11"/>
    <p:sldId id="266" r:id="rId1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66FF66"/>
    <a:srgbClr val="B2B2B2"/>
    <a:srgbClr val="FFFF00"/>
    <a:srgbClr val="FFFF99"/>
    <a:srgbClr val="FFCCFF"/>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1758D03D-79E0-4F04-B314-C59A028344DE}" type="slidenum">
              <a:rPr lang="fa-IR" smtClean="0"/>
              <a:t>‹#›</a:t>
            </a:fld>
            <a:endParaRPr lang="fa-I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50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EF0E5-262C-4F4E-A436-6A03E44C5B18}" type="datetimeFigureOut">
              <a:rPr lang="fa-IR" smtClean="0"/>
              <a:t>19/09/1441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422625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595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55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101467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52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4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763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57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242498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EF0E5-262C-4F4E-A436-6A03E44C5B18}" type="datetimeFigureOut">
              <a:rPr lang="fa-IR" smtClean="0"/>
              <a:t>19/09/1441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758D03D-79E0-4F04-B314-C59A028344DE}" type="slidenum">
              <a:rPr lang="fa-IR" smtClean="0"/>
              <a:t>‹#›</a:t>
            </a:fld>
            <a:endParaRPr lang="fa-I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74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2EF0E5-262C-4F4E-A436-6A03E44C5B18}" type="datetimeFigureOut">
              <a:rPr lang="fa-IR" smtClean="0"/>
              <a:t>19/09/1441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28105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2EF0E5-262C-4F4E-A436-6A03E44C5B18}" type="datetimeFigureOut">
              <a:rPr lang="fa-IR" smtClean="0"/>
              <a:t>19/09/1441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758D03D-79E0-4F04-B314-C59A028344DE}" type="slidenum">
              <a:rPr lang="fa-IR" smtClean="0"/>
              <a:t>‹#›</a:t>
            </a:fld>
            <a:endParaRPr lang="fa-I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05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2EF0E5-262C-4F4E-A436-6A03E44C5B18}" type="datetimeFigureOut">
              <a:rPr lang="fa-IR" smtClean="0"/>
              <a:t>19/09/1441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758D03D-79E0-4F04-B314-C59A028344DE}"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39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EF0E5-262C-4F4E-A436-6A03E44C5B18}" type="datetimeFigureOut">
              <a:rPr lang="fa-IR" smtClean="0"/>
              <a:t>19/09/1441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42830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EF0E5-262C-4F4E-A436-6A03E44C5B18}" type="datetimeFigureOut">
              <a:rPr lang="fa-IR" smtClean="0"/>
              <a:t>19/09/1441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58D03D-79E0-4F04-B314-C59A028344DE}" type="slidenum">
              <a:rPr lang="fa-IR" smtClean="0"/>
              <a:t>‹#›</a:t>
            </a:fld>
            <a:endParaRPr lang="fa-I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60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EF0E5-262C-4F4E-A436-6A03E44C5B18}" type="datetimeFigureOut">
              <a:rPr lang="fa-IR" smtClean="0"/>
              <a:t>19/09/1441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758D03D-79E0-4F04-B314-C59A028344DE}" type="slidenum">
              <a:rPr lang="fa-IR" smtClean="0"/>
              <a:t>‹#›</a:t>
            </a:fld>
            <a:endParaRPr lang="fa-IR"/>
          </a:p>
        </p:txBody>
      </p:sp>
    </p:spTree>
    <p:extLst>
      <p:ext uri="{BB962C8B-B14F-4D97-AF65-F5344CB8AC3E}">
        <p14:creationId xmlns:p14="http://schemas.microsoft.com/office/powerpoint/2010/main" val="263444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2EF0E5-262C-4F4E-A436-6A03E44C5B18}" type="datetimeFigureOut">
              <a:rPr lang="fa-IR" smtClean="0"/>
              <a:t>19/09/1441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58D03D-79E0-4F04-B314-C59A028344DE}" type="slidenum">
              <a:rPr lang="fa-IR" smtClean="0"/>
              <a:t>‹#›</a:t>
            </a:fld>
            <a:endParaRPr lang="fa-IR"/>
          </a:p>
        </p:txBody>
      </p:sp>
    </p:spTree>
    <p:extLst>
      <p:ext uri="{BB962C8B-B14F-4D97-AF65-F5344CB8AC3E}">
        <p14:creationId xmlns:p14="http://schemas.microsoft.com/office/powerpoint/2010/main" val="6736938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248" y="1348739"/>
            <a:ext cx="9195760" cy="4138092"/>
          </a:xfrm>
          <a:prstGeom prst="rect">
            <a:avLst/>
          </a:prstGeom>
        </p:spPr>
      </p:pic>
    </p:spTree>
    <p:extLst>
      <p:ext uri="{BB962C8B-B14F-4D97-AF65-F5344CB8AC3E}">
        <p14:creationId xmlns:p14="http://schemas.microsoft.com/office/powerpoint/2010/main" val="13563264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Callout 3"/>
          <p:cNvSpPr/>
          <p:nvPr/>
        </p:nvSpPr>
        <p:spPr>
          <a:xfrm>
            <a:off x="6979417" y="1072137"/>
            <a:ext cx="4114800" cy="4289989"/>
          </a:xfrm>
          <a:prstGeom prst="leftArrowCallout">
            <a:avLst/>
          </a:prstGeom>
          <a:solidFill>
            <a:srgbClr val="FF6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cs typeface="B Nazanin" panose="00000400000000000000" pitchFamily="2" charset="-78"/>
              </a:rPr>
              <a:t>مساله کنکور</a:t>
            </a:r>
            <a:endParaRPr lang="fa-IR" sz="4400" dirty="0">
              <a:cs typeface="B Nazanin" panose="00000400000000000000" pitchFamily="2" charset="-78"/>
            </a:endParaRPr>
          </a:p>
        </p:txBody>
      </p:sp>
      <p:sp>
        <p:nvSpPr>
          <p:cNvPr id="5" name="TextBox 4"/>
          <p:cNvSpPr txBox="1"/>
          <p:nvPr/>
        </p:nvSpPr>
        <p:spPr>
          <a:xfrm>
            <a:off x="1224951" y="862642"/>
            <a:ext cx="5150211" cy="4708981"/>
          </a:xfrm>
          <a:prstGeom prst="rect">
            <a:avLst/>
          </a:prstGeom>
          <a:noFill/>
        </p:spPr>
        <p:txBody>
          <a:bodyPr wrap="square" rtlCol="1">
            <a:spAutoFit/>
          </a:bodyPr>
          <a:lstStyle/>
          <a:p>
            <a:r>
              <a:rPr lang="fa-IR" sz="2000" dirty="0">
                <a:cs typeface="B Nazanin" panose="00000400000000000000" pitchFamily="2" charset="-78"/>
              </a:rPr>
              <a:t>مهم ترین شیوه پذیرش دانشجو در دانشگاه های کنکونی مساله کنکور است.امروزه کنکور هم به یک مساله آموزشی و هم به عنوان یک مساله اقتصادی و اجتماعی و روانشناختی می تواند مورد بررسی و ارزیابی و اسیب شناسی قرار گیرد.</a:t>
            </a:r>
            <a:endParaRPr lang="en-US" sz="2000" dirty="0">
              <a:cs typeface="B Nazanin" panose="00000400000000000000" pitchFamily="2" charset="-78"/>
            </a:endParaRPr>
          </a:p>
          <a:p>
            <a:r>
              <a:rPr lang="fa-IR" sz="2000" dirty="0">
                <a:cs typeface="B Nazanin" panose="00000400000000000000" pitchFamily="2" charset="-78"/>
              </a:rPr>
              <a:t>شرکت در کنکور نه تنها برای شرکت کنندگان بلکه برای خانواده های آنها نیز بسیار مهم تلقی می شود زیرا آینده شغلی و تحصیلی فرزندانشان به قبولی در کنکور ارتباط دارد.این شیوه پذیرش دانشجو بر برنامه های تحصیلی مدارس تاثیر اجتناب ناپذیری داشته به طوری که اهداف آموزشی و شیوه تدریس معلم و برنامه کلاسی و... تحت تاثیر کنکور قرار گرفته.معلم و دانش آموزان به خصوص در دوره دبیرستان به تست زنی می پردازند.</a:t>
            </a:r>
            <a:endParaRPr lang="en-US" sz="2000" dirty="0">
              <a:cs typeface="B Nazanin" panose="00000400000000000000" pitchFamily="2" charset="-78"/>
            </a:endParaRPr>
          </a:p>
          <a:p>
            <a:r>
              <a:rPr lang="fa-IR" sz="2000" dirty="0">
                <a:cs typeface="B Nazanin" panose="00000400000000000000" pitchFamily="2" charset="-78"/>
              </a:rPr>
              <a:t>علاوه بر تاثیرات آموزشی کنکور در مدارس ،کنکور تاثیرات روانی و اجتماعی عمیقی بر افراد شرکت کننده دارد.</a:t>
            </a:r>
            <a:endParaRPr lang="en-US" sz="2000" dirty="0">
              <a:cs typeface="B Nazanin" panose="00000400000000000000" pitchFamily="2" charset="-78"/>
            </a:endParaRPr>
          </a:p>
          <a:p>
            <a:r>
              <a:rPr lang="fa-IR" sz="2000" dirty="0">
                <a:cs typeface="B Nazanin" panose="00000400000000000000" pitchFamily="2" charset="-78"/>
              </a:rPr>
              <a:t>افرادی که موفقیتی در کنکور به دست نیاوردنداز سلامت عمومی و عزت نفس کمتری برخوردارند</a:t>
            </a:r>
            <a:endParaRPr lang="en-US" dirty="0">
              <a:cs typeface="B Nazanin" panose="00000400000000000000" pitchFamily="2" charset="-78"/>
            </a:endParaRPr>
          </a:p>
        </p:txBody>
      </p:sp>
    </p:spTree>
    <p:extLst>
      <p:ext uri="{BB962C8B-B14F-4D97-AF65-F5344CB8AC3E}">
        <p14:creationId xmlns:p14="http://schemas.microsoft.com/office/powerpoint/2010/main" val="37907283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راه حل هایی برای مساله کنکور</a:t>
            </a:r>
            <a:endParaRPr lang="fa-IR"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endParaRPr>
          </a:p>
        </p:txBody>
      </p:sp>
      <p:sp>
        <p:nvSpPr>
          <p:cNvPr id="3" name="Content Placeholder 2"/>
          <p:cNvSpPr>
            <a:spLocks noGrp="1"/>
          </p:cNvSpPr>
          <p:nvPr>
            <p:ph idx="1"/>
          </p:nvPr>
        </p:nvSpPr>
        <p:spPr>
          <a:xfrm>
            <a:off x="6417891" y="2556932"/>
            <a:ext cx="4478705" cy="3318936"/>
          </a:xfrm>
        </p:spPr>
        <p:txBody>
          <a:bodyPr>
            <a:normAutofit/>
          </a:bodyPr>
          <a:lstStyle/>
          <a:p>
            <a:r>
              <a:rPr lang="fa-IR" dirty="0"/>
              <a:t>امکان تحرک اجتماعی و طبقاتی از مسیرهای دیگری به غیر از کنکور فراهم </a:t>
            </a:r>
            <a:r>
              <a:rPr lang="fa-IR" dirty="0" smtClean="0"/>
              <a:t>باشد.</a:t>
            </a:r>
            <a:endParaRPr lang="en-US" dirty="0"/>
          </a:p>
          <a:p>
            <a:r>
              <a:rPr lang="fa-IR" dirty="0"/>
              <a:t>انتخاب دانشجو به دانشگاه ها سپرده </a:t>
            </a:r>
            <a:r>
              <a:rPr lang="fa-IR" dirty="0" smtClean="0"/>
              <a:t>شود.</a:t>
            </a:r>
            <a:endParaRPr lang="en-US" dirty="0"/>
          </a:p>
          <a:p>
            <a:r>
              <a:rPr lang="fa-IR" dirty="0"/>
              <a:t>توسعه هنرستان های صنعتی و مراکز و مدارس فنی و حرفه ای برای کاستن از حجم تقاضا برای رفتن </a:t>
            </a:r>
            <a:r>
              <a:rPr lang="fa-IR" dirty="0" smtClean="0"/>
              <a:t>دانشگاه.</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240" y="2569843"/>
            <a:ext cx="2676525"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516" y="4555276"/>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62303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6600" b="1" dirty="0" smtClean="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cs typeface="B Nazanin" panose="00000400000000000000" pitchFamily="2" charset="-78"/>
              </a:rPr>
              <a:t>جامعه شناسی</a:t>
            </a:r>
            <a:endParaRPr lang="fa-IR" sz="66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cs typeface="B Nazanin" panose="00000400000000000000" pitchFamily="2" charset="-78"/>
            </a:endParaRPr>
          </a:p>
        </p:txBody>
      </p:sp>
      <p:sp>
        <p:nvSpPr>
          <p:cNvPr id="3" name="Subtitle 2"/>
          <p:cNvSpPr>
            <a:spLocks noGrp="1"/>
          </p:cNvSpPr>
          <p:nvPr>
            <p:ph type="subTitle" idx="1"/>
          </p:nvPr>
        </p:nvSpPr>
        <p:spPr/>
        <p:txBody>
          <a:bodyPr>
            <a:normAutofit/>
          </a:bodyPr>
          <a:lstStyle/>
          <a:p>
            <a:r>
              <a:rPr lang="fa-IR" sz="240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فصل </a:t>
            </a:r>
            <a:r>
              <a:rPr lang="fa-IR" sz="240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rPr>
              <a:t>8</a:t>
            </a:r>
            <a:endParaRPr lang="fa-IR" sz="2400" dirty="0" smtClean="0">
              <a:ln w="0"/>
              <a:solidFill>
                <a:schemeClr val="accent1"/>
              </a:solidFill>
              <a:effectLst>
                <a:outerShdw blurRad="38100" dist="25400" dir="5400000" algn="ctr" rotWithShape="0">
                  <a:srgbClr val="6E747A">
                    <a:alpha val="43000"/>
                  </a:srgbClr>
                </a:outerShdw>
              </a:effectLst>
              <a:cs typeface="B Nazanin" panose="00000400000000000000" pitchFamily="2" charset="-78"/>
            </a:endParaRPr>
          </a:p>
        </p:txBody>
      </p:sp>
    </p:spTree>
    <p:extLst>
      <p:ext uri="{BB962C8B-B14F-4D97-AF65-F5344CB8AC3E}">
        <p14:creationId xmlns:p14="http://schemas.microsoft.com/office/powerpoint/2010/main" val="3436693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مقدمه</a:t>
            </a:r>
            <a:endParaRPr lang="fa-I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endParaRPr>
          </a:p>
        </p:txBody>
      </p:sp>
      <p:sp>
        <p:nvSpPr>
          <p:cNvPr id="3" name="Content Placeholder 2"/>
          <p:cNvSpPr>
            <a:spLocks noGrp="1"/>
          </p:cNvSpPr>
          <p:nvPr>
            <p:ph idx="1"/>
          </p:nvPr>
        </p:nvSpPr>
        <p:spPr/>
        <p:txBody>
          <a:bodyPr/>
          <a:lstStyle/>
          <a:p>
            <a:pPr marL="0" indent="0" algn="justLow">
              <a:buNone/>
            </a:pPr>
            <a:r>
              <a:rPr lang="fa-IR" sz="2800" dirty="0">
                <a:cs typeface="B Nazanin" panose="00000400000000000000" pitchFamily="2" charset="-78"/>
              </a:rPr>
              <a:t>هدف از این فصل آشنایی دانشجو معلمان با برخی از مسائل اجتماعی موجود مدارس است. در این فصل دانشجو معلمان با برخی از مسائل اجتماعی مدارس همچون نابرابری های اجتماعی اقتصادی دانش آموزان،نابهنجاری های اجتماعی دانش آموزان و امتحان کنکور آشنا می شوند و برای رفع یا کاهش اثر این مسائل بر تعلیم و تربیت با برخی از راه حل ها آگاهی میابند. در این فصل انتظار می رود که دانشجو معلمان بتوانند در حرفه آموزشی و تربیتی خود به مسائل اجتماعی موجود در مدارس توجه داشته باشند و تلاش کنند برای رفث یا کاهش تاثیر این مسائل راه </a:t>
            </a:r>
            <a:r>
              <a:rPr lang="fa-IR" sz="2800" dirty="0" smtClean="0">
                <a:cs typeface="B Nazanin" panose="00000400000000000000" pitchFamily="2" charset="-78"/>
              </a:rPr>
              <a:t>حل هایی </a:t>
            </a:r>
            <a:r>
              <a:rPr lang="fa-IR" sz="2800" dirty="0">
                <a:cs typeface="B Nazanin" panose="00000400000000000000" pitchFamily="2" charset="-78"/>
              </a:rPr>
              <a:t>را نیز ارائه کنند. </a:t>
            </a:r>
            <a:endParaRPr lang="en-US" sz="2800" dirty="0">
              <a:cs typeface="B Nazanin" panose="00000400000000000000" pitchFamily="2" charset="-78"/>
            </a:endParaRPr>
          </a:p>
          <a:p>
            <a:endParaRPr lang="fa-IR" dirty="0"/>
          </a:p>
        </p:txBody>
      </p:sp>
    </p:spTree>
    <p:extLst>
      <p:ext uri="{BB962C8B-B14F-4D97-AF65-F5344CB8AC3E}">
        <p14:creationId xmlns:p14="http://schemas.microsoft.com/office/powerpoint/2010/main" val="26908367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p:cNvSpPr/>
          <p:nvPr/>
        </p:nvSpPr>
        <p:spPr>
          <a:xfrm>
            <a:off x="3956704" y="512748"/>
            <a:ext cx="4452358" cy="2973936"/>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a:solidFill>
                  <a:schemeClr val="accent1">
                    <a:lumMod val="75000"/>
                  </a:schemeClr>
                </a:solidFill>
                <a:cs typeface="B Nazanin" panose="00000400000000000000" pitchFamily="2" charset="-78"/>
              </a:rPr>
              <a:t>مسائل اجتماعی که در مدارس ایران می تواند بر فرایندهای آموزشی اثرگذار باشند</a:t>
            </a:r>
            <a:endParaRPr lang="en-US" sz="1400" dirty="0">
              <a:solidFill>
                <a:schemeClr val="accent1">
                  <a:lumMod val="75000"/>
                </a:schemeClr>
              </a:solidFill>
              <a:cs typeface="B Nazanin" panose="00000400000000000000" pitchFamily="2" charset="-78"/>
            </a:endParaRPr>
          </a:p>
        </p:txBody>
      </p:sp>
      <p:sp>
        <p:nvSpPr>
          <p:cNvPr id="3" name="Cloud 2"/>
          <p:cNvSpPr/>
          <p:nvPr/>
        </p:nvSpPr>
        <p:spPr>
          <a:xfrm>
            <a:off x="616362" y="564022"/>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a:t>مساله کنکور</a:t>
            </a:r>
          </a:p>
        </p:txBody>
      </p:sp>
      <p:sp>
        <p:nvSpPr>
          <p:cNvPr id="10" name="Cloud 9"/>
          <p:cNvSpPr/>
          <p:nvPr/>
        </p:nvSpPr>
        <p:spPr>
          <a:xfrm>
            <a:off x="1692236" y="2298821"/>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وضعیت اجتماعی اقتصادی معلمان</a:t>
            </a:r>
          </a:p>
        </p:txBody>
      </p:sp>
      <p:sp>
        <p:nvSpPr>
          <p:cNvPr id="11" name="Cloud 10"/>
          <p:cNvSpPr/>
          <p:nvPr/>
        </p:nvSpPr>
        <p:spPr>
          <a:xfrm>
            <a:off x="1103828" y="4388623"/>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تربیت مدرسه ای </a:t>
            </a:r>
            <a:r>
              <a:rPr lang="fa-IR" dirty="0" smtClean="0"/>
              <a:t>به عنوان </a:t>
            </a:r>
            <a:r>
              <a:rPr lang="fa-IR" dirty="0"/>
              <a:t>امری حاکمیتی یا مدنی</a:t>
            </a:r>
            <a:endParaRPr lang="en-US" dirty="0"/>
          </a:p>
        </p:txBody>
      </p:sp>
      <p:sp>
        <p:nvSpPr>
          <p:cNvPr id="12" name="Cloud 11"/>
          <p:cNvSpPr/>
          <p:nvPr/>
        </p:nvSpPr>
        <p:spPr>
          <a:xfrm>
            <a:off x="4143284" y="4119075"/>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تاثیر رسانه های جدید بر فرایندهای آموزشی و عملکرد دانش آموزان</a:t>
            </a:r>
          </a:p>
        </p:txBody>
      </p:sp>
      <p:sp>
        <p:nvSpPr>
          <p:cNvPr id="13" name="Cloud 12"/>
          <p:cNvSpPr/>
          <p:nvPr/>
        </p:nvSpPr>
        <p:spPr>
          <a:xfrm>
            <a:off x="6830944" y="3071500"/>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نابهنجاری های دانش آموزان</a:t>
            </a:r>
          </a:p>
        </p:txBody>
      </p:sp>
      <p:sp>
        <p:nvSpPr>
          <p:cNvPr id="14" name="Cloud 13"/>
          <p:cNvSpPr/>
          <p:nvPr/>
        </p:nvSpPr>
        <p:spPr>
          <a:xfrm>
            <a:off x="9063178" y="4028629"/>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لزوم یا عدم لزوم مدارس سمپاد</a:t>
            </a:r>
            <a:endParaRPr lang="en-US" dirty="0"/>
          </a:p>
        </p:txBody>
      </p:sp>
      <p:sp>
        <p:nvSpPr>
          <p:cNvPr id="15" name="Cloud 14"/>
          <p:cNvSpPr/>
          <p:nvPr/>
        </p:nvSpPr>
        <p:spPr>
          <a:xfrm>
            <a:off x="8861285" y="820396"/>
            <a:ext cx="2589376" cy="1914258"/>
          </a:xfrm>
          <a:prstGeom prst="cloud">
            <a:avLst/>
          </a:prstGeom>
          <a:solidFill>
            <a:schemeClr val="accent5">
              <a:lumMod val="60000"/>
              <a:lumOff val="40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fa-IR" dirty="0"/>
              <a:t>نابرابری های اجتماعی و طبقاتی دانش آموزان</a:t>
            </a:r>
            <a:endParaRPr lang="en-US" dirty="0"/>
          </a:p>
        </p:txBody>
      </p:sp>
    </p:spTree>
    <p:extLst>
      <p:ext uri="{BB962C8B-B14F-4D97-AF65-F5344CB8AC3E}">
        <p14:creationId xmlns:p14="http://schemas.microsoft.com/office/powerpoint/2010/main" val="3717314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488" y="741630"/>
            <a:ext cx="4830501" cy="5355312"/>
          </a:xfrm>
          <a:prstGeom prst="rect">
            <a:avLst/>
          </a:prstGeom>
          <a:noFill/>
        </p:spPr>
        <p:txBody>
          <a:bodyPr wrap="square" rtlCol="1">
            <a:spAutoFit/>
          </a:bodyPr>
          <a:lstStyle/>
          <a:p>
            <a:pPr algn="justLow"/>
            <a:r>
              <a:rPr lang="fa-IR" dirty="0" smtClean="0">
                <a:cs typeface="B Nazanin" panose="00000400000000000000" pitchFamily="2" charset="-78"/>
              </a:rPr>
              <a:t>همه دانش آموزان در یک وضعیت برابر اجتماعی و اقتصادی وارد مدرسه نمی شوند. در ویژگی های جسمانی،روانی و اجتماعی و فرهنگی با یکدیگر متفاوت هستند.به همان اندازه که شاگردان با یکدیگر نابرابری های اجتماعی و اقتصادی است که در میان آنها وجود دارد. تفاوت های اجتماعی اقتصادی و فرهنگی بر عملکرد انضباطی و تحصیلی آنان در مدرسه اثر می گذارد.</a:t>
            </a:r>
          </a:p>
          <a:p>
            <a:pPr algn="justLow"/>
            <a:r>
              <a:rPr lang="fa-IR" dirty="0" smtClean="0">
                <a:cs typeface="B Nazanin" panose="00000400000000000000" pitchFamily="2" charset="-78"/>
              </a:rPr>
              <a:t>به هر میزان طبقه اجتماعی و فرهنگی خانواده دانش آموزان از لحاظ توانایی های شناختی، مهارت های اجتماعی و احساسی و نگرش ها در مدارس ضعیف تر عمل می کنند.نحوه تربیت و پرورش کودکان طبقه پایین به گونه ای است که در خانواده محله و منطقه خود آموزشهایی را دریافت می کنند که تناسبی با مهارت های مولد نیاز مدرسه و انتظارات معلم و کلاس درس ندارد. اعضای خانواده نیز آشنایی چندانی با فرایندهای آموزشی و مدرسه نداشته و نیز انتظارات بالایی از فرزندانشان در مدرسه ندارند و این امر موجب عدم توفیق و موفقیت این دانش آموزان در مدرسه می شوند. هم چنین بسیاری از معلمان مدارس روستایی و مناطق محروم شهری از دانش و تجربه کافی برای تدریس و بربیت شاگردان برخوردار نیستند و همین طور دولت ها نیز در تجهیز، نوسازی و نظارت و رسیدگی به این نوع از مدارس حساسیت های لازم را ندارند.</a:t>
            </a:r>
            <a:endParaRPr lang="fa-IR" dirty="0">
              <a:cs typeface="B Nazanin" panose="00000400000000000000" pitchFamily="2" charset="-78"/>
            </a:endParaRPr>
          </a:p>
        </p:txBody>
      </p:sp>
      <p:sp>
        <p:nvSpPr>
          <p:cNvPr id="3" name="Right Arrow Callout 2"/>
          <p:cNvSpPr/>
          <p:nvPr/>
        </p:nvSpPr>
        <p:spPr>
          <a:xfrm>
            <a:off x="837166" y="1147072"/>
            <a:ext cx="4161802" cy="4289989"/>
          </a:xfrm>
          <a:prstGeom prst="rightArrowCallout">
            <a:avLst/>
          </a:prstGeom>
          <a:solidFill>
            <a:srgbClr val="FFCCFF"/>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4800" b="1" dirty="0">
                <a:ln w="12700">
                  <a:solidFill>
                    <a:schemeClr val="bg1"/>
                  </a:solidFill>
                  <a:prstDash val="solid"/>
                </a:ln>
                <a:solidFill>
                  <a:srgbClr val="FF00FF"/>
                </a:solidFill>
                <a:effectLst>
                  <a:outerShdw dist="38100" dir="2640000" algn="bl" rotWithShape="0">
                    <a:schemeClr val="accent1"/>
                  </a:outerShdw>
                </a:effectLst>
                <a:cs typeface="B Nazanin" panose="00000400000000000000" pitchFamily="2" charset="-78"/>
              </a:rPr>
              <a:t>نابرابری های اجتماعی و طبقاتی دانش آموزان</a:t>
            </a:r>
            <a:endParaRPr lang="en-US" sz="4800" b="1" dirty="0">
              <a:ln w="12700">
                <a:solidFill>
                  <a:schemeClr val="bg1"/>
                </a:solidFill>
                <a:prstDash val="solid"/>
              </a:ln>
              <a:solidFill>
                <a:srgbClr val="FF00FF"/>
              </a:solidFill>
              <a:effectLst>
                <a:outerShdw dist="38100" dir="2640000" algn="bl" rotWithShape="0">
                  <a:schemeClr val="accent1"/>
                </a:outerShdw>
              </a:effectLst>
              <a:cs typeface="B Nazanin" panose="00000400000000000000" pitchFamily="2" charset="-78"/>
            </a:endParaRPr>
          </a:p>
        </p:txBody>
      </p:sp>
    </p:spTree>
    <p:extLst>
      <p:ext uri="{BB962C8B-B14F-4D97-AF65-F5344CB8AC3E}">
        <p14:creationId xmlns:p14="http://schemas.microsoft.com/office/powerpoint/2010/main" val="27622765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6828090" y="888763"/>
            <a:ext cx="4332718" cy="2042444"/>
          </a:xfrm>
          <a:prstGeom prst="wedgeRoundRectCallout">
            <a:avLst>
              <a:gd name="adj1" fmla="val -51680"/>
              <a:gd name="adj2" fmla="val 92814"/>
              <a:gd name="adj3" fmla="val 16667"/>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Deflate">
              <a:avLst/>
            </a:prstTxWarp>
          </a:bodyPr>
          <a:lstStyle/>
          <a:p>
            <a:pPr algn="ctr"/>
            <a:r>
              <a:rPr lang="fa-IR" sz="2400" dirty="0">
                <a:ln>
                  <a:solidFill>
                    <a:schemeClr val="tx1"/>
                  </a:solidFill>
                </a:ln>
                <a:solidFill>
                  <a:srgbClr val="FFFF00"/>
                </a:solidFill>
                <a:effectLst>
                  <a:glow rad="101600">
                    <a:srgbClr val="B2B2B2">
                      <a:alpha val="60000"/>
                    </a:srgbClr>
                  </a:glow>
                </a:effectLst>
                <a:cs typeface="B Nazanin" panose="00000400000000000000" pitchFamily="2" charset="-78"/>
              </a:rPr>
              <a:t>برخی راه حل کاهش نابرابری های اجتماعی در مدارس</a:t>
            </a:r>
            <a:endParaRPr lang="en-US" sz="2400" dirty="0">
              <a:ln>
                <a:solidFill>
                  <a:schemeClr val="tx1"/>
                </a:solidFill>
              </a:ln>
              <a:solidFill>
                <a:srgbClr val="FFFF00"/>
              </a:solidFill>
              <a:effectLst>
                <a:glow rad="101600">
                  <a:srgbClr val="B2B2B2">
                    <a:alpha val="60000"/>
                  </a:srgbClr>
                </a:glow>
              </a:effectLst>
              <a:cs typeface="B Nazanin" panose="00000400000000000000" pitchFamily="2" charset="-78"/>
            </a:endParaRPr>
          </a:p>
        </p:txBody>
      </p:sp>
      <p:sp>
        <p:nvSpPr>
          <p:cNvPr id="6" name="Folded Corner 5"/>
          <p:cNvSpPr/>
          <p:nvPr/>
        </p:nvSpPr>
        <p:spPr>
          <a:xfrm>
            <a:off x="1136591" y="888763"/>
            <a:ext cx="5144568" cy="4999289"/>
          </a:xfrm>
          <a:prstGeom prst="foldedCorner">
            <a:avLst/>
          </a:prstGeom>
          <a:solidFill>
            <a:schemeClr val="bg1">
              <a:lumMod val="9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ln>
                  <a:solidFill>
                    <a:schemeClr val="tx1">
                      <a:lumMod val="50000"/>
                      <a:lumOff val="50000"/>
                    </a:schemeClr>
                  </a:solidFill>
                </a:ln>
                <a:solidFill>
                  <a:srgbClr val="FFFF00"/>
                </a:solidFill>
                <a:cs typeface="B Nazanin" panose="00000400000000000000" pitchFamily="2" charset="-78"/>
              </a:rPr>
              <a:t>برنامه های مدارس و اقدامات آمورشی و تربیتی می تواند در بهبود وضعیت تحصیلی و فرهنگی دانش آموزان موثر باشد. اگر مدرسه و معلم برخوردار از وضعیت مناسب و برنامه های موثر تدریس و تدبیت باشند میتواند در بهبود عملکرد تحصیلی دانش آموزان در مدرسه موثر باشد.</a:t>
            </a:r>
            <a:endParaRPr lang="en-US" sz="3200" dirty="0">
              <a:ln>
                <a:solidFill>
                  <a:schemeClr val="tx1">
                    <a:lumMod val="50000"/>
                    <a:lumOff val="50000"/>
                  </a:schemeClr>
                </a:solidFill>
              </a:ln>
              <a:solidFill>
                <a:srgbClr val="FFFF00"/>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36511">
            <a:off x="8738685" y="3578978"/>
            <a:ext cx="2885680" cy="16727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9103">
            <a:off x="6471786" y="4449881"/>
            <a:ext cx="2457450" cy="1857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17712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862641" y="483079"/>
            <a:ext cx="5781037" cy="5805579"/>
          </a:xfrm>
          <a:prstGeom prst="verticalScroll">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fa-IR" sz="1400" dirty="0">
                <a:solidFill>
                  <a:srgbClr val="008000"/>
                </a:solidFill>
                <a:cs typeface="B Nazanin" panose="00000400000000000000" pitchFamily="2" charset="-78"/>
              </a:rPr>
              <a:t>تعلق خاطر نوجوانان و جوانان به مدرسه به عنوان یکی از کارگزاران اصلی جامعه پذیری و مشارکت آنان در فعالیت های مدرسه از عوامل موثر بر بزهکاری جوانان است</a:t>
            </a:r>
            <a:r>
              <a:rPr lang="fa-IR" sz="1400" dirty="0" smtClean="0">
                <a:solidFill>
                  <a:srgbClr val="008000"/>
                </a:solidFill>
                <a:cs typeface="B Nazanin" panose="00000400000000000000" pitchFamily="2" charset="-78"/>
              </a:rPr>
              <a:t>.</a:t>
            </a:r>
            <a:r>
              <a:rPr lang="fa-IR" sz="1400" dirty="0">
                <a:solidFill>
                  <a:srgbClr val="008000"/>
                </a:solidFill>
                <a:cs typeface="B Nazanin" panose="00000400000000000000" pitchFamily="2" charset="-78"/>
              </a:rPr>
              <a:t> فعالیت های اجتماعی که در مدرسه فراهم می شود هم می تواند مطابق قواعد و هنجار های اجتماعی باشد و هم موجب رفتار انحرافی </a:t>
            </a:r>
            <a:r>
              <a:rPr lang="fa-IR" sz="1400" dirty="0" smtClean="0">
                <a:solidFill>
                  <a:srgbClr val="008000"/>
                </a:solidFill>
                <a:cs typeface="B Nazanin" panose="00000400000000000000" pitchFamily="2" charset="-78"/>
              </a:rPr>
              <a:t>شود.فقدان </a:t>
            </a:r>
            <a:r>
              <a:rPr lang="fa-IR" sz="1400" dirty="0">
                <a:solidFill>
                  <a:srgbClr val="008000"/>
                </a:solidFill>
                <a:cs typeface="B Nazanin" panose="00000400000000000000" pitchFamily="2" charset="-78"/>
              </a:rPr>
              <a:t>فرصت های آموزشی برابر،ناعادلانه بودن رفتار کارگزاران مدرسه با دانش آموزان شکست مدرسه شده و زمینه رفتار بزهکارانه را در جوانان فراهم سازد.اشتغال جوانان در فعالیت های مدرسه مانند تکالیف شب، فعالیت های فوق برنامه و عضویت در گروه های و انجمن های مدرسه با بزهکاری آنان راتطه منعی دارد اما فقدان دلبستگی جوانان به معلمان و کارگزاران مدرسه و نیز شکست های تحصیلی با ارتکاب به رفتار بزهکارانه رابطه مثبت دارد از طدف دیگر بزهکاری جوانان می تواند حاصل سرپیچی از غیر دموکراتیک بودن مدرسه و انضباط و نظارت های شدید مدرسه باشد.  </a:t>
            </a:r>
            <a:endParaRPr lang="en-US" sz="1400" dirty="0">
              <a:solidFill>
                <a:srgbClr val="008000"/>
              </a:solidFill>
              <a:cs typeface="B Nazanin" panose="00000400000000000000" pitchFamily="2" charset="-78"/>
            </a:endParaRPr>
          </a:p>
          <a:p>
            <a:r>
              <a:rPr lang="fa-IR" sz="1400" dirty="0">
                <a:solidFill>
                  <a:srgbClr val="008000"/>
                </a:solidFill>
                <a:cs typeface="B Nazanin" panose="00000400000000000000" pitchFamily="2" charset="-78"/>
              </a:rPr>
              <a:t>کوهن مدعی است فرزندان طبقاب فرودست که مثل دیگر همسن و سالان خود از طبقاب متوسط جامعه به مدرسه می روند اما در عملکرد تحصیلی و موفقیت آموزشی دستاورد چندانی به دست نمی آورند.دانش آموزتن طبفات فرودست در آنجا با ارزش های طبقات متوسط آشنا و طالب منزلت اجتماعی مقبول می شونر در رقابت با هم کلاسان طبقات بالاتر خود در می مانند ناکام و تحقیر می شوند و می بازند. به نظر کوهن این دانش آموزان نمیتوانند خود را با ارزش های مدرسه و طبقات متوسط هماهنگ سازد بنابراین دانش آموزان طبقات فرو دست برای جبران ناکامی خود در مدرسه خرده فرهنگ یزهکاری تاسیس می کنند که نظام ارزشی آن درست در مقابل نظان ارزشی مدرسه و حتی جامعه است کوهن نتیجه میگیرد که دانش آموزان طبقات فرو دست به دلیل ناکامی منزلتی در مدرسه از نظام آموزشی اخراج شده و خیلی زود به عضویت گروه های بزهکار در می آیند.</a:t>
            </a:r>
            <a:endParaRPr lang="en-US" sz="1400" dirty="0">
              <a:solidFill>
                <a:srgbClr val="008000"/>
              </a:solidFill>
              <a:cs typeface="B Nazanin" panose="00000400000000000000" pitchFamily="2" charset="-78"/>
            </a:endParaRPr>
          </a:p>
          <a:p>
            <a:endParaRPr lang="fa-IR" sz="1400" dirty="0">
              <a:solidFill>
                <a:schemeClr val="bg1"/>
              </a:solidFill>
              <a:cs typeface="B Nazanin" panose="00000400000000000000" pitchFamily="2" charset="-78"/>
            </a:endParaRPr>
          </a:p>
        </p:txBody>
      </p:sp>
      <p:sp>
        <p:nvSpPr>
          <p:cNvPr id="5" name="TextBox 4"/>
          <p:cNvSpPr txBox="1"/>
          <p:nvPr/>
        </p:nvSpPr>
        <p:spPr>
          <a:xfrm rot="1670769">
            <a:off x="6509718" y="1456696"/>
            <a:ext cx="5665861" cy="830997"/>
          </a:xfrm>
          <a:prstGeom prst="rect">
            <a:avLst/>
          </a:prstGeom>
          <a:noFill/>
        </p:spPr>
        <p:txBody>
          <a:bodyPr wrap="square" rtlCol="1">
            <a:spAutoFit/>
          </a:bodyPr>
          <a:lstStyle/>
          <a:p>
            <a:r>
              <a:rPr lang="fa-IR" sz="4800" b="1" dirty="0" smtClean="0">
                <a:ln w="12700">
                  <a:solidFill>
                    <a:srgbClr val="66FF66"/>
                  </a:solidFill>
                  <a:prstDash val="solid"/>
                </a:ln>
                <a:solidFill>
                  <a:srgbClr val="008000"/>
                </a:solidFill>
                <a:effectLst>
                  <a:outerShdw dist="38100" dir="2640000" algn="bl" rotWithShape="0">
                    <a:schemeClr val="accent1"/>
                  </a:outerShdw>
                  <a:reflection blurRad="6350" stA="60000" endA="900" endPos="60000" dist="29997" dir="5400000" sy="-100000" algn="bl" rotWithShape="0"/>
                </a:effectLst>
                <a:cs typeface="B Nazanin" panose="00000400000000000000" pitchFamily="2" charset="-78"/>
              </a:rPr>
              <a:t>مدرسه و بزهکاری جوانان</a:t>
            </a:r>
            <a:endParaRPr lang="fa-IR" sz="4800" b="1" dirty="0">
              <a:ln w="12700">
                <a:solidFill>
                  <a:srgbClr val="66FF66"/>
                </a:solidFill>
                <a:prstDash val="solid"/>
              </a:ln>
              <a:solidFill>
                <a:srgbClr val="008000"/>
              </a:solidFill>
              <a:effectLst>
                <a:outerShdw dist="38100" dir="2640000" algn="bl" rotWithShape="0">
                  <a:schemeClr val="accent1"/>
                </a:outerShdw>
                <a:reflection blurRad="6350" stA="60000" endA="900" endPos="60000" dist="29997" dir="5400000" sy="-100000" algn="bl" rotWithShape="0"/>
              </a:effectLst>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796" y="3263669"/>
            <a:ext cx="3042159" cy="22904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83523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2840" y="2811780"/>
            <a:ext cx="3787140" cy="646331"/>
          </a:xfrm>
          <a:prstGeom prst="rect">
            <a:avLst/>
          </a:prstGeom>
          <a:noFill/>
        </p:spPr>
        <p:txBody>
          <a:bodyPr wrap="square" rtlCol="1">
            <a:spAutoFit/>
          </a:bodyPr>
          <a:lstStyle/>
          <a:p>
            <a:r>
              <a:rPr lang="fa-I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نتایج تحقیقات هیرشی</a:t>
            </a:r>
            <a:endParaRPr lang="fa-I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endParaRPr>
          </a:p>
        </p:txBody>
      </p:sp>
      <p:cxnSp>
        <p:nvCxnSpPr>
          <p:cNvPr id="4" name="Straight Arrow Connector 3"/>
          <p:cNvCxnSpPr>
            <a:stCxn id="2" idx="1"/>
          </p:cNvCxnSpPr>
          <p:nvPr/>
        </p:nvCxnSpPr>
        <p:spPr>
          <a:xfrm flipH="1" flipV="1">
            <a:off x="6038491" y="2044460"/>
            <a:ext cx="1444349" cy="1090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822830" y="3209025"/>
            <a:ext cx="1660011" cy="4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172200" y="3372729"/>
            <a:ext cx="1310639" cy="1130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62974" y="1354347"/>
            <a:ext cx="4408098" cy="9735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fa-IR" dirty="0">
                <a:cs typeface="B Nazanin" panose="00000400000000000000" pitchFamily="2" charset="-78"/>
              </a:rPr>
              <a:t>دانش آموزانی که تعلقات خاطر بالایی نسبت به مدرسه دارند احتمال کمتری می رود که مرتکب رفتار بزهکارانه شوند</a:t>
            </a:r>
            <a:endParaRPr lang="en-US" dirty="0">
              <a:cs typeface="B Nazanin" panose="00000400000000000000" pitchFamily="2" charset="-78"/>
            </a:endParaRPr>
          </a:p>
        </p:txBody>
      </p:sp>
      <p:sp>
        <p:nvSpPr>
          <p:cNvPr id="10" name="Rounded Rectangle 9"/>
          <p:cNvSpPr/>
          <p:nvPr/>
        </p:nvSpPr>
        <p:spPr>
          <a:xfrm>
            <a:off x="1362974" y="2685292"/>
            <a:ext cx="4408098" cy="9735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fa-IR" dirty="0">
                <a:cs typeface="B Nazanin" panose="00000400000000000000" pitchFamily="2" charset="-78"/>
              </a:rPr>
              <a:t>دانش آموزانی که به هنجارهای رسمی مدرسه اعتقادی ندارند گرایش بیشتری به رفتار بزهکارانه دارند</a:t>
            </a:r>
            <a:endParaRPr lang="en-US" dirty="0">
              <a:cs typeface="B Nazanin" panose="00000400000000000000" pitchFamily="2" charset="-78"/>
            </a:endParaRPr>
          </a:p>
        </p:txBody>
      </p:sp>
      <p:sp>
        <p:nvSpPr>
          <p:cNvPr id="11" name="Rounded Rectangle 10"/>
          <p:cNvSpPr/>
          <p:nvPr/>
        </p:nvSpPr>
        <p:spPr>
          <a:xfrm>
            <a:off x="1414732" y="4016237"/>
            <a:ext cx="4408098" cy="9735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fa-IR" dirty="0">
                <a:cs typeface="B Nazanin" panose="00000400000000000000" pitchFamily="2" charset="-78"/>
              </a:rPr>
              <a:t>دانش آموزانی که به عللی مدرسه را دوست ندارند و در برنامه های رسمی ویا داوطلبانه مدرسه مشارکت فهال ندارند مستعد گرایش به رفتار بزهکارانه اند.</a:t>
            </a:r>
            <a:endParaRPr lang="en-US" dirty="0">
              <a:cs typeface="B Nazanin" panose="00000400000000000000" pitchFamily="2" charset="-78"/>
            </a:endParaRPr>
          </a:p>
        </p:txBody>
      </p:sp>
    </p:spTree>
    <p:extLst>
      <p:ext uri="{BB962C8B-B14F-4D97-AF65-F5344CB8AC3E}">
        <p14:creationId xmlns:p14="http://schemas.microsoft.com/office/powerpoint/2010/main" val="18851369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rPr>
              <a:t>راه حل هایی برای کاهش بزهکاری جوانان</a:t>
            </a:r>
            <a:endParaRPr lang="fa-IR"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a:cs typeface="B Nazanin" panose="00000400000000000000" pitchFamily="2" charset="-78"/>
              </a:rPr>
              <a:t>به همراه وظایف آموزشی که در مدارس انجام می شود تعهد مدارس به تربیت صحیح و موثر جوانان با تاکید بر اصول اخلاقی انسانی و نه ارزش های </a:t>
            </a:r>
            <a:r>
              <a:rPr lang="fa-IR" dirty="0" smtClean="0">
                <a:cs typeface="B Nazanin" panose="00000400000000000000" pitchFamily="2" charset="-78"/>
              </a:rPr>
              <a:t>طبقاتی.</a:t>
            </a:r>
            <a:endParaRPr lang="en-US" dirty="0">
              <a:cs typeface="B Nazanin" panose="00000400000000000000" pitchFamily="2" charset="-78"/>
            </a:endParaRPr>
          </a:p>
          <a:p>
            <a:r>
              <a:rPr lang="fa-IR" dirty="0">
                <a:cs typeface="B Nazanin" panose="00000400000000000000" pitchFamily="2" charset="-78"/>
              </a:rPr>
              <a:t>ایجاد مشارکت موثر میان مدارس و خانواده ها و دیگر نهاد ها و سازمان های فرهنگی و اجتماعی برای جامعه پذیری مناسب </a:t>
            </a:r>
            <a:r>
              <a:rPr lang="fa-IR" dirty="0" smtClean="0">
                <a:cs typeface="B Nazanin" panose="00000400000000000000" pitchFamily="2" charset="-78"/>
              </a:rPr>
              <a:t>جوانان.</a:t>
            </a:r>
            <a:endParaRPr lang="en-US" dirty="0">
              <a:cs typeface="B Nazanin" panose="00000400000000000000" pitchFamily="2" charset="-78"/>
            </a:endParaRPr>
          </a:p>
          <a:p>
            <a:r>
              <a:rPr lang="fa-IR" dirty="0">
                <a:cs typeface="B Nazanin" panose="00000400000000000000" pitchFamily="2" charset="-78"/>
              </a:rPr>
              <a:t>برنامه ریزی فعالیت های آموزشی با نشاط و جذابی که بتوانند جوانان را درگیر فعالیت های آموزشی و پرورشی </a:t>
            </a:r>
            <a:r>
              <a:rPr lang="fa-IR" dirty="0" smtClean="0">
                <a:cs typeface="B Nazanin" panose="00000400000000000000" pitchFamily="2" charset="-78"/>
              </a:rPr>
              <a:t>کنند.</a:t>
            </a:r>
            <a:endParaRPr lang="en-US" dirty="0">
              <a:cs typeface="B Nazanin" panose="00000400000000000000" pitchFamily="2" charset="-78"/>
            </a:endParaRPr>
          </a:p>
          <a:p>
            <a:r>
              <a:rPr lang="fa-IR" dirty="0">
                <a:cs typeface="B Nazanin" panose="00000400000000000000" pitchFamily="2" charset="-78"/>
              </a:rPr>
              <a:t>ایجاد فضای باز و دموکراتیک و گفتگو محور تا بتوانند به بیان مسائل و مشکلات خود درباره مدرسه بپردازند.</a:t>
            </a:r>
          </a:p>
        </p:txBody>
      </p:sp>
    </p:spTree>
    <p:extLst>
      <p:ext uri="{BB962C8B-B14F-4D97-AF65-F5344CB8AC3E}">
        <p14:creationId xmlns:p14="http://schemas.microsoft.com/office/powerpoint/2010/main" val="15013940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106</TotalTime>
  <Words>1130</Words>
  <Application>Microsoft Office PowerPoint</Application>
  <PresentationFormat>Custom</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PowerPoint Presentation</vt:lpstr>
      <vt:lpstr>جامعه شناسی</vt:lpstr>
      <vt:lpstr>مقدمه</vt:lpstr>
      <vt:lpstr>PowerPoint Presentation</vt:lpstr>
      <vt:lpstr>PowerPoint Presentation</vt:lpstr>
      <vt:lpstr>PowerPoint Presentation</vt:lpstr>
      <vt:lpstr>PowerPoint Presentation</vt:lpstr>
      <vt:lpstr>PowerPoint Presentation</vt:lpstr>
      <vt:lpstr>راه حل هایی برای کاهش بزهکاری جوانان</vt:lpstr>
      <vt:lpstr>PowerPoint Presentation</vt:lpstr>
      <vt:lpstr>راه حل هایی برای مساله کنکور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جامعه شناسی</dc:title>
  <dc:creator>بهرام حسين   آبادي</dc:creator>
  <cp:lastModifiedBy>R.D</cp:lastModifiedBy>
  <cp:revision>11</cp:revision>
  <dcterms:created xsi:type="dcterms:W3CDTF">2020-05-03T16:15:58Z</dcterms:created>
  <dcterms:modified xsi:type="dcterms:W3CDTF">2020-05-12T04:36:26Z</dcterms:modified>
</cp:coreProperties>
</file>