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3.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theme/theme4.xml" ContentType="application/vnd.openxmlformats-officedocument.theme+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 id="2147483668" r:id="rId2"/>
    <p:sldMasterId id="2147483685" r:id="rId3"/>
    <p:sldMasterId id="2147483702" r:id="rId4"/>
    <p:sldMasterId id="2147483719" r:id="rId5"/>
  </p:sldMasterIdLst>
  <p:sldIdLst>
    <p:sldId id="256" r:id="rId6"/>
    <p:sldId id="257" r:id="rId7"/>
    <p:sldId id="258" r:id="rId8"/>
    <p:sldId id="259" r:id="rId9"/>
    <p:sldId id="260" r:id="rId10"/>
    <p:sldId id="270" r:id="rId11"/>
    <p:sldId id="269" r:id="rId12"/>
    <p:sldId id="272" r:id="rId13"/>
    <p:sldId id="262" r:id="rId14"/>
    <p:sldId id="263" r:id="rId15"/>
    <p:sldId id="264" r:id="rId16"/>
    <p:sldId id="267"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9" d="100"/>
          <a:sy n="89" d="100"/>
        </p:scale>
        <p:origin x="46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5/21/2020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24488085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1880510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9711256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solidFill>
                  <a:prstClr val="black">
                    <a:tint val="75000"/>
                  </a:prstClr>
                </a:solidFill>
              </a:rPr>
              <a:pPr/>
              <a:t>5/21/2020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6FF9F0C5-380F-41C2-899A-BAC0F0927E16}"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168947055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25164056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241008116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411532339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solidFill>
                  <a:prstClr val="black">
                    <a:tint val="75000"/>
                  </a:prstClr>
                </a:solidFill>
              </a:rPr>
              <a:pPr/>
              <a:t>5/21/2020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519954A3-9DFD-4C44-94BA-B95130A3BA1C}"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31764855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126669724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55784925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r>
              <a:rPr lang="en-US" sz="8000" dirty="0">
                <a:ln w="3175" cmpd="sng">
                  <a:noFill/>
                </a:ln>
                <a:solidFill>
                  <a:srgbClr val="90C226">
                    <a:lumMod val="60000"/>
                    <a:lumOff val="40000"/>
                  </a:srgbClr>
                </a:solidFill>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r>
              <a:rPr lang="en-US" sz="8000" dirty="0">
                <a:ln w="3175" cmpd="sng">
                  <a:noFill/>
                </a:ln>
                <a:solidFill>
                  <a:srgbClr val="90C226">
                    <a:lumMod val="60000"/>
                    <a:lumOff val="40000"/>
                  </a:srgbClr>
                </a:solidFill>
                <a:latin typeface="Arial"/>
              </a:rPr>
              <a:t>”</a:t>
            </a:r>
            <a:endParaRPr lang="en-US" dirty="0">
              <a:solidFill>
                <a:srgbClr val="90C226">
                  <a:lumMod val="60000"/>
                  <a:lumOff val="40000"/>
                </a:srgbClr>
              </a:solidFill>
              <a:latin typeface="Arial"/>
            </a:endParaRPr>
          </a:p>
        </p:txBody>
      </p:sp>
    </p:spTree>
    <p:extLst>
      <p:ext uri="{BB962C8B-B14F-4D97-AF65-F5344CB8AC3E}">
        <p14:creationId xmlns:p14="http://schemas.microsoft.com/office/powerpoint/2010/main" val="305066776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58002725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r>
              <a:rPr lang="en-US" sz="8000" dirty="0">
                <a:ln w="3175" cmpd="sng">
                  <a:noFill/>
                </a:ln>
                <a:solidFill>
                  <a:srgbClr val="90C226">
                    <a:lumMod val="60000"/>
                    <a:lumOff val="40000"/>
                  </a:srgbClr>
                </a:solidFill>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r>
              <a:rPr lang="en-US" sz="8000" dirty="0">
                <a:ln w="3175" cmpd="sng">
                  <a:noFill/>
                </a:ln>
                <a:solidFill>
                  <a:srgbClr val="90C226">
                    <a:lumMod val="60000"/>
                    <a:lumOff val="40000"/>
                  </a:srgbClr>
                </a:solidFill>
                <a:latin typeface="Arial"/>
              </a:rPr>
              <a:t>”</a:t>
            </a:r>
          </a:p>
        </p:txBody>
      </p:sp>
    </p:spTree>
    <p:extLst>
      <p:ext uri="{BB962C8B-B14F-4D97-AF65-F5344CB8AC3E}">
        <p14:creationId xmlns:p14="http://schemas.microsoft.com/office/powerpoint/2010/main" val="8380788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5/21/2020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171190436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solidFill>
                  <a:prstClr val="black">
                    <a:tint val="75000"/>
                  </a:prstClr>
                </a:solidFill>
              </a:rPr>
              <a:pPr/>
              <a:t>5/21/2020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89333C77-0158-454C-844F-B7AB9BD7DAD4}"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78060973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74107057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354554106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407073095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214798976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solidFill>
                  <a:prstClr val="black">
                    <a:tint val="75000"/>
                  </a:prstClr>
                </a:solidFill>
              </a:rPr>
              <a:pPr/>
              <a:t>5/21/2020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6FF9F0C5-380F-41C2-899A-BAC0F0927E16}"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54845152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262533861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334796712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23383618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5/21/2020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solidFill>
                  <a:prstClr val="black">
                    <a:tint val="75000"/>
                  </a:prstClr>
                </a:solidFill>
              </a:rPr>
              <a:pPr/>
              <a:t>5/21/2020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519954A3-9DFD-4C44-94BA-B95130A3BA1C}"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288567177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131689574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327698152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r>
              <a:rPr lang="en-US" sz="8000" dirty="0">
                <a:ln w="3175" cmpd="sng">
                  <a:noFill/>
                </a:ln>
                <a:solidFill>
                  <a:srgbClr val="90C226">
                    <a:lumMod val="60000"/>
                    <a:lumOff val="40000"/>
                  </a:srgbClr>
                </a:solidFill>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r>
              <a:rPr lang="en-US" sz="8000" dirty="0">
                <a:ln w="3175" cmpd="sng">
                  <a:noFill/>
                </a:ln>
                <a:solidFill>
                  <a:srgbClr val="90C226">
                    <a:lumMod val="60000"/>
                    <a:lumOff val="40000"/>
                  </a:srgbClr>
                </a:solidFill>
                <a:latin typeface="Arial"/>
              </a:rPr>
              <a:t>”</a:t>
            </a:r>
            <a:endParaRPr lang="en-US" dirty="0">
              <a:solidFill>
                <a:srgbClr val="90C226">
                  <a:lumMod val="60000"/>
                  <a:lumOff val="40000"/>
                </a:srgbClr>
              </a:solidFill>
              <a:latin typeface="Arial"/>
            </a:endParaRPr>
          </a:p>
        </p:txBody>
      </p:sp>
    </p:spTree>
    <p:extLst>
      <p:ext uri="{BB962C8B-B14F-4D97-AF65-F5344CB8AC3E}">
        <p14:creationId xmlns:p14="http://schemas.microsoft.com/office/powerpoint/2010/main" val="108673125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132120596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r>
              <a:rPr lang="en-US" sz="8000" dirty="0">
                <a:ln w="3175" cmpd="sng">
                  <a:noFill/>
                </a:ln>
                <a:solidFill>
                  <a:srgbClr val="90C226">
                    <a:lumMod val="60000"/>
                    <a:lumOff val="40000"/>
                  </a:srgbClr>
                </a:solidFill>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r>
              <a:rPr lang="en-US" sz="8000" dirty="0">
                <a:ln w="3175" cmpd="sng">
                  <a:noFill/>
                </a:ln>
                <a:solidFill>
                  <a:srgbClr val="90C226">
                    <a:lumMod val="60000"/>
                    <a:lumOff val="40000"/>
                  </a:srgbClr>
                </a:solidFill>
                <a:latin typeface="Arial"/>
              </a:rPr>
              <a:t>”</a:t>
            </a:r>
          </a:p>
        </p:txBody>
      </p:sp>
    </p:spTree>
    <p:extLst>
      <p:ext uri="{BB962C8B-B14F-4D97-AF65-F5344CB8AC3E}">
        <p14:creationId xmlns:p14="http://schemas.microsoft.com/office/powerpoint/2010/main" val="2593279632"/>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311123341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solidFill>
                  <a:prstClr val="black">
                    <a:tint val="75000"/>
                  </a:prstClr>
                </a:solidFill>
              </a:rPr>
              <a:pPr/>
              <a:t>5/21/2020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89333C77-0158-454C-844F-B7AB9BD7DAD4}"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221607496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290751778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21925040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5/21/2020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1210530207"/>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226771035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solidFill>
                  <a:prstClr val="black">
                    <a:tint val="75000"/>
                  </a:prstClr>
                </a:solidFill>
              </a:rPr>
              <a:pPr/>
              <a:t>5/21/2020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6FF9F0C5-380F-41C2-899A-BAC0F0927E16}"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276947784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2209907186"/>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836345761"/>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2772607483"/>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solidFill>
                  <a:prstClr val="black">
                    <a:tint val="75000"/>
                  </a:prstClr>
                </a:solidFill>
              </a:rPr>
              <a:pPr/>
              <a:t>5/21/2020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519954A3-9DFD-4C44-94BA-B95130A3BA1C}"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3247107114"/>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3875730615"/>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564975800"/>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r>
              <a:rPr lang="en-US" sz="8000" dirty="0">
                <a:ln w="3175" cmpd="sng">
                  <a:noFill/>
                </a:ln>
                <a:solidFill>
                  <a:srgbClr val="90C226">
                    <a:lumMod val="60000"/>
                    <a:lumOff val="40000"/>
                  </a:srgbClr>
                </a:solidFill>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r>
              <a:rPr lang="en-US" sz="8000" dirty="0">
                <a:ln w="3175" cmpd="sng">
                  <a:noFill/>
                </a:ln>
                <a:solidFill>
                  <a:srgbClr val="90C226">
                    <a:lumMod val="60000"/>
                    <a:lumOff val="40000"/>
                  </a:srgbClr>
                </a:solidFill>
                <a:latin typeface="Arial"/>
              </a:rPr>
              <a:t>”</a:t>
            </a:r>
            <a:endParaRPr lang="en-US" dirty="0">
              <a:solidFill>
                <a:srgbClr val="90C226">
                  <a:lumMod val="60000"/>
                  <a:lumOff val="40000"/>
                </a:srgbClr>
              </a:solidFill>
              <a:latin typeface="Arial"/>
            </a:endParaRPr>
          </a:p>
        </p:txBody>
      </p:sp>
    </p:spTree>
    <p:extLst>
      <p:ext uri="{BB962C8B-B14F-4D97-AF65-F5344CB8AC3E}">
        <p14:creationId xmlns:p14="http://schemas.microsoft.com/office/powerpoint/2010/main" val="30106395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5/21/2020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3455737887"/>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r>
              <a:rPr lang="en-US" sz="8000" dirty="0">
                <a:ln w="3175" cmpd="sng">
                  <a:noFill/>
                </a:ln>
                <a:solidFill>
                  <a:srgbClr val="90C226">
                    <a:lumMod val="60000"/>
                    <a:lumOff val="40000"/>
                  </a:srgbClr>
                </a:solidFill>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r>
              <a:rPr lang="en-US" sz="8000" dirty="0">
                <a:ln w="3175" cmpd="sng">
                  <a:noFill/>
                </a:ln>
                <a:solidFill>
                  <a:srgbClr val="90C226">
                    <a:lumMod val="60000"/>
                    <a:lumOff val="40000"/>
                  </a:srgbClr>
                </a:solidFill>
                <a:latin typeface="Arial"/>
              </a:rPr>
              <a:t>”</a:t>
            </a:r>
          </a:p>
        </p:txBody>
      </p:sp>
    </p:spTree>
    <p:extLst>
      <p:ext uri="{BB962C8B-B14F-4D97-AF65-F5344CB8AC3E}">
        <p14:creationId xmlns:p14="http://schemas.microsoft.com/office/powerpoint/2010/main" val="213064951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1902876246"/>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solidFill>
                  <a:prstClr val="black">
                    <a:tint val="75000"/>
                  </a:prstClr>
                </a:solidFill>
              </a:rPr>
              <a:pPr/>
              <a:t>5/21/2020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89333C77-0158-454C-844F-B7AB9BD7DAD4}"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113029002"/>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1906045990"/>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1071443440"/>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3972114019"/>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2640523476"/>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solidFill>
                  <a:prstClr val="black">
                    <a:tint val="75000"/>
                  </a:prstClr>
                </a:solidFill>
              </a:rPr>
              <a:pPr/>
              <a:t>5/21/2020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6FF9F0C5-380F-41C2-899A-BAC0F0927E16}"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3734786284"/>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20019337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5/21/2020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3734868958"/>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1487855941"/>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solidFill>
                  <a:prstClr val="black">
                    <a:tint val="75000"/>
                  </a:prstClr>
                </a:solidFill>
              </a:rPr>
              <a:pPr/>
              <a:t>5/21/2020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519954A3-9DFD-4C44-94BA-B95130A3BA1C}"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1167715358"/>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391197241"/>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2322712841"/>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r>
              <a:rPr lang="en-US" sz="8000" dirty="0">
                <a:ln w="3175" cmpd="sng">
                  <a:noFill/>
                </a:ln>
                <a:solidFill>
                  <a:srgbClr val="90C226">
                    <a:lumMod val="60000"/>
                    <a:lumOff val="40000"/>
                  </a:srgbClr>
                </a:solidFill>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r>
              <a:rPr lang="en-US" sz="8000" dirty="0">
                <a:ln w="3175" cmpd="sng">
                  <a:noFill/>
                </a:ln>
                <a:solidFill>
                  <a:srgbClr val="90C226">
                    <a:lumMod val="60000"/>
                    <a:lumOff val="40000"/>
                  </a:srgbClr>
                </a:solidFill>
                <a:latin typeface="Arial"/>
              </a:rPr>
              <a:t>”</a:t>
            </a:r>
            <a:endParaRPr lang="en-US" dirty="0">
              <a:solidFill>
                <a:srgbClr val="90C226">
                  <a:lumMod val="60000"/>
                  <a:lumOff val="40000"/>
                </a:srgbClr>
              </a:solidFill>
              <a:latin typeface="Arial"/>
            </a:endParaRPr>
          </a:p>
        </p:txBody>
      </p:sp>
    </p:spTree>
    <p:extLst>
      <p:ext uri="{BB962C8B-B14F-4D97-AF65-F5344CB8AC3E}">
        <p14:creationId xmlns:p14="http://schemas.microsoft.com/office/powerpoint/2010/main" val="2597093611"/>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2783373839"/>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r>
              <a:rPr lang="en-US" sz="8000" dirty="0">
                <a:ln w="3175" cmpd="sng">
                  <a:noFill/>
                </a:ln>
                <a:solidFill>
                  <a:srgbClr val="90C226">
                    <a:lumMod val="60000"/>
                    <a:lumOff val="40000"/>
                  </a:srgbClr>
                </a:solidFill>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r>
              <a:rPr lang="en-US" sz="8000" dirty="0">
                <a:ln w="3175" cmpd="sng">
                  <a:noFill/>
                </a:ln>
                <a:solidFill>
                  <a:srgbClr val="90C226">
                    <a:lumMod val="60000"/>
                    <a:lumOff val="40000"/>
                  </a:srgbClr>
                </a:solidFill>
                <a:latin typeface="Arial"/>
              </a:rPr>
              <a:t>”</a:t>
            </a:r>
          </a:p>
        </p:txBody>
      </p:sp>
    </p:spTree>
    <p:extLst>
      <p:ext uri="{BB962C8B-B14F-4D97-AF65-F5344CB8AC3E}">
        <p14:creationId xmlns:p14="http://schemas.microsoft.com/office/powerpoint/2010/main" val="2776006565"/>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477049380"/>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solidFill>
                  <a:prstClr val="black">
                    <a:tint val="75000"/>
                  </a:prstClr>
                </a:solidFill>
              </a:rPr>
              <a:pPr/>
              <a:t>5/21/2020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89333C77-0158-454C-844F-B7AB9BD7DAD4}"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1822218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5/21/2020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14300019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0.xml"/><Relationship Id="rId13" Type="http://schemas.openxmlformats.org/officeDocument/2006/relationships/slideLayout" Target="../slideLayouts/slideLayout45.xml"/><Relationship Id="rId3" Type="http://schemas.openxmlformats.org/officeDocument/2006/relationships/slideLayout" Target="../slideLayouts/slideLayout35.xml"/><Relationship Id="rId7" Type="http://schemas.openxmlformats.org/officeDocument/2006/relationships/slideLayout" Target="../slideLayouts/slideLayout39.xml"/><Relationship Id="rId12" Type="http://schemas.openxmlformats.org/officeDocument/2006/relationships/slideLayout" Target="../slideLayouts/slideLayout44.xml"/><Relationship Id="rId17" Type="http://schemas.openxmlformats.org/officeDocument/2006/relationships/theme" Target="../theme/theme3.xml"/><Relationship Id="rId2" Type="http://schemas.openxmlformats.org/officeDocument/2006/relationships/slideLayout" Target="../slideLayouts/slideLayout34.xml"/><Relationship Id="rId16" Type="http://schemas.openxmlformats.org/officeDocument/2006/relationships/slideLayout" Target="../slideLayouts/slideLayout48.xml"/><Relationship Id="rId1" Type="http://schemas.openxmlformats.org/officeDocument/2006/relationships/slideLayout" Target="../slideLayouts/slideLayout33.xml"/><Relationship Id="rId6" Type="http://schemas.openxmlformats.org/officeDocument/2006/relationships/slideLayout" Target="../slideLayouts/slideLayout38.xml"/><Relationship Id="rId11" Type="http://schemas.openxmlformats.org/officeDocument/2006/relationships/slideLayout" Target="../slideLayouts/slideLayout43.xml"/><Relationship Id="rId5" Type="http://schemas.openxmlformats.org/officeDocument/2006/relationships/slideLayout" Target="../slideLayouts/slideLayout37.xml"/><Relationship Id="rId15" Type="http://schemas.openxmlformats.org/officeDocument/2006/relationships/slideLayout" Target="../slideLayouts/slideLayout47.xml"/><Relationship Id="rId10" Type="http://schemas.openxmlformats.org/officeDocument/2006/relationships/slideLayout" Target="../slideLayouts/slideLayout42.xml"/><Relationship Id="rId4" Type="http://schemas.openxmlformats.org/officeDocument/2006/relationships/slideLayout" Target="../slideLayouts/slideLayout36.xml"/><Relationship Id="rId9" Type="http://schemas.openxmlformats.org/officeDocument/2006/relationships/slideLayout" Target="../slideLayouts/slideLayout41.xml"/><Relationship Id="rId14" Type="http://schemas.openxmlformats.org/officeDocument/2006/relationships/slideLayout" Target="../slideLayouts/slideLayout46.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6.xml"/><Relationship Id="rId13" Type="http://schemas.openxmlformats.org/officeDocument/2006/relationships/slideLayout" Target="../slideLayouts/slideLayout61.xml"/><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slideLayout" Target="../slideLayouts/slideLayout60.xml"/><Relationship Id="rId17" Type="http://schemas.openxmlformats.org/officeDocument/2006/relationships/theme" Target="../theme/theme4.xml"/><Relationship Id="rId2" Type="http://schemas.openxmlformats.org/officeDocument/2006/relationships/slideLayout" Target="../slideLayouts/slideLayout50.xml"/><Relationship Id="rId16" Type="http://schemas.openxmlformats.org/officeDocument/2006/relationships/slideLayout" Target="../slideLayouts/slideLayout64.xml"/><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5" Type="http://schemas.openxmlformats.org/officeDocument/2006/relationships/slideLayout" Target="../slideLayouts/slideLayout63.xml"/><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 Id="rId14" Type="http://schemas.openxmlformats.org/officeDocument/2006/relationships/slideLayout" Target="../slideLayouts/slideLayout6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72.xml"/><Relationship Id="rId13" Type="http://schemas.openxmlformats.org/officeDocument/2006/relationships/slideLayout" Target="../slideLayouts/slideLayout77.xml"/><Relationship Id="rId3" Type="http://schemas.openxmlformats.org/officeDocument/2006/relationships/slideLayout" Target="../slideLayouts/slideLayout67.xml"/><Relationship Id="rId7" Type="http://schemas.openxmlformats.org/officeDocument/2006/relationships/slideLayout" Target="../slideLayouts/slideLayout71.xml"/><Relationship Id="rId12" Type="http://schemas.openxmlformats.org/officeDocument/2006/relationships/slideLayout" Target="../slideLayouts/slideLayout76.xml"/><Relationship Id="rId17" Type="http://schemas.openxmlformats.org/officeDocument/2006/relationships/theme" Target="../theme/theme5.xml"/><Relationship Id="rId2" Type="http://schemas.openxmlformats.org/officeDocument/2006/relationships/slideLayout" Target="../slideLayouts/slideLayout66.xml"/><Relationship Id="rId16" Type="http://schemas.openxmlformats.org/officeDocument/2006/relationships/slideLayout" Target="../slideLayouts/slideLayout80.xml"/><Relationship Id="rId1" Type="http://schemas.openxmlformats.org/officeDocument/2006/relationships/slideLayout" Target="../slideLayouts/slideLayout65.xml"/><Relationship Id="rId6" Type="http://schemas.openxmlformats.org/officeDocument/2006/relationships/slideLayout" Target="../slideLayouts/slideLayout70.xml"/><Relationship Id="rId11" Type="http://schemas.openxmlformats.org/officeDocument/2006/relationships/slideLayout" Target="../slideLayouts/slideLayout75.xml"/><Relationship Id="rId5" Type="http://schemas.openxmlformats.org/officeDocument/2006/relationships/slideLayout" Target="../slideLayouts/slideLayout69.xml"/><Relationship Id="rId15" Type="http://schemas.openxmlformats.org/officeDocument/2006/relationships/slideLayout" Target="../slideLayouts/slideLayout79.xml"/><Relationship Id="rId10" Type="http://schemas.openxmlformats.org/officeDocument/2006/relationships/slideLayout" Target="../slideLayouts/slideLayout74.xml"/><Relationship Id="rId4" Type="http://schemas.openxmlformats.org/officeDocument/2006/relationships/slideLayout" Target="../slideLayouts/slideLayout68.xml"/><Relationship Id="rId9" Type="http://schemas.openxmlformats.org/officeDocument/2006/relationships/slideLayout" Target="../slideLayouts/slideLayout73.xml"/><Relationship Id="rId14" Type="http://schemas.openxmlformats.org/officeDocument/2006/relationships/slideLayout" Target="../slideLayouts/slideLayout7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5/21/2020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873113375"/>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 id="2147483681" r:id="rId13"/>
    <p:sldLayoutId id="2147483682" r:id="rId14"/>
    <p:sldLayoutId id="2147483683" r:id="rId15"/>
    <p:sldLayoutId id="2147483684" r:id="rId16"/>
  </p:sldLayoutIdLst>
  <p:txStyles>
    <p:titleStyle>
      <a:lvl1pPr algn="l" defTabSz="457200" rtl="1" eaLnBrk="1" latinLnBrk="0" hangingPunct="1">
        <a:spcBef>
          <a:spcPct val="0"/>
        </a:spcBef>
        <a:buNone/>
        <a:defRPr sz="3600" kern="1200">
          <a:solidFill>
            <a:schemeClr val="accent1"/>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3129178353"/>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 id="2147483698" r:id="rId13"/>
    <p:sldLayoutId id="2147483699" r:id="rId14"/>
    <p:sldLayoutId id="2147483700" r:id="rId15"/>
    <p:sldLayoutId id="2147483701" r:id="rId16"/>
  </p:sldLayoutIdLst>
  <p:txStyles>
    <p:titleStyle>
      <a:lvl1pPr algn="l" defTabSz="457200" rtl="1" eaLnBrk="1" latinLnBrk="0" hangingPunct="1">
        <a:spcBef>
          <a:spcPct val="0"/>
        </a:spcBef>
        <a:buNone/>
        <a:defRPr sz="3600" kern="1200">
          <a:solidFill>
            <a:schemeClr val="accent1"/>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3708915552"/>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 id="2147483714" r:id="rId12"/>
    <p:sldLayoutId id="2147483715" r:id="rId13"/>
    <p:sldLayoutId id="2147483716" r:id="rId14"/>
    <p:sldLayoutId id="2147483717" r:id="rId15"/>
    <p:sldLayoutId id="2147483718" r:id="rId16"/>
  </p:sldLayoutIdLst>
  <p:txStyles>
    <p:titleStyle>
      <a:lvl1pPr algn="l" defTabSz="457200" rtl="1" eaLnBrk="1" latinLnBrk="0" hangingPunct="1">
        <a:spcBef>
          <a:spcPct val="0"/>
        </a:spcBef>
        <a:buNone/>
        <a:defRPr sz="3600" kern="1200">
          <a:solidFill>
            <a:schemeClr val="accent1"/>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solidFill>
                  <a:prstClr val="black">
                    <a:tint val="75000"/>
                  </a:prstClr>
                </a:solidFill>
              </a:rPr>
              <a:pPr/>
              <a:t>5/21/2020</a:t>
            </a:fld>
            <a:endParaRPr lang="en-US" dirty="0">
              <a:solidFill>
                <a:prstClr val="black">
                  <a:tint val="75000"/>
                </a:prstClr>
              </a:solidFill>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solidFill>
                <a:prstClr val="black">
                  <a:tint val="75000"/>
                </a:prstClr>
              </a:solidFill>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352850670"/>
      </p:ext>
    </p:extLst>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 id="2147483731" r:id="rId12"/>
    <p:sldLayoutId id="2147483732" r:id="rId13"/>
    <p:sldLayoutId id="2147483733" r:id="rId14"/>
    <p:sldLayoutId id="2147483734" r:id="rId15"/>
    <p:sldLayoutId id="2147483735" r:id="rId16"/>
  </p:sldLayoutIdLst>
  <p:txStyles>
    <p:titleStyle>
      <a:lvl1pPr algn="l" defTabSz="457200" rtl="1" eaLnBrk="1" latinLnBrk="0" hangingPunct="1">
        <a:spcBef>
          <a:spcPct val="0"/>
        </a:spcBef>
        <a:buNone/>
        <a:defRPr sz="3600" kern="1200">
          <a:solidFill>
            <a:schemeClr val="accent1"/>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rtl="1"/>
            <a:r>
              <a:rPr lang="fa-IR" b="1" dirty="0" smtClean="0">
                <a:solidFill>
                  <a:schemeClr val="accent5">
                    <a:lumMod val="60000"/>
                    <a:lumOff val="40000"/>
                  </a:schemeClr>
                </a:solidFill>
                <a:effectLst>
                  <a:outerShdw blurRad="38100" dist="38100" dir="2700000" algn="tl">
                    <a:srgbClr val="000000">
                      <a:alpha val="43137"/>
                    </a:srgbClr>
                  </a:outerShdw>
                </a:effectLst>
                <a:cs typeface="B Lotus" panose="00000400000000000000" pitchFamily="2" charset="-78"/>
              </a:rPr>
              <a:t>کد گذاری</a:t>
            </a:r>
            <a:endParaRPr lang="en-US" b="1" dirty="0">
              <a:solidFill>
                <a:schemeClr val="accent5">
                  <a:lumMod val="60000"/>
                  <a:lumOff val="40000"/>
                </a:schemeClr>
              </a:solidFill>
              <a:effectLst>
                <a:outerShdw blurRad="38100" dist="38100" dir="2700000" algn="tl">
                  <a:srgbClr val="000000">
                    <a:alpha val="43137"/>
                  </a:srgbClr>
                </a:outerShdw>
              </a:effectLst>
              <a:cs typeface="B Lotus" panose="00000400000000000000" pitchFamily="2" charset="-78"/>
            </a:endParaRPr>
          </a:p>
        </p:txBody>
      </p:sp>
    </p:spTree>
    <p:extLst>
      <p:ext uri="{BB962C8B-B14F-4D97-AF65-F5344CB8AC3E}">
        <p14:creationId xmlns:p14="http://schemas.microsoft.com/office/powerpoint/2010/main" val="4777576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smtClean="0">
                <a:solidFill>
                  <a:schemeClr val="accent5">
                    <a:lumMod val="60000"/>
                    <a:lumOff val="40000"/>
                  </a:schemeClr>
                </a:solidFill>
                <a:cs typeface="B Badr" panose="00000400000000000000" pitchFamily="2" charset="-78"/>
              </a:rPr>
              <a:t>تمرین کد گذاری</a:t>
            </a:r>
            <a:endParaRPr lang="en-US" dirty="0">
              <a:solidFill>
                <a:schemeClr val="accent5">
                  <a:lumMod val="60000"/>
                  <a:lumOff val="40000"/>
                </a:schemeClr>
              </a:solidFill>
              <a:cs typeface="B Badr" panose="00000400000000000000" pitchFamily="2" charset="-78"/>
            </a:endParaRPr>
          </a:p>
        </p:txBody>
      </p:sp>
      <p:sp>
        <p:nvSpPr>
          <p:cNvPr id="3" name="Content Placeholder 2"/>
          <p:cNvSpPr>
            <a:spLocks noGrp="1"/>
          </p:cNvSpPr>
          <p:nvPr>
            <p:ph idx="1"/>
          </p:nvPr>
        </p:nvSpPr>
        <p:spPr>
          <a:xfrm>
            <a:off x="616949" y="1712015"/>
            <a:ext cx="8596668" cy="3880773"/>
          </a:xfrm>
        </p:spPr>
        <p:txBody>
          <a:bodyPr>
            <a:normAutofit/>
          </a:bodyPr>
          <a:lstStyle/>
          <a:p>
            <a:r>
              <a:rPr lang="fa-IR" sz="2400" dirty="0">
                <a:solidFill>
                  <a:srgbClr val="002060"/>
                </a:solidFill>
                <a:cs typeface="B Badr" panose="00000400000000000000" pitchFamily="2" charset="-78"/>
              </a:rPr>
              <a:t>بعد از صرف نهار با وجودی که مدیر مجتمع و صاحب خانه به من توصیه کرده بودند، که بچه ها را جمع کنم و برای آنها صحبت کنم. چون چادر مدرسه هنوز آمده </a:t>
            </a:r>
            <a:r>
              <a:rPr lang="fa-IR" sz="2400" dirty="0" smtClean="0">
                <a:solidFill>
                  <a:srgbClr val="002060"/>
                </a:solidFill>
                <a:cs typeface="B Badr" panose="00000400000000000000" pitchFamily="2" charset="-78"/>
              </a:rPr>
              <a:t>نبود </a:t>
            </a:r>
            <a:r>
              <a:rPr lang="fa-IR" sz="2400" dirty="0">
                <a:solidFill>
                  <a:srgbClr val="002060"/>
                </a:solidFill>
                <a:cs typeface="B Badr" panose="00000400000000000000" pitchFamily="2" charset="-78"/>
              </a:rPr>
              <a:t>تا در آن کلاسی به عنوان روز معرفی و آشنایی اولیه برگزار </a:t>
            </a:r>
            <a:r>
              <a:rPr lang="fa-IR" sz="2400" dirty="0" smtClean="0">
                <a:solidFill>
                  <a:srgbClr val="002060"/>
                </a:solidFill>
                <a:cs typeface="B Badr" panose="00000400000000000000" pitchFamily="2" charset="-78"/>
              </a:rPr>
              <a:t>کنم .من </a:t>
            </a:r>
            <a:r>
              <a:rPr lang="fa-IR" sz="2400" dirty="0">
                <a:solidFill>
                  <a:srgbClr val="002060"/>
                </a:solidFill>
                <a:cs typeface="B Badr" panose="00000400000000000000" pitchFamily="2" charset="-78"/>
              </a:rPr>
              <a:t>هم به نوعی سر در گم بودم بدون اینکه کلاس درس را برگزار کنم به سمت خانه به راه افتادم البته به آنها گفتم </a:t>
            </a:r>
            <a:r>
              <a:rPr lang="fa-IR" sz="2400" dirty="0" smtClean="0">
                <a:solidFill>
                  <a:srgbClr val="002060"/>
                </a:solidFill>
                <a:cs typeface="B Badr" panose="00000400000000000000" pitchFamily="2" charset="-78"/>
              </a:rPr>
              <a:t>که </a:t>
            </a:r>
            <a:r>
              <a:rPr lang="fa-IR" sz="2400" dirty="0">
                <a:solidFill>
                  <a:srgbClr val="002060"/>
                </a:solidFill>
                <a:cs typeface="B Badr" panose="00000400000000000000" pitchFamily="2" charset="-78"/>
              </a:rPr>
              <a:t>فردا می آیم و حتما کلاس درس را تشکیل </a:t>
            </a:r>
            <a:r>
              <a:rPr lang="fa-IR" sz="2400" dirty="0" smtClean="0">
                <a:solidFill>
                  <a:srgbClr val="002060"/>
                </a:solidFill>
                <a:cs typeface="B Badr" panose="00000400000000000000" pitchFamily="2" charset="-78"/>
              </a:rPr>
              <a:t>می دهم.</a:t>
            </a:r>
            <a:r>
              <a:rPr lang="fa-IR" sz="2400" dirty="0">
                <a:solidFill>
                  <a:schemeClr val="tx1"/>
                </a:solidFill>
                <a:cs typeface="B Badr" panose="00000400000000000000" pitchFamily="2" charset="-78"/>
              </a:rPr>
              <a:t> </a:t>
            </a:r>
            <a:r>
              <a:rPr lang="fa-IR" sz="2400" dirty="0">
                <a:solidFill>
                  <a:srgbClr val="FF0000"/>
                </a:solidFill>
                <a:cs typeface="B Badr" panose="00000400000000000000" pitchFamily="2" charset="-78"/>
              </a:rPr>
              <a:t>نام </a:t>
            </a:r>
            <a:r>
              <a:rPr lang="fa-IR" sz="2400" dirty="0" smtClean="0">
                <a:solidFill>
                  <a:srgbClr val="FF0000"/>
                </a:solidFill>
                <a:cs typeface="B Badr" panose="00000400000000000000" pitchFamily="2" charset="-78"/>
              </a:rPr>
              <a:t>کد : مکان فیزیکی مدرسه</a:t>
            </a:r>
            <a:endParaRPr lang="fa-IR" sz="2400" dirty="0">
              <a:solidFill>
                <a:srgbClr val="FF0000"/>
              </a:solidFill>
              <a:cs typeface="B Badr" panose="00000400000000000000" pitchFamily="2" charset="-78"/>
            </a:endParaRPr>
          </a:p>
        </p:txBody>
      </p:sp>
    </p:spTree>
    <p:extLst>
      <p:ext uri="{BB962C8B-B14F-4D97-AF65-F5344CB8AC3E}">
        <p14:creationId xmlns:p14="http://schemas.microsoft.com/office/powerpoint/2010/main" val="12516304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a:solidFill>
                  <a:schemeClr val="accent5">
                    <a:lumMod val="60000"/>
                    <a:lumOff val="40000"/>
                  </a:schemeClr>
                </a:solidFill>
                <a:cs typeface="B Badr" panose="00000400000000000000" pitchFamily="2" charset="-78"/>
              </a:rPr>
              <a:t>تمرین کد گذاری</a:t>
            </a:r>
            <a:endParaRPr lang="en-US" dirty="0"/>
          </a:p>
        </p:txBody>
      </p:sp>
      <p:sp>
        <p:nvSpPr>
          <p:cNvPr id="3" name="Content Placeholder 2"/>
          <p:cNvSpPr>
            <a:spLocks noGrp="1"/>
          </p:cNvSpPr>
          <p:nvPr>
            <p:ph idx="1"/>
          </p:nvPr>
        </p:nvSpPr>
        <p:spPr>
          <a:xfrm>
            <a:off x="504805" y="1410091"/>
            <a:ext cx="9665737" cy="4542135"/>
          </a:xfrm>
        </p:spPr>
        <p:txBody>
          <a:bodyPr>
            <a:normAutofit/>
          </a:bodyPr>
          <a:lstStyle/>
          <a:p>
            <a:r>
              <a:rPr lang="fa-IR" sz="2400" dirty="0">
                <a:solidFill>
                  <a:srgbClr val="002060"/>
                </a:solidFill>
                <a:cs typeface="B Badr" panose="00000400000000000000" pitchFamily="2" charset="-78"/>
              </a:rPr>
              <a:t>در بین راه که </a:t>
            </a:r>
            <a:r>
              <a:rPr lang="fa-IR" sz="2400" dirty="0" smtClean="0">
                <a:solidFill>
                  <a:srgbClr val="002060"/>
                </a:solidFill>
                <a:cs typeface="B Badr" panose="00000400000000000000" pitchFamily="2" charset="-78"/>
              </a:rPr>
              <a:t>می امدم </a:t>
            </a:r>
            <a:r>
              <a:rPr lang="fa-IR" sz="2400" dirty="0">
                <a:solidFill>
                  <a:srgbClr val="002060"/>
                </a:solidFill>
                <a:cs typeface="B Badr" panose="00000400000000000000" pitchFamily="2" charset="-78"/>
              </a:rPr>
              <a:t>بسیار خوشحال بودم که مردم محل </a:t>
            </a:r>
            <a:r>
              <a:rPr lang="fa-IR" sz="2400" dirty="0" smtClean="0">
                <a:solidFill>
                  <a:srgbClr val="002060"/>
                </a:solidFill>
                <a:cs typeface="B Badr" panose="00000400000000000000" pitchFamily="2" charset="-78"/>
              </a:rPr>
              <a:t>خدمتم </a:t>
            </a:r>
            <a:r>
              <a:rPr lang="fa-IR" sz="2400" dirty="0">
                <a:solidFill>
                  <a:srgbClr val="002060"/>
                </a:solidFill>
                <a:cs typeface="B Badr" panose="00000400000000000000" pitchFamily="2" charset="-78"/>
              </a:rPr>
              <a:t>اینطور مهمان نواز هستند مخصوصا اینکه در گفتگویی که با هم داشتیم در بین حرفهایشان </a:t>
            </a:r>
            <a:r>
              <a:rPr lang="fa-IR" sz="2400" dirty="0" smtClean="0">
                <a:solidFill>
                  <a:srgbClr val="002060"/>
                </a:solidFill>
                <a:cs typeface="B Badr" panose="00000400000000000000" pitchFamily="2" charset="-78"/>
              </a:rPr>
              <a:t>مرتب </a:t>
            </a:r>
            <a:r>
              <a:rPr lang="fa-IR" sz="2400" dirty="0">
                <a:solidFill>
                  <a:srgbClr val="002060"/>
                </a:solidFill>
                <a:cs typeface="B Badr" panose="00000400000000000000" pitchFamily="2" charset="-78"/>
              </a:rPr>
              <a:t>متذکر </a:t>
            </a:r>
            <a:r>
              <a:rPr lang="fa-IR" sz="2400" dirty="0" smtClean="0">
                <a:solidFill>
                  <a:srgbClr val="002060"/>
                </a:solidFill>
                <a:cs typeface="B Badr" panose="00000400000000000000" pitchFamily="2" charset="-78"/>
              </a:rPr>
              <a:t>می شدند </a:t>
            </a:r>
            <a:r>
              <a:rPr lang="fa-IR" sz="2400" dirty="0">
                <a:solidFill>
                  <a:srgbClr val="002060"/>
                </a:solidFill>
                <a:cs typeface="B Badr" panose="00000400000000000000" pitchFamily="2" charset="-78"/>
              </a:rPr>
              <a:t>که من باید از این به بعد این جا را </a:t>
            </a:r>
            <a:r>
              <a:rPr lang="fa-IR" sz="2400" dirty="0" smtClean="0">
                <a:solidFill>
                  <a:srgbClr val="002060"/>
                </a:solidFill>
                <a:cs typeface="B Badr" panose="00000400000000000000" pitchFamily="2" charset="-78"/>
              </a:rPr>
              <a:t>خانه ی خودم </a:t>
            </a:r>
            <a:r>
              <a:rPr lang="fa-IR" sz="2400" dirty="0">
                <a:solidFill>
                  <a:srgbClr val="002060"/>
                </a:solidFill>
                <a:cs typeface="B Badr" panose="00000400000000000000" pitchFamily="2" charset="-78"/>
              </a:rPr>
              <a:t>و آنها را نیز </a:t>
            </a:r>
            <a:r>
              <a:rPr lang="fa-IR" sz="2400" dirty="0" smtClean="0">
                <a:solidFill>
                  <a:srgbClr val="002060"/>
                </a:solidFill>
                <a:cs typeface="B Badr" panose="00000400000000000000" pitchFamily="2" charset="-78"/>
              </a:rPr>
              <a:t>خانواده ي </a:t>
            </a:r>
            <a:r>
              <a:rPr lang="fa-IR" sz="2400" dirty="0">
                <a:solidFill>
                  <a:srgbClr val="002060"/>
                </a:solidFill>
                <a:cs typeface="B Badr" panose="00000400000000000000" pitchFamily="2" charset="-78"/>
              </a:rPr>
              <a:t>خودم، بدانم، چرا که حداقل من باید یک سال با آنها زندگی کنم و در ضمن می گفتند که رابطه با معلمان </a:t>
            </a:r>
            <a:r>
              <a:rPr lang="fa-IR" sz="2400" dirty="0" smtClean="0">
                <a:solidFill>
                  <a:srgbClr val="002060"/>
                </a:solidFill>
                <a:cs typeface="B Badr" panose="00000400000000000000" pitchFamily="2" charset="-78"/>
              </a:rPr>
              <a:t>قبلی </a:t>
            </a:r>
            <a:r>
              <a:rPr lang="fa-IR" sz="2400" dirty="0">
                <a:solidFill>
                  <a:srgbClr val="002060"/>
                </a:solidFill>
                <a:cs typeface="B Badr" panose="00000400000000000000" pitchFamily="2" charset="-78"/>
              </a:rPr>
              <a:t>چطور بوده است و چگونه با احترام با آنها برخورد </a:t>
            </a:r>
            <a:r>
              <a:rPr lang="fa-IR" sz="2400" dirty="0" smtClean="0">
                <a:solidFill>
                  <a:srgbClr val="002060"/>
                </a:solidFill>
                <a:cs typeface="B Badr" panose="00000400000000000000" pitchFamily="2" charset="-78"/>
              </a:rPr>
              <a:t>کرده اند. </a:t>
            </a:r>
            <a:r>
              <a:rPr lang="fa-IR" sz="2400" dirty="0" smtClean="0">
                <a:solidFill>
                  <a:srgbClr val="FF0000"/>
                </a:solidFill>
                <a:cs typeface="B Badr" panose="00000400000000000000" pitchFamily="2" charset="-78"/>
              </a:rPr>
              <a:t>نام کد: رابطه با معلم</a:t>
            </a:r>
          </a:p>
          <a:p>
            <a:pPr lvl="0">
              <a:buClr>
                <a:srgbClr val="90C226"/>
              </a:buClr>
            </a:pPr>
            <a:r>
              <a:rPr lang="fa-IR" sz="2400" dirty="0">
                <a:solidFill>
                  <a:srgbClr val="002060"/>
                </a:solidFill>
                <a:cs typeface="B Badr" panose="00000400000000000000" pitchFamily="2" charset="-78"/>
              </a:rPr>
              <a:t>در مورد تخته سیاه از بچه ها سوال کردم آنها جواب دادند، که تخته سیاه را در محل اسکانشان در جنوب جا گذاشته اند و آن را با خودشان نیاورده اند. در اینجا باید بدون تخته سیاه آموزش می دادم. </a:t>
            </a:r>
            <a:r>
              <a:rPr lang="fa-IR" sz="2400" dirty="0">
                <a:solidFill>
                  <a:srgbClr val="FF0000"/>
                </a:solidFill>
                <a:cs typeface="B Badr" panose="00000400000000000000" pitchFamily="2" charset="-78"/>
              </a:rPr>
              <a:t>نام </a:t>
            </a:r>
            <a:r>
              <a:rPr lang="fa-IR" sz="2400" dirty="0" smtClean="0">
                <a:solidFill>
                  <a:srgbClr val="FF0000"/>
                </a:solidFill>
                <a:cs typeface="B Badr" panose="00000400000000000000" pitchFamily="2" charset="-78"/>
              </a:rPr>
              <a:t>کد: </a:t>
            </a:r>
            <a:r>
              <a:rPr lang="fa-IR" sz="2400" dirty="0">
                <a:solidFill>
                  <a:srgbClr val="FF0000"/>
                </a:solidFill>
                <a:cs typeface="B Badr" panose="00000400000000000000" pitchFamily="2" charset="-78"/>
              </a:rPr>
              <a:t>ابزار تدریس</a:t>
            </a:r>
            <a:endParaRPr lang="en-US" sz="2400" dirty="0">
              <a:solidFill>
                <a:srgbClr val="FF0000"/>
              </a:solidFill>
              <a:cs typeface="B Badr" panose="00000400000000000000" pitchFamily="2" charset="-78"/>
            </a:endParaRPr>
          </a:p>
          <a:p>
            <a:endParaRPr lang="fa-IR" sz="2400" dirty="0" smtClean="0">
              <a:solidFill>
                <a:srgbClr val="FF0000"/>
              </a:solidFill>
              <a:cs typeface="B Badr" panose="00000400000000000000" pitchFamily="2" charset="-78"/>
            </a:endParaRPr>
          </a:p>
        </p:txBody>
      </p:sp>
    </p:spTree>
    <p:extLst>
      <p:ext uri="{BB962C8B-B14F-4D97-AF65-F5344CB8AC3E}">
        <p14:creationId xmlns:p14="http://schemas.microsoft.com/office/powerpoint/2010/main" val="2410848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dirty="0">
                <a:solidFill>
                  <a:srgbClr val="C42F1A">
                    <a:lumMod val="60000"/>
                    <a:lumOff val="40000"/>
                  </a:srgbClr>
                </a:solidFill>
                <a:cs typeface="B Badr" panose="00000400000000000000" pitchFamily="2" charset="-78"/>
              </a:rPr>
              <a:t>تمرین کد گذاری</a:t>
            </a:r>
            <a:endParaRPr lang="en-US" dirty="0"/>
          </a:p>
        </p:txBody>
      </p:sp>
      <p:pic>
        <p:nvPicPr>
          <p:cNvPr id="5" name="Content Placeholder 4"/>
          <p:cNvPicPr>
            <a:picLocks noGrp="1" noChangeAspect="1"/>
          </p:cNvPicPr>
          <p:nvPr>
            <p:ph idx="1"/>
          </p:nvPr>
        </p:nvPicPr>
        <p:blipFill>
          <a:blip r:embed="rId2"/>
          <a:stretch>
            <a:fillRect/>
          </a:stretch>
        </p:blipFill>
        <p:spPr>
          <a:xfrm>
            <a:off x="1216325" y="1518250"/>
            <a:ext cx="7798279" cy="4523776"/>
          </a:xfrm>
          <a:prstGeom prst="rect">
            <a:avLst/>
          </a:prstGeom>
        </p:spPr>
      </p:pic>
    </p:spTree>
    <p:extLst>
      <p:ext uri="{BB962C8B-B14F-4D97-AF65-F5344CB8AC3E}">
        <p14:creationId xmlns:p14="http://schemas.microsoft.com/office/powerpoint/2010/main" val="26895055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26831"/>
          </a:xfrm>
        </p:spPr>
        <p:txBody>
          <a:bodyPr>
            <a:normAutofit/>
          </a:bodyPr>
          <a:lstStyle/>
          <a:p>
            <a:pPr algn="ctr"/>
            <a:r>
              <a:rPr lang="fa-IR" sz="3200" dirty="0" smtClean="0">
                <a:solidFill>
                  <a:schemeClr val="accent5">
                    <a:lumMod val="60000"/>
                    <a:lumOff val="40000"/>
                  </a:schemeClr>
                </a:solidFill>
                <a:cs typeface="B Badr" panose="00000400000000000000" pitchFamily="2" charset="-78"/>
              </a:rPr>
              <a:t>فرآیند تحلیل محتوای کیفی دارای 4 مرحله است</a:t>
            </a:r>
            <a:endParaRPr lang="en-US" sz="3200" dirty="0">
              <a:solidFill>
                <a:schemeClr val="accent5">
                  <a:lumMod val="60000"/>
                  <a:lumOff val="40000"/>
                </a:schemeClr>
              </a:solidFill>
              <a:cs typeface="B Badr" panose="00000400000000000000" pitchFamily="2" charset="-78"/>
            </a:endParaRPr>
          </a:p>
        </p:txBody>
      </p:sp>
      <p:sp>
        <p:nvSpPr>
          <p:cNvPr id="3" name="Content Placeholder 2"/>
          <p:cNvSpPr>
            <a:spLocks noGrp="1"/>
          </p:cNvSpPr>
          <p:nvPr>
            <p:ph idx="1"/>
          </p:nvPr>
        </p:nvSpPr>
        <p:spPr>
          <a:xfrm>
            <a:off x="677334" y="1515820"/>
            <a:ext cx="8596668" cy="3880773"/>
          </a:xfrm>
        </p:spPr>
        <p:txBody>
          <a:bodyPr>
            <a:normAutofit/>
          </a:bodyPr>
          <a:lstStyle/>
          <a:p>
            <a:r>
              <a:rPr lang="fa-IR" sz="2400" dirty="0" smtClean="0">
                <a:solidFill>
                  <a:schemeClr val="tx1"/>
                </a:solidFill>
                <a:cs typeface="B Badr" panose="00000400000000000000" pitchFamily="2" charset="-78"/>
              </a:rPr>
              <a:t>1- تعیین واحد معنایی یا گزاره</a:t>
            </a:r>
          </a:p>
          <a:p>
            <a:r>
              <a:rPr lang="fa-IR" sz="2400" dirty="0" smtClean="0">
                <a:solidFill>
                  <a:schemeClr val="tx1"/>
                </a:solidFill>
                <a:cs typeface="B Badr" panose="00000400000000000000" pitchFamily="2" charset="-78"/>
              </a:rPr>
              <a:t>2- کدگذاری</a:t>
            </a:r>
          </a:p>
          <a:p>
            <a:r>
              <a:rPr lang="fa-IR" sz="2400" dirty="0" smtClean="0">
                <a:solidFill>
                  <a:schemeClr val="tx1"/>
                </a:solidFill>
                <a:cs typeface="B Badr" panose="00000400000000000000" pitchFamily="2" charset="-78"/>
              </a:rPr>
              <a:t>3-شکل دهی به طبقات </a:t>
            </a:r>
          </a:p>
          <a:p>
            <a:r>
              <a:rPr lang="fa-IR" sz="2400" dirty="0" smtClean="0">
                <a:solidFill>
                  <a:schemeClr val="tx1"/>
                </a:solidFill>
                <a:cs typeface="B Badr" panose="00000400000000000000" pitchFamily="2" charset="-78"/>
              </a:rPr>
              <a:t>4- استنتاج درون مایه ها</a:t>
            </a:r>
            <a:endParaRPr lang="en-US" sz="2400" dirty="0">
              <a:solidFill>
                <a:schemeClr val="tx1"/>
              </a:solidFill>
              <a:cs typeface="B Badr" panose="00000400000000000000" pitchFamily="2" charset="-78"/>
            </a:endParaRPr>
          </a:p>
        </p:txBody>
      </p:sp>
    </p:spTree>
    <p:extLst>
      <p:ext uri="{BB962C8B-B14F-4D97-AF65-F5344CB8AC3E}">
        <p14:creationId xmlns:p14="http://schemas.microsoft.com/office/powerpoint/2010/main" val="26765294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342900" lvl="0" indent="-342900" algn="ctr">
              <a:spcBef>
                <a:spcPts val="1000"/>
              </a:spcBef>
            </a:pPr>
            <a:r>
              <a:rPr lang="fa-IR" sz="2400" dirty="0">
                <a:solidFill>
                  <a:schemeClr val="tx1"/>
                </a:solidFill>
                <a:cs typeface="B Badr" panose="00000400000000000000" pitchFamily="2" charset="-78"/>
              </a:rPr>
              <a:t>مراحل سه گانه در تحلیل کیفی داده ها را می توان در شکل ۱-۱ ملاحظه کرد.</a:t>
            </a:r>
            <a:r>
              <a:rPr lang="en-US" sz="1800" dirty="0">
                <a:solidFill>
                  <a:prstClr val="black">
                    <a:lumMod val="75000"/>
                    <a:lumOff val="25000"/>
                  </a:prstClr>
                </a:solidFill>
              </a:rPr>
              <a:t/>
            </a:r>
            <a:br>
              <a:rPr lang="en-US" sz="1800" dirty="0">
                <a:solidFill>
                  <a:prstClr val="black">
                    <a:lumMod val="75000"/>
                    <a:lumOff val="25000"/>
                  </a:prstClr>
                </a:solidFill>
              </a:rPr>
            </a:br>
            <a:endParaRPr lang="en-US" dirty="0"/>
          </a:p>
        </p:txBody>
      </p:sp>
      <p:sp>
        <p:nvSpPr>
          <p:cNvPr id="3" name="Content Placeholder 2"/>
          <p:cNvSpPr>
            <a:spLocks noGrp="1"/>
          </p:cNvSpPr>
          <p:nvPr>
            <p:ph idx="1"/>
          </p:nvPr>
        </p:nvSpPr>
        <p:spPr>
          <a:xfrm>
            <a:off x="677334" y="1457204"/>
            <a:ext cx="8596668" cy="3888519"/>
          </a:xfrm>
        </p:spPr>
        <p:style>
          <a:lnRef idx="2">
            <a:schemeClr val="accent6"/>
          </a:lnRef>
          <a:fillRef idx="1">
            <a:schemeClr val="lt1"/>
          </a:fillRef>
          <a:effectRef idx="0">
            <a:schemeClr val="accent6"/>
          </a:effectRef>
          <a:fontRef idx="minor">
            <a:schemeClr val="dk1"/>
          </a:fontRef>
        </p:style>
        <p:txBody>
          <a:bodyPr/>
          <a:lstStyle/>
          <a:p>
            <a:pPr marL="0" indent="0">
              <a:buNone/>
            </a:pPr>
            <a:endParaRPr lang="en-US" dirty="0"/>
          </a:p>
        </p:txBody>
      </p:sp>
      <p:sp>
        <p:nvSpPr>
          <p:cNvPr id="4" name="Oval 3"/>
          <p:cNvSpPr/>
          <p:nvPr/>
        </p:nvSpPr>
        <p:spPr>
          <a:xfrm>
            <a:off x="961292" y="1664677"/>
            <a:ext cx="1899139" cy="844061"/>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dirty="0" smtClean="0">
                <a:solidFill>
                  <a:prstClr val="black"/>
                </a:solidFill>
              </a:rPr>
              <a:t>داده های خام مصاحبه1</a:t>
            </a:r>
            <a:endParaRPr lang="en-US" dirty="0">
              <a:solidFill>
                <a:prstClr val="black"/>
              </a:solidFill>
            </a:endParaRPr>
          </a:p>
        </p:txBody>
      </p:sp>
      <p:sp>
        <p:nvSpPr>
          <p:cNvPr id="5" name="Oval 4"/>
          <p:cNvSpPr/>
          <p:nvPr/>
        </p:nvSpPr>
        <p:spPr>
          <a:xfrm>
            <a:off x="1055078" y="2832529"/>
            <a:ext cx="1805354" cy="903042"/>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dirty="0" smtClean="0">
                <a:ln w="0"/>
                <a:solidFill>
                  <a:prstClr val="black"/>
                </a:solidFill>
                <a:effectLst>
                  <a:outerShdw blurRad="38100" dist="19050" dir="2700000" algn="tl" rotWithShape="0">
                    <a:prstClr val="black">
                      <a:alpha val="40000"/>
                    </a:prstClr>
                  </a:outerShdw>
                </a:effectLst>
              </a:rPr>
              <a:t>داده های خام مصاحبه 2</a:t>
            </a:r>
            <a:endParaRPr lang="en-US" dirty="0">
              <a:ln w="0"/>
              <a:solidFill>
                <a:prstClr val="black"/>
              </a:solidFill>
              <a:effectLst>
                <a:outerShdw blurRad="38100" dist="19050" dir="2700000" algn="tl" rotWithShape="0">
                  <a:prstClr val="black">
                    <a:alpha val="40000"/>
                  </a:prstClr>
                </a:outerShdw>
              </a:effectLst>
            </a:endParaRPr>
          </a:p>
        </p:txBody>
      </p:sp>
      <p:sp>
        <p:nvSpPr>
          <p:cNvPr id="6" name="Oval 5"/>
          <p:cNvSpPr/>
          <p:nvPr/>
        </p:nvSpPr>
        <p:spPr>
          <a:xfrm>
            <a:off x="1055079" y="4096667"/>
            <a:ext cx="1805352" cy="973016"/>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dirty="0" smtClean="0">
                <a:solidFill>
                  <a:prstClr val="black"/>
                </a:solidFill>
              </a:rPr>
              <a:t>داده های خام مشاهده</a:t>
            </a:r>
            <a:endParaRPr lang="en-US" dirty="0">
              <a:solidFill>
                <a:prstClr val="black"/>
              </a:solidFill>
            </a:endParaRPr>
          </a:p>
        </p:txBody>
      </p:sp>
      <p:cxnSp>
        <p:nvCxnSpPr>
          <p:cNvPr id="13" name="Straight Arrow Connector 12"/>
          <p:cNvCxnSpPr/>
          <p:nvPr/>
        </p:nvCxnSpPr>
        <p:spPr>
          <a:xfrm>
            <a:off x="3188677" y="2031283"/>
            <a:ext cx="750277" cy="477455"/>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5" name="Straight Arrow Connector 14"/>
          <p:cNvCxnSpPr/>
          <p:nvPr/>
        </p:nvCxnSpPr>
        <p:spPr>
          <a:xfrm>
            <a:off x="3036277" y="3284050"/>
            <a:ext cx="996461" cy="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9" name="Straight Arrow Connector 18"/>
          <p:cNvCxnSpPr/>
          <p:nvPr/>
        </p:nvCxnSpPr>
        <p:spPr>
          <a:xfrm flipV="1">
            <a:off x="3188677" y="3985846"/>
            <a:ext cx="750277" cy="679939"/>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20" name="Oval 19"/>
          <p:cNvSpPr/>
          <p:nvPr/>
        </p:nvSpPr>
        <p:spPr>
          <a:xfrm>
            <a:off x="4118836" y="2778004"/>
            <a:ext cx="1419539" cy="775312"/>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dirty="0" smtClean="0">
                <a:solidFill>
                  <a:prstClr val="black"/>
                </a:solidFill>
              </a:rPr>
              <a:t>کد گذاری</a:t>
            </a:r>
            <a:endParaRPr lang="en-US" dirty="0">
              <a:solidFill>
                <a:prstClr val="black"/>
              </a:solidFill>
            </a:endParaRPr>
          </a:p>
        </p:txBody>
      </p:sp>
      <p:sp>
        <p:nvSpPr>
          <p:cNvPr id="21" name="Right Arrow 20"/>
          <p:cNvSpPr/>
          <p:nvPr/>
        </p:nvSpPr>
        <p:spPr>
          <a:xfrm>
            <a:off x="5750820" y="2983340"/>
            <a:ext cx="299462" cy="36463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2" name="Oval 21"/>
          <p:cNvSpPr/>
          <p:nvPr/>
        </p:nvSpPr>
        <p:spPr>
          <a:xfrm>
            <a:off x="6136380" y="2821601"/>
            <a:ext cx="1241085" cy="656921"/>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fa-IR" dirty="0" smtClean="0">
                <a:solidFill>
                  <a:prstClr val="black"/>
                </a:solidFill>
              </a:rPr>
              <a:t>مقوله بندی</a:t>
            </a:r>
            <a:endParaRPr lang="en-US" dirty="0">
              <a:solidFill>
                <a:prstClr val="black"/>
              </a:solidFill>
            </a:endParaRPr>
          </a:p>
        </p:txBody>
      </p:sp>
      <p:sp>
        <p:nvSpPr>
          <p:cNvPr id="23" name="Right Arrow 22"/>
          <p:cNvSpPr/>
          <p:nvPr/>
        </p:nvSpPr>
        <p:spPr>
          <a:xfrm>
            <a:off x="7463564" y="3047269"/>
            <a:ext cx="304800" cy="30071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4" name="Oval 23"/>
          <p:cNvSpPr/>
          <p:nvPr/>
        </p:nvSpPr>
        <p:spPr>
          <a:xfrm>
            <a:off x="7854462" y="2778004"/>
            <a:ext cx="1419540" cy="723032"/>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rtl="1"/>
            <a:r>
              <a:rPr lang="fa-IR" dirty="0" smtClean="0">
                <a:solidFill>
                  <a:prstClr val="black"/>
                </a:solidFill>
              </a:rPr>
              <a:t>تم یا</a:t>
            </a:r>
            <a:r>
              <a:rPr lang="en-US" dirty="0" smtClean="0">
                <a:solidFill>
                  <a:prstClr val="black"/>
                </a:solidFill>
              </a:rPr>
              <a:t> </a:t>
            </a:r>
            <a:r>
              <a:rPr lang="fa-IR" dirty="0" smtClean="0">
                <a:solidFill>
                  <a:prstClr val="black"/>
                </a:solidFill>
              </a:rPr>
              <a:t> مضمون</a:t>
            </a:r>
            <a:endParaRPr lang="en-US" dirty="0">
              <a:solidFill>
                <a:prstClr val="black"/>
              </a:solidFill>
            </a:endParaRPr>
          </a:p>
        </p:txBody>
      </p:sp>
    </p:spTree>
    <p:extLst>
      <p:ext uri="{BB962C8B-B14F-4D97-AF65-F5344CB8AC3E}">
        <p14:creationId xmlns:p14="http://schemas.microsoft.com/office/powerpoint/2010/main" val="338777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5272" y="328246"/>
            <a:ext cx="8596668" cy="855785"/>
          </a:xfrm>
        </p:spPr>
        <p:txBody>
          <a:bodyPr>
            <a:normAutofit fontScale="90000"/>
          </a:bodyPr>
          <a:lstStyle/>
          <a:p>
            <a:pPr marL="342900" lvl="0" indent="-342900" algn="ctr">
              <a:spcBef>
                <a:spcPts val="1000"/>
              </a:spcBef>
            </a:pPr>
            <a:r>
              <a:rPr lang="fa-IR" sz="3200" dirty="0" smtClean="0">
                <a:solidFill>
                  <a:schemeClr val="accent5">
                    <a:lumMod val="60000"/>
                    <a:lumOff val="40000"/>
                  </a:schemeClr>
                </a:solidFill>
                <a:cs typeface="B Badr" panose="00000400000000000000" pitchFamily="2" charset="-78"/>
              </a:rPr>
              <a:t>تعیین </a:t>
            </a:r>
            <a:r>
              <a:rPr lang="fa-IR" sz="3200" dirty="0">
                <a:solidFill>
                  <a:schemeClr val="accent5">
                    <a:lumMod val="60000"/>
                    <a:lumOff val="40000"/>
                  </a:schemeClr>
                </a:solidFill>
                <a:cs typeface="B Badr" panose="00000400000000000000" pitchFamily="2" charset="-78"/>
              </a:rPr>
              <a:t>واحدهای معنایی</a:t>
            </a:r>
            <a:r>
              <a:rPr lang="fa-IR" sz="1800" dirty="0">
                <a:solidFill>
                  <a:prstClr val="black">
                    <a:lumMod val="75000"/>
                    <a:lumOff val="25000"/>
                  </a:prstClr>
                </a:solidFill>
              </a:rPr>
              <a:t/>
            </a:r>
            <a:br>
              <a:rPr lang="fa-IR" sz="1800" dirty="0">
                <a:solidFill>
                  <a:prstClr val="black">
                    <a:lumMod val="75000"/>
                    <a:lumOff val="25000"/>
                  </a:prstClr>
                </a:solidFill>
              </a:rPr>
            </a:br>
            <a:endParaRPr lang="en-US" dirty="0"/>
          </a:p>
        </p:txBody>
      </p:sp>
      <p:sp>
        <p:nvSpPr>
          <p:cNvPr id="3" name="Content Placeholder 2"/>
          <p:cNvSpPr>
            <a:spLocks noGrp="1"/>
          </p:cNvSpPr>
          <p:nvPr>
            <p:ph idx="1"/>
          </p:nvPr>
        </p:nvSpPr>
        <p:spPr>
          <a:xfrm>
            <a:off x="489764" y="1035173"/>
            <a:ext cx="8982040" cy="3880773"/>
          </a:xfrm>
        </p:spPr>
        <p:txBody>
          <a:bodyPr>
            <a:normAutofit/>
          </a:bodyPr>
          <a:lstStyle/>
          <a:p>
            <a:endParaRPr lang="fa-IR" dirty="0"/>
          </a:p>
          <a:p>
            <a:r>
              <a:rPr lang="fa-IR" sz="2400" dirty="0" smtClean="0">
                <a:solidFill>
                  <a:srgbClr val="00B0F0"/>
                </a:solidFill>
                <a:cs typeface="B Badr" panose="00000400000000000000" pitchFamily="2" charset="-78"/>
              </a:rPr>
              <a:t>واحدهای </a:t>
            </a:r>
            <a:r>
              <a:rPr lang="fa-IR" sz="2400" dirty="0">
                <a:solidFill>
                  <a:srgbClr val="00B0F0"/>
                </a:solidFill>
                <a:cs typeface="B Badr" panose="00000400000000000000" pitchFamily="2" charset="-78"/>
              </a:rPr>
              <a:t>معنایی به بخش هایی از داده ها گفته می شود که معنی و مفهوم </a:t>
            </a:r>
            <a:r>
              <a:rPr lang="fa-IR" sz="2400" dirty="0" smtClean="0">
                <a:solidFill>
                  <a:srgbClr val="00B0F0"/>
                </a:solidFill>
                <a:cs typeface="B Badr" panose="00000400000000000000" pitchFamily="2" charset="-78"/>
              </a:rPr>
              <a:t>خاصی در </a:t>
            </a:r>
            <a:r>
              <a:rPr lang="fa-IR" sz="2400" dirty="0">
                <a:solidFill>
                  <a:srgbClr val="00B0F0"/>
                </a:solidFill>
                <a:cs typeface="B Badr" panose="00000400000000000000" pitchFamily="2" charset="-78"/>
              </a:rPr>
              <a:t>ارتباط با مسئله تحقیق دارند </a:t>
            </a:r>
            <a:r>
              <a:rPr lang="fa-IR" sz="2400" dirty="0" smtClean="0">
                <a:solidFill>
                  <a:schemeClr val="tx1"/>
                </a:solidFill>
                <a:cs typeface="B Badr" panose="00000400000000000000" pitchFamily="2" charset="-78"/>
              </a:rPr>
              <a:t>.بر </a:t>
            </a:r>
            <a:r>
              <a:rPr lang="fa-IR" sz="2400" dirty="0">
                <a:solidFill>
                  <a:schemeClr val="tx1"/>
                </a:solidFill>
                <a:cs typeface="B Badr" panose="00000400000000000000" pitchFamily="2" charset="-78"/>
              </a:rPr>
              <a:t>اساس این تعریف یک واحد معنایی می تواند </a:t>
            </a:r>
            <a:r>
              <a:rPr lang="fa-IR" sz="2400" dirty="0" smtClean="0">
                <a:solidFill>
                  <a:schemeClr val="tx1"/>
                </a:solidFill>
                <a:cs typeface="B Badr" panose="00000400000000000000" pitchFamily="2" charset="-78"/>
              </a:rPr>
              <a:t>متشکل </a:t>
            </a:r>
            <a:r>
              <a:rPr lang="fa-IR" sz="2400" dirty="0">
                <a:solidFill>
                  <a:schemeClr val="tx1"/>
                </a:solidFill>
                <a:cs typeface="B Badr" panose="00000400000000000000" pitchFamily="2" charset="-78"/>
              </a:rPr>
              <a:t>از </a:t>
            </a:r>
            <a:r>
              <a:rPr lang="fa-IR" sz="2400" dirty="0">
                <a:solidFill>
                  <a:srgbClr val="00B0F0"/>
                </a:solidFill>
                <a:cs typeface="B Badr" panose="00000400000000000000" pitchFamily="2" charset="-78"/>
              </a:rPr>
              <a:t>یک یا چند کلمه، جمله و یا </a:t>
            </a:r>
            <a:r>
              <a:rPr lang="fa-IR" sz="2400" dirty="0" smtClean="0">
                <a:solidFill>
                  <a:srgbClr val="00B0F0"/>
                </a:solidFill>
                <a:cs typeface="B Badr" panose="00000400000000000000" pitchFamily="2" charset="-78"/>
              </a:rPr>
              <a:t>پاراگراف </a:t>
            </a:r>
            <a:r>
              <a:rPr lang="fa-IR" sz="2400" dirty="0">
                <a:solidFill>
                  <a:srgbClr val="00B0F0"/>
                </a:solidFill>
                <a:cs typeface="B Badr" panose="00000400000000000000" pitchFamily="2" charset="-78"/>
              </a:rPr>
              <a:t>باشد که در ارتباط با هم مفهومی را می </a:t>
            </a:r>
            <a:r>
              <a:rPr lang="fa-IR" sz="2400" dirty="0" smtClean="0">
                <a:solidFill>
                  <a:srgbClr val="00B0F0"/>
                </a:solidFill>
                <a:cs typeface="B Badr" panose="00000400000000000000" pitchFamily="2" charset="-78"/>
              </a:rPr>
              <a:t>رسانند</a:t>
            </a:r>
            <a:r>
              <a:rPr lang="fa-IR" sz="2400" dirty="0" smtClean="0">
                <a:solidFill>
                  <a:schemeClr val="tx1"/>
                </a:solidFill>
                <a:cs typeface="B Badr" panose="00000400000000000000" pitchFamily="2" charset="-78"/>
              </a:rPr>
              <a:t>؛ </a:t>
            </a:r>
            <a:r>
              <a:rPr lang="fa-IR" sz="2400" dirty="0">
                <a:solidFill>
                  <a:schemeClr val="tx1"/>
                </a:solidFill>
                <a:cs typeface="B Badr" panose="00000400000000000000" pitchFamily="2" charset="-78"/>
              </a:rPr>
              <a:t>بنابر این واحدهای معنایی ، به معانی گفته می شود که خواننده با ارتباط دادن بین برخی از عناصر در متن (کلمات، جملات و </a:t>
            </a:r>
            <a:r>
              <a:rPr lang="fa-IR" sz="2400" dirty="0" smtClean="0">
                <a:solidFill>
                  <a:schemeClr val="tx1"/>
                </a:solidFill>
                <a:cs typeface="B Badr" panose="00000400000000000000" pitchFamily="2" charset="-78"/>
              </a:rPr>
              <a:t>...) </a:t>
            </a:r>
            <a:r>
              <a:rPr lang="fa-IR" sz="2400" dirty="0">
                <a:solidFill>
                  <a:schemeClr val="tx1"/>
                </a:solidFill>
                <a:cs typeface="B Badr" panose="00000400000000000000" pitchFamily="2" charset="-78"/>
              </a:rPr>
              <a:t>آن را درک می کند</a:t>
            </a:r>
            <a:r>
              <a:rPr lang="fa-IR" sz="2400" dirty="0" smtClean="0">
                <a:solidFill>
                  <a:schemeClr val="tx1"/>
                </a:solidFill>
                <a:cs typeface="B Badr" panose="00000400000000000000" pitchFamily="2" charset="-78"/>
              </a:rPr>
              <a:t>. </a:t>
            </a:r>
            <a:r>
              <a:rPr lang="fa-IR" sz="2400" dirty="0">
                <a:solidFill>
                  <a:schemeClr val="tx1"/>
                </a:solidFill>
                <a:cs typeface="B Badr" panose="00000400000000000000" pitchFamily="2" charset="-78"/>
              </a:rPr>
              <a:t>خواننده یک </a:t>
            </a:r>
            <a:r>
              <a:rPr lang="fa-IR" sz="2400" dirty="0" smtClean="0">
                <a:solidFill>
                  <a:schemeClr val="tx1"/>
                </a:solidFill>
                <a:cs typeface="B Badr" panose="00000400000000000000" pitchFamily="2" charset="-78"/>
              </a:rPr>
              <a:t>متن با </a:t>
            </a:r>
            <a:r>
              <a:rPr lang="fa-IR" sz="2400" dirty="0">
                <a:solidFill>
                  <a:schemeClr val="tx1"/>
                </a:solidFill>
                <a:cs typeface="B Badr" panose="00000400000000000000" pitchFamily="2" charset="-78"/>
              </a:rPr>
              <a:t>برقراری ارتباط بین چند </a:t>
            </a:r>
            <a:r>
              <a:rPr lang="fa-IR" sz="2400" dirty="0" smtClean="0">
                <a:solidFill>
                  <a:schemeClr val="tx1"/>
                </a:solidFill>
                <a:cs typeface="B Badr" panose="00000400000000000000" pitchFamily="2" charset="-78"/>
              </a:rPr>
              <a:t>کلمه یا عبارت، </a:t>
            </a:r>
            <a:r>
              <a:rPr lang="fa-IR" sz="2400" dirty="0">
                <a:solidFill>
                  <a:schemeClr val="tx1"/>
                </a:solidFill>
                <a:cs typeface="B Badr" panose="00000400000000000000" pitchFamily="2" charset="-78"/>
              </a:rPr>
              <a:t>یک معنای خاصی از آنها برداشت می نماید که آن را واحد معنایی </a:t>
            </a:r>
            <a:r>
              <a:rPr lang="fa-IR" sz="2400" dirty="0" smtClean="0">
                <a:solidFill>
                  <a:schemeClr val="tx1"/>
                </a:solidFill>
                <a:cs typeface="B Badr" panose="00000400000000000000" pitchFamily="2" charset="-78"/>
              </a:rPr>
              <a:t>می گویند</a:t>
            </a:r>
            <a:r>
              <a:rPr lang="fa-IR" sz="2400" dirty="0">
                <a:solidFill>
                  <a:schemeClr val="tx1"/>
                </a:solidFill>
                <a:cs typeface="B Badr" panose="00000400000000000000" pitchFamily="2" charset="-78"/>
              </a:rPr>
              <a:t>.</a:t>
            </a:r>
            <a:endParaRPr lang="en-US" sz="2400" dirty="0">
              <a:solidFill>
                <a:schemeClr val="tx1"/>
              </a:solidFill>
              <a:cs typeface="B Badr" panose="00000400000000000000" pitchFamily="2" charset="-78"/>
            </a:endParaRPr>
          </a:p>
        </p:txBody>
      </p:sp>
    </p:spTree>
    <p:extLst>
      <p:ext uri="{BB962C8B-B14F-4D97-AF65-F5344CB8AC3E}">
        <p14:creationId xmlns:p14="http://schemas.microsoft.com/office/powerpoint/2010/main" val="32581720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lgn="ctr"/>
            <a:r>
              <a:rPr lang="fa-IR" sz="4000" dirty="0">
                <a:solidFill>
                  <a:schemeClr val="accent5">
                    <a:lumMod val="60000"/>
                    <a:lumOff val="40000"/>
                  </a:schemeClr>
                </a:solidFill>
                <a:cs typeface="B Badr" panose="00000400000000000000" pitchFamily="2" charset="-78"/>
              </a:rPr>
              <a:t>کدگذاری</a:t>
            </a:r>
            <a:r>
              <a:rPr lang="en-US" dirty="0"/>
              <a:t/>
            </a:r>
            <a:br>
              <a:rPr lang="en-US" dirty="0"/>
            </a:br>
            <a:endParaRPr lang="en-US" dirty="0"/>
          </a:p>
        </p:txBody>
      </p:sp>
      <p:sp>
        <p:nvSpPr>
          <p:cNvPr id="3" name="Content Placeholder 2"/>
          <p:cNvSpPr>
            <a:spLocks noGrp="1"/>
          </p:cNvSpPr>
          <p:nvPr>
            <p:ph idx="1"/>
          </p:nvPr>
        </p:nvSpPr>
        <p:spPr>
          <a:xfrm>
            <a:off x="508958" y="1621327"/>
            <a:ext cx="9575321" cy="3880773"/>
          </a:xfrm>
        </p:spPr>
        <p:txBody>
          <a:bodyPr/>
          <a:lstStyle/>
          <a:p>
            <a:r>
              <a:rPr lang="fa-IR" sz="2400" dirty="0" smtClean="0">
                <a:solidFill>
                  <a:srgbClr val="00B0F0"/>
                </a:solidFill>
                <a:cs typeface="B Badr" panose="00000400000000000000" pitchFamily="2" charset="-78"/>
              </a:rPr>
              <a:t>کد</a:t>
            </a:r>
            <a:r>
              <a:rPr lang="fa-IR" sz="2400" dirty="0" smtClean="0">
                <a:solidFill>
                  <a:schemeClr val="tx1"/>
                </a:solidFill>
                <a:cs typeface="B Badr" panose="00000400000000000000" pitchFamily="2" charset="-78"/>
              </a:rPr>
              <a:t> </a:t>
            </a:r>
            <a:r>
              <a:rPr lang="fa-IR" sz="2400" dirty="0">
                <a:solidFill>
                  <a:schemeClr val="tx1"/>
                </a:solidFill>
                <a:cs typeface="B Badr" panose="00000400000000000000" pitchFamily="2" charset="-78"/>
              </a:rPr>
              <a:t>در تحقیقات کیفی اغلب به </a:t>
            </a:r>
            <a:r>
              <a:rPr lang="fa-IR" sz="2400" dirty="0">
                <a:solidFill>
                  <a:srgbClr val="00B0F0"/>
                </a:solidFill>
                <a:cs typeface="B Badr" panose="00000400000000000000" pitchFamily="2" charset="-78"/>
              </a:rPr>
              <a:t>لغت یا عبارت کوتاهی </a:t>
            </a:r>
            <a:r>
              <a:rPr lang="fa-IR" sz="2400" dirty="0">
                <a:solidFill>
                  <a:schemeClr val="tx1"/>
                </a:solidFill>
                <a:cs typeface="B Badr" panose="00000400000000000000" pitchFamily="2" charset="-78"/>
              </a:rPr>
              <a:t>گفته می شود که </a:t>
            </a:r>
            <a:r>
              <a:rPr lang="fa-IR" sz="2400" dirty="0">
                <a:solidFill>
                  <a:srgbClr val="00B0F0"/>
                </a:solidFill>
                <a:cs typeface="B Badr" panose="00000400000000000000" pitchFamily="2" charset="-78"/>
              </a:rPr>
              <a:t>به صورت نمادین </a:t>
            </a:r>
            <a:r>
              <a:rPr lang="fa-IR" sz="2400" dirty="0" smtClean="0">
                <a:solidFill>
                  <a:schemeClr val="tx1"/>
                </a:solidFill>
                <a:cs typeface="B Badr" panose="00000400000000000000" pitchFamily="2" charset="-78"/>
              </a:rPr>
              <a:t>، </a:t>
            </a:r>
            <a:r>
              <a:rPr lang="fa-IR" sz="2400" dirty="0" smtClean="0">
                <a:solidFill>
                  <a:srgbClr val="00B0F0"/>
                </a:solidFill>
                <a:cs typeface="B Badr" panose="00000400000000000000" pitchFamily="2" charset="-78"/>
              </a:rPr>
              <a:t>صفت </a:t>
            </a:r>
            <a:r>
              <a:rPr lang="fa-IR" sz="2400" dirty="0">
                <a:solidFill>
                  <a:srgbClr val="00B0F0"/>
                </a:solidFill>
                <a:cs typeface="B Badr" panose="00000400000000000000" pitchFamily="2" charset="-78"/>
              </a:rPr>
              <a:t>برجسته یاممتازی را به بخشی از داده </a:t>
            </a:r>
            <a:r>
              <a:rPr lang="fa-IR" sz="2400" dirty="0" smtClean="0">
                <a:solidFill>
                  <a:srgbClr val="00B0F0"/>
                </a:solidFill>
                <a:cs typeface="B Badr" panose="00000400000000000000" pitchFamily="2" charset="-78"/>
              </a:rPr>
              <a:t>های مکتوب </a:t>
            </a:r>
            <a:r>
              <a:rPr lang="fa-IR" sz="2400" dirty="0">
                <a:solidFill>
                  <a:srgbClr val="00B0F0"/>
                </a:solidFill>
                <a:cs typeface="B Badr" panose="00000400000000000000" pitchFamily="2" charset="-78"/>
              </a:rPr>
              <a:t>یا تصویری </a:t>
            </a:r>
            <a:r>
              <a:rPr lang="fa-IR" sz="2400" dirty="0">
                <a:solidFill>
                  <a:schemeClr val="tx1"/>
                </a:solidFill>
                <a:cs typeface="B Badr" panose="00000400000000000000" pitchFamily="2" charset="-78"/>
              </a:rPr>
              <a:t>شما منسوب می کند</a:t>
            </a:r>
            <a:r>
              <a:rPr lang="fa-IR" sz="2400" dirty="0" smtClean="0">
                <a:solidFill>
                  <a:schemeClr val="tx1"/>
                </a:solidFill>
                <a:cs typeface="B Badr" panose="00000400000000000000" pitchFamily="2" charset="-78"/>
              </a:rPr>
              <a:t>.</a:t>
            </a:r>
          </a:p>
          <a:p>
            <a:pPr marL="0" indent="0">
              <a:buNone/>
            </a:pPr>
            <a:r>
              <a:rPr lang="fa-IR" sz="2400" dirty="0" smtClean="0">
                <a:solidFill>
                  <a:schemeClr val="tx1"/>
                </a:solidFill>
                <a:cs typeface="B Badr" panose="00000400000000000000" pitchFamily="2" charset="-78"/>
              </a:rPr>
              <a:t>به </a:t>
            </a:r>
            <a:r>
              <a:rPr lang="fa-IR" sz="2400" dirty="0">
                <a:solidFill>
                  <a:schemeClr val="tx1"/>
                </a:solidFill>
                <a:cs typeface="B Badr" panose="00000400000000000000" pitchFamily="2" charset="-78"/>
              </a:rPr>
              <a:t>این معنی که به پدیده ها یا حوادث یا </a:t>
            </a:r>
            <a:r>
              <a:rPr lang="fa-IR" sz="2400" dirty="0" smtClean="0">
                <a:solidFill>
                  <a:schemeClr val="tx1"/>
                </a:solidFill>
                <a:cs typeface="B Badr" panose="00000400000000000000" pitchFamily="2" charset="-78"/>
              </a:rPr>
              <a:t>اظهارات، </a:t>
            </a:r>
            <a:r>
              <a:rPr lang="fa-IR" sz="2400" dirty="0">
                <a:solidFill>
                  <a:schemeClr val="tx1"/>
                </a:solidFill>
                <a:cs typeface="B Badr" panose="00000400000000000000" pitchFamily="2" charset="-78"/>
              </a:rPr>
              <a:t>نام می دهند . </a:t>
            </a:r>
          </a:p>
          <a:p>
            <a:r>
              <a:rPr lang="fa-IR" sz="2400" dirty="0" smtClean="0">
                <a:solidFill>
                  <a:srgbClr val="00B0F0"/>
                </a:solidFill>
                <a:cs typeface="B Badr" panose="00000400000000000000" pitchFamily="2" charset="-78"/>
              </a:rPr>
              <a:t>کدها </a:t>
            </a:r>
            <a:r>
              <a:rPr lang="fa-IR" sz="2400" dirty="0">
                <a:solidFill>
                  <a:srgbClr val="00B0F0"/>
                </a:solidFill>
                <a:cs typeface="B Badr" panose="00000400000000000000" pitchFamily="2" charset="-78"/>
              </a:rPr>
              <a:t>در داده </a:t>
            </a:r>
            <a:r>
              <a:rPr lang="fa-IR" sz="2400" dirty="0" smtClean="0">
                <a:solidFill>
                  <a:srgbClr val="00B0F0"/>
                </a:solidFill>
                <a:cs typeface="B Badr" panose="00000400000000000000" pitchFamily="2" charset="-78"/>
              </a:rPr>
              <a:t>های کیفی، عناصر </a:t>
            </a:r>
            <a:r>
              <a:rPr lang="fa-IR" sz="2400" dirty="0">
                <a:solidFill>
                  <a:srgbClr val="00B0F0"/>
                </a:solidFill>
                <a:cs typeface="B Badr" panose="00000400000000000000" pitchFamily="2" charset="-78"/>
              </a:rPr>
              <a:t>اصلی تحقیق هستند </a:t>
            </a:r>
            <a:r>
              <a:rPr lang="fa-IR" sz="2400" dirty="0" smtClean="0">
                <a:solidFill>
                  <a:schemeClr val="tx1"/>
                </a:solidFill>
                <a:cs typeface="B Badr" panose="00000400000000000000" pitchFamily="2" charset="-78"/>
              </a:rPr>
              <a:t>که بر </a:t>
            </a:r>
            <a:r>
              <a:rPr lang="fa-IR" sz="2400" dirty="0">
                <a:solidFill>
                  <a:srgbClr val="00B0F0"/>
                </a:solidFill>
                <a:cs typeface="B Badr" panose="00000400000000000000" pitchFamily="2" charset="-78"/>
              </a:rPr>
              <a:t>اساس شباهت ها </a:t>
            </a:r>
            <a:r>
              <a:rPr lang="fa-IR" sz="2400" dirty="0" smtClean="0">
                <a:solidFill>
                  <a:srgbClr val="00B0F0"/>
                </a:solidFill>
                <a:cs typeface="B Badr" panose="00000400000000000000" pitchFamily="2" charset="-78"/>
              </a:rPr>
              <a:t>و الگوها </a:t>
            </a:r>
            <a:r>
              <a:rPr lang="fa-IR" sz="2400" dirty="0">
                <a:solidFill>
                  <a:srgbClr val="00B0F0"/>
                </a:solidFill>
                <a:cs typeface="B Badr" panose="00000400000000000000" pitchFamily="2" charset="-78"/>
              </a:rPr>
              <a:t>با هم دسته بندی می شوند</a:t>
            </a:r>
            <a:r>
              <a:rPr lang="fa-IR" sz="2400" dirty="0">
                <a:solidFill>
                  <a:schemeClr val="tx1"/>
                </a:solidFill>
                <a:cs typeface="B Badr" panose="00000400000000000000" pitchFamily="2" charset="-78"/>
              </a:rPr>
              <a:t>، </a:t>
            </a:r>
            <a:r>
              <a:rPr lang="fa-IR" sz="2400" dirty="0" smtClean="0">
                <a:solidFill>
                  <a:schemeClr val="tx1"/>
                </a:solidFill>
                <a:cs typeface="B Badr" panose="00000400000000000000" pitchFamily="2" charset="-78"/>
              </a:rPr>
              <a:t>پدید </a:t>
            </a:r>
            <a:r>
              <a:rPr lang="fa-IR" sz="2400" dirty="0">
                <a:solidFill>
                  <a:schemeClr val="tx1"/>
                </a:solidFill>
                <a:cs typeface="B Badr" panose="00000400000000000000" pitchFamily="2" charset="-78"/>
              </a:rPr>
              <a:t>آمدن </a:t>
            </a:r>
            <a:r>
              <a:rPr lang="fa-IR" sz="2400" dirty="0" smtClean="0">
                <a:solidFill>
                  <a:schemeClr val="tx1"/>
                </a:solidFill>
                <a:cs typeface="B Badr" panose="00000400000000000000" pitchFamily="2" charset="-78"/>
              </a:rPr>
              <a:t>دسته </a:t>
            </a:r>
            <a:r>
              <a:rPr lang="fa-IR" sz="2400" dirty="0">
                <a:solidFill>
                  <a:schemeClr val="tx1"/>
                </a:solidFill>
                <a:cs typeface="B Badr" panose="00000400000000000000" pitchFamily="2" charset="-78"/>
              </a:rPr>
              <a:t>بندی ها </a:t>
            </a:r>
            <a:r>
              <a:rPr lang="fa-IR" sz="2400" dirty="0" smtClean="0">
                <a:solidFill>
                  <a:schemeClr val="tx1"/>
                </a:solidFill>
                <a:cs typeface="B Badr" panose="00000400000000000000" pitchFamily="2" charset="-78"/>
              </a:rPr>
              <a:t>، تحلیل </a:t>
            </a:r>
            <a:r>
              <a:rPr lang="fa-IR" sz="2400" dirty="0">
                <a:solidFill>
                  <a:schemeClr val="tx1"/>
                </a:solidFill>
                <a:cs typeface="B Badr" panose="00000400000000000000" pitchFamily="2" charset="-78"/>
              </a:rPr>
              <a:t>ارتباطات </a:t>
            </a:r>
            <a:r>
              <a:rPr lang="fa-IR" sz="2400" dirty="0" smtClean="0">
                <a:solidFill>
                  <a:schemeClr val="tx1"/>
                </a:solidFill>
                <a:cs typeface="B Badr" panose="00000400000000000000" pitchFamily="2" charset="-78"/>
              </a:rPr>
              <a:t>بین کدها </a:t>
            </a:r>
            <a:r>
              <a:rPr lang="fa-IR" sz="2400" dirty="0">
                <a:solidFill>
                  <a:schemeClr val="tx1"/>
                </a:solidFill>
                <a:cs typeface="B Badr" panose="00000400000000000000" pitchFamily="2" charset="-78"/>
              </a:rPr>
              <a:t>را تسهیل می کنند.</a:t>
            </a:r>
          </a:p>
          <a:p>
            <a:pPr lvl="0"/>
            <a:endParaRPr lang="en-US" dirty="0">
              <a:solidFill>
                <a:prstClr val="black">
                  <a:lumMod val="75000"/>
                  <a:lumOff val="25000"/>
                </a:prstClr>
              </a:solidFill>
            </a:endParaRPr>
          </a:p>
          <a:p>
            <a:endParaRPr lang="en-US" dirty="0"/>
          </a:p>
        </p:txBody>
      </p:sp>
    </p:spTree>
    <p:extLst>
      <p:ext uri="{BB962C8B-B14F-4D97-AF65-F5344CB8AC3E}">
        <p14:creationId xmlns:p14="http://schemas.microsoft.com/office/powerpoint/2010/main" val="31741940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47605"/>
          </a:xfrm>
        </p:spPr>
        <p:txBody>
          <a:bodyPr>
            <a:normAutofit/>
          </a:bodyPr>
          <a:lstStyle/>
          <a:p>
            <a:pPr algn="ctr"/>
            <a:r>
              <a:rPr lang="fa-IR" sz="4000" dirty="0">
                <a:solidFill>
                  <a:schemeClr val="accent5">
                    <a:lumMod val="60000"/>
                    <a:lumOff val="40000"/>
                  </a:schemeClr>
                </a:solidFill>
                <a:cs typeface="B Badr" panose="00000400000000000000" pitchFamily="2" charset="-78"/>
              </a:rPr>
              <a:t>کدگذاری</a:t>
            </a:r>
            <a:endParaRPr lang="en-US" sz="4000" dirty="0">
              <a:solidFill>
                <a:schemeClr val="accent5">
                  <a:lumMod val="60000"/>
                  <a:lumOff val="40000"/>
                </a:schemeClr>
              </a:solidFill>
              <a:cs typeface="B Badr" panose="00000400000000000000" pitchFamily="2" charset="-78"/>
            </a:endParaRPr>
          </a:p>
        </p:txBody>
      </p:sp>
      <p:sp>
        <p:nvSpPr>
          <p:cNvPr id="3" name="Content Placeholder 2"/>
          <p:cNvSpPr>
            <a:spLocks noGrp="1"/>
          </p:cNvSpPr>
          <p:nvPr>
            <p:ph idx="1"/>
          </p:nvPr>
        </p:nvSpPr>
        <p:spPr>
          <a:xfrm>
            <a:off x="677334" y="1457205"/>
            <a:ext cx="8596668" cy="3880773"/>
          </a:xfrm>
        </p:spPr>
        <p:txBody>
          <a:bodyPr>
            <a:noAutofit/>
          </a:bodyPr>
          <a:lstStyle/>
          <a:p>
            <a:r>
              <a:rPr lang="fa-IR" sz="2400" dirty="0">
                <a:solidFill>
                  <a:schemeClr val="tx1"/>
                </a:solidFill>
                <a:cs typeface="B Badr" panose="00000400000000000000" pitchFamily="2" charset="-78"/>
              </a:rPr>
              <a:t>خواندن متن یک مصاحبه، کدهای زیادی را در اختیار محقق قرار میدهد که تعداد آن بسته به </a:t>
            </a:r>
            <a:r>
              <a:rPr lang="fa-IR" sz="2400" dirty="0">
                <a:solidFill>
                  <a:srgbClr val="00B0F0"/>
                </a:solidFill>
                <a:cs typeface="B Badr" panose="00000400000000000000" pitchFamily="2" charset="-78"/>
              </a:rPr>
              <a:t>تأمل محقق</a:t>
            </a:r>
            <a:r>
              <a:rPr lang="fa-IR" sz="2400" dirty="0">
                <a:solidFill>
                  <a:schemeClr val="tx1"/>
                </a:solidFill>
                <a:cs typeface="B Badr" panose="00000400000000000000" pitchFamily="2" charset="-78"/>
              </a:rPr>
              <a:t>، </a:t>
            </a:r>
            <a:r>
              <a:rPr lang="fa-IR" sz="2400" dirty="0">
                <a:solidFill>
                  <a:srgbClr val="00B0F0"/>
                </a:solidFill>
                <a:cs typeface="B Badr" panose="00000400000000000000" pitchFamily="2" charset="-78"/>
              </a:rPr>
              <a:t>حجم محتوا </a:t>
            </a:r>
            <a:r>
              <a:rPr lang="fa-IR" sz="2400" dirty="0">
                <a:solidFill>
                  <a:schemeClr val="tx1"/>
                </a:solidFill>
                <a:cs typeface="B Badr" panose="00000400000000000000" pitchFamily="2" charset="-78"/>
              </a:rPr>
              <a:t>یاغنای ذهنی و </a:t>
            </a:r>
            <a:r>
              <a:rPr lang="fa-IR" sz="2400" dirty="0">
                <a:solidFill>
                  <a:srgbClr val="00B0F0"/>
                </a:solidFill>
                <a:cs typeface="B Badr" panose="00000400000000000000" pitchFamily="2" charset="-78"/>
              </a:rPr>
              <a:t>تئوریک محقق</a:t>
            </a:r>
            <a:r>
              <a:rPr lang="fa-IR" sz="2400" dirty="0">
                <a:solidFill>
                  <a:schemeClr val="tx1"/>
                </a:solidFill>
                <a:cs typeface="B Badr" panose="00000400000000000000" pitchFamily="2" charset="-78"/>
              </a:rPr>
              <a:t>، متفاوت است</a:t>
            </a:r>
            <a:r>
              <a:rPr lang="fa-IR" sz="2400" dirty="0" smtClean="0">
                <a:solidFill>
                  <a:schemeClr val="tx1"/>
                </a:solidFill>
                <a:cs typeface="B Badr" panose="00000400000000000000" pitchFamily="2" charset="-78"/>
              </a:rPr>
              <a:t>.</a:t>
            </a:r>
          </a:p>
          <a:p>
            <a:r>
              <a:rPr lang="fa-IR" sz="2400" dirty="0" smtClean="0">
                <a:solidFill>
                  <a:schemeClr val="tx1"/>
                </a:solidFill>
                <a:cs typeface="B Badr" panose="00000400000000000000" pitchFamily="2" charset="-78"/>
              </a:rPr>
              <a:t>در کدگذاری اولیه ، در میان متن، ایده های اصلی را پیدا می کنیم.</a:t>
            </a:r>
            <a:endParaRPr lang="fa-IR" sz="2400" dirty="0">
              <a:solidFill>
                <a:schemeClr val="tx1"/>
              </a:solidFill>
              <a:cs typeface="B Badr" panose="00000400000000000000" pitchFamily="2" charset="-78"/>
            </a:endParaRPr>
          </a:p>
          <a:p>
            <a:r>
              <a:rPr lang="fa-IR" sz="2400" dirty="0">
                <a:solidFill>
                  <a:schemeClr val="tx1"/>
                </a:solidFill>
                <a:cs typeface="B Badr" panose="00000400000000000000" pitchFamily="2" charset="-78"/>
              </a:rPr>
              <a:t>پس از خواندن متن یک مصاحبه </a:t>
            </a:r>
            <a:r>
              <a:rPr lang="fa-IR" sz="2400" dirty="0" smtClean="0">
                <a:solidFill>
                  <a:schemeClr val="tx1"/>
                </a:solidFill>
                <a:cs typeface="B Badr" panose="00000400000000000000" pitchFamily="2" charset="-78"/>
              </a:rPr>
              <a:t>آن </a:t>
            </a:r>
            <a:r>
              <a:rPr lang="fa-IR" sz="2400" dirty="0">
                <a:solidFill>
                  <a:schemeClr val="tx1"/>
                </a:solidFill>
                <a:cs typeface="B Badr" panose="00000400000000000000" pitchFamily="2" charset="-78"/>
              </a:rPr>
              <a:t>را کدگذاری می کنیم. در حین کدگذاری ممکن است که مفهومی جدید به ذهن ما برسد که در نحوه کدگذاری ما تأثیر گذار باشد. می توان متن </a:t>
            </a:r>
            <a:r>
              <a:rPr lang="fa-IR" sz="2400" dirty="0" smtClean="0">
                <a:solidFill>
                  <a:schemeClr val="tx1"/>
                </a:solidFill>
                <a:cs typeface="B Badr" panose="00000400000000000000" pitchFamily="2" charset="-78"/>
              </a:rPr>
              <a:t>را </a:t>
            </a:r>
            <a:r>
              <a:rPr lang="fa-IR" sz="2400" dirty="0">
                <a:solidFill>
                  <a:schemeClr val="tx1"/>
                </a:solidFill>
                <a:cs typeface="B Badr" panose="00000400000000000000" pitchFamily="2" charset="-78"/>
              </a:rPr>
              <a:t>پس از پایان کدگذاری </a:t>
            </a:r>
            <a:r>
              <a:rPr lang="fa-IR" sz="2400" dirty="0" smtClean="0">
                <a:solidFill>
                  <a:schemeClr val="tx1"/>
                </a:solidFill>
                <a:cs typeface="B Badr" panose="00000400000000000000" pitchFamily="2" charset="-78"/>
              </a:rPr>
              <a:t>مطالعه کرد </a:t>
            </a:r>
            <a:r>
              <a:rPr lang="fa-IR" sz="2400" dirty="0">
                <a:solidFill>
                  <a:schemeClr val="tx1"/>
                </a:solidFill>
                <a:cs typeface="B Badr" panose="00000400000000000000" pitchFamily="2" charset="-78"/>
              </a:rPr>
              <a:t>و به کدهای جدید دست یافت یا در کدگذاری های پیشین، تجدید نظر کرد. </a:t>
            </a:r>
          </a:p>
        </p:txBody>
      </p:sp>
    </p:spTree>
    <p:extLst>
      <p:ext uri="{BB962C8B-B14F-4D97-AF65-F5344CB8AC3E}">
        <p14:creationId xmlns:p14="http://schemas.microsoft.com/office/powerpoint/2010/main" val="18858004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000" dirty="0">
                <a:solidFill>
                  <a:schemeClr val="accent5">
                    <a:lumMod val="60000"/>
                    <a:lumOff val="40000"/>
                  </a:schemeClr>
                </a:solidFill>
                <a:cs typeface="B Badr" panose="00000400000000000000" pitchFamily="2" charset="-78"/>
              </a:rPr>
              <a:t>کدگذاری</a:t>
            </a:r>
            <a:endParaRPr lang="en-US" sz="4000" dirty="0">
              <a:solidFill>
                <a:schemeClr val="accent5">
                  <a:lumMod val="60000"/>
                  <a:lumOff val="40000"/>
                </a:schemeClr>
              </a:solidFill>
              <a:cs typeface="B Badr" panose="00000400000000000000" pitchFamily="2" charset="-78"/>
            </a:endParaRPr>
          </a:p>
        </p:txBody>
      </p:sp>
      <p:sp>
        <p:nvSpPr>
          <p:cNvPr id="3" name="Content Placeholder 2"/>
          <p:cNvSpPr>
            <a:spLocks noGrp="1"/>
          </p:cNvSpPr>
          <p:nvPr>
            <p:ph idx="1"/>
          </p:nvPr>
        </p:nvSpPr>
        <p:spPr>
          <a:xfrm>
            <a:off x="560103" y="1270000"/>
            <a:ext cx="8937580" cy="3880773"/>
          </a:xfrm>
        </p:spPr>
        <p:txBody>
          <a:bodyPr>
            <a:normAutofit/>
          </a:bodyPr>
          <a:lstStyle/>
          <a:p>
            <a:r>
              <a:rPr lang="fa-IR" sz="2400" dirty="0" smtClean="0">
                <a:solidFill>
                  <a:schemeClr val="tx1"/>
                </a:solidFill>
                <a:cs typeface="B Badr" panose="00000400000000000000" pitchFamily="2" charset="-78"/>
              </a:rPr>
              <a:t>هدف </a:t>
            </a:r>
            <a:r>
              <a:rPr lang="fa-IR" sz="2400" dirty="0">
                <a:solidFill>
                  <a:schemeClr val="tx1"/>
                </a:solidFill>
                <a:cs typeface="B Badr" panose="00000400000000000000" pitchFamily="2" charset="-78"/>
              </a:rPr>
              <a:t>از کدگذاری، </a:t>
            </a:r>
            <a:r>
              <a:rPr lang="fa-IR" sz="2400" dirty="0">
                <a:solidFill>
                  <a:srgbClr val="00B0F0"/>
                </a:solidFill>
                <a:cs typeface="B Badr" panose="00000400000000000000" pitchFamily="2" charset="-78"/>
              </a:rPr>
              <a:t>پیدا کردن موضوعات مشابه در متن های پیاده </a:t>
            </a:r>
            <a:r>
              <a:rPr lang="fa-IR" sz="2400" dirty="0" smtClean="0">
                <a:solidFill>
                  <a:schemeClr val="tx1"/>
                </a:solidFill>
                <a:cs typeface="B Badr" panose="00000400000000000000" pitchFamily="2" charset="-78"/>
              </a:rPr>
              <a:t>شده </a:t>
            </a:r>
            <a:r>
              <a:rPr lang="fa-IR" sz="2400" dirty="0">
                <a:solidFill>
                  <a:schemeClr val="tx1"/>
                </a:solidFill>
                <a:cs typeface="B Badr" panose="00000400000000000000" pitchFamily="2" charset="-78"/>
              </a:rPr>
              <a:t>است. </a:t>
            </a:r>
            <a:r>
              <a:rPr lang="fa-IR" sz="2400" dirty="0">
                <a:solidFill>
                  <a:srgbClr val="00B0F0"/>
                </a:solidFill>
                <a:cs typeface="B Badr" panose="00000400000000000000" pitchFamily="2" charset="-78"/>
              </a:rPr>
              <a:t>هر کد در واقع، دلالت بر مفهومی دارد. </a:t>
            </a:r>
            <a:r>
              <a:rPr lang="fa-IR" sz="2400" dirty="0">
                <a:solidFill>
                  <a:schemeClr val="tx1"/>
                </a:solidFill>
                <a:cs typeface="B Badr" panose="00000400000000000000" pitchFamily="2" charset="-78"/>
              </a:rPr>
              <a:t>این مفهوم از </a:t>
            </a:r>
            <a:r>
              <a:rPr lang="fa-IR" sz="2400" dirty="0" smtClean="0">
                <a:solidFill>
                  <a:schemeClr val="tx1"/>
                </a:solidFill>
                <a:cs typeface="B Badr" panose="00000400000000000000" pitchFamily="2" charset="-78"/>
              </a:rPr>
              <a:t>جمله یا جملاتی </a:t>
            </a:r>
            <a:r>
              <a:rPr lang="fa-IR" sz="2400" dirty="0">
                <a:solidFill>
                  <a:schemeClr val="tx1"/>
                </a:solidFill>
                <a:cs typeface="B Badr" panose="00000400000000000000" pitchFamily="2" charset="-78"/>
              </a:rPr>
              <a:t>استنباط می شود که در متون پیاده شده از </a:t>
            </a:r>
            <a:r>
              <a:rPr lang="fa-IR" sz="2400" dirty="0" smtClean="0">
                <a:solidFill>
                  <a:srgbClr val="00B0F0"/>
                </a:solidFill>
                <a:cs typeface="B Badr" panose="00000400000000000000" pitchFamily="2" charset="-78"/>
              </a:rPr>
              <a:t>مصاحبه، </a:t>
            </a:r>
            <a:r>
              <a:rPr lang="fa-IR" sz="2400" dirty="0">
                <a:solidFill>
                  <a:srgbClr val="00B0F0"/>
                </a:solidFill>
                <a:cs typeface="B Badr" panose="00000400000000000000" pitchFamily="2" charset="-78"/>
              </a:rPr>
              <a:t>یا از دفتر خاطرات </a:t>
            </a:r>
            <a:r>
              <a:rPr lang="fa-IR" sz="2400" dirty="0">
                <a:solidFill>
                  <a:schemeClr val="tx1"/>
                </a:solidFill>
                <a:cs typeface="B Badr" panose="00000400000000000000" pitchFamily="2" charset="-78"/>
              </a:rPr>
              <a:t>یا سایر داده هایی که در </a:t>
            </a:r>
            <a:r>
              <a:rPr lang="fa-IR" sz="2400" dirty="0" smtClean="0">
                <a:solidFill>
                  <a:schemeClr val="tx1"/>
                </a:solidFill>
                <a:cs typeface="B Badr" panose="00000400000000000000" pitchFamily="2" charset="-78"/>
              </a:rPr>
              <a:t>اختیارمی باشدآمده </a:t>
            </a:r>
            <a:r>
              <a:rPr lang="fa-IR" sz="2400" dirty="0">
                <a:solidFill>
                  <a:schemeClr val="tx1"/>
                </a:solidFill>
                <a:cs typeface="B Badr" panose="00000400000000000000" pitchFamily="2" charset="-78"/>
              </a:rPr>
              <a:t>است. </a:t>
            </a:r>
            <a:r>
              <a:rPr lang="fa-IR" sz="2400" dirty="0" smtClean="0">
                <a:solidFill>
                  <a:srgbClr val="00B0F0"/>
                </a:solidFill>
                <a:cs typeface="B Badr" panose="00000400000000000000" pitchFamily="2" charset="-78"/>
              </a:rPr>
              <a:t>کدگذاری،روندی </a:t>
            </a:r>
            <a:r>
              <a:rPr lang="fa-IR" sz="2400" dirty="0">
                <a:solidFill>
                  <a:srgbClr val="00B0F0"/>
                </a:solidFill>
                <a:cs typeface="B Badr" panose="00000400000000000000" pitchFamily="2" charset="-78"/>
              </a:rPr>
              <a:t>است که در حین مطالعه متن صورت می گیرد و باید </a:t>
            </a:r>
            <a:r>
              <a:rPr lang="fa-IR" sz="2400" dirty="0" smtClean="0">
                <a:solidFill>
                  <a:srgbClr val="00B0F0"/>
                </a:solidFill>
                <a:cs typeface="B Badr" panose="00000400000000000000" pitchFamily="2" charset="-78"/>
              </a:rPr>
              <a:t>همینطور </a:t>
            </a:r>
            <a:r>
              <a:rPr lang="fa-IR" sz="2400" dirty="0">
                <a:solidFill>
                  <a:srgbClr val="00B0F0"/>
                </a:solidFill>
                <a:cs typeface="B Badr" panose="00000400000000000000" pitchFamily="2" charset="-78"/>
              </a:rPr>
              <a:t>باشد</a:t>
            </a:r>
            <a:r>
              <a:rPr lang="fa-IR" sz="2400" dirty="0">
                <a:solidFill>
                  <a:schemeClr val="tx1"/>
                </a:solidFill>
                <a:cs typeface="B Badr" panose="00000400000000000000" pitchFamily="2" charset="-78"/>
              </a:rPr>
              <a:t>، ولی </a:t>
            </a:r>
            <a:r>
              <a:rPr lang="fa-IR" sz="2400" dirty="0" smtClean="0">
                <a:solidFill>
                  <a:schemeClr val="tx1"/>
                </a:solidFill>
                <a:cs typeface="B Badr" panose="00000400000000000000" pitchFamily="2" charset="-78"/>
              </a:rPr>
              <a:t>پاره ای </a:t>
            </a:r>
            <a:r>
              <a:rPr lang="fa-IR" sz="2400" dirty="0">
                <a:solidFill>
                  <a:schemeClr val="tx1"/>
                </a:solidFill>
                <a:cs typeface="B Badr" panose="00000400000000000000" pitchFamily="2" charset="-78"/>
              </a:rPr>
              <a:t>محققان ابتدا متن را به طور کامل می خوانند و پس از آن، کدگذاری را انجام میدهند. پاره ای نیز از قبل، کدهایا مفاهیمی مد نظرشان است و حین مطالعه متن، بخش هایی را که با آن کدها تناسب دارد، به عنوان شاهد مثال انتخاب می کنند. البته این روش، معمول نیست و بهتر آن است که از کدهای پیشینی استفاده نشود و در حین مطالعه متن، کدگذاری انجام پذیرد</a:t>
            </a:r>
            <a:r>
              <a:rPr lang="fa-IR" dirty="0"/>
              <a:t>.</a:t>
            </a:r>
            <a:endParaRPr lang="en-US" dirty="0"/>
          </a:p>
        </p:txBody>
      </p:sp>
    </p:spTree>
    <p:extLst>
      <p:ext uri="{BB962C8B-B14F-4D97-AF65-F5344CB8AC3E}">
        <p14:creationId xmlns:p14="http://schemas.microsoft.com/office/powerpoint/2010/main" val="36772311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44747"/>
          </a:xfrm>
        </p:spPr>
        <p:txBody>
          <a:bodyPr/>
          <a:lstStyle/>
          <a:p>
            <a:pPr algn="ctr"/>
            <a:r>
              <a:rPr lang="fa-IR" dirty="0">
                <a:solidFill>
                  <a:schemeClr val="accent5">
                    <a:lumMod val="60000"/>
                    <a:lumOff val="40000"/>
                  </a:schemeClr>
                </a:solidFill>
                <a:cs typeface="B Badr" panose="00000400000000000000" pitchFamily="2" charset="-78"/>
              </a:rPr>
              <a:t>مرحله دوم. مرور تاملی کدگذاری </a:t>
            </a:r>
            <a:r>
              <a:rPr lang="fa-IR" dirty="0" smtClean="0">
                <a:solidFill>
                  <a:schemeClr val="accent5">
                    <a:lumMod val="60000"/>
                    <a:lumOff val="40000"/>
                  </a:schemeClr>
                </a:solidFill>
                <a:cs typeface="B Badr" panose="00000400000000000000" pitchFamily="2" charset="-78"/>
              </a:rPr>
              <a:t>اولیه(ویرایش)</a:t>
            </a:r>
            <a:endParaRPr lang="en-US" dirty="0">
              <a:solidFill>
                <a:schemeClr val="accent5">
                  <a:lumMod val="60000"/>
                  <a:lumOff val="40000"/>
                </a:schemeClr>
              </a:solidFill>
              <a:cs typeface="B Badr" panose="00000400000000000000" pitchFamily="2" charset="-78"/>
            </a:endParaRPr>
          </a:p>
        </p:txBody>
      </p:sp>
      <p:sp>
        <p:nvSpPr>
          <p:cNvPr id="3" name="Content Placeholder 2"/>
          <p:cNvSpPr>
            <a:spLocks noGrp="1"/>
          </p:cNvSpPr>
          <p:nvPr>
            <p:ph idx="1"/>
          </p:nvPr>
        </p:nvSpPr>
        <p:spPr>
          <a:xfrm>
            <a:off x="677334" y="1487729"/>
            <a:ext cx="8596668" cy="3880773"/>
          </a:xfrm>
        </p:spPr>
        <p:txBody>
          <a:bodyPr>
            <a:normAutofit/>
          </a:bodyPr>
          <a:lstStyle/>
          <a:p>
            <a:r>
              <a:rPr lang="fa-IR" sz="2400" dirty="0" smtClean="0">
                <a:cs typeface="B Badr" panose="00000400000000000000" pitchFamily="2" charset="-78"/>
              </a:rPr>
              <a:t>در </a:t>
            </a:r>
            <a:r>
              <a:rPr lang="fa-IR" sz="2400" dirty="0">
                <a:cs typeface="B Badr" panose="00000400000000000000" pitchFamily="2" charset="-78"/>
              </a:rPr>
              <a:t>مرحله کدگذاری اولیه معمولا کدهای زیادی را انتخاب می کنیم. </a:t>
            </a:r>
            <a:endParaRPr lang="fa-IR" sz="2400" dirty="0" smtClean="0">
              <a:cs typeface="B Badr" panose="00000400000000000000" pitchFamily="2" charset="-78"/>
            </a:endParaRPr>
          </a:p>
          <a:p>
            <a:r>
              <a:rPr lang="fa-IR" sz="2400" dirty="0" smtClean="0">
                <a:cs typeface="B Badr" panose="00000400000000000000" pitchFamily="2" charset="-78"/>
              </a:rPr>
              <a:t>تعدادی از </a:t>
            </a:r>
            <a:r>
              <a:rPr lang="fa-IR" sz="2400" dirty="0">
                <a:cs typeface="B Badr" panose="00000400000000000000" pitchFamily="2" charset="-78"/>
              </a:rPr>
              <a:t>آنها اضافی است و می توانیم آنها را حذف یا تغییر عنوان دهیم</a:t>
            </a:r>
            <a:r>
              <a:rPr lang="fa-IR" sz="2400" dirty="0" smtClean="0">
                <a:cs typeface="B Badr" panose="00000400000000000000" pitchFamily="2" charset="-78"/>
              </a:rPr>
              <a:t>،</a:t>
            </a:r>
          </a:p>
          <a:p>
            <a:r>
              <a:rPr lang="fa-IR" sz="2400" dirty="0" smtClean="0">
                <a:cs typeface="B Badr" panose="00000400000000000000" pitchFamily="2" charset="-78"/>
              </a:rPr>
              <a:t> بهتر </a:t>
            </a:r>
            <a:r>
              <a:rPr lang="fa-IR" sz="2400" dirty="0">
                <a:cs typeface="B Badr" panose="00000400000000000000" pitchFamily="2" charset="-78"/>
              </a:rPr>
              <a:t>است در کدگذاری، به واحد جمله یا عبارت توجه داشته باشید. یک کلمه به تنهایی گویای یک کد نیست. توجه داشته باشید که </a:t>
            </a:r>
            <a:r>
              <a:rPr lang="fa-IR" sz="2400" dirty="0">
                <a:solidFill>
                  <a:srgbClr val="00B0F0"/>
                </a:solidFill>
                <a:cs typeface="B Badr" panose="00000400000000000000" pitchFamily="2" charset="-78"/>
              </a:rPr>
              <a:t>جریان حذف، تغییر یا ویرایش کدها جریانی است که تا انتهای پژوهش ادامه دارد. </a:t>
            </a:r>
            <a:r>
              <a:rPr lang="fa-IR" sz="2400" dirty="0">
                <a:cs typeface="B Badr" panose="00000400000000000000" pitchFamily="2" charset="-78"/>
              </a:rPr>
              <a:t>برای انجام بهتر این کار، می توانید </a:t>
            </a:r>
            <a:r>
              <a:rPr lang="fa-IR" sz="2400" dirty="0">
                <a:solidFill>
                  <a:schemeClr val="accent1">
                    <a:lumMod val="75000"/>
                  </a:schemeClr>
                </a:solidFill>
                <a:cs typeface="B Badr" panose="00000400000000000000" pitchFamily="2" charset="-78"/>
              </a:rPr>
              <a:t>جدولی</a:t>
            </a:r>
            <a:r>
              <a:rPr lang="fa-IR" sz="2400" dirty="0">
                <a:cs typeface="B Badr" panose="00000400000000000000" pitchFamily="2" charset="-78"/>
              </a:rPr>
              <a:t> بکشید و در </a:t>
            </a:r>
            <a:r>
              <a:rPr lang="fa-IR" sz="2400" dirty="0" smtClean="0">
                <a:cs typeface="B Badr" panose="00000400000000000000" pitchFamily="2" charset="-78"/>
              </a:rPr>
              <a:t>یک </a:t>
            </a:r>
            <a:r>
              <a:rPr lang="fa-IR" sz="2400" dirty="0">
                <a:cs typeface="B Badr" panose="00000400000000000000" pitchFamily="2" charset="-78"/>
              </a:rPr>
              <a:t>طرف جدول، </a:t>
            </a:r>
            <a:r>
              <a:rPr lang="fa-IR" sz="2400" dirty="0">
                <a:solidFill>
                  <a:srgbClr val="90C226">
                    <a:lumMod val="75000"/>
                  </a:srgbClr>
                </a:solidFill>
                <a:cs typeface="B Badr" panose="00000400000000000000" pitchFamily="2" charset="-78"/>
              </a:rPr>
              <a:t>متنی را که کدگذاری </a:t>
            </a:r>
            <a:r>
              <a:rPr lang="fa-IR" sz="2400" dirty="0">
                <a:solidFill>
                  <a:prstClr val="black">
                    <a:lumMod val="75000"/>
                    <a:lumOff val="25000"/>
                  </a:prstClr>
                </a:solidFill>
                <a:cs typeface="B Badr" panose="00000400000000000000" pitchFamily="2" charset="-78"/>
              </a:rPr>
              <a:t>شده </a:t>
            </a:r>
            <a:r>
              <a:rPr lang="fa-IR" sz="2400" dirty="0" smtClean="0">
                <a:solidFill>
                  <a:prstClr val="black">
                    <a:lumMod val="75000"/>
                    <a:lumOff val="25000"/>
                  </a:prstClr>
                </a:solidFill>
                <a:cs typeface="B Badr" panose="00000400000000000000" pitchFamily="2" charset="-78"/>
              </a:rPr>
              <a:t>است(واحد معنایی یا گزاره)، را قرار </a:t>
            </a:r>
            <a:r>
              <a:rPr lang="fa-IR" sz="2400" dirty="0">
                <a:solidFill>
                  <a:prstClr val="black">
                    <a:lumMod val="75000"/>
                    <a:lumOff val="25000"/>
                  </a:prstClr>
                </a:solidFill>
                <a:cs typeface="B Badr" panose="00000400000000000000" pitchFamily="2" charset="-78"/>
              </a:rPr>
              <a:t>دهید. </a:t>
            </a:r>
            <a:r>
              <a:rPr lang="fa-IR" sz="2400" dirty="0" smtClean="0">
                <a:cs typeface="B Badr" panose="00000400000000000000" pitchFamily="2" charset="-78"/>
              </a:rPr>
              <a:t>و </a:t>
            </a:r>
            <a:r>
              <a:rPr lang="fa-IR" sz="2400" dirty="0">
                <a:cs typeface="B Badr" panose="00000400000000000000" pitchFamily="2" charset="-78"/>
              </a:rPr>
              <a:t>در ستون دیگر</a:t>
            </a:r>
            <a:r>
              <a:rPr lang="fa-IR" sz="2400" dirty="0" smtClean="0">
                <a:cs typeface="B Badr" panose="00000400000000000000" pitchFamily="2" charset="-78"/>
              </a:rPr>
              <a:t>،</a:t>
            </a:r>
            <a:r>
              <a:rPr lang="fa-IR" sz="2400" dirty="0">
                <a:solidFill>
                  <a:srgbClr val="90C226">
                    <a:lumMod val="75000"/>
                  </a:srgbClr>
                </a:solidFill>
                <a:cs typeface="B Badr" panose="00000400000000000000" pitchFamily="2" charset="-78"/>
              </a:rPr>
              <a:t> نام کد </a:t>
            </a:r>
            <a:r>
              <a:rPr lang="fa-IR" sz="2400" dirty="0">
                <a:solidFill>
                  <a:prstClr val="black">
                    <a:lumMod val="75000"/>
                    <a:lumOff val="25000"/>
                  </a:prstClr>
                </a:solidFill>
                <a:cs typeface="B Badr" panose="00000400000000000000" pitchFamily="2" charset="-78"/>
              </a:rPr>
              <a:t>مورد نظر را </a:t>
            </a:r>
            <a:r>
              <a:rPr lang="fa-IR" sz="2400" dirty="0" smtClean="0">
                <a:solidFill>
                  <a:prstClr val="black">
                    <a:lumMod val="75000"/>
                    <a:lumOff val="25000"/>
                  </a:prstClr>
                </a:solidFill>
                <a:cs typeface="B Badr" panose="00000400000000000000" pitchFamily="2" charset="-78"/>
              </a:rPr>
              <a:t>بنویسید.</a:t>
            </a:r>
            <a:r>
              <a:rPr lang="fa-IR" sz="2400" dirty="0" smtClean="0">
                <a:cs typeface="B Badr" panose="00000400000000000000" pitchFamily="2" charset="-78"/>
              </a:rPr>
              <a:t> این </a:t>
            </a:r>
            <a:r>
              <a:rPr lang="fa-IR" sz="2400" dirty="0">
                <a:cs typeface="B Badr" panose="00000400000000000000" pitchFamily="2" charset="-78"/>
              </a:rPr>
              <a:t>کار به شما امکان </a:t>
            </a:r>
            <a:r>
              <a:rPr lang="fa-IR" sz="2400" dirty="0">
                <a:solidFill>
                  <a:schemeClr val="accent1">
                    <a:lumMod val="75000"/>
                  </a:schemeClr>
                </a:solidFill>
                <a:cs typeface="B Badr" panose="00000400000000000000" pitchFamily="2" charset="-78"/>
              </a:rPr>
              <a:t>مقایسه بهتر </a:t>
            </a:r>
            <a:r>
              <a:rPr lang="fa-IR" sz="2400" dirty="0">
                <a:cs typeface="B Badr" panose="00000400000000000000" pitchFamily="2" charset="-78"/>
              </a:rPr>
              <a:t>و </a:t>
            </a:r>
            <a:r>
              <a:rPr lang="fa-IR" sz="2400" dirty="0">
                <a:solidFill>
                  <a:schemeClr val="accent1">
                    <a:lumMod val="75000"/>
                  </a:schemeClr>
                </a:solidFill>
                <a:cs typeface="B Badr" panose="00000400000000000000" pitchFamily="2" charset="-78"/>
              </a:rPr>
              <a:t>انتخاب کدهای مناسب تر </a:t>
            </a:r>
            <a:r>
              <a:rPr lang="fa-IR" sz="2400" dirty="0">
                <a:cs typeface="B Badr" panose="00000400000000000000" pitchFamily="2" charset="-78"/>
              </a:rPr>
              <a:t>را می دهد.</a:t>
            </a:r>
            <a:endParaRPr lang="en-US" sz="2400" dirty="0">
              <a:cs typeface="B Badr" panose="00000400000000000000" pitchFamily="2" charset="-78"/>
            </a:endParaRPr>
          </a:p>
        </p:txBody>
      </p:sp>
    </p:spTree>
    <p:extLst>
      <p:ext uri="{BB962C8B-B14F-4D97-AF65-F5344CB8AC3E}">
        <p14:creationId xmlns:p14="http://schemas.microsoft.com/office/powerpoint/2010/main" val="16508676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2828" y="1058173"/>
            <a:ext cx="8596668" cy="4014158"/>
          </a:xfrm>
        </p:spPr>
        <p:txBody>
          <a:bodyPr>
            <a:normAutofit/>
          </a:bodyPr>
          <a:lstStyle/>
          <a:p>
            <a:pPr algn="r"/>
            <a:r>
              <a:rPr lang="fa-IR" sz="2400" dirty="0">
                <a:solidFill>
                  <a:schemeClr val="tx1"/>
                </a:solidFill>
                <a:cs typeface="B Badr" panose="00000400000000000000" pitchFamily="2" charset="-78"/>
              </a:rPr>
              <a:t>کد مانند نام یک فیلم یا نام یک کتاب که نماینده و در برگیرنده ی محتوا و ماهیت آن است، </a:t>
            </a:r>
            <a:r>
              <a:rPr lang="fa-IR" sz="2400" dirty="0" smtClean="0">
                <a:solidFill>
                  <a:schemeClr val="tx1"/>
                </a:solidFill>
                <a:cs typeface="B Badr" panose="00000400000000000000" pitchFamily="2" charset="-78"/>
              </a:rPr>
              <a:t>گویای</a:t>
            </a:r>
            <a:r>
              <a:rPr lang="fa-IR" sz="2400" dirty="0">
                <a:solidFill>
                  <a:schemeClr val="tx1"/>
                </a:solidFill>
                <a:cs typeface="B Badr" panose="00000400000000000000" pitchFamily="2" charset="-78"/>
              </a:rPr>
              <a:t>  محتوا و ماهیت اصلی و اساسی یک "داده" است.</a:t>
            </a:r>
            <a:br>
              <a:rPr lang="fa-IR" sz="2400" dirty="0">
                <a:solidFill>
                  <a:schemeClr val="tx1"/>
                </a:solidFill>
                <a:cs typeface="B Badr" panose="00000400000000000000" pitchFamily="2" charset="-78"/>
              </a:rPr>
            </a:br>
            <a:r>
              <a:rPr lang="fa-IR" sz="2400" dirty="0">
                <a:solidFill>
                  <a:schemeClr val="tx1"/>
                </a:solidFill>
                <a:cs typeface="B Badr" panose="00000400000000000000" pitchFamily="2" charset="-78"/>
              </a:rPr>
              <a:t> · مثال: "در همه ی کلاس ها پشت پنجره ها، میله های آهنی موازی و نزدیک به هم وجود داشت. پنجره ها هم از خط میانی دیوار تا سقف ادامه داشتند؛ جوری که بچه های مدرسه نمی شد آن ها را باز کنند یا از پنجره بیرون را ببینند. همه ی زنگ تفریح، معاون مدرسه در حیاط بود و مراقب بچه ها؛ که ندوند، به هم نخورند یا دعوا نکنند و ... </a:t>
            </a:r>
            <a:br>
              <a:rPr lang="fa-IR" sz="2400" dirty="0">
                <a:solidFill>
                  <a:schemeClr val="tx1"/>
                </a:solidFill>
                <a:cs typeface="B Badr" panose="00000400000000000000" pitchFamily="2" charset="-78"/>
              </a:rPr>
            </a:br>
            <a:r>
              <a:rPr lang="fa-IR" sz="2400" dirty="0" smtClean="0">
                <a:solidFill>
                  <a:schemeClr val="tx1"/>
                </a:solidFill>
                <a:cs typeface="B Badr" panose="00000400000000000000" pitchFamily="2" charset="-78"/>
              </a:rPr>
              <a:t> </a:t>
            </a:r>
            <a:r>
              <a:rPr lang="fa-IR" sz="2400" dirty="0">
                <a:solidFill>
                  <a:srgbClr val="FF0000"/>
                </a:solidFill>
                <a:cs typeface="B Badr" panose="00000400000000000000" pitchFamily="2" charset="-78"/>
              </a:rPr>
              <a:t>کد توصیفی </a:t>
            </a:r>
            <a:r>
              <a:rPr lang="fa-IR" sz="2400" dirty="0">
                <a:solidFill>
                  <a:schemeClr val="tx1"/>
                </a:solidFill>
                <a:cs typeface="B Badr" panose="00000400000000000000" pitchFamily="2" charset="-78"/>
              </a:rPr>
              <a:t>که موضوع اصلی این متن را خلاصه می کند، می تواند </a:t>
            </a:r>
            <a:r>
              <a:rPr lang="fa-IR" sz="2400" dirty="0" smtClean="0">
                <a:solidFill>
                  <a:schemeClr val="tx1"/>
                </a:solidFill>
                <a:cs typeface="B Badr" panose="00000400000000000000" pitchFamily="2" charset="-78"/>
              </a:rPr>
              <a:t>کد« </a:t>
            </a:r>
            <a:r>
              <a:rPr lang="fa-IR" sz="2400" dirty="0" smtClean="0">
                <a:solidFill>
                  <a:srgbClr val="FF0000"/>
                </a:solidFill>
                <a:cs typeface="B Badr" panose="00000400000000000000" pitchFamily="2" charset="-78"/>
              </a:rPr>
              <a:t>برقراری امنیت یا  حفاظت فیزیکی</a:t>
            </a:r>
            <a:r>
              <a:rPr lang="fa-IR" sz="2400" dirty="0" smtClean="0">
                <a:solidFill>
                  <a:schemeClr val="tx1"/>
                </a:solidFill>
                <a:cs typeface="B Badr" panose="00000400000000000000" pitchFamily="2" charset="-78"/>
              </a:rPr>
              <a:t>»  </a:t>
            </a:r>
            <a:r>
              <a:rPr lang="fa-IR" sz="2400" dirty="0">
                <a:solidFill>
                  <a:schemeClr val="tx1"/>
                </a:solidFill>
                <a:cs typeface="B Badr" panose="00000400000000000000" pitchFamily="2" charset="-78"/>
              </a:rPr>
              <a:t>باشد.</a:t>
            </a:r>
            <a:endParaRPr lang="en-US" sz="2400" dirty="0">
              <a:solidFill>
                <a:schemeClr val="tx1"/>
              </a:solidFill>
              <a:cs typeface="B Badr" panose="00000400000000000000" pitchFamily="2" charset="-78"/>
            </a:endParaRPr>
          </a:p>
        </p:txBody>
      </p:sp>
    </p:spTree>
    <p:extLst>
      <p:ext uri="{BB962C8B-B14F-4D97-AF65-F5344CB8AC3E}">
        <p14:creationId xmlns:p14="http://schemas.microsoft.com/office/powerpoint/2010/main" val="491853769"/>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1_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3.xml><?xml version="1.0" encoding="utf-8"?>
<a:theme xmlns:a="http://schemas.openxmlformats.org/drawingml/2006/main" name="2_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4.xml><?xml version="1.0" encoding="utf-8"?>
<a:theme xmlns:a="http://schemas.openxmlformats.org/drawingml/2006/main" name="3_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5.xml><?xml version="1.0" encoding="utf-8"?>
<a:theme xmlns:a="http://schemas.openxmlformats.org/drawingml/2006/main" name="4_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45</TotalTime>
  <Words>941</Words>
  <Application>Microsoft Office PowerPoint</Application>
  <PresentationFormat>Widescreen</PresentationFormat>
  <Paragraphs>37</Paragraphs>
  <Slides>12</Slides>
  <Notes>0</Notes>
  <HiddenSlides>0</HiddenSlides>
  <MMClips>0</MMClips>
  <ScaleCrop>false</ScaleCrop>
  <HeadingPairs>
    <vt:vector size="6" baseType="variant">
      <vt:variant>
        <vt:lpstr>Fonts Used</vt:lpstr>
      </vt:variant>
      <vt:variant>
        <vt:i4>6</vt:i4>
      </vt:variant>
      <vt:variant>
        <vt:lpstr>Theme</vt:lpstr>
      </vt:variant>
      <vt:variant>
        <vt:i4>5</vt:i4>
      </vt:variant>
      <vt:variant>
        <vt:lpstr>Slide Titles</vt:lpstr>
      </vt:variant>
      <vt:variant>
        <vt:i4>12</vt:i4>
      </vt:variant>
    </vt:vector>
  </HeadingPairs>
  <TitlesOfParts>
    <vt:vector size="23" baseType="lpstr">
      <vt:lpstr>Arial</vt:lpstr>
      <vt:lpstr>B Badr</vt:lpstr>
      <vt:lpstr>B Lotus</vt:lpstr>
      <vt:lpstr>Tahoma</vt:lpstr>
      <vt:lpstr>Trebuchet MS</vt:lpstr>
      <vt:lpstr>Wingdings 3</vt:lpstr>
      <vt:lpstr>Facet</vt:lpstr>
      <vt:lpstr>1_Facet</vt:lpstr>
      <vt:lpstr>2_Facet</vt:lpstr>
      <vt:lpstr>3_Facet</vt:lpstr>
      <vt:lpstr>4_Facet</vt:lpstr>
      <vt:lpstr>کد گذاری</vt:lpstr>
      <vt:lpstr>فرآیند تحلیل محتوای کیفی دارای 4 مرحله است</vt:lpstr>
      <vt:lpstr>مراحل سه گانه در تحلیل کیفی داده ها را می توان در شکل ۱-۱ ملاحظه کرد. </vt:lpstr>
      <vt:lpstr>تعیین واحدهای معنایی </vt:lpstr>
      <vt:lpstr>کدگذاری </vt:lpstr>
      <vt:lpstr>کدگذاری</vt:lpstr>
      <vt:lpstr>کدگذاری</vt:lpstr>
      <vt:lpstr>مرحله دوم. مرور تاملی کدگذاری اولیه(ویرایش)</vt:lpstr>
      <vt:lpstr>کد مانند نام یک فیلم یا نام یک کتاب که نماینده و در برگیرنده ی محتوا و ماهیت آن است، گویای  محتوا و ماهیت اصلی و اساسی یک "داده" است.  · مثال: "در همه ی کلاس ها پشت پنجره ها، میله های آهنی موازی و نزدیک به هم وجود داشت. پنجره ها هم از خط میانی دیوار تا سقف ادامه داشتند؛ جوری که بچه های مدرسه نمی شد آن ها را باز کنند یا از پنجره بیرون را ببینند. همه ی زنگ تفریح، معاون مدرسه در حیاط بود و مراقب بچه ها؛ که ندوند، به هم نخورند یا دعوا نکنند و ...   کد توصیفی که موضوع اصلی این متن را خلاصه می کند، می تواند کد« برقراری امنیت یا  حفاظت فیزیکی»  باشد.</vt:lpstr>
      <vt:lpstr>تمرین کد گذاری</vt:lpstr>
      <vt:lpstr>تمرین کد گذاری</vt:lpstr>
      <vt:lpstr>تمرین کد گذاری</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کد گذاری</dc:title>
  <dc:creator>Maryam Rahimi</dc:creator>
  <cp:lastModifiedBy>Maryam Rahimi</cp:lastModifiedBy>
  <cp:revision>10</cp:revision>
  <dcterms:created xsi:type="dcterms:W3CDTF">2020-05-16T19:54:05Z</dcterms:created>
  <dcterms:modified xsi:type="dcterms:W3CDTF">2020-05-21T13:15:57Z</dcterms:modified>
</cp:coreProperties>
</file>