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2" r:id="rId27"/>
    <p:sldId id="32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01C3-03A9-4B04-8BC9-FDE6F3D3A04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999A8-9493-4502-B311-F9C46A4B8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783A-F674-4ABC-AB0D-15EE853DFB7E}" type="slidenum">
              <a:rPr lang="ar-SA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63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2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8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9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8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6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F3F3C-EE58-4D1A-BCFE-EF8BADF99B0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6EF9-AB71-409D-BC9C-F5053A91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1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" name="Picture 11" descr="besm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7"/>
            <a:ext cx="88931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br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908051"/>
            <a:ext cx="8351838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ab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08051"/>
            <a:ext cx="8351838" cy="56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143000"/>
            <a:ext cx="8591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/>
              <a:t>یکی از تمرین هایی که در گذشته مبنای خواندن و نوشتن بود ، بخش کردن صدا و صدا کشی است . ضمن تایید این شیوه به عنوان یکی از مهارت های زبانی تسهیل کننده در آغاز زبان آموزی بر این باوریم که ادامه آن به شکل افراطی و مستمر روند آموزشی را کند می کند .</a:t>
            </a:r>
            <a:endParaRPr lang="en-US" sz="2800" b="1" dirty="0"/>
          </a:p>
          <a:p>
            <a:pPr algn="r" rtl="1"/>
            <a:r>
              <a:rPr lang="fa-IR" sz="2800" b="1" dirty="0"/>
              <a:t>هدف این قسمت ایجاد و تقویت مهارت خوب خواندن و خوب نوشتن است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17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ab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676400"/>
            <a:ext cx="8351838" cy="56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192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/>
              <a:t>قسمت چهارم : حرف و صدای مورد آموزش و شکل های خطی آن به شکل درشت و خوانا در پایین صفحه به طور مستقل نوشته می شود .</a:t>
            </a:r>
            <a:endParaRPr lang="en-US" sz="2800" b="1" dirty="0"/>
          </a:p>
          <a:p>
            <a:pPr algn="r" rtl="1"/>
            <a:r>
              <a:rPr lang="fa-IR" sz="2800" b="1" dirty="0"/>
              <a:t> </a:t>
            </a:r>
            <a:endParaRPr lang="en-US" sz="2800" b="1" dirty="0"/>
          </a:p>
          <a:p>
            <a:pPr algn="r" rtl="1"/>
            <a:r>
              <a:rPr lang="fa-IR" sz="2800" b="1" dirty="0"/>
              <a:t>قسمت پنجم  : طرح انگشت اشاره است که حرف آموزش داده شده و در حال آموزش و حروف درس آینده با سه رنگ متمایز در آن درج شده و تا پایان اموزش حروف و صداها ادامه دارد.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41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0668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/>
              <a:t>تمرین های بخش گوش کن و بگو از محتوای نگاره ها و درس ها طراحی شده است که به طور مستقیم مهارت های شنیدن و گفتن را تقویت می کند .</a:t>
            </a:r>
            <a:endParaRPr lang="en-US" sz="2800" b="1" dirty="0"/>
          </a:p>
          <a:p>
            <a:pPr algn="r" rtl="1"/>
            <a:r>
              <a:rPr lang="fa-IR" sz="2800" b="1" dirty="0"/>
              <a:t>تمرین ببین و بگو : به عنوان تصویر خوانی ضمن تقویت خوب دیدن و دقت در پدیده ها دانش آموز را تشویق به گفتن می کند .</a:t>
            </a:r>
            <a:endParaRPr lang="en-US" sz="2800" b="1" dirty="0"/>
          </a:p>
          <a:p>
            <a:pPr algn="r" rtl="1"/>
            <a:r>
              <a:rPr lang="fa-IR" sz="2800" b="1" dirty="0"/>
              <a:t> </a:t>
            </a:r>
            <a:endParaRPr lang="en-US" sz="2800" b="1" dirty="0"/>
          </a:p>
          <a:p>
            <a:pPr algn="r" rtl="1"/>
            <a:r>
              <a:rPr lang="fa-IR" sz="2800" b="1" dirty="0"/>
              <a:t>به دوستانت بگو : ضمن تقویت مهارت شنیدن در بخش نگاره از موضوعات فراتر از نگاره ها و در بخش نشانه ها از محتوای درس برای درک مطلب سوالاتی طرح می کند .</a:t>
            </a:r>
            <a:endParaRPr lang="en-US" sz="2800" b="1" dirty="0"/>
          </a:p>
          <a:p>
            <a:pPr algn="r" rtl="1"/>
            <a:r>
              <a:rPr lang="fa-IR" sz="2800" b="1" dirty="0"/>
              <a:t>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06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در کتاب اول خواندن به اشکال زیر تقویت می شود :</a:t>
            </a:r>
            <a:endParaRPr lang="en-US" sz="2400" b="1" dirty="0"/>
          </a:p>
          <a:p>
            <a:pPr algn="r" rtl="1"/>
            <a:r>
              <a:rPr lang="fa-IR" sz="2400" b="1" dirty="0"/>
              <a:t>خواندن واژگان به کمک تصویر در بخش نگاره ها </a:t>
            </a:r>
            <a:endParaRPr lang="fa-IR" sz="2400" b="1" dirty="0" smtClean="0"/>
          </a:p>
          <a:p>
            <a:pPr algn="r" rtl="1"/>
            <a:endParaRPr lang="en-US" sz="2400" b="1" dirty="0"/>
          </a:p>
          <a:p>
            <a:pPr algn="r" rtl="1"/>
            <a:r>
              <a:rPr lang="fa-IR" sz="2400" b="1" dirty="0"/>
              <a:t>خواندن واژگان بخش نشانه ها از طریق باز شناسی دیداری عناصر زبانی اعم از حروف کلمات و جمله ها </a:t>
            </a:r>
            <a:endParaRPr lang="en-US" sz="2400" b="1" dirty="0"/>
          </a:p>
          <a:p>
            <a:pPr algn="r" rtl="1"/>
            <a:r>
              <a:rPr lang="fa-IR" sz="2400" b="1" dirty="0"/>
              <a:t>خواندن خواندن متن درس ها و روان خوانی ها و درک پیام هایی زبانی و روابط معنایی آن </a:t>
            </a:r>
            <a:endParaRPr lang="en-US" sz="2400" b="1" dirty="0"/>
          </a:p>
          <a:p>
            <a:pPr algn="r" rtl="1"/>
            <a:r>
              <a:rPr lang="fa-IR" sz="2400" b="1" dirty="0"/>
              <a:t> </a:t>
            </a:r>
            <a:endParaRPr lang="en-US" sz="2400" b="1" dirty="0"/>
          </a:p>
          <a:p>
            <a:pPr algn="r" rtl="1"/>
            <a:r>
              <a:rPr lang="fa-IR" sz="2400" b="1" dirty="0"/>
              <a:t>کتابخوانی : ابتدا به کمک معلم و سپس دانش آموز پس از یاد گیری نشانه های یک و دو به طور مستقل قادر به خواندن است .</a:t>
            </a:r>
            <a:endParaRPr lang="en-US" sz="2400" b="1" dirty="0"/>
          </a:p>
          <a:p>
            <a:pPr algn="r"/>
            <a:r>
              <a:rPr lang="fa-IR" sz="2400" b="1" dirty="0"/>
              <a:t>نوشتن : تمرین های دست ورزی نشانه های فازسی ، کامل کردنی ، تفکیک هجاها و صداها ، رونویسی ، کلمه سازی و...همگی برای تقویت مهارت نوشتن پیش بینی شده است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83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295399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ارتباط نشانه های 2 با نشانه های 1 و نگاره ها </a:t>
            </a:r>
            <a:endParaRPr lang="en-US" sz="2400" b="1" dirty="0"/>
          </a:p>
          <a:p>
            <a:pPr algn="r" rtl="1"/>
            <a:r>
              <a:rPr lang="fa-IR" sz="2400" b="1" dirty="0"/>
              <a:t>هر در س از بخش نشانه های دو با یک </a:t>
            </a:r>
            <a:r>
              <a:rPr lang="fa-IR" sz="2400" b="1" dirty="0" smtClean="0"/>
              <a:t>متن </a:t>
            </a:r>
            <a:r>
              <a:rPr lang="fa-IR" sz="2400" b="1" dirty="0"/>
              <a:t>ساده روان و آموزشی آغاز می شود . در این بخش ده نشانه باقی مانده که عمدتاً حروف عربی هستند و دارای شکل ها ی مختلف و یک صوت واحد می باشند که آموزش داده می شوند . اینها حروف و صداهایی هستند که درجه دشواری </a:t>
            </a:r>
            <a:r>
              <a:rPr lang="fa-IR" sz="2400" b="1" dirty="0" smtClean="0"/>
              <a:t>بیشتری </a:t>
            </a:r>
            <a:r>
              <a:rPr lang="fa-IR" sz="2400" b="1" dirty="0"/>
              <a:t>نسبت به بقیه دارند.</a:t>
            </a:r>
            <a:endParaRPr lang="en-US" sz="2400" b="1" dirty="0"/>
          </a:p>
          <a:p>
            <a:pPr algn="r" rtl="1"/>
            <a:r>
              <a:rPr lang="fa-IR" sz="2400" b="1" dirty="0"/>
              <a:t> </a:t>
            </a:r>
            <a:endParaRPr lang="en-US" sz="2400" b="1" dirty="0"/>
          </a:p>
          <a:p>
            <a:pPr algn="r" rtl="1"/>
            <a:r>
              <a:rPr lang="fa-IR" sz="2400" b="1" dirty="0"/>
              <a:t>در این متن ها مشکل آموزش های قبلی وجود ندارد . زیرا متن ها از </a:t>
            </a:r>
            <a:r>
              <a:rPr lang="fa-IR" sz="2400" b="1" dirty="0" smtClean="0"/>
              <a:t>حروف </a:t>
            </a:r>
            <a:r>
              <a:rPr lang="fa-IR" sz="2400" b="1" dirty="0"/>
              <a:t>و صداهای خوانده شده </a:t>
            </a:r>
            <a:r>
              <a:rPr lang="fa-IR" sz="2400" b="1" dirty="0" smtClean="0"/>
              <a:t>انتخاب </a:t>
            </a:r>
            <a:r>
              <a:rPr lang="fa-IR" sz="2400" b="1" dirty="0"/>
              <a:t>می شوند . بنابراین دست معلم در استفاده از این درس ها برای گفتن املا باز است و در متن از کلید واژه هایی استفاده می شود که حاوی حروف یا صداهای مورد آموزش باشد . در بخش نشانه های یک ، معلم در گفتن املا و دادن مشق از متن دروس محدودیت داشت چرا که کلمات انتخابی متن درس الزاما ً از حروف خوانده شده نبود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9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143000"/>
            <a:ext cx="85915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/>
              <a:t>اهداف تمرین های بخش نشانه های  2 با بخش های قبلی نیز تقریباً هماهنگ است که دراین قسمت با تعمق بیشتری تداوم می یابد .</a:t>
            </a:r>
            <a:endParaRPr lang="en-US" sz="2800" b="1" dirty="0"/>
          </a:p>
          <a:p>
            <a:pPr algn="r" rtl="1"/>
            <a:r>
              <a:rPr lang="fa-IR" sz="2800" b="1" dirty="0"/>
              <a:t>یک درس از درس های این بخش به صورت آزاد در نظر گرفته شده است .هدف از این درس مشارکت دانش آموز و معلم و ایجاد فرصت های ویژه برای خلاقیت و اعتماد به نفس است . درس آزاد فرصتی است تا دانش آموز و معلم در کنار هم متناسب با ذوق و علائق و ملاحظات فرهنگ بومی زبان و ادبیات محلی و ضرورت هایی که احیاناً در دروس دیگر در نظر گرفته نشده و یا معلم خود احساس نیاز می کند درسی را طراحی کند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59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066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شکل گیری و گسترش شبکه واژگانی در نشانه های یک و دو </a:t>
            </a:r>
            <a:endParaRPr lang="en-US" sz="2400" b="1" dirty="0"/>
          </a:p>
          <a:p>
            <a:pPr algn="r" rtl="1"/>
            <a:r>
              <a:rPr lang="fa-IR" sz="2400" b="1" dirty="0"/>
              <a:t>محتوای هر درس چه </a:t>
            </a:r>
            <a:r>
              <a:rPr lang="fa-IR" sz="2400" b="1" dirty="0" smtClean="0"/>
              <a:t>در </a:t>
            </a:r>
            <a:r>
              <a:rPr lang="fa-IR" sz="2400" b="1" dirty="0"/>
              <a:t>بخش نشانه های یک و چه در بخش نشانه های دو تصویر بزرگی است که معمولاً تماما عناصر لازم برای تدریس را در بر د ارد و در این کتاب در سطح تمام دروس توزیع شده است .این عناصر عبارتند از : شبکه آوایی ، تصویری معنایی. یعنی وقتی به واژه ای بر می خوریم ، دست کم بر اساس سه زمینه صدا ، تصویر و معنا به یاد واژه های دیگری می افتیم که با هم یک شبکه واژه را تشکیل می دهند . مثلاً با شنیدن واژه توپ ، تور ، توس یا ... به ذهنمان می آید که اشتراک آوایی / ت  دارند یا سوپ و ورود به علت وجود واج های  / و /  و  /پ/.</a:t>
            </a:r>
            <a:endParaRPr lang="en-US" sz="2400" b="1" dirty="0"/>
          </a:p>
          <a:p>
            <a:pPr algn="r" rtl="1"/>
            <a:r>
              <a:rPr lang="fa-IR" sz="2400" b="1" dirty="0"/>
              <a:t>اما دیدن توپ ، هر شیئی کروی از حباب گرفته تا کرات آسمانی را به خاطرمان می آورد و باز هم شبکه ای از واژه ها به ذهن می آید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27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ab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600200"/>
            <a:ext cx="8351838" cy="56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143000"/>
            <a:ext cx="8515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علاوه بر آن در قسمت چهارم نشانه های یک متن آهنگین و کوتاهی آمده است که هدف از آن آشنا شدن چشم نو آموز به هیئت دیگری از واژه هاست و ضرورتی ندارد که وی صداهای این واژه ها یا طرز نوشتن آن را </a:t>
            </a:r>
            <a:r>
              <a:rPr lang="fa-IR" sz="2400" b="1" dirty="0" smtClean="0"/>
              <a:t>بداند </a:t>
            </a:r>
            <a:r>
              <a:rPr lang="fa-IR" sz="2400" b="1" dirty="0"/>
              <a:t>. کودک در این مرحله از شکل هر تصویر نام آن را کشف خواهد کرد . از این رو همه واژه هایی که در این مرحله از آموزش برگزیده شده اند ، واژه های عینی و محسوس و ملموس هستند . از آن گذشته با اصل تمرین و تکرار در بخش نشانه های دو </a:t>
            </a:r>
            <a:r>
              <a:rPr lang="fa-IR" sz="2400" b="1" dirty="0" smtClean="0"/>
              <a:t>عملاً شکل </a:t>
            </a:r>
            <a:r>
              <a:rPr lang="fa-IR" sz="2400" b="1" dirty="0"/>
              <a:t>گیری شبکه واژگانی اتفاق می افتد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85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382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ارزش یابی از مهارت های زبان آموزی در نشانه های 1 و 2 </a:t>
            </a:r>
            <a:endParaRPr lang="en-US" b="1" dirty="0"/>
          </a:p>
          <a:p>
            <a:pPr algn="r" rtl="1"/>
            <a:r>
              <a:rPr lang="fa-IR" b="1" dirty="0"/>
              <a:t>برنامه زبان فارسی با تاکید بر چهار مهارت گوش دادن ،سخن گفتن ، خواندن و نوشتن برنامه ای مهارت محور است . اهداف حوزه های شناختی و نگرشی در برنامه درسی زبان فارسی در خدمت اهداف مهارتی قرار می گیرند. در این برنامه مهارت ها در سه گروه زیر مطرح می شوند :</a:t>
            </a:r>
            <a:endParaRPr lang="en-US" b="1" dirty="0"/>
          </a:p>
          <a:p>
            <a:pPr lvl="0" algn="r" rtl="1"/>
            <a:r>
              <a:rPr lang="fa-IR" b="1" dirty="0"/>
              <a:t>مهارت های ذهنی </a:t>
            </a:r>
            <a:endParaRPr lang="en-US" b="1" dirty="0"/>
          </a:p>
          <a:p>
            <a:pPr lvl="0" algn="r" rtl="1"/>
            <a:r>
              <a:rPr lang="fa-IR" b="1" dirty="0"/>
              <a:t>مهارت های ارتباطی </a:t>
            </a:r>
            <a:endParaRPr lang="en-US" b="1" dirty="0"/>
          </a:p>
          <a:p>
            <a:pPr lvl="0" algn="r" rtl="1"/>
            <a:r>
              <a:rPr lang="fa-IR" b="1" dirty="0"/>
              <a:t>مهارت های عملی </a:t>
            </a:r>
            <a:endParaRPr lang="en-US" b="1" dirty="0"/>
          </a:p>
          <a:p>
            <a:pPr algn="r" rtl="1"/>
            <a:r>
              <a:rPr lang="fa-IR" b="1" dirty="0"/>
              <a:t>روش های ارز یابی  :</a:t>
            </a:r>
            <a:endParaRPr lang="en-US" b="1" dirty="0"/>
          </a:p>
          <a:p>
            <a:pPr lvl="0" algn="r" rtl="1"/>
            <a:r>
              <a:rPr lang="fa-IR" b="1" dirty="0"/>
              <a:t>کتبی</a:t>
            </a:r>
            <a:endParaRPr lang="en-US" b="1" dirty="0"/>
          </a:p>
          <a:p>
            <a:pPr lvl="0" algn="r" rtl="1"/>
            <a:r>
              <a:rPr lang="fa-IR" b="1" dirty="0"/>
              <a:t>شفاهی </a:t>
            </a:r>
            <a:endParaRPr lang="en-US" b="1" dirty="0"/>
          </a:p>
          <a:p>
            <a:pPr lvl="0" algn="r" rtl="1"/>
            <a:r>
              <a:rPr lang="fa-IR" b="1" dirty="0"/>
              <a:t>مشاهده رفتار </a:t>
            </a:r>
            <a:endParaRPr lang="en-US" b="1" dirty="0"/>
          </a:p>
          <a:p>
            <a:pPr algn="r" rtl="1"/>
            <a:r>
              <a:rPr lang="fa-IR" b="1" dirty="0"/>
              <a:t> </a:t>
            </a:r>
            <a:endParaRPr lang="en-US" b="1" dirty="0"/>
          </a:p>
          <a:p>
            <a:pPr algn="r" rtl="1"/>
            <a:r>
              <a:rPr lang="fa-IR" b="1" dirty="0"/>
              <a:t> </a:t>
            </a:r>
            <a:endParaRPr lang="en-US" b="1" dirty="0"/>
          </a:p>
          <a:p>
            <a:pPr algn="r" rtl="1"/>
            <a:r>
              <a:rPr lang="fa-IR" b="1" dirty="0"/>
              <a:t> </a:t>
            </a:r>
            <a:endParaRPr lang="en-US" b="1" dirty="0"/>
          </a:p>
          <a:p>
            <a:pPr lvl="0" algn="r" rtl="1"/>
            <a:r>
              <a:rPr lang="fa-IR" b="1" dirty="0"/>
              <a:t>آزمون کتبی : مانند املا </a:t>
            </a:r>
            <a:endParaRPr lang="en-US" b="1" dirty="0"/>
          </a:p>
          <a:p>
            <a:pPr lvl="0" algn="r" rtl="1"/>
            <a:r>
              <a:rPr lang="fa-IR" b="1" dirty="0"/>
              <a:t>آزمون شفاهی : شامل پرسش های شفاهی از مهارت های گوش دادن ، گفتن و خواندن است</a:t>
            </a:r>
            <a:endParaRPr lang="en-US" b="1" dirty="0"/>
          </a:p>
          <a:p>
            <a:pPr lvl="0" algn="r" rtl="1"/>
            <a:r>
              <a:rPr lang="fa-IR" b="1" dirty="0"/>
              <a:t>چک لیست : ابزار اندازه گیری عملکرد دانش آموز در مهارت های ارتباطی و توانایی های ذهنی وشرکت در فعالیت های گروهی و مهارت های شفاهی زبان .</a:t>
            </a:r>
            <a:endParaRPr lang="en-US" b="1" dirty="0"/>
          </a:p>
          <a:p>
            <a:pPr algn="r" rtl="1"/>
            <a:r>
              <a:rPr lang="fa-IR" b="1" dirty="0"/>
              <a:t> </a:t>
            </a:r>
            <a:endParaRPr lang="en-US" b="1" dirty="0"/>
          </a:p>
          <a:p>
            <a:pPr algn="r" rtl="1"/>
            <a:r>
              <a:rPr lang="fa-IR" b="1" dirty="0"/>
              <a:t>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38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ab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08051"/>
            <a:ext cx="8351838" cy="56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6" name="Picture 2" descr="C:\Users\saraye mehr\Desktop\IMG_20200216_223749_4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5910"/>
            <a:ext cx="8686800" cy="54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ab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08051"/>
            <a:ext cx="8351838" cy="56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90500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4400" b="1" dirty="0">
                <a:solidFill>
                  <a:prstClr val="black"/>
                </a:solidFill>
              </a:rPr>
              <a:t>فصل چهار م: آموزش نشانه ها 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" name="Picture 2" descr="C:\Users\saraye mehr\Desktop\IMG_20200216_223800_4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2" y="838200"/>
            <a:ext cx="8938872" cy="54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5" name="Picture 3" descr="C:\Users\saraye mehr\Desktop\IMG_20200216_223756_2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44" y="762000"/>
            <a:ext cx="8976144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8" name="Picture 2" descr="C:\Users\saraye mehr\Desktop\IMG_20200216_223752_2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6878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8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142999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چک لیست یا سیاهه رفتار یکی از ابزار های مفید ارزشیابی است .</a:t>
            </a:r>
            <a:endParaRPr lang="en-US" sz="2400" b="1" dirty="0"/>
          </a:p>
          <a:p>
            <a:pPr algn="r" rtl="1"/>
            <a:r>
              <a:rPr lang="fa-IR" sz="2400" b="1" dirty="0"/>
              <a:t>برای تهیه چک لیست ابتدا هدف آموزشی را مشخص نموده و سپس نشانه های تحقق هر هدف یا انتظار آموزشی را فهرست می نمایید .گویه های چک لیست باید ساده و قابل فهم باشد . در زمانی که دآنش اموزان در حال فعالیت های یادگیری هستند می توانید چک لیست ها را اجرا نمایید .</a:t>
            </a:r>
            <a:endParaRPr lang="en-US" sz="2400" b="1" dirty="0"/>
          </a:p>
          <a:p>
            <a:pPr algn="r" rtl="1"/>
            <a:r>
              <a:rPr lang="fa-IR" sz="2400" b="1" dirty="0"/>
              <a:t>برای مثال در بخش خواندن اهداف کلی شامل کسب مهارت گوش دادن ، کسب مهارت صحبت کردن و کسب مهارت تصویر خوانی است .</a:t>
            </a:r>
            <a:endParaRPr lang="en-US" sz="2400" b="1" dirty="0"/>
          </a:p>
          <a:p>
            <a:pPr algn="r" rtl="1"/>
            <a:r>
              <a:rPr lang="fa-IR" sz="2400" b="1" dirty="0"/>
              <a:t>و در هدف نشانه های تحقق در کسب مهارت صحبت کردن  برقراری ارتباط و انتقال پیام می باشد  و در مهارت گوش دادن نشانه های تحقق و دریافت پیام و واکنش به آن و در کسب مهارت تصویر خوانی نشانه های تحقق تصویر خوانی و درک پیام تصویر می باشد .</a:t>
            </a:r>
            <a:endParaRPr lang="en-US" sz="2400" b="1" dirty="0"/>
          </a:p>
          <a:p>
            <a:pPr algn="r" rtl="1"/>
            <a:r>
              <a:rPr lang="fa-IR" sz="2400" b="1" dirty="0"/>
              <a:t>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78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ab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08051"/>
            <a:ext cx="8351838" cy="56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716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000" dirty="0"/>
              <a:t>تلفیق نشانه ها با دروس دیگر در بعد مهارت ها و نگرش ها و مفاهیم </a:t>
            </a:r>
            <a:endParaRPr lang="en-US" sz="4000" dirty="0"/>
          </a:p>
          <a:p>
            <a:pPr algn="r" rtl="1"/>
            <a:r>
              <a:rPr lang="fa-IR" sz="4000" dirty="0"/>
              <a:t>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84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25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914399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/>
              <a:t>در بعد مفاهیم </a:t>
            </a:r>
            <a:r>
              <a:rPr lang="fa-IR" sz="2000" b="1" dirty="0" smtClean="0"/>
              <a:t>:</a:t>
            </a:r>
          </a:p>
          <a:p>
            <a:pPr algn="r" rtl="1"/>
            <a:endParaRPr lang="en-US" sz="2000" b="1" dirty="0"/>
          </a:p>
          <a:p>
            <a:pPr lvl="0" algn="r" rtl="1"/>
            <a:r>
              <a:rPr lang="fa-IR" sz="2000" b="1" dirty="0"/>
              <a:t>آشنایی با محیط خارج از خانه چون خیابان و مغازه و...</a:t>
            </a:r>
            <a:endParaRPr lang="en-US" sz="2000" b="1" dirty="0"/>
          </a:p>
          <a:p>
            <a:pPr lvl="0" algn="r" rtl="1"/>
            <a:r>
              <a:rPr lang="fa-IR" sz="2000" b="1" dirty="0"/>
              <a:t>آشنایی با محجیط مدرسه ، ناظم </a:t>
            </a:r>
            <a:r>
              <a:rPr lang="fa-IR" sz="2000" b="1" dirty="0" smtClean="0"/>
              <a:t>، </a:t>
            </a:r>
            <a:r>
              <a:rPr lang="fa-IR" sz="2000" b="1" dirty="0"/>
              <a:t>دوستان ، معلم و بخش های مدرسه و ...</a:t>
            </a:r>
            <a:endParaRPr lang="en-US" sz="2000" b="1" dirty="0"/>
          </a:p>
          <a:p>
            <a:pPr lvl="0" algn="r" rtl="1"/>
            <a:r>
              <a:rPr lang="fa-IR" sz="2000" b="1" dirty="0"/>
              <a:t>آشنایی با پاییز و هم زمانی آ ن برای ورود به مدسه و تغییر طبیعت و ...</a:t>
            </a:r>
            <a:endParaRPr lang="en-US" sz="2000" b="1" dirty="0"/>
          </a:p>
          <a:p>
            <a:pPr lvl="0" algn="r" rtl="1"/>
            <a:r>
              <a:rPr lang="fa-IR" sz="2000" b="1" dirty="0"/>
              <a:t>آشنایی با فضا و زندگی روستایی ، حیوانات ، خانه ها ، نحوه زندگی و کار در روستا و ...</a:t>
            </a:r>
            <a:endParaRPr lang="en-US" sz="2000" b="1" dirty="0"/>
          </a:p>
          <a:p>
            <a:pPr lvl="0" algn="r" rtl="1"/>
            <a:r>
              <a:rPr lang="fa-IR" sz="2000" b="1" dirty="0"/>
              <a:t>آشنایی بار نگ ها </a:t>
            </a:r>
            <a:endParaRPr lang="en-US" sz="2000" b="1" dirty="0"/>
          </a:p>
          <a:p>
            <a:pPr lvl="0" algn="r" rtl="1"/>
            <a:r>
              <a:rPr lang="fa-IR" sz="2000" b="1" dirty="0"/>
              <a:t>آشنایی با میوه ها </a:t>
            </a:r>
            <a:endParaRPr lang="en-US" sz="2000" b="1" dirty="0"/>
          </a:p>
          <a:p>
            <a:pPr lvl="0" algn="r" rtl="1"/>
            <a:r>
              <a:rPr lang="fa-IR" sz="2000" b="1" dirty="0"/>
              <a:t>آشنایی با نوشت افزار و </a:t>
            </a:r>
            <a:r>
              <a:rPr lang="fa-IR" sz="2000" b="1" dirty="0" smtClean="0"/>
              <a:t>وسایل </a:t>
            </a:r>
            <a:r>
              <a:rPr lang="fa-IR" sz="2000" b="1" dirty="0"/>
              <a:t>بازی </a:t>
            </a:r>
            <a:endParaRPr lang="en-US" sz="2000" b="1" dirty="0"/>
          </a:p>
          <a:p>
            <a:pPr lvl="0" algn="r" rtl="1"/>
            <a:r>
              <a:rPr lang="fa-IR" sz="2000" b="1" dirty="0"/>
              <a:t>آشنایی با حواس و اعضای بدن </a:t>
            </a:r>
            <a:endParaRPr lang="en-US" sz="2000" b="1" dirty="0"/>
          </a:p>
          <a:p>
            <a:pPr lvl="0" algn="r" rtl="1"/>
            <a:r>
              <a:rPr lang="fa-IR" sz="2000" b="1" dirty="0"/>
              <a:t>آشنایی با ورزش ، انواع ورزش </a:t>
            </a:r>
            <a:endParaRPr lang="en-US" sz="2000" b="1" dirty="0"/>
          </a:p>
          <a:p>
            <a:pPr lvl="0" algn="r" rtl="1"/>
            <a:r>
              <a:rPr lang="fa-IR" sz="2000" b="1" dirty="0"/>
              <a:t>مفهوم پرواز و پرندگان </a:t>
            </a:r>
            <a:endParaRPr lang="en-US" sz="2000" b="1" dirty="0"/>
          </a:p>
          <a:p>
            <a:pPr lvl="0" algn="r" rtl="1"/>
            <a:r>
              <a:rPr lang="fa-IR" sz="2000" b="1" dirty="0"/>
              <a:t>12 فروردین ، سال روز ورود امام و رفتن شاه </a:t>
            </a:r>
            <a:endParaRPr lang="en-US" sz="2000" b="1" dirty="0"/>
          </a:p>
          <a:p>
            <a:pPr lvl="0" algn="r" rtl="1"/>
            <a:r>
              <a:rPr lang="fa-IR" sz="2000" b="1" dirty="0"/>
              <a:t>آشنایی با جانوران و محل زندگی هر یک </a:t>
            </a:r>
            <a:endParaRPr lang="en-US" sz="2000" b="1" dirty="0"/>
          </a:p>
          <a:p>
            <a:pPr lvl="0" algn="r" rtl="1"/>
            <a:r>
              <a:rPr lang="fa-IR" sz="2000" b="1" dirty="0"/>
              <a:t>شاهنامه و داستان های آن</a:t>
            </a:r>
            <a:endParaRPr lang="en-US" sz="2000" b="1" dirty="0"/>
          </a:p>
          <a:p>
            <a:pPr lvl="0" algn="r" rtl="1"/>
            <a:r>
              <a:rPr lang="fa-IR" sz="2000" b="1" dirty="0"/>
              <a:t>امام خمینی ، انقلاب اسلامی و رهبری انقلاب </a:t>
            </a:r>
            <a:endParaRPr lang="en-US" sz="2000" b="1" dirty="0"/>
          </a:p>
          <a:p>
            <a:pPr lvl="0" algn="r" rtl="1"/>
            <a:r>
              <a:rPr lang="fa-IR" sz="2000" b="1" dirty="0"/>
              <a:t>چراغ راهنمایی پلیس </a:t>
            </a:r>
            <a:endParaRPr lang="en-US" sz="2000" b="1" dirty="0"/>
          </a:p>
          <a:p>
            <a:pPr algn="r" rtl="1"/>
            <a:r>
              <a:rPr lang="fa-IR" sz="2000" b="1" dirty="0"/>
              <a:t> 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408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447801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در بعد نگرش ها :</a:t>
            </a:r>
            <a:endParaRPr lang="en-US" sz="2400" b="1" dirty="0"/>
          </a:p>
          <a:p>
            <a:pPr lvl="0" algn="r" rtl="1"/>
            <a:r>
              <a:rPr lang="fa-IR" sz="2400" b="1" dirty="0"/>
              <a:t>خانواده و اعضای آن و علاقه به انجام وظیفه خود به عنوان یکی از اعضای خانواده </a:t>
            </a:r>
            <a:endParaRPr lang="en-US" sz="2400" b="1" dirty="0"/>
          </a:p>
          <a:p>
            <a:pPr lvl="0" algn="r" rtl="1"/>
            <a:r>
              <a:rPr lang="fa-IR" sz="2400" b="1" dirty="0"/>
              <a:t>ایجاد علاقه به مسجد ، نماز جماعت و بخش های مختلف مثل مناره و گلدسته و محراب </a:t>
            </a:r>
            <a:endParaRPr lang="en-US" sz="2400" b="1" dirty="0"/>
          </a:p>
          <a:p>
            <a:pPr lvl="0" algn="r" rtl="1"/>
            <a:r>
              <a:rPr lang="fa-IR" sz="2400" b="1" dirty="0"/>
              <a:t>علاقه مندی به کتاب و فواید آن </a:t>
            </a:r>
            <a:endParaRPr lang="en-US" sz="2400" b="1" dirty="0"/>
          </a:p>
          <a:p>
            <a:pPr lvl="0" algn="r" rtl="1"/>
            <a:r>
              <a:rPr lang="fa-IR" sz="2400" b="1" dirty="0"/>
              <a:t>علاقه مندی به آیین هایی همچون عید نورورز ، هفت سین ، مفهوم سال نو و ...</a:t>
            </a:r>
            <a:endParaRPr lang="en-US" sz="2400" b="1" dirty="0"/>
          </a:p>
          <a:p>
            <a:pPr lvl="0" algn="r" rtl="1"/>
            <a:r>
              <a:rPr lang="fa-IR" sz="2400" b="1" dirty="0"/>
              <a:t>علاقه مندی به حیوانات </a:t>
            </a:r>
            <a:endParaRPr lang="en-US" sz="2400" b="1" dirty="0"/>
          </a:p>
          <a:p>
            <a:pPr lvl="0" algn="r" rtl="1"/>
            <a:r>
              <a:rPr lang="fa-IR" sz="2400" b="1" dirty="0"/>
              <a:t>آشنایی با بوستان ، وسایل بازی و ...</a:t>
            </a:r>
            <a:endParaRPr lang="en-US" sz="2400" b="1" dirty="0"/>
          </a:p>
          <a:p>
            <a:pPr lvl="0" algn="r" rtl="1"/>
            <a:r>
              <a:rPr lang="fa-IR" sz="2400" b="1" dirty="0"/>
              <a:t>ایجاد علاقه به نظافت شخصی </a:t>
            </a:r>
            <a:endParaRPr lang="en-US" sz="2400" b="1" dirty="0"/>
          </a:p>
          <a:p>
            <a:pPr lvl="0" algn="r" rtl="1"/>
            <a:r>
              <a:rPr lang="fa-IR" sz="2400" b="1" dirty="0"/>
              <a:t>علاقه مندی به صداهای طبیعی و صدای حیوانات ، درخت ، میوه ، پرندگان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39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27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447800"/>
            <a:ext cx="85153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/>
              <a:t>در بعد مهارت :</a:t>
            </a:r>
            <a:endParaRPr lang="en-US" sz="2800" b="1" dirty="0"/>
          </a:p>
          <a:p>
            <a:pPr lvl="0" algn="r" rtl="1"/>
            <a:r>
              <a:rPr lang="fa-IR" sz="2800" b="1" dirty="0"/>
              <a:t>چگونگی همکاری اعضای خانواده با هم و وظایف هر یک </a:t>
            </a:r>
            <a:endParaRPr lang="en-US" sz="2800" b="1" dirty="0"/>
          </a:p>
          <a:p>
            <a:pPr lvl="0" algn="r" rtl="1"/>
            <a:r>
              <a:rPr lang="fa-IR" sz="2800" b="1" dirty="0"/>
              <a:t>شرکت در نماز جماعت مسجد و محله </a:t>
            </a:r>
            <a:endParaRPr lang="en-US" sz="2800" b="1" dirty="0"/>
          </a:p>
          <a:p>
            <a:pPr lvl="0" algn="r" rtl="1"/>
            <a:r>
              <a:rPr lang="fa-IR" sz="2800" b="1" dirty="0"/>
              <a:t>مطالعه و خواندن کتاب اعم از داستان ، درسی و دانستنی ها و...</a:t>
            </a:r>
            <a:endParaRPr lang="en-US" sz="2800" b="1" dirty="0"/>
          </a:p>
          <a:p>
            <a:pPr lvl="0" algn="r" rtl="1"/>
            <a:r>
              <a:rPr lang="fa-IR" sz="2800" b="1" dirty="0"/>
              <a:t>رعایت ادب ، مهربانی و سلام کردن </a:t>
            </a:r>
            <a:endParaRPr lang="en-US" sz="2800" b="1" dirty="0"/>
          </a:p>
          <a:p>
            <a:pPr lvl="0" algn="r" rtl="1"/>
            <a:r>
              <a:rPr lang="fa-IR" sz="2800" b="1" dirty="0"/>
              <a:t>شرکت در دید و بازدید های خانوادگی و فامیلی </a:t>
            </a:r>
            <a:endParaRPr lang="en-US" sz="2800" b="1" dirty="0"/>
          </a:p>
          <a:p>
            <a:pPr lvl="0" algn="r" rtl="1"/>
            <a:r>
              <a:rPr lang="fa-IR" sz="2800" b="1" dirty="0"/>
              <a:t>مراقبت در باغ وحش از خود </a:t>
            </a:r>
            <a:endParaRPr lang="en-US" sz="2800" b="1" dirty="0"/>
          </a:p>
          <a:p>
            <a:pPr lvl="0" algn="r" rtl="1"/>
            <a:r>
              <a:rPr lang="fa-IR" sz="2800" b="1" dirty="0"/>
              <a:t>مراقبت از گیاهان و گل ها در بوستان </a:t>
            </a:r>
            <a:endParaRPr lang="en-US" sz="2800" b="1" dirty="0"/>
          </a:p>
          <a:p>
            <a:pPr lvl="0" algn="r" rtl="1"/>
            <a:r>
              <a:rPr lang="fa-IR" sz="2800" b="1" dirty="0"/>
              <a:t>رعایت نظافت شخصی </a:t>
            </a:r>
            <a:endParaRPr lang="en-US" sz="2800" b="1" dirty="0"/>
          </a:p>
          <a:p>
            <a:pPr lvl="0" algn="r" rtl="1"/>
            <a:r>
              <a:rPr lang="fa-IR" sz="2800" b="1" dirty="0"/>
              <a:t>وصف طبیعت به شعر </a:t>
            </a:r>
            <a:endParaRPr lang="en-US" sz="2800" b="1" dirty="0"/>
          </a:p>
          <a:p>
            <a:pPr algn="r" rtl="1"/>
            <a:r>
              <a:rPr lang="fa-IR" sz="2800" b="1" dirty="0"/>
              <a:t>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960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305342"/>
            <a:ext cx="7848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اهداف و نشانه های 1 و 2 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شناخت و تشخیص نشانه های خطی ( الفبا ) و آوای زبان فارسی 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انطباق و همگون سازی صدا با نشانه خطی زبان فارسی و توانایی ترکیب انها 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آموزش مهارت های شهروندی 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آموزش و گسترش مهارت های شفاهی زبان فارسی 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آموزش و گسترش مهارت های کتبی زبان فارسی 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ایجاد نگرش مثبت نسبت به مهارت های شفاهی و کتبی 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ایجاد نگرش مثبت نسبت به زبان فارسی به عنوان عامل پیوند پاره فرهنگ ها 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 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تقویت مهارت های شفاهی زبان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توانایی های مهارت های شفاهی زبان </a:t>
            </a:r>
            <a:endParaRPr lang="en-US" sz="2200" b="1" dirty="0">
              <a:solidFill>
                <a:prstClr val="black"/>
              </a:solidFill>
            </a:endParaRPr>
          </a:p>
          <a:p>
            <a:pPr algn="r" rtl="1"/>
            <a:r>
              <a:rPr lang="fa-IR" sz="2200" b="1" dirty="0">
                <a:solidFill>
                  <a:prstClr val="black"/>
                </a:solidFill>
              </a:rPr>
              <a:t>تقویت توانایی روان خوانی متن های ساده</a:t>
            </a:r>
            <a:endParaRPr lang="en-US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ab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08" y="1981200"/>
            <a:ext cx="8351838" cy="56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87018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/>
              <a:t> </a:t>
            </a:r>
            <a:endParaRPr lang="en-US" sz="2400" dirty="0"/>
          </a:p>
          <a:p>
            <a:pPr algn="r" rtl="1"/>
            <a:r>
              <a:rPr lang="fa-IR" sz="2400" dirty="0"/>
              <a:t>قبل از ورود به بحث نشانه ها باید با ویژگی های خط فارسی آشنا شویم :</a:t>
            </a:r>
            <a:endParaRPr lang="en-US" sz="2400" dirty="0"/>
          </a:p>
          <a:p>
            <a:pPr lvl="0" algn="r" rtl="1"/>
            <a:r>
              <a:rPr lang="fa-IR" sz="2400" dirty="0"/>
              <a:t>خط فارسی دارای 33 حرف یا علامت یا شکل می باشد .</a:t>
            </a:r>
            <a:endParaRPr lang="en-US" sz="2400" dirty="0"/>
          </a:p>
          <a:p>
            <a:pPr lvl="0" algn="r" rtl="1"/>
            <a:r>
              <a:rPr lang="fa-IR" sz="2400" dirty="0"/>
              <a:t>زبان فارسی دارای 29 واج یا صدا است : سه مصوت کوتاه ( اَ اِ اُ ) </a:t>
            </a:r>
            <a:endParaRPr lang="fa-IR" sz="2400" dirty="0" smtClean="0"/>
          </a:p>
          <a:p>
            <a:pPr lvl="0" algn="r" rtl="1"/>
            <a:r>
              <a:rPr lang="fa-IR" sz="2400" dirty="0" smtClean="0"/>
              <a:t>سه </a:t>
            </a:r>
            <a:r>
              <a:rPr lang="fa-IR" sz="2400" dirty="0"/>
              <a:t>مصوت بلند ( آ ای او ) </a:t>
            </a:r>
            <a:endParaRPr lang="fa-IR" sz="2400" dirty="0" smtClean="0"/>
          </a:p>
          <a:p>
            <a:pPr marL="457200" lvl="0" indent="-457200" algn="r" rtl="1">
              <a:buAutoNum type="arabicPlain" startAt="23"/>
            </a:pPr>
            <a:r>
              <a:rPr lang="fa-IR" sz="2400" dirty="0" smtClean="0"/>
              <a:t>صامت </a:t>
            </a:r>
            <a:r>
              <a:rPr lang="fa-IR" sz="2400" dirty="0"/>
              <a:t>شامل : ( ب -پ – ت = ط – ت = س = ص – ج – چ – ح = ه – خ – د – ذ = ز = ض = ر – ژ – ش – ع =   - غ = ق – ف – ک – گ – ل – م – ن – و -  ی </a:t>
            </a:r>
            <a:r>
              <a:rPr lang="fa-IR" sz="2400" dirty="0" smtClean="0"/>
              <a:t>)</a:t>
            </a:r>
          </a:p>
          <a:p>
            <a:pPr algn="r" rtl="1"/>
            <a:r>
              <a:rPr lang="fa-IR" sz="2400" dirty="0"/>
              <a:t>کلمه نویسی : دانش </a:t>
            </a:r>
            <a:r>
              <a:rPr lang="fa-IR" sz="2400" dirty="0" smtClean="0"/>
              <a:t>ترکیب</a:t>
            </a:r>
            <a:r>
              <a:rPr lang="en-US" sz="2400" dirty="0" smtClean="0"/>
              <a:t>             </a:t>
            </a:r>
            <a:r>
              <a:rPr lang="fa-IR" sz="2400" dirty="0"/>
              <a:t>صحیح حروف           با تمرین های گوناگون بدست می آید </a:t>
            </a:r>
            <a:endParaRPr lang="en-US" sz="2400" dirty="0"/>
          </a:p>
          <a:p>
            <a:pPr lvl="0" algn="r" rtl="1"/>
            <a:r>
              <a:rPr lang="fa-IR" sz="2400" dirty="0"/>
              <a:t>کلمه سازی : توانایی ساخت کلمه </a:t>
            </a:r>
            <a:r>
              <a:rPr lang="fa-I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چنان که می توان آن را در حکم دو مصوت شمرد که با هم آمیخته و به صورت واحدی در امده باشند . مثل مصوت مرکب  او         نو    جو </a:t>
            </a:r>
            <a:endParaRPr lang="fa-IR" sz="2800" dirty="0">
              <a:latin typeface="Arial" pitchFamily="34" charset="0"/>
              <a:cs typeface="Arial" pitchFamily="34" charset="0"/>
            </a:endParaRPr>
          </a:p>
          <a:p>
            <a:pPr algn="r" rtl="1"/>
            <a:endParaRPr lang="en-US" sz="2400" dirty="0"/>
          </a:p>
          <a:p>
            <a:pPr marL="457200" lvl="0" indent="-457200" algn="r" rtl="1">
              <a:buAutoNum type="arabicPlain" startAt="23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13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52450" y="730919"/>
            <a:ext cx="74485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الفبای فارسی از نظر شکل و ارتباط  آن با صدا دارای مشخصات زیر است "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حروفی که فقط یک صدا دارند : ر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حروفی که چند شکل از آنها صدای یکسانی دارند : ث = س = ص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حروفی که هر یک از آنها در مقابل چند صدا قرار دارند ( بر عکس دسته دوم )           ( ه – و – ی 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مصوت مرکب : مصوتی است که صدا از یک مصوت به سوی مصوت دیگر تغییر می کند .</a:t>
            </a:r>
          </a:p>
          <a:p>
            <a:pPr algn="r" rtl="1"/>
            <a:r>
              <a:rPr lang="fa-IR" sz="2400" b="1" dirty="0"/>
              <a:t>چنان که می توان آن را در حکم دو مصوت شمرد که با هم آمیخته و به صورت واحدی در امده باشند . مثل مصوت مرکب  او         نو    جو </a:t>
            </a:r>
            <a:endParaRPr lang="en-US" sz="2400" b="1" dirty="0"/>
          </a:p>
          <a:p>
            <a:pPr algn="r" rtl="1"/>
            <a:r>
              <a:rPr lang="fa-IR" sz="2400" b="1" dirty="0"/>
              <a:t>کلمه نویسی : دانش ترکیب </a:t>
            </a:r>
            <a:r>
              <a:rPr lang="en-US" sz="2400" b="1" dirty="0"/>
              <a:t>                 </a:t>
            </a:r>
            <a:r>
              <a:rPr lang="fa-IR" sz="2400" b="1" dirty="0"/>
              <a:t>صحیح حروف           با تمرین های گوناگون بدست می آید </a:t>
            </a:r>
            <a:endParaRPr lang="en-US" sz="2400" b="1" dirty="0"/>
          </a:p>
          <a:p>
            <a:pPr algn="r" rtl="1"/>
            <a:r>
              <a:rPr lang="fa-IR" sz="2400" b="1" dirty="0"/>
              <a:t>کلمه سازی : توانایی ساخت کلمه </a:t>
            </a:r>
            <a:endParaRPr lang="en-US" sz="2400" b="1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2450" y="4424045"/>
            <a:ext cx="180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3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ab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08051"/>
            <a:ext cx="8351838" cy="56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219201"/>
            <a:ext cx="8515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000" dirty="0"/>
              <a:t>روش های آموزش مهارت گوش دادن ، سخن گفتن و خواندن و نوشتن  در نشانه های یک و دو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66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ab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52600"/>
            <a:ext cx="8351838" cy="56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66799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/>
              <a:t>ساختار کتاب در نشانه های یک </a:t>
            </a:r>
            <a:endParaRPr lang="en-US" sz="2800" b="1" dirty="0"/>
          </a:p>
          <a:p>
            <a:pPr algn="r" rtl="1"/>
            <a:r>
              <a:rPr lang="fa-IR" sz="2800" b="1" dirty="0"/>
              <a:t>قسمت اول : بخش نشانه های یک تصویر کلی که به آن تصویر مادر نیز می گویند . که ضمن ارتباط با بخش نگاره ها و تقویت مهارت های شفاهی زبان ( گوش دادن و سخن گفتن ) بر آموزش نشانه هایی خاص تاکید می ورزد .</a:t>
            </a:r>
            <a:endParaRPr lang="en-US" sz="2800" b="1" dirty="0"/>
          </a:p>
          <a:p>
            <a:pPr algn="r" rtl="1"/>
            <a:r>
              <a:rPr lang="fa-IR" sz="2800" b="1" dirty="0"/>
              <a:t>هدف از تصویر عنوانی پرورش خوب دیدن ، آموزش مجموعه اهداف نگرشی و جلب توجه به مفهوم یا مفاهیم مورد نظر است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22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ab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08051"/>
            <a:ext cx="8351838" cy="56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763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/>
              <a:t>قسمت دوم : در زیر هر تصویر سه تا شش تصویر ( تصویرک ها </a:t>
            </a:r>
            <a:r>
              <a:rPr lang="fa-IR" sz="2800" b="1" dirty="0" smtClean="0"/>
              <a:t>)</a:t>
            </a: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 smtClean="0"/>
              <a:t>از </a:t>
            </a:r>
            <a:r>
              <a:rPr lang="fa-IR" sz="2800" b="1" dirty="0"/>
              <a:t>محتوای داخحلی تصویر کلی به همراه واژه آن به خط خواندن ( نسخ ) آورده می شود . این تصاویر که حاوی کلید واژه های درس هستند از میان واژه هایی انتخاب می شوند که قبلاً دانش آموز در بخش نگاره ها با آنها آشنا شده و شکل خطی آنها را دیده و تلفظ انها را شنیده است . هر </a:t>
            </a:r>
            <a:r>
              <a:rPr lang="fa-IR" sz="2800" b="1" dirty="0" smtClean="0"/>
              <a:t>واژه </a:t>
            </a:r>
            <a:r>
              <a:rPr lang="fa-IR" sz="2800" b="1" dirty="0"/>
              <a:t>ضمن </a:t>
            </a:r>
            <a:r>
              <a:rPr lang="fa-IR" sz="2800" b="1" dirty="0" smtClean="0"/>
              <a:t>ارتباط </a:t>
            </a:r>
            <a:r>
              <a:rPr lang="fa-IR" sz="2800" b="1" dirty="0"/>
              <a:t>معنایی با دیگر واژه ها یک یا دو حرف مشترک نیز دارند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46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amkaran gh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2" y="-26987"/>
            <a:ext cx="9612313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17463"/>
            <a:ext cx="9648826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A73-915A-49C7-BC62-E7F29F75E509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051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/>
              <a:t>قسمت سوم : پس  از ارائه واژه ها و تمرین کافی برای آموزش هر حرف و اطمینان یافتن از آوزش متنی کوتاه و حتی الامکان آهنگین آمده است که فقط برای خواندن است . یعنی دانش آموز نه ملزم به یاد گیری شکل املایی و نوشتازی آن است و نه از روی آن مشق می نویسد. کلمات انتخابی الزاماً از حروف خوانده شده نیستند . زیرا روش خواندن کلی یا پیکره نگر است .دانش آموز با دو قرینه شکل و تصویر قادر خواهد بود خواندن را فرا بگیرد .</a:t>
            </a:r>
            <a:endParaRPr lang="en-US" sz="2800" b="1" dirty="0"/>
          </a:p>
          <a:p>
            <a:pPr algn="r" rtl="1"/>
            <a:r>
              <a:rPr lang="fa-IR" sz="2800" b="1" dirty="0" smtClean="0"/>
              <a:t>تمرین </a:t>
            </a:r>
            <a:r>
              <a:rPr lang="fa-IR" sz="2800" b="1" dirty="0"/>
              <a:t>های کتاب فارسی صرفاً جنبه شفاهی دارد و فرصتی است برای گفت و گوی دانش آموزان . بنابراین لازم نیست که پاسخ تمرین ها نوشته شود بلکه فقط باید به تقویت مهارت های گفتاری پرداخته شود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871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1732</Words>
  <Application>Microsoft Office PowerPoint</Application>
  <PresentationFormat>On-screen Show (4:3)</PresentationFormat>
  <Paragraphs>180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saraye mehr</dc:creator>
  <cp:lastModifiedBy>saraye mehr</cp:lastModifiedBy>
  <cp:revision>3</cp:revision>
  <dcterms:created xsi:type="dcterms:W3CDTF">2020-04-29T15:03:33Z</dcterms:created>
  <dcterms:modified xsi:type="dcterms:W3CDTF">2020-04-29T19:03:40Z</dcterms:modified>
</cp:coreProperties>
</file>