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  <p:sldMasterId id="2147483780" r:id="rId2"/>
  </p:sldMasterIdLst>
  <p:notesMasterIdLst>
    <p:notesMasterId r:id="rId12"/>
  </p:notesMasterIdLst>
  <p:sldIdLst>
    <p:sldId id="256" r:id="rId3"/>
    <p:sldId id="439" r:id="rId4"/>
    <p:sldId id="443" r:id="rId5"/>
    <p:sldId id="444" r:id="rId6"/>
    <p:sldId id="440" r:id="rId7"/>
    <p:sldId id="417" r:id="rId8"/>
    <p:sldId id="425" r:id="rId9"/>
    <p:sldId id="427" r:id="rId10"/>
    <p:sldId id="428" r:id="rId11"/>
  </p:sldIdLst>
  <p:sldSz cx="9144000" cy="6858000" type="screen4x3"/>
  <p:notesSz cx="6858000" cy="9947275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C0C"/>
    <a:srgbClr val="6B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87627" autoAdjust="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1026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17F406-6433-4177-83BE-B0FC62E1D163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BF6EA-D5C3-4723-A4A7-EE17DCC8C18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2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1DE9F-5E14-4EE9-A133-D0FFD3719A40}" type="slidenum">
              <a:rPr lang="en-N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N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6195C-B06B-4DF4-918A-DC727D7D6C9C}" type="slidenum">
              <a:rPr lang="en-N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N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5CD9-3DCF-4F92-8D35-8543C5DE01FE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168AF-005B-490A-9A36-C18A67DB40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49263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CEF-BBEB-44B4-9857-8A00B6B3236D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EACB-A8FA-4B67-A2D6-3D28E8BDC0A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11282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5E14-8B21-4C72-B13C-3123AC4942C6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4AA0-48A8-40A3-AB6A-43151911BD7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207289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4138-8178-4768-9149-8B8C41AA8927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4DB4-16D0-41EA-A7DF-BFED4F11550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2780417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0AFD-3FB3-4C28-B7B1-E1F6928F498A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5781-9DBA-4C43-A6B3-3744D044F1B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38892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2616-4010-4C4E-A369-8352D8825A2F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A611-A3FC-4625-AAD6-05425F10D98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607757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A398-C467-4612-B048-2816F7B2A4BF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52EF-0D83-456F-99E3-B75FB2D7F4E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8220750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1A3F-6553-4FA3-847F-D05058A416C7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81A3-152D-49E0-B826-BB3C0F10E51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0351713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D1D7-33AB-4323-AA27-93E161A3AD14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98B9-E34D-45D7-A54F-4225D01554F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4814526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9B54-B49A-41ED-9A04-7EFD83FF35ED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7A02-DB51-43F7-A5F0-F85E45366A6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532807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25E97-80D9-4E1D-9078-B11BFBE2A3C7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B6CE-9A41-4B13-8FDF-F9F43088C7F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88441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482D-EA08-4375-8DAF-7E8ACCF83146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11B7-10CA-4D79-921A-246F3FE870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296100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F543-9A8F-4DD8-A436-C63C87FB58EB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1B30-672D-4EED-9FD6-98EAADF61F6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165760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1CBB-4E2B-4183-A643-9277EABCDF76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4854-741C-468E-8F8D-18F97D1B493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9303199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EE82-A0FB-4BE1-B3AC-3D63F2551646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7C62-013B-4CBF-8E11-744C44B7A39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476675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0C99-A70F-4EC8-89D3-7CBCBF12581E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5079-8BFF-4D78-85D6-E73D7FE97B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441424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F5DA-82D8-43D5-8B40-4FD1208D09E4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5A14-5D87-4127-8F40-C1D67ACA444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829499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D59A-0B75-4747-8B48-EA84D828B77E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50B9-F471-4DAC-B954-25685A9A9CE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136024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C299-B252-4C95-AE63-F3291606E58E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66B1-A4CA-473B-9BB1-6AF441A74E1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24685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18DE-09FF-43C5-91CF-793C190F63EF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804C-874F-4730-BA03-9ACE251FE3C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364640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A3FC-0A1E-4D7B-BBBD-672EC0368925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474B-60CC-46CC-AD17-12965FD651A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829668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FDF4-E649-4100-95D2-2D58835EABEF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D6A0-B9C3-46D1-B286-3A19B907B6A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58370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E3242-DFC5-4791-BF4F-6997A3E14DB4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D40AD-F374-45CB-A058-7E3F34A19A2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E62FC-C01A-48EF-B76D-F61B2A2131FD}" type="datetimeFigureOut">
              <a:rPr lang="en-US"/>
              <a:pPr>
                <a:defRPr/>
              </a:pPr>
              <a:t>4/29/2020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6FFCB-C626-464E-97C1-8444C61D90D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9144000" cy="141166"/>
          </a:xfrm>
          <a:extLst/>
        </p:spPr>
        <p:txBody>
          <a:bodyPr rtlCol="0">
            <a:normAutofit fontScale="900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sz="60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Ethnography </a:t>
            </a: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NZ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NZ" sz="3600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NZ" sz="3600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CASE STUDY</a:t>
            </a:r>
            <a:endParaRPr lang="fa-IR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507288" cy="535785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Key points:</a:t>
            </a:r>
          </a:p>
          <a:p>
            <a:pPr>
              <a:buNone/>
            </a:pP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1- Exploration </a:t>
            </a:r>
            <a:r>
              <a:rPr lang="en-US" sz="2000" b="1" dirty="0"/>
              <a:t>of a phenomenon within some particular context through various data </a:t>
            </a:r>
            <a:r>
              <a:rPr lang="en-US" sz="2000" b="1" dirty="0" smtClean="0"/>
              <a:t>sources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2- An </a:t>
            </a:r>
            <a:r>
              <a:rPr lang="en-US" sz="2000" b="1" dirty="0"/>
              <a:t>in-depth s</a:t>
            </a:r>
            <a:r>
              <a:rPr lang="en-US" sz="2000" b="1" dirty="0" smtClean="0"/>
              <a:t>tudy on a single point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3- Providing </a:t>
            </a:r>
            <a:r>
              <a:rPr lang="en-US" sz="2000" b="1" dirty="0"/>
              <a:t>a thick </a:t>
            </a:r>
            <a:r>
              <a:rPr lang="en-US" sz="2000" b="1" dirty="0" smtClean="0"/>
              <a:t>-rich -description</a:t>
            </a:r>
            <a:endParaRPr 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4- describes </a:t>
            </a:r>
            <a:r>
              <a:rPr lang="en-US" sz="2000" b="1" dirty="0"/>
              <a:t>the subject's entire range of </a:t>
            </a:r>
            <a:r>
              <a:rPr lang="en-US" sz="2000" b="1" dirty="0" smtClean="0"/>
              <a:t>behaviors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5-  </a:t>
            </a:r>
            <a:r>
              <a:rPr lang="en-US" sz="2000" b="1" dirty="0"/>
              <a:t>Hawthorne </a:t>
            </a:r>
            <a:r>
              <a:rPr lang="en-US" sz="2000" b="1" dirty="0" smtClean="0"/>
              <a:t>Effect</a:t>
            </a:r>
            <a:endParaRPr lang="en-US" sz="2000" b="1" dirty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6- Not generalizable </a:t>
            </a:r>
            <a:endParaRPr lang="en-US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Ethnography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  Ethnography</a:t>
            </a:r>
            <a:endParaRPr lang="fa-IR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99592" y="1772816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75656" y="1772816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0014" y="278092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/>
              <a:t>Etho</a:t>
            </a:r>
            <a:endParaRPr lang="fa-IR" dirty="0"/>
          </a:p>
        </p:txBody>
      </p:sp>
      <p:sp>
        <p:nvSpPr>
          <p:cNvPr id="17" name="Rectangle 16"/>
          <p:cNvSpPr/>
          <p:nvPr/>
        </p:nvSpPr>
        <p:spPr>
          <a:xfrm>
            <a:off x="1860207" y="270765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graphy</a:t>
            </a:r>
            <a:endParaRPr lang="fa-IR" dirty="0"/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>
            <a:off x="899592" y="3150260"/>
            <a:ext cx="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13170" y="3150260"/>
            <a:ext cx="18729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3885" y="371703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folk</a:t>
            </a:r>
            <a:endParaRPr lang="fa-IR" dirty="0"/>
          </a:p>
        </p:txBody>
      </p:sp>
      <p:sp>
        <p:nvSpPr>
          <p:cNvPr id="29" name="Rectangle 28"/>
          <p:cNvSpPr/>
          <p:nvPr/>
        </p:nvSpPr>
        <p:spPr>
          <a:xfrm>
            <a:off x="1931326" y="375347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writing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07504" y="4437112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it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way to represent the culture of a group or community 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pPr marL="342900" indent="-342900" algn="just">
              <a:buFontTx/>
              <a:buChar char="-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lived experiences, and respondent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insights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practice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researchers spent long periods living within a cultural group(s) in order to study the patterns and systems of everyday life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to report the facts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297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Ethnography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Ethnography is a type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qualitative research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immersing yourself in a particular community or organization to observe their behavior and interactions up close. This type of research could sometimes last for years.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236062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Ethnography</a:t>
            </a:r>
            <a:endParaRPr lang="fa-IR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72164"/>
          </a:xfrm>
        </p:spPr>
        <p:txBody>
          <a:bodyPr/>
          <a:lstStyle/>
          <a:p>
            <a:pPr algn="just">
              <a:buNone/>
            </a:pPr>
            <a:r>
              <a:rPr lang="en-GB" sz="2800" dirty="0"/>
              <a:t>The researcher can be a participant, immersed in the culture, and employing such methods as observation, conducting interviews and having open </a:t>
            </a:r>
            <a:r>
              <a:rPr lang="en-GB" sz="2800" dirty="0" smtClean="0"/>
              <a:t>conversations </a:t>
            </a:r>
          </a:p>
          <a:p>
            <a:pPr algn="just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US" sz="2800" b="1" dirty="0" smtClean="0"/>
              <a:t>Aim?</a:t>
            </a:r>
          </a:p>
          <a:p>
            <a:pPr algn="ctr">
              <a:buNone/>
            </a:pPr>
            <a:r>
              <a:rPr lang="en-US" sz="2800" dirty="0" smtClean="0"/>
              <a:t> </a:t>
            </a:r>
          </a:p>
          <a:p>
            <a:pPr algn="just">
              <a:buNone/>
            </a:pPr>
            <a:r>
              <a:rPr lang="en-US" sz="2800" dirty="0" smtClean="0"/>
              <a:t>1- Emic</a:t>
            </a:r>
          </a:p>
          <a:p>
            <a:pPr algn="just">
              <a:buNone/>
            </a:pPr>
            <a:r>
              <a:rPr lang="en-US" sz="2800" dirty="0" smtClean="0"/>
              <a:t>2- Etic</a:t>
            </a:r>
            <a:endParaRPr lang="fa-I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Ethnography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52867"/>
            <a:ext cx="8643998" cy="564448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i="1" dirty="0" smtClean="0"/>
              <a:t>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Ethnography and Case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</a:p>
          <a:p>
            <a:pPr marL="0" indent="0" algn="ctr"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avoid having tight boundaries around the two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concepts) </a:t>
            </a:r>
          </a:p>
          <a:p>
            <a:pPr marL="0" indent="0" algn="ctr">
              <a:buNone/>
            </a:pP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are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and have application to different contexts, sharing a variety of data collection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study’ does not reflect or do justice to the level of involvement that a researcher may undertake in an ethnography over a long and sustained period  of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indent="0" algn="ctr"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5976" y="464488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23728" y="5220947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Degree of immersion </a:t>
            </a:r>
            <a:r>
              <a:rPr lang="en-US" b="1" dirty="0"/>
              <a:t>into the community </a:t>
            </a:r>
            <a:endParaRPr lang="fa-IR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561954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All in all, in a case study, interaction </a:t>
            </a:r>
            <a:r>
              <a:rPr lang="en-US" sz="2000" b="1" dirty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with respondents may be limited to a single interview or one group discussion format limited in </a:t>
            </a:r>
            <a:r>
              <a:rPr lang="en-US" sz="2000" b="1" dirty="0" smtClean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time </a:t>
            </a:r>
            <a:endParaRPr lang="fa-IR" sz="2000" b="1" dirty="0"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Advantages of ethnography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33656" cy="4911741"/>
          </a:xfrm>
        </p:spPr>
        <p:txBody>
          <a:bodyPr/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gives first-hand information about the behavior of people within a particular context.</a:t>
            </a:r>
          </a:p>
          <a:p>
            <a:pPr marL="0" indent="0" algn="just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accessibility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more authentic information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not have found out about simply by asking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Ethnography is also an open and flexible method.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79912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9512" y="472514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to explore many different aspects of the group and setting.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Disadvantages of ethnography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long-term immersion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interpretation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fa-I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Different approaches to ethnographic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vs. closed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 vs. covert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ethnography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vs. passive observation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Jack Richards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CR-SF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Jack Richards PP Template</Template>
  <TotalTime>4372</TotalTime>
  <Words>381</Words>
  <Application>Microsoft Office PowerPoint</Application>
  <PresentationFormat>On-screen Show (4:3)</PresentationFormat>
  <Paragraphs>60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Adobe Heiti Std R</vt:lpstr>
      <vt:lpstr>Trebuchet MS</vt:lpstr>
      <vt:lpstr>Times New Roman</vt:lpstr>
      <vt:lpstr>Verdana</vt:lpstr>
      <vt:lpstr>Calibri</vt:lpstr>
      <vt:lpstr>Jack Richards PP Template</vt:lpstr>
      <vt:lpstr>Custom Design</vt:lpstr>
      <vt:lpstr>  Ethnography   </vt:lpstr>
      <vt:lpstr>CASE STUDY</vt:lpstr>
      <vt:lpstr>Ethnography</vt:lpstr>
      <vt:lpstr>Ethnography</vt:lpstr>
      <vt:lpstr>Ethnography</vt:lpstr>
      <vt:lpstr>Ethnography</vt:lpstr>
      <vt:lpstr>Advantages of ethnography</vt:lpstr>
      <vt:lpstr>Disadvantages of ethnography</vt:lpstr>
      <vt:lpstr>Different approaches to ethnographic research</vt:lpstr>
    </vt:vector>
  </TitlesOfParts>
  <Company>Textus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</dc:title>
  <dc:creator>R A S</dc:creator>
  <cp:lastModifiedBy>edu11</cp:lastModifiedBy>
  <cp:revision>330</cp:revision>
  <dcterms:created xsi:type="dcterms:W3CDTF">2011-03-15T08:08:53Z</dcterms:created>
  <dcterms:modified xsi:type="dcterms:W3CDTF">2020-04-29T05:46:59Z</dcterms:modified>
</cp:coreProperties>
</file>