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4" r:id="rId1"/>
  </p:sldMasterIdLst>
  <p:sldIdLst>
    <p:sldId id="273" r:id="rId2"/>
    <p:sldId id="256" r:id="rId3"/>
    <p:sldId id="257" r:id="rId4"/>
    <p:sldId id="274" r:id="rId5"/>
    <p:sldId id="268" r:id="rId6"/>
    <p:sldId id="269" r:id="rId7"/>
    <p:sldId id="275" r:id="rId8"/>
    <p:sldId id="276" r:id="rId9"/>
    <p:sldId id="277" r:id="rId10"/>
    <p:sldId id="278" r:id="rId11"/>
    <p:sldId id="279" r:id="rId12"/>
    <p:sldId id="280" r:id="rId13"/>
    <p:sldId id="258" r:id="rId14"/>
    <p:sldId id="259" r:id="rId15"/>
    <p:sldId id="260" r:id="rId16"/>
    <p:sldId id="261" r:id="rId17"/>
    <p:sldId id="262" r:id="rId1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FCDC66C-BBDD-4E16-BDE0-C0B0ECD8C7FD}" type="datetimeFigureOut">
              <a:rPr lang="fa-IR" smtClean="0"/>
              <a:t>1437/10/13</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028FF602-2BC1-46B5-8CC4-98286312A32B}" type="slidenum">
              <a:rPr lang="fa-IR" smtClean="0"/>
              <a:t>‹#›</a:t>
            </a:fld>
            <a:endParaRPr lang="fa-I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79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DC66C-BBDD-4E16-BDE0-C0B0ECD8C7FD}" type="datetimeFigureOut">
              <a:rPr lang="fa-IR" smtClean="0"/>
              <a:t>1437/10/13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28FF602-2BC1-46B5-8CC4-98286312A32B}" type="slidenum">
              <a:rPr lang="fa-IR" smtClean="0"/>
              <a:t>‹#›</a:t>
            </a:fld>
            <a:endParaRPr lang="fa-IR"/>
          </a:p>
        </p:txBody>
      </p:sp>
    </p:spTree>
    <p:extLst>
      <p:ext uri="{BB962C8B-B14F-4D97-AF65-F5344CB8AC3E}">
        <p14:creationId xmlns:p14="http://schemas.microsoft.com/office/powerpoint/2010/main" val="324232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DC66C-BBDD-4E16-BDE0-C0B0ECD8C7FD}" type="datetimeFigureOut">
              <a:rPr lang="fa-IR" smtClean="0"/>
              <a:t>1437/10/13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28FF602-2BC1-46B5-8CC4-98286312A32B}" type="slidenum">
              <a:rPr lang="fa-IR" smtClean="0"/>
              <a:t>‹#›</a:t>
            </a:fld>
            <a:endParaRPr lang="fa-I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758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DC66C-BBDD-4E16-BDE0-C0B0ECD8C7FD}" type="datetimeFigureOut">
              <a:rPr lang="fa-IR" smtClean="0"/>
              <a:t>1437/10/13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28FF602-2BC1-46B5-8CC4-98286312A32B}"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968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DC66C-BBDD-4E16-BDE0-C0B0ECD8C7FD}" type="datetimeFigureOut">
              <a:rPr lang="fa-IR" smtClean="0"/>
              <a:t>1437/10/13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28FF602-2BC1-46B5-8CC4-98286312A32B}" type="slidenum">
              <a:rPr lang="fa-IR" smtClean="0"/>
              <a:t>‹#›</a:t>
            </a:fld>
            <a:endParaRPr lang="fa-IR"/>
          </a:p>
        </p:txBody>
      </p:sp>
    </p:spTree>
    <p:extLst>
      <p:ext uri="{BB962C8B-B14F-4D97-AF65-F5344CB8AC3E}">
        <p14:creationId xmlns:p14="http://schemas.microsoft.com/office/powerpoint/2010/main" val="763301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DC66C-BBDD-4E16-BDE0-C0B0ECD8C7FD}" type="datetimeFigureOut">
              <a:rPr lang="fa-IR" smtClean="0"/>
              <a:t>1437/10/13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28FF602-2BC1-46B5-8CC4-98286312A32B}"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2151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DC66C-BBDD-4E16-BDE0-C0B0ECD8C7FD}" type="datetimeFigureOut">
              <a:rPr lang="fa-IR" smtClean="0"/>
              <a:t>1437/10/13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28FF602-2BC1-46B5-8CC4-98286312A32B}" type="slidenum">
              <a:rPr lang="fa-IR" smtClean="0"/>
              <a:t>‹#›</a:t>
            </a:fld>
            <a:endParaRPr lang="fa-I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9619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CDC66C-BBDD-4E16-BDE0-C0B0ECD8C7FD}" type="datetimeFigureOut">
              <a:rPr lang="fa-IR" smtClean="0"/>
              <a:t>1437/10/13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28FF602-2BC1-46B5-8CC4-98286312A32B}"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9073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CDC66C-BBDD-4E16-BDE0-C0B0ECD8C7FD}" type="datetimeFigureOut">
              <a:rPr lang="fa-IR" smtClean="0"/>
              <a:t>1437/10/13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28FF602-2BC1-46B5-8CC4-98286312A32B}" type="slidenum">
              <a:rPr lang="fa-IR" smtClean="0"/>
              <a:t>‹#›</a:t>
            </a:fld>
            <a:endParaRPr lang="fa-I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97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CDC66C-BBDD-4E16-BDE0-C0B0ECD8C7FD}" type="datetimeFigureOut">
              <a:rPr lang="fa-IR" smtClean="0"/>
              <a:t>1437/10/13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28FF602-2BC1-46B5-8CC4-98286312A32B}" type="slidenum">
              <a:rPr lang="fa-IR" smtClean="0"/>
              <a:t>‹#›</a:t>
            </a:fld>
            <a:endParaRPr lang="fa-IR"/>
          </a:p>
        </p:txBody>
      </p:sp>
    </p:spTree>
    <p:extLst>
      <p:ext uri="{BB962C8B-B14F-4D97-AF65-F5344CB8AC3E}">
        <p14:creationId xmlns:p14="http://schemas.microsoft.com/office/powerpoint/2010/main" val="85071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DC66C-BBDD-4E16-BDE0-C0B0ECD8C7FD}" type="datetimeFigureOut">
              <a:rPr lang="fa-IR" smtClean="0"/>
              <a:t>1437/10/13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28FF602-2BC1-46B5-8CC4-98286312A32B}" type="slidenum">
              <a:rPr lang="fa-IR" smtClean="0"/>
              <a:t>‹#›</a:t>
            </a:fld>
            <a:endParaRPr lang="fa-I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06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CDC66C-BBDD-4E16-BDE0-C0B0ECD8C7FD}" type="datetimeFigureOut">
              <a:rPr lang="fa-IR" smtClean="0"/>
              <a:t>1437/10/13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28FF602-2BC1-46B5-8CC4-98286312A32B}" type="slidenum">
              <a:rPr lang="fa-IR" smtClean="0"/>
              <a:t>‹#›</a:t>
            </a:fld>
            <a:endParaRPr lang="fa-IR"/>
          </a:p>
        </p:txBody>
      </p:sp>
    </p:spTree>
    <p:extLst>
      <p:ext uri="{BB962C8B-B14F-4D97-AF65-F5344CB8AC3E}">
        <p14:creationId xmlns:p14="http://schemas.microsoft.com/office/powerpoint/2010/main" val="409522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CDC66C-BBDD-4E16-BDE0-C0B0ECD8C7FD}" type="datetimeFigureOut">
              <a:rPr lang="fa-IR" smtClean="0"/>
              <a:t>1437/10/13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28FF602-2BC1-46B5-8CC4-98286312A32B}" type="slidenum">
              <a:rPr lang="fa-IR" smtClean="0"/>
              <a:t>‹#›</a:t>
            </a:fld>
            <a:endParaRPr lang="fa-I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911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CDC66C-BBDD-4E16-BDE0-C0B0ECD8C7FD}" type="datetimeFigureOut">
              <a:rPr lang="fa-IR" smtClean="0"/>
              <a:t>1437/10/13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28FF602-2BC1-46B5-8CC4-98286312A32B}"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502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DC66C-BBDD-4E16-BDE0-C0B0ECD8C7FD}" type="datetimeFigureOut">
              <a:rPr lang="fa-IR" smtClean="0"/>
              <a:t>1437/10/13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28FF602-2BC1-46B5-8CC4-98286312A32B}" type="slidenum">
              <a:rPr lang="fa-IR" smtClean="0"/>
              <a:t>‹#›</a:t>
            </a:fld>
            <a:endParaRPr lang="fa-IR"/>
          </a:p>
        </p:txBody>
      </p:sp>
    </p:spTree>
    <p:extLst>
      <p:ext uri="{BB962C8B-B14F-4D97-AF65-F5344CB8AC3E}">
        <p14:creationId xmlns:p14="http://schemas.microsoft.com/office/powerpoint/2010/main" val="63955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DC66C-BBDD-4E16-BDE0-C0B0ECD8C7FD}" type="datetimeFigureOut">
              <a:rPr lang="fa-IR" smtClean="0"/>
              <a:t>1437/10/13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28FF602-2BC1-46B5-8CC4-98286312A32B}" type="slidenum">
              <a:rPr lang="fa-IR" smtClean="0"/>
              <a:t>‹#›</a:t>
            </a:fld>
            <a:endParaRPr lang="fa-I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3992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DC66C-BBDD-4E16-BDE0-C0B0ECD8C7FD}" type="datetimeFigureOut">
              <a:rPr lang="fa-IR" smtClean="0"/>
              <a:t>1437/10/13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28FF602-2BC1-46B5-8CC4-98286312A32B}" type="slidenum">
              <a:rPr lang="fa-IR" smtClean="0"/>
              <a:t>‹#›</a:t>
            </a:fld>
            <a:endParaRPr lang="fa-IR"/>
          </a:p>
        </p:txBody>
      </p:sp>
    </p:spTree>
    <p:extLst>
      <p:ext uri="{BB962C8B-B14F-4D97-AF65-F5344CB8AC3E}">
        <p14:creationId xmlns:p14="http://schemas.microsoft.com/office/powerpoint/2010/main" val="3621947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CDC66C-BBDD-4E16-BDE0-C0B0ECD8C7FD}" type="datetimeFigureOut">
              <a:rPr lang="fa-IR" smtClean="0"/>
              <a:t>1437/10/13</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8FF602-2BC1-46B5-8CC4-98286312A32B}" type="slidenum">
              <a:rPr lang="fa-IR" smtClean="0"/>
              <a:t>‹#›</a:t>
            </a:fld>
            <a:endParaRPr lang="fa-IR"/>
          </a:p>
        </p:txBody>
      </p:sp>
    </p:spTree>
    <p:extLst>
      <p:ext uri="{BB962C8B-B14F-4D97-AF65-F5344CB8AC3E}">
        <p14:creationId xmlns:p14="http://schemas.microsoft.com/office/powerpoint/2010/main" val="117522810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6828" y="643944"/>
            <a:ext cx="9607639" cy="5586145"/>
          </a:xfrm>
          <a:prstGeom prst="rect">
            <a:avLst/>
          </a:prstGeom>
        </p:spPr>
        <p:txBody>
          <a:bodyPr wrap="square">
            <a:spAutoFit/>
          </a:bodyPr>
          <a:lstStyle/>
          <a:p>
            <a:pPr algn="just">
              <a:lnSpc>
                <a:spcPct val="150000"/>
              </a:lnSpc>
            </a:pPr>
            <a:r>
              <a:rPr lang="fa-IR" sz="2400" dirty="0" smtClean="0">
                <a:cs typeface="B Nazanin" panose="00000400000000000000" pitchFamily="2" charset="-78"/>
              </a:rPr>
              <a:t>در </a:t>
            </a:r>
            <a:r>
              <a:rPr lang="fa-IR" sz="2400" smtClean="0">
                <a:cs typeface="B Nazanin" panose="00000400000000000000" pitchFamily="2" charset="-78"/>
              </a:rPr>
              <a:t>تحلیل </a:t>
            </a:r>
            <a:r>
              <a:rPr lang="fa-IR" sz="2400" smtClean="0">
                <a:cs typeface="B Nazanin" panose="00000400000000000000" pitchFamily="2" charset="-78"/>
              </a:rPr>
              <a:t>محتوادو </a:t>
            </a:r>
            <a:r>
              <a:rPr lang="fa-IR" sz="2400" dirty="0" smtClean="0">
                <a:cs typeface="B Nazanin" panose="00000400000000000000" pitchFamily="2" charset="-78"/>
              </a:rPr>
              <a:t>عنصر اصلی مطرح اند: </a:t>
            </a:r>
            <a:r>
              <a:rPr lang="fa-IR" sz="2400" b="1" dirty="0" smtClean="0">
                <a:cs typeface="B Nazanin" panose="00000400000000000000" pitchFamily="2" charset="-78"/>
              </a:rPr>
              <a:t>واحد تحلیل و مقوله ی تحلیل</a:t>
            </a:r>
            <a:r>
              <a:rPr lang="fa-IR" sz="2400" dirty="0" smtClean="0">
                <a:cs typeface="B Nazanin" panose="00000400000000000000" pitchFamily="2" charset="-78"/>
              </a:rPr>
              <a:t>.</a:t>
            </a:r>
          </a:p>
          <a:p>
            <a:pPr algn="just">
              <a:lnSpc>
                <a:spcPct val="150000"/>
              </a:lnSpc>
            </a:pPr>
            <a:r>
              <a:rPr lang="fa-IR" sz="2400" b="1" dirty="0" smtClean="0">
                <a:cs typeface="B Nazanin" panose="00000400000000000000" pitchFamily="2" charset="-78"/>
              </a:rPr>
              <a:t>واحد تحلیل: </a:t>
            </a:r>
            <a:r>
              <a:rPr lang="fa-IR" sz="2400" dirty="0" smtClean="0">
                <a:cs typeface="B Nazanin" panose="00000400000000000000" pitchFamily="2" charset="-78"/>
              </a:rPr>
              <a:t>کوچکترین جز پیکره ی متن است که برای رسیدن به هدف تحقیق، اندازه گیری و شمارش می شود. واحد تحلیل اغلب می تواند شامل کلمه، جمله، پارگراف، عکس یا صفحه باشد.</a:t>
            </a:r>
          </a:p>
          <a:p>
            <a:pPr algn="just">
              <a:lnSpc>
                <a:spcPct val="150000"/>
              </a:lnSpc>
            </a:pPr>
            <a:r>
              <a:rPr lang="fa-IR" sz="2400" b="1" dirty="0" smtClean="0">
                <a:cs typeface="B Nazanin" panose="00000400000000000000" pitchFamily="2" charset="-78"/>
              </a:rPr>
              <a:t>مقوله ی تحلیل: </a:t>
            </a:r>
            <a:r>
              <a:rPr lang="fa-IR" sz="2400" dirty="0" smtClean="0">
                <a:cs typeface="B Nazanin" panose="00000400000000000000" pitchFamily="2" charset="-78"/>
              </a:rPr>
              <a:t>هنگامی که واحد تحلیل معین شد، باید مشخص شود که واحدهای استخراج شده و شمارش شده چگونه دسته بندی می شوند. عناوین این دسته بندی ها، مقوله ی تحلیل را تشکیل می دهند.</a:t>
            </a:r>
            <a:endParaRPr lang="fa-IR" sz="2400" dirty="0">
              <a:cs typeface="B Nazanin" panose="00000400000000000000" pitchFamily="2" charset="-78"/>
            </a:endParaRPr>
          </a:p>
        </p:txBody>
      </p:sp>
    </p:spTree>
    <p:extLst>
      <p:ext uri="{BB962C8B-B14F-4D97-AF65-F5344CB8AC3E}">
        <p14:creationId xmlns:p14="http://schemas.microsoft.com/office/powerpoint/2010/main" val="445025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343" y="434523"/>
            <a:ext cx="9563851" cy="6140142"/>
          </a:xfrm>
          <a:prstGeom prst="rect">
            <a:avLst/>
          </a:prstGeom>
        </p:spPr>
        <p:txBody>
          <a:bodyPr wrap="square">
            <a:spAutoFit/>
          </a:bodyPr>
          <a:lstStyle/>
          <a:p>
            <a:pPr algn="just">
              <a:lnSpc>
                <a:spcPct val="150000"/>
              </a:lnSpc>
            </a:pPr>
            <a:r>
              <a:rPr lang="fa-IR" sz="2400" b="1" dirty="0" smtClean="0">
                <a:cs typeface="B Nazanin" panose="00000400000000000000" pitchFamily="2" charset="-78"/>
              </a:rPr>
              <a:t>2. تحلیل محتوای جهت دار: </a:t>
            </a:r>
            <a:r>
              <a:rPr lang="fa-IR" sz="2400" dirty="0" smtClean="0">
                <a:cs typeface="B Nazanin" panose="00000400000000000000" pitchFamily="2" charset="-78"/>
              </a:rPr>
              <a:t>گاه نظریه یا تحقیقات قبلی درباره ی پدیده مطرح اند که یا کامل نیستند یا به توصیف های بیشتری نیازمندند. در این حالت محقق، روش تحلیل محتوای کیفی با رویکرد جهت دار ار انتخاب می کند. </a:t>
            </a:r>
          </a:p>
          <a:p>
            <a:pPr algn="just">
              <a:lnSpc>
                <a:spcPct val="150000"/>
              </a:lnSpc>
            </a:pPr>
            <a:r>
              <a:rPr lang="fa-IR" sz="2400" dirty="0" smtClean="0">
                <a:cs typeface="B Nazanin" panose="00000400000000000000" pitchFamily="2" charset="-78"/>
              </a:rPr>
              <a:t>هدف تحلیل محتوای جهت دار معتبر ساختن و گسترش دادن مفهومی چارچوب نظریه یا خود نظریه است. نظریه ی از پیش موجود می تواند به تمرکز بر پرسش های تحقیق کمک کند. این امر پیش بینی هایی را درباره ی متغیرهای مورد نظر یا درباره ی ارتباط بین متغیرها فراهم می کند. </a:t>
            </a:r>
            <a:endParaRPr lang="fa-IR" sz="2400" dirty="0">
              <a:cs typeface="B Nazanin" panose="00000400000000000000" pitchFamily="2" charset="-78"/>
            </a:endParaRPr>
          </a:p>
        </p:txBody>
      </p:sp>
    </p:spTree>
    <p:extLst>
      <p:ext uri="{BB962C8B-B14F-4D97-AF65-F5344CB8AC3E}">
        <p14:creationId xmlns:p14="http://schemas.microsoft.com/office/powerpoint/2010/main" val="2176990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3645" y="566671"/>
            <a:ext cx="9852337" cy="5078313"/>
          </a:xfrm>
          <a:prstGeom prst="rect">
            <a:avLst/>
          </a:prstGeom>
        </p:spPr>
        <p:txBody>
          <a:bodyPr wrap="square">
            <a:spAutoFit/>
          </a:bodyPr>
          <a:lstStyle/>
          <a:p>
            <a:pPr algn="just">
              <a:lnSpc>
                <a:spcPct val="150000"/>
              </a:lnSpc>
            </a:pPr>
            <a:r>
              <a:rPr lang="fa-IR" sz="2400" b="1" dirty="0" smtClean="0">
                <a:cs typeface="B Nazanin" panose="00000400000000000000" pitchFamily="2" charset="-78"/>
              </a:rPr>
              <a:t>3. تحلیل محتوای تلخیصی</a:t>
            </a:r>
          </a:p>
          <a:p>
            <a:pPr algn="just">
              <a:lnSpc>
                <a:spcPct val="150000"/>
              </a:lnSpc>
            </a:pPr>
            <a:r>
              <a:rPr lang="fa-IR" sz="2400" dirty="0" smtClean="0">
                <a:cs typeface="B Nazanin" panose="00000400000000000000" pitchFamily="2" charset="-78"/>
              </a:rPr>
              <a:t>مطالعه ای که از روش تحلیل محتوای کیفی با رویکرد تلخیصی استفاده می کند با شناسایی و کمی کردن کلمات و مضامین ویژه ی موجود در متن ، با هدف چگونگی کاربرد این کلمات یا محتوای آن ها در متن آغاز می شود.</a:t>
            </a:r>
          </a:p>
          <a:p>
            <a:pPr algn="just">
              <a:lnSpc>
                <a:spcPct val="150000"/>
              </a:lnSpc>
            </a:pPr>
            <a:r>
              <a:rPr lang="fa-IR" sz="2400" dirty="0" smtClean="0">
                <a:cs typeface="B Nazanin" panose="00000400000000000000" pitchFamily="2" charset="-78"/>
              </a:rPr>
              <a:t>این کمیت سازی نه تنها تلاشی برای فهم معنای کلمات است، بیشتر از آن، کشف کاربرد این کلمات در متن است. اگر تحلیل در همین حد بماند تحلیلی کمی به حساب می آید</a:t>
            </a:r>
          </a:p>
          <a:p>
            <a:pPr algn="just">
              <a:lnSpc>
                <a:spcPct val="150000"/>
              </a:lnSpc>
            </a:pPr>
            <a:r>
              <a:rPr lang="fa-IR" sz="2400" dirty="0" smtClean="0">
                <a:cs typeface="B Nazanin" panose="00000400000000000000" pitchFamily="2" charset="-78"/>
              </a:rPr>
              <a:t>اما</a:t>
            </a:r>
            <a:endParaRPr lang="fa-IR" sz="2400" dirty="0">
              <a:cs typeface="B Nazanin" panose="00000400000000000000" pitchFamily="2" charset="-78"/>
            </a:endParaRPr>
          </a:p>
        </p:txBody>
      </p:sp>
    </p:spTree>
    <p:extLst>
      <p:ext uri="{BB962C8B-B14F-4D97-AF65-F5344CB8AC3E}">
        <p14:creationId xmlns:p14="http://schemas.microsoft.com/office/powerpoint/2010/main" val="555682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4101" y="810020"/>
            <a:ext cx="9375819" cy="5170646"/>
          </a:xfrm>
          <a:prstGeom prst="rect">
            <a:avLst/>
          </a:prstGeom>
        </p:spPr>
        <p:txBody>
          <a:bodyPr wrap="square">
            <a:spAutoFit/>
          </a:bodyPr>
          <a:lstStyle/>
          <a:p>
            <a:pPr algn="just">
              <a:lnSpc>
                <a:spcPct val="200000"/>
              </a:lnSpc>
            </a:pPr>
            <a:r>
              <a:rPr lang="fa-IR" sz="2400" dirty="0" smtClean="0">
                <a:cs typeface="B Nazanin" panose="00000400000000000000" pitchFamily="2" charset="-78"/>
              </a:rPr>
              <a:t>اما تحلیل محتوای کیفی با رویکرد تلخیصی می تواند به آن سوی شمارش که همان تحلیل محتوای پنهان ونهفته ی موجود در کلمات است برود. </a:t>
            </a:r>
          </a:p>
          <a:p>
            <a:pPr algn="just">
              <a:lnSpc>
                <a:spcPct val="200000"/>
              </a:lnSpc>
            </a:pPr>
            <a:r>
              <a:rPr lang="fa-IR" sz="2400" dirty="0" smtClean="0">
                <a:cs typeface="B Nazanin" panose="00000400000000000000" pitchFamily="2" charset="-78"/>
              </a:rPr>
              <a:t>در این نوع تحلیل، تمرکز روی کشف معانی اصولی واژه یا مضامین آن است. محقق از این نوع تحلیل محتوا در مطالعات تحلیلی انواع مقالات موجود در مجلات علمی و همچنین کتاب های مرجع استفاده می کند.</a:t>
            </a:r>
            <a:endParaRPr lang="fa-IR" sz="2400" dirty="0">
              <a:cs typeface="B Nazanin" panose="00000400000000000000" pitchFamily="2" charset="-78"/>
            </a:endParaRPr>
          </a:p>
        </p:txBody>
      </p:sp>
    </p:spTree>
    <p:extLst>
      <p:ext uri="{BB962C8B-B14F-4D97-AF65-F5344CB8AC3E}">
        <p14:creationId xmlns:p14="http://schemas.microsoft.com/office/powerpoint/2010/main" val="326885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0918" y="913051"/>
            <a:ext cx="9440214" cy="4562788"/>
          </a:xfrm>
          <a:prstGeom prst="rect">
            <a:avLst/>
          </a:prstGeom>
        </p:spPr>
        <p:txBody>
          <a:bodyPr wrap="square">
            <a:spAutoFit/>
          </a:bodyPr>
          <a:lstStyle/>
          <a:p>
            <a:pPr algn="just">
              <a:lnSpc>
                <a:spcPct val="150000"/>
              </a:lnSpc>
            </a:pPr>
            <a:r>
              <a:rPr lang="fa-IR" sz="2800" dirty="0" smtClean="0">
                <a:cs typeface="B Titr" panose="00000700000000000000" pitchFamily="2" charset="-78"/>
              </a:rPr>
              <a:t>تفاوت تحليل محتواي كمّي و كيفي:</a:t>
            </a:r>
          </a:p>
          <a:p>
            <a:pPr algn="just">
              <a:lnSpc>
                <a:spcPct val="150000"/>
              </a:lnSpc>
            </a:pPr>
            <a:endParaRPr lang="fa-IR" sz="2800" dirty="0" smtClean="0">
              <a:cs typeface="B Titr" panose="00000700000000000000" pitchFamily="2" charset="-78"/>
            </a:endParaRPr>
          </a:p>
          <a:p>
            <a:pPr algn="just">
              <a:lnSpc>
                <a:spcPct val="150000"/>
              </a:lnSpc>
            </a:pPr>
            <a:r>
              <a:rPr lang="fa-IR" sz="2800" dirty="0" smtClean="0">
                <a:cs typeface="B Nazanin" panose="00000400000000000000" pitchFamily="2" charset="-78"/>
              </a:rPr>
              <a:t>1.	 تفاوت‌هاي روش پژوهش كمّي و كيفي، ابتدا از نوع داده‌هايي كه در اين دو گونه تحقيق به كار گرفته مي‌شود، تمايز مي‌يابد؛ زيرا داده‌هاي كمّي بر آمار و ارقام استوار است. در حالي كه، داده‌هاي كيفي از اين قاعده متابعت نمي كند.</a:t>
            </a:r>
            <a:endParaRPr lang="fa-IR" sz="2800" dirty="0">
              <a:cs typeface="B Nazanin" panose="00000400000000000000" pitchFamily="2" charset="-78"/>
            </a:endParaRPr>
          </a:p>
        </p:txBody>
      </p:sp>
    </p:spTree>
    <p:extLst>
      <p:ext uri="{BB962C8B-B14F-4D97-AF65-F5344CB8AC3E}">
        <p14:creationId xmlns:p14="http://schemas.microsoft.com/office/powerpoint/2010/main" val="719087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223" y="810020"/>
            <a:ext cx="9672032" cy="4562788"/>
          </a:xfrm>
          <a:prstGeom prst="rect">
            <a:avLst/>
          </a:prstGeom>
        </p:spPr>
        <p:txBody>
          <a:bodyPr wrap="square">
            <a:spAutoFit/>
          </a:bodyPr>
          <a:lstStyle/>
          <a:p>
            <a:pPr algn="just">
              <a:lnSpc>
                <a:spcPct val="150000"/>
              </a:lnSpc>
            </a:pPr>
            <a:r>
              <a:rPr lang="fa-IR" sz="2800" dirty="0" smtClean="0">
                <a:cs typeface="B Nazanin" panose="00000400000000000000" pitchFamily="2" charset="-78"/>
              </a:rPr>
              <a:t>2.	 در روش كمّي اين امكان وجود دارد كه مرحله گردآوري داده‌ها و تحليل داده‌ها را تفكيك نمود، ولي در روش كيفي تفكيك كامل ميان اين دو مرحله ممكن نيست. از اين‌رو، در روش كيفي پژوهشگر همواره دست به تحليل داده‌ها مي‌زند و با افرايش اطلاعات جديد، تحليل‌هاي پيشين خود را غني تر مي‌كند و يا در معرض تجديد نظر قرار مي‌دهد.</a:t>
            </a:r>
            <a:endParaRPr lang="fa-IR" sz="2800" dirty="0">
              <a:cs typeface="B Nazanin" panose="00000400000000000000" pitchFamily="2" charset="-78"/>
            </a:endParaRPr>
          </a:p>
        </p:txBody>
      </p:sp>
    </p:spTree>
    <p:extLst>
      <p:ext uri="{BB962C8B-B14F-4D97-AF65-F5344CB8AC3E}">
        <p14:creationId xmlns:p14="http://schemas.microsoft.com/office/powerpoint/2010/main" val="862692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980" y="835779"/>
            <a:ext cx="9298547" cy="5209118"/>
          </a:xfrm>
          <a:prstGeom prst="rect">
            <a:avLst/>
          </a:prstGeom>
        </p:spPr>
        <p:txBody>
          <a:bodyPr wrap="square">
            <a:spAutoFit/>
          </a:bodyPr>
          <a:lstStyle/>
          <a:p>
            <a:pPr algn="just">
              <a:lnSpc>
                <a:spcPct val="150000"/>
              </a:lnSpc>
            </a:pPr>
            <a:r>
              <a:rPr lang="fa-IR" sz="2800" dirty="0" smtClean="0">
                <a:cs typeface="B Nazanin" panose="00000400000000000000" pitchFamily="2" charset="-78"/>
              </a:rPr>
              <a:t>3.	. روش‌هاي تحليل كمّي از منطق و ضوابط معين، كه مبتني بر آمار و احتمالات است، پيروي مي‌كند. در مقابل، در تحليل‌هاي كيفي محقق معمولاً به سادگي دست به نوآوري و ابداع مي‌زند و از شيوه‌اي بهره مي‌گيرد كه در تحليل داده‌هاي خود راحت‌تر سود جويد. هرچند اين بدان معنا نيست كه قواعد كلي بر فرايند تحقيق را ناديده بگيرند.</a:t>
            </a:r>
            <a:endParaRPr lang="fa-IR" sz="2800" dirty="0">
              <a:cs typeface="B Nazanin" panose="00000400000000000000" pitchFamily="2" charset="-78"/>
            </a:endParaRPr>
          </a:p>
        </p:txBody>
      </p:sp>
    </p:spTree>
    <p:extLst>
      <p:ext uri="{BB962C8B-B14F-4D97-AF65-F5344CB8AC3E}">
        <p14:creationId xmlns:p14="http://schemas.microsoft.com/office/powerpoint/2010/main" val="3406198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714" y="794101"/>
            <a:ext cx="9882389" cy="5032147"/>
          </a:xfrm>
          <a:prstGeom prst="rect">
            <a:avLst/>
          </a:prstGeom>
        </p:spPr>
        <p:txBody>
          <a:bodyPr wrap="square">
            <a:spAutoFit/>
          </a:bodyPr>
          <a:lstStyle/>
          <a:p>
            <a:pPr algn="just">
              <a:lnSpc>
                <a:spcPct val="150000"/>
              </a:lnSpc>
            </a:pPr>
            <a:r>
              <a:rPr lang="fa-IR" sz="2400" dirty="0" smtClean="0">
                <a:cs typeface="B Titr" panose="00000700000000000000" pitchFamily="2" charset="-78"/>
              </a:rPr>
              <a:t>کیفی گرایان دو نکته اساسی را بر کمی گرایان در تحلیل محتوا وارد می دانند:</a:t>
            </a:r>
          </a:p>
          <a:p>
            <a:pPr algn="just">
              <a:lnSpc>
                <a:spcPct val="150000"/>
              </a:lnSpc>
            </a:pPr>
            <a:endParaRPr lang="fa-IR" sz="2400" dirty="0" smtClean="0">
              <a:cs typeface="B Titr" panose="00000700000000000000" pitchFamily="2" charset="-78"/>
            </a:endParaRPr>
          </a:p>
          <a:p>
            <a:pPr algn="just">
              <a:lnSpc>
                <a:spcPct val="150000"/>
              </a:lnSpc>
            </a:pPr>
            <a:r>
              <a:rPr lang="fa-IR" sz="2400" dirty="0" smtClean="0">
                <a:cs typeface="B Nazanin" panose="00000400000000000000" pitchFamily="2" charset="-78"/>
              </a:rPr>
              <a:t>1.  کمی بودن تحلیل محتوا باعث سطحی شدن تحلیل و غفلت از داده های محدود ولی با ارزش زیاد می شود. گاهی اوقات حضور حتی یک نماد می تواند ارزش حیاتی داشته باشد. این افراد معتقدند آنچه باعث کارآمدی تحلیل محتوا در جریان جنگ جهانی دوم گردید، استفاده از تحلیل محتوای کیفی و دقت در نمادهای اندک ولی معنی دار بوده است.</a:t>
            </a:r>
            <a:endParaRPr lang="fa-IR" sz="2400" dirty="0">
              <a:cs typeface="B Nazanin" panose="00000400000000000000" pitchFamily="2" charset="-78"/>
            </a:endParaRPr>
          </a:p>
        </p:txBody>
      </p:sp>
    </p:spTree>
    <p:extLst>
      <p:ext uri="{BB962C8B-B14F-4D97-AF65-F5344CB8AC3E}">
        <p14:creationId xmlns:p14="http://schemas.microsoft.com/office/powerpoint/2010/main" val="3773916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612" y="620005"/>
            <a:ext cx="10599313" cy="6001643"/>
          </a:xfrm>
          <a:prstGeom prst="rect">
            <a:avLst/>
          </a:prstGeom>
        </p:spPr>
        <p:txBody>
          <a:bodyPr wrap="square">
            <a:spAutoFit/>
          </a:bodyPr>
          <a:lstStyle/>
          <a:p>
            <a:pPr algn="just">
              <a:lnSpc>
                <a:spcPct val="200000"/>
              </a:lnSpc>
            </a:pPr>
            <a:r>
              <a:rPr lang="fa-IR" sz="2400" dirty="0" smtClean="0">
                <a:cs typeface="B Nazanin" panose="00000400000000000000" pitchFamily="2" charset="-78"/>
              </a:rPr>
              <a:t>2.  پرداختن به محتوای آشکار و غفلت از محتوای پنهان متون، که باعث می شود بخش مهمی از متن مغفول بماند.</a:t>
            </a:r>
          </a:p>
          <a:p>
            <a:pPr algn="just">
              <a:lnSpc>
                <a:spcPct val="200000"/>
              </a:lnSpc>
            </a:pPr>
            <a:r>
              <a:rPr lang="fa-IR" sz="2400" dirty="0" smtClean="0">
                <a:cs typeface="B Nazanin" panose="00000400000000000000" pitchFamily="2" charset="-78"/>
              </a:rPr>
              <a:t>رایف در پاسخ به این مدعا و </a:t>
            </a:r>
            <a:r>
              <a:rPr lang="fa-IR" sz="2400" dirty="0" smtClean="0">
                <a:cs typeface="B Titr" panose="00000700000000000000" pitchFamily="2" charset="-78"/>
              </a:rPr>
              <a:t>در مقام حمایت از تحلیل محتوای کمی</a:t>
            </a:r>
            <a:r>
              <a:rPr lang="fa-IR" sz="2400" dirty="0" smtClean="0">
                <a:cs typeface="B Nazanin" panose="00000400000000000000" pitchFamily="2" charset="-78"/>
              </a:rPr>
              <a:t> و محتوای آشکار، مزایای زیر را برای این نوع تحلیل بر می‌شمارد:</a:t>
            </a:r>
          </a:p>
          <a:p>
            <a:pPr algn="just">
              <a:lnSpc>
                <a:spcPct val="200000"/>
              </a:lnSpc>
            </a:pPr>
            <a:r>
              <a:rPr lang="fa-IR" sz="2400" dirty="0" smtClean="0">
                <a:cs typeface="B Nazanin" panose="00000400000000000000" pitchFamily="2" charset="-78"/>
              </a:rPr>
              <a:t>1. تحلیل محتوای </a:t>
            </a:r>
            <a:r>
              <a:rPr lang="fa-IR" sz="2400" dirty="0" smtClean="0">
                <a:cs typeface="B Nazanin" panose="00000400000000000000" pitchFamily="2" charset="-78"/>
              </a:rPr>
              <a:t>کمی،‌</a:t>
            </a:r>
            <a:r>
              <a:rPr lang="fa-IR" sz="2400" dirty="0" smtClean="0">
                <a:cs typeface="B Nazanin" panose="00000400000000000000" pitchFamily="2" charset="-78"/>
              </a:rPr>
              <a:t>اطلاعات دقیق تری را ارائه می دهد</a:t>
            </a:r>
            <a:r>
              <a:rPr lang="fa-IR" sz="2400" dirty="0" smtClean="0">
                <a:cs typeface="B Nazanin" panose="00000400000000000000" pitchFamily="2" charset="-78"/>
              </a:rPr>
              <a:t>. </a:t>
            </a:r>
            <a:endParaRPr lang="fa-IR" sz="2400" dirty="0" smtClean="0">
              <a:cs typeface="B Nazanin" panose="00000400000000000000" pitchFamily="2" charset="-78"/>
            </a:endParaRPr>
          </a:p>
          <a:p>
            <a:pPr algn="just">
              <a:lnSpc>
                <a:spcPct val="200000"/>
              </a:lnSpc>
            </a:pPr>
            <a:r>
              <a:rPr lang="fa-IR" sz="2400" dirty="0" smtClean="0">
                <a:cs typeface="B Nazanin" panose="00000400000000000000" pitchFamily="2" charset="-78"/>
              </a:rPr>
              <a:t>2. </a:t>
            </a:r>
            <a:r>
              <a:rPr lang="fa-IR" sz="2400" dirty="0" smtClean="0">
                <a:cs typeface="B Nazanin" panose="00000400000000000000" pitchFamily="2" charset="-78"/>
              </a:rPr>
              <a:t>در تحلیل محتوای کمی بر خلاف تحلیل محتوای کیفی سو گیری و اعمال نظر شخصی وجود ندارد.</a:t>
            </a:r>
            <a:endParaRPr lang="fa-IR" sz="2400" dirty="0">
              <a:cs typeface="B Nazanin" panose="00000400000000000000" pitchFamily="2" charset="-78"/>
            </a:endParaRPr>
          </a:p>
        </p:txBody>
      </p:sp>
    </p:spTree>
    <p:extLst>
      <p:ext uri="{BB962C8B-B14F-4D97-AF65-F5344CB8AC3E}">
        <p14:creationId xmlns:p14="http://schemas.microsoft.com/office/powerpoint/2010/main" val="202769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5803" y="679046"/>
            <a:ext cx="10427594" cy="5032147"/>
          </a:xfrm>
          <a:prstGeom prst="rect">
            <a:avLst/>
          </a:prstGeom>
        </p:spPr>
        <p:txBody>
          <a:bodyPr wrap="square">
            <a:spAutoFit/>
          </a:bodyPr>
          <a:lstStyle/>
          <a:p>
            <a:pPr algn="just">
              <a:lnSpc>
                <a:spcPct val="150000"/>
              </a:lnSpc>
            </a:pPr>
            <a:r>
              <a:rPr lang="fa-IR" sz="2400" b="1" dirty="0" smtClean="0">
                <a:latin typeface="B Titr"/>
                <a:cs typeface="B Nazanin" panose="00000400000000000000"/>
              </a:rPr>
              <a:t>روش های کمی تحلیل محتوای کتاب های درسی</a:t>
            </a:r>
          </a:p>
          <a:p>
            <a:pPr algn="just">
              <a:lnSpc>
                <a:spcPct val="150000"/>
              </a:lnSpc>
            </a:pPr>
            <a:endParaRPr lang="fa-IR" sz="2400" b="1" dirty="0" smtClean="0">
              <a:latin typeface="B Titr"/>
              <a:cs typeface="B Nazanin" panose="00000400000000000000"/>
            </a:endParaRPr>
          </a:p>
          <a:p>
            <a:pPr algn="just">
              <a:lnSpc>
                <a:spcPct val="150000"/>
              </a:lnSpc>
            </a:pPr>
            <a:r>
              <a:rPr lang="fa-IR" sz="2400" dirty="0" smtClean="0">
                <a:latin typeface="Bzar"/>
                <a:cs typeface="B Nazanin" panose="00000400000000000000"/>
              </a:rPr>
              <a:t>این دسته از روش ها بر مجموعه ای از رویکردها و فنونی تاکید دارد که ویژگی مشترک تمامی آن ها ارزیابی و کمی سازی ابعاد مختلف محتوای درسی و تاکید بر استفاده از فراوانی و شاخص های عددی برای ملاک های مورد ارزیابی است. به عبارت دیگر با انجام محاسبات ریاضی به تحلیل و بررسی محتوا می پردازد. به عنوان مثال برای کمی سازی ابعاد محتوا؛ تعداد حروف، کلامات، جملات، رنگ تصاویر و متون، تعداد صفحات و ...</a:t>
            </a:r>
            <a:endParaRPr lang="fa-IR" sz="2400" dirty="0">
              <a:latin typeface="Bzar"/>
              <a:cs typeface="B Nazanin" panose="00000400000000000000"/>
            </a:endParaRPr>
          </a:p>
        </p:txBody>
      </p:sp>
    </p:spTree>
    <p:extLst>
      <p:ext uri="{BB962C8B-B14F-4D97-AF65-F5344CB8AC3E}">
        <p14:creationId xmlns:p14="http://schemas.microsoft.com/office/powerpoint/2010/main" val="274950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2130" y="774553"/>
            <a:ext cx="9955369" cy="4431983"/>
          </a:xfrm>
          <a:prstGeom prst="rect">
            <a:avLst/>
          </a:prstGeom>
        </p:spPr>
        <p:txBody>
          <a:bodyPr wrap="square">
            <a:spAutoFit/>
          </a:bodyPr>
          <a:lstStyle/>
          <a:p>
            <a:pPr algn="just">
              <a:lnSpc>
                <a:spcPct val="200000"/>
              </a:lnSpc>
            </a:pPr>
            <a:r>
              <a:rPr lang="fa-IR" sz="2400" dirty="0" smtClean="0">
                <a:cs typeface="B Nazanin" panose="00000400000000000000" pitchFamily="2" charset="-78"/>
              </a:rPr>
              <a:t>در تحلیل کمی،‌ از شمارش واحدهای محتوایی استفاده می شود و تلاش می گردد تا ویژگی های خاصی در متن اندازه گیری شود. نمادهاي كمي ‌را مي‌توان به واسطة رايانه و نرم افزارهاي خاص شناسايي نمود، ولي واحدهاي معنايي را نمي‌توان به طور آشكار بيان و معرفي نمود كه تم(</a:t>
            </a:r>
            <a:r>
              <a:rPr lang="en-US" sz="2400" dirty="0" smtClean="0">
                <a:cs typeface="B Nazanin" panose="00000400000000000000" pitchFamily="2" charset="-78"/>
              </a:rPr>
              <a:t>theme</a:t>
            </a:r>
            <a:r>
              <a:rPr lang="fa-IR" sz="2400" dirty="0" smtClean="0">
                <a:cs typeface="B Nazanin" panose="00000400000000000000" pitchFamily="2" charset="-78"/>
              </a:rPr>
              <a:t>)يا موضوع نامگذاري شده است. </a:t>
            </a:r>
            <a:endParaRPr lang="fa-IR" sz="2400" dirty="0">
              <a:cs typeface="B Nazanin" panose="00000400000000000000" pitchFamily="2" charset="-78"/>
            </a:endParaRPr>
          </a:p>
        </p:txBody>
      </p:sp>
    </p:spTree>
    <p:extLst>
      <p:ext uri="{BB962C8B-B14F-4D97-AF65-F5344CB8AC3E}">
        <p14:creationId xmlns:p14="http://schemas.microsoft.com/office/powerpoint/2010/main" val="2851039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3949" y="688346"/>
            <a:ext cx="9697792" cy="4939814"/>
          </a:xfrm>
          <a:prstGeom prst="rect">
            <a:avLst/>
          </a:prstGeom>
        </p:spPr>
        <p:txBody>
          <a:bodyPr wrap="square">
            <a:spAutoFit/>
          </a:bodyPr>
          <a:lstStyle/>
          <a:p>
            <a:pPr algn="just">
              <a:lnSpc>
                <a:spcPct val="200000"/>
              </a:lnSpc>
            </a:pPr>
            <a:r>
              <a:rPr lang="fa-IR" sz="2000" dirty="0" smtClean="0">
                <a:cs typeface="B Nazanin" panose="00000400000000000000" pitchFamily="2" charset="-78"/>
              </a:rPr>
              <a:t>روش تجزیه و تحلیل اطلاعات در تحلیل محتوای کمی می تواند </a:t>
            </a:r>
            <a:r>
              <a:rPr lang="fa-IR" sz="2000" b="1" dirty="0" smtClean="0">
                <a:solidFill>
                  <a:srgbClr val="FF0000"/>
                </a:solidFill>
                <a:cs typeface="B Nazanin" panose="00000400000000000000" pitchFamily="2" charset="-78"/>
              </a:rPr>
              <a:t>توصیفی یا توصیفی- تحلیلی </a:t>
            </a:r>
            <a:r>
              <a:rPr lang="fa-IR" sz="2000" dirty="0" smtClean="0">
                <a:cs typeface="B Nazanin" panose="00000400000000000000" pitchFamily="2" charset="-78"/>
              </a:rPr>
              <a:t>باشد. در </a:t>
            </a:r>
            <a:r>
              <a:rPr lang="fa-IR" sz="2000" b="1" dirty="0" smtClean="0">
                <a:cs typeface="B Nazanin" panose="00000400000000000000" pitchFamily="2" charset="-78"/>
              </a:rPr>
              <a:t>تحلیل توصیفی</a:t>
            </a:r>
            <a:r>
              <a:rPr lang="fa-IR" sz="2000" dirty="0" smtClean="0">
                <a:cs typeface="B Nazanin" panose="00000400000000000000" pitchFamily="2" charset="-78"/>
              </a:rPr>
              <a:t>، براساس نوع واحد تحلیل، باید فراوانی موضوع مورد بررسی در مقوله بندی ها تعیین و شمارش شود و براساس آن نتیجه گیری به عمل آید.</a:t>
            </a:r>
          </a:p>
          <a:p>
            <a:pPr algn="just">
              <a:lnSpc>
                <a:spcPct val="200000"/>
              </a:lnSpc>
            </a:pPr>
            <a:r>
              <a:rPr lang="fa-IR" sz="2000" dirty="0" smtClean="0">
                <a:cs typeface="B Nazanin" panose="00000400000000000000" pitchFamily="2" charset="-78"/>
              </a:rPr>
              <a:t>در اینجا محقق به تحلیل فراوانی می پردازد.</a:t>
            </a:r>
          </a:p>
          <a:p>
            <a:pPr algn="just">
              <a:lnSpc>
                <a:spcPct val="200000"/>
              </a:lnSpc>
            </a:pPr>
            <a:r>
              <a:rPr lang="fa-IR" sz="2000" dirty="0" smtClean="0">
                <a:cs typeface="B Nazanin" panose="00000400000000000000" pitchFamily="2" charset="-78"/>
              </a:rPr>
              <a:t>در </a:t>
            </a:r>
            <a:r>
              <a:rPr lang="fa-IR" sz="2000" b="1" dirty="0" smtClean="0">
                <a:cs typeface="B Nazanin" panose="00000400000000000000" pitchFamily="2" charset="-78"/>
              </a:rPr>
              <a:t>توصیفی- تحلیلی </a:t>
            </a:r>
            <a:r>
              <a:rPr lang="fa-IR" sz="2000" dirty="0" smtClean="0">
                <a:cs typeface="B Nazanin" panose="00000400000000000000" pitchFamily="2" charset="-78"/>
              </a:rPr>
              <a:t>نه تنها تحلیل فراوانی شامل شدت، وسعت و اهیمت عناصر مورد نظر در محتوا، بلکه همبستگی عناصر و مفاهیم یا گسستگی آن ها نیز بررسی می شود و نتیجه گیری صورت می گیرد. </a:t>
            </a:r>
            <a:endParaRPr lang="fa-IR" sz="2000" dirty="0">
              <a:cs typeface="B Nazanin" panose="00000400000000000000" pitchFamily="2" charset="-78"/>
            </a:endParaRPr>
          </a:p>
        </p:txBody>
      </p:sp>
    </p:spTree>
    <p:extLst>
      <p:ext uri="{BB962C8B-B14F-4D97-AF65-F5344CB8AC3E}">
        <p14:creationId xmlns:p14="http://schemas.microsoft.com/office/powerpoint/2010/main" val="3715424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226" y="396260"/>
            <a:ext cx="8878709" cy="6001643"/>
          </a:xfrm>
          <a:prstGeom prst="rect">
            <a:avLst/>
          </a:prstGeom>
          <a:noFill/>
        </p:spPr>
        <p:txBody>
          <a:bodyPr wrap="square" rtlCol="1">
            <a:spAutoFit/>
          </a:bodyPr>
          <a:lstStyle/>
          <a:p>
            <a:pPr algn="just">
              <a:lnSpc>
                <a:spcPct val="200000"/>
              </a:lnSpc>
            </a:pPr>
            <a:r>
              <a:rPr lang="fa-IR" sz="2400" b="1" dirty="0" smtClean="0">
                <a:cs typeface="B Titr" panose="00000700000000000000" pitchFamily="2" charset="-78"/>
              </a:rPr>
              <a:t>تحلیل</a:t>
            </a:r>
            <a:r>
              <a:rPr lang="fa-IR" sz="2400" dirty="0" smtClean="0">
                <a:cs typeface="B Titr" panose="00000700000000000000" pitchFamily="2" charset="-78"/>
              </a:rPr>
              <a:t> </a:t>
            </a:r>
            <a:r>
              <a:rPr lang="fa-IR" sz="2400" b="1" dirty="0" smtClean="0">
                <a:cs typeface="B Titr" panose="00000700000000000000" pitchFamily="2" charset="-78"/>
              </a:rPr>
              <a:t>محتوای کیفی کتاب های درسی</a:t>
            </a:r>
          </a:p>
          <a:p>
            <a:pPr algn="just">
              <a:lnSpc>
                <a:spcPct val="200000"/>
              </a:lnSpc>
            </a:pPr>
            <a:r>
              <a:rPr lang="fa-IR" sz="2400" dirty="0" smtClean="0">
                <a:cs typeface="B Nazanin" panose="00000400000000000000" pitchFamily="2" charset="-78"/>
              </a:rPr>
              <a:t>کتاب درسی علاوه بر ابعاد ظاهری و جنبه های کمی، متضمن مفاهیم و ابعاد کیفی نیز می باشد که اغلب بخش « ناآشکار» و پنهان محتوای آموزشی را تشکیل می دهد.</a:t>
            </a:r>
          </a:p>
          <a:p>
            <a:pPr algn="just">
              <a:lnSpc>
                <a:spcPct val="200000"/>
              </a:lnSpc>
            </a:pPr>
            <a:r>
              <a:rPr lang="fa-IR" sz="2400" dirty="0" smtClean="0">
                <a:cs typeface="B Nazanin" panose="00000400000000000000" pitchFamily="2" charset="-78"/>
              </a:rPr>
              <a:t>به اعتقاد برخی از صاحبنظران این بخش از کتاب بسیار مهمتر و موثرتر از بخش آشکار و ظاهری است و به روش های کیفی معروف است. </a:t>
            </a:r>
            <a:endParaRPr lang="fa-IR" sz="2400" dirty="0">
              <a:cs typeface="B Nazanin" panose="00000400000000000000" pitchFamily="2" charset="-78"/>
            </a:endParaRPr>
          </a:p>
        </p:txBody>
      </p:sp>
    </p:spTree>
    <p:extLst>
      <p:ext uri="{BB962C8B-B14F-4D97-AF65-F5344CB8AC3E}">
        <p14:creationId xmlns:p14="http://schemas.microsoft.com/office/powerpoint/2010/main" val="98254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292" y="556367"/>
            <a:ext cx="10058399" cy="5555367"/>
          </a:xfrm>
          <a:prstGeom prst="rect">
            <a:avLst/>
          </a:prstGeom>
        </p:spPr>
        <p:txBody>
          <a:bodyPr wrap="square">
            <a:spAutoFit/>
          </a:bodyPr>
          <a:lstStyle/>
          <a:p>
            <a:pPr algn="just">
              <a:lnSpc>
                <a:spcPct val="200000"/>
              </a:lnSpc>
            </a:pPr>
            <a:r>
              <a:rPr lang="fa-IR" sz="2000" dirty="0" smtClean="0">
                <a:cs typeface="B Nazanin" panose="00000400000000000000" pitchFamily="2" charset="-78"/>
              </a:rPr>
              <a:t>در تحلیل محتوای کیفی تلاش می شود اثرات کوتاه و بلند مدت متون درسی بر چارچوب ادراکی، ارزش ها، بینش ها، خودپنداره ها و نهایتا جهان بینی فراگیران و آموزگاران مورد شناسایی و تجزیه  و تحلیل قرار گیرد.</a:t>
            </a:r>
          </a:p>
          <a:p>
            <a:pPr algn="just">
              <a:lnSpc>
                <a:spcPct val="200000"/>
              </a:lnSpc>
            </a:pPr>
            <a:r>
              <a:rPr lang="fa-IR" sz="2000" dirty="0" smtClean="0">
                <a:cs typeface="B Nazanin" panose="00000400000000000000" pitchFamily="2" charset="-78"/>
              </a:rPr>
              <a:t>این نوع مطالعات به دنبال کشف الگوهای پنهان در بطن محتوای کتاب و همچنین میزان انطباق و سازگاری محتوا با اصول و مبانی طراحی کتاب درسی است. </a:t>
            </a:r>
          </a:p>
          <a:p>
            <a:pPr algn="just">
              <a:lnSpc>
                <a:spcPct val="200000"/>
              </a:lnSpc>
            </a:pPr>
            <a:r>
              <a:rPr lang="fa-IR" sz="2000" dirty="0" smtClean="0">
                <a:cs typeface="B Nazanin" panose="00000400000000000000" pitchFamily="2" charset="-78"/>
              </a:rPr>
              <a:t>این روش فراتر از شمارش واژه ها و مفاهیم، به دنبال کشف ارتباط معنایی بین مفاهیم آشکار و پنهان در یک متن درسی می پردازد.</a:t>
            </a:r>
            <a:endParaRPr lang="fa-IR" sz="2000" dirty="0">
              <a:cs typeface="B Nazanin" panose="00000400000000000000" pitchFamily="2" charset="-78"/>
            </a:endParaRPr>
          </a:p>
        </p:txBody>
      </p:sp>
    </p:spTree>
    <p:extLst>
      <p:ext uri="{BB962C8B-B14F-4D97-AF65-F5344CB8AC3E}">
        <p14:creationId xmlns:p14="http://schemas.microsoft.com/office/powerpoint/2010/main" val="3609314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55" y="378683"/>
            <a:ext cx="9169757" cy="5909310"/>
          </a:xfrm>
          <a:prstGeom prst="rect">
            <a:avLst/>
          </a:prstGeom>
        </p:spPr>
        <p:txBody>
          <a:bodyPr wrap="square">
            <a:spAutoFit/>
          </a:bodyPr>
          <a:lstStyle/>
          <a:p>
            <a:pPr algn="just">
              <a:lnSpc>
                <a:spcPct val="200000"/>
              </a:lnSpc>
            </a:pPr>
            <a:r>
              <a:rPr lang="fa-IR" sz="2400" dirty="0" smtClean="0">
                <a:cs typeface="B Nazanin" panose="00000400000000000000" pitchFamily="2" charset="-78"/>
              </a:rPr>
              <a:t>این تحلیل در جایی که تحلیل کمی به محدودیت هایی می رسد، نمود پیدا می کند. بنابراین تحلیل محتوای کیفی روشی برای تفسیر ذهنی محتوایی داده های متنی از طریق فرایند های ذهنی است. </a:t>
            </a:r>
          </a:p>
          <a:p>
            <a:pPr algn="just">
              <a:lnSpc>
                <a:spcPct val="200000"/>
              </a:lnSpc>
            </a:pPr>
            <a:r>
              <a:rPr lang="fa-IR" sz="2400" dirty="0" smtClean="0">
                <a:cs typeface="B Nazanin" panose="00000400000000000000" pitchFamily="2" charset="-78"/>
              </a:rPr>
              <a:t>تحلیل محتوای کیفی به محققان اجازه می دهد اصالت و حقیقت داده ها را به گونه ای ذهنی اما با روش علمی تفسیر کنند. تحلیل محتوای کیفی به فراسوی کلمات و محتوای عینی متن می رود.</a:t>
            </a:r>
            <a:endParaRPr lang="fa-IR" sz="2400" dirty="0">
              <a:cs typeface="B Nazanin" panose="00000400000000000000" pitchFamily="2" charset="-78"/>
            </a:endParaRPr>
          </a:p>
        </p:txBody>
      </p:sp>
    </p:spTree>
    <p:extLst>
      <p:ext uri="{BB962C8B-B14F-4D97-AF65-F5344CB8AC3E}">
        <p14:creationId xmlns:p14="http://schemas.microsoft.com/office/powerpoint/2010/main" val="1420033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2586" y="753886"/>
            <a:ext cx="9388697" cy="5016758"/>
          </a:xfrm>
          <a:prstGeom prst="rect">
            <a:avLst/>
          </a:prstGeom>
        </p:spPr>
        <p:txBody>
          <a:bodyPr wrap="square">
            <a:spAutoFit/>
          </a:bodyPr>
          <a:lstStyle/>
          <a:p>
            <a:pPr algn="just">
              <a:lnSpc>
                <a:spcPct val="200000"/>
              </a:lnSpc>
            </a:pPr>
            <a:r>
              <a:rPr lang="fa-IR" sz="2000" b="1" dirty="0" smtClean="0">
                <a:cs typeface="B Titr" panose="00000700000000000000" pitchFamily="2" charset="-78"/>
              </a:rPr>
              <a:t>رویکردهای</a:t>
            </a:r>
            <a:r>
              <a:rPr lang="fa-IR" sz="2000" dirty="0" smtClean="0">
                <a:cs typeface="B Titr" panose="00000700000000000000" pitchFamily="2" charset="-78"/>
              </a:rPr>
              <a:t> </a:t>
            </a:r>
            <a:r>
              <a:rPr lang="fa-IR" sz="2000" b="1" dirty="0" smtClean="0">
                <a:cs typeface="B Titr" panose="00000700000000000000" pitchFamily="2" charset="-78"/>
              </a:rPr>
              <a:t>تحلیل محتوای </a:t>
            </a:r>
            <a:r>
              <a:rPr lang="fa-IR" sz="2000" b="1" dirty="0" smtClean="0">
                <a:cs typeface="B Titr" panose="00000700000000000000" pitchFamily="2" charset="-78"/>
              </a:rPr>
              <a:t>کیفی</a:t>
            </a:r>
            <a:endParaRPr lang="fa-IR" sz="2000" dirty="0" smtClean="0">
              <a:cs typeface="B Nazanin" panose="00000400000000000000" pitchFamily="2" charset="-78"/>
            </a:endParaRPr>
          </a:p>
          <a:p>
            <a:pPr marL="342900" indent="-342900" algn="just">
              <a:lnSpc>
                <a:spcPct val="200000"/>
              </a:lnSpc>
              <a:buAutoNum type="arabicPeriod"/>
            </a:pPr>
            <a:r>
              <a:rPr lang="fa-IR" sz="2000" b="1" dirty="0" smtClean="0">
                <a:cs typeface="B Nazanin" panose="00000400000000000000" pitchFamily="2" charset="-78"/>
              </a:rPr>
              <a:t>تحلیل محتوای عرفی: </a:t>
            </a:r>
            <a:r>
              <a:rPr lang="fa-IR" sz="2000" dirty="0" smtClean="0">
                <a:cs typeface="B Nazanin" panose="00000400000000000000" pitchFamily="2" charset="-78"/>
              </a:rPr>
              <a:t>این تحلیل معمولا در طرحی مطالعاتی به کار می رود که هدف آن شرح یک پدیده است. این نوع طرح اغلب هنگامی مناسب است که نظریه های موجود یا ادبیات تحقیق درباره ی پدیده ی مورد مطالعه محدود باشد. </a:t>
            </a:r>
          </a:p>
          <a:p>
            <a:pPr algn="just">
              <a:lnSpc>
                <a:spcPct val="200000"/>
              </a:lnSpc>
            </a:pPr>
            <a:r>
              <a:rPr lang="fa-IR" sz="2000" dirty="0" smtClean="0">
                <a:cs typeface="B Nazanin" panose="00000400000000000000" pitchFamily="2" charset="-78"/>
              </a:rPr>
              <a:t>در این حالت پژوهشگران از به کار بردن مقوله های از پیش اندیشه شده می پرهیزند و در عوض ترتیبی می دهند که مقوله ها از داده ها ناشی شوند. </a:t>
            </a:r>
          </a:p>
        </p:txBody>
      </p:sp>
    </p:spTree>
    <p:extLst>
      <p:ext uri="{BB962C8B-B14F-4D97-AF65-F5344CB8AC3E}">
        <p14:creationId xmlns:p14="http://schemas.microsoft.com/office/powerpoint/2010/main" val="632221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5162" y="829442"/>
            <a:ext cx="9736428" cy="5078313"/>
          </a:xfrm>
          <a:prstGeom prst="rect">
            <a:avLst/>
          </a:prstGeom>
        </p:spPr>
        <p:txBody>
          <a:bodyPr wrap="square">
            <a:spAutoFit/>
          </a:bodyPr>
          <a:lstStyle/>
          <a:p>
            <a:pPr algn="just">
              <a:lnSpc>
                <a:spcPct val="150000"/>
              </a:lnSpc>
            </a:pPr>
            <a:r>
              <a:rPr lang="fa-IR" sz="2400" dirty="0" smtClean="0">
                <a:cs typeface="B Nazanin" panose="00000400000000000000" pitchFamily="2" charset="-78"/>
              </a:rPr>
              <a:t>اطلاعات جمع آوری شده از طریق مصاحبه و از طریق تداعی معنا تحلیل می شوند و نظریه های از پیش موجود جایگاهی ندارند. محقق براساس ادارک و فهم خود از متن مورد مطالعه، نوشتن تحلیل اولیه را آغاز می کند و این کار ادامه می یابد تا پیش زمینه ایی برای ظهور رمزها آغاز شود. </a:t>
            </a:r>
          </a:p>
          <a:p>
            <a:pPr algn="just">
              <a:lnSpc>
                <a:spcPct val="150000"/>
              </a:lnSpc>
            </a:pPr>
            <a:r>
              <a:rPr lang="fa-IR" sz="2400" dirty="0" smtClean="0">
                <a:cs typeface="B Nazanin" panose="00000400000000000000" pitchFamily="2" charset="-78"/>
              </a:rPr>
              <a:t>امتیاز بارز تحلیل محتوای کیفی با رویکرد عرفی، به دست آوردن اطلاعات مستقیم و آشکار از مطالعه و بدون تحمیل کردن مقوله یا نظریه های از پیش تعیین شده است.</a:t>
            </a:r>
            <a:endParaRPr lang="fa-IR" sz="2400" dirty="0">
              <a:cs typeface="B Nazanin" panose="00000400000000000000" pitchFamily="2" charset="-78"/>
            </a:endParaRPr>
          </a:p>
        </p:txBody>
      </p:sp>
    </p:spTree>
    <p:extLst>
      <p:ext uri="{BB962C8B-B14F-4D97-AF65-F5344CB8AC3E}">
        <p14:creationId xmlns:p14="http://schemas.microsoft.com/office/powerpoint/2010/main" val="510376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140</TotalTime>
  <Words>1186</Words>
  <Application>Microsoft Office PowerPoint</Application>
  <PresentationFormat>Widescreen</PresentationFormat>
  <Paragraphs>43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 Nazanin</vt:lpstr>
      <vt:lpstr>B Titr</vt:lpstr>
      <vt:lpstr>Bzar</vt:lpstr>
      <vt:lpstr>Garamond</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sarir</dc:creator>
  <cp:lastModifiedBy>nava</cp:lastModifiedBy>
  <cp:revision>34</cp:revision>
  <dcterms:created xsi:type="dcterms:W3CDTF">2015-11-03T15:23:41Z</dcterms:created>
  <dcterms:modified xsi:type="dcterms:W3CDTF">2016-07-18T14:26:24Z</dcterms:modified>
</cp:coreProperties>
</file>