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9"/>
  </p:notesMasterIdLst>
  <p:sldIdLst>
    <p:sldId id="256" r:id="rId2"/>
    <p:sldId id="284" r:id="rId3"/>
    <p:sldId id="285" r:id="rId4"/>
    <p:sldId id="293" r:id="rId5"/>
    <p:sldId id="292" r:id="rId6"/>
    <p:sldId id="286" r:id="rId7"/>
    <p:sldId id="287" r:id="rId8"/>
    <p:sldId id="385" r:id="rId9"/>
    <p:sldId id="386" r:id="rId10"/>
    <p:sldId id="288" r:id="rId11"/>
    <p:sldId id="298" r:id="rId12"/>
    <p:sldId id="289" r:id="rId13"/>
    <p:sldId id="290" r:id="rId14"/>
    <p:sldId id="281" r:id="rId15"/>
    <p:sldId id="282" r:id="rId16"/>
    <p:sldId id="283" r:id="rId17"/>
    <p:sldId id="297" r:id="rId18"/>
    <p:sldId id="295" r:id="rId19"/>
    <p:sldId id="294" r:id="rId20"/>
    <p:sldId id="300" r:id="rId21"/>
    <p:sldId id="301" r:id="rId22"/>
    <p:sldId id="304" r:id="rId23"/>
    <p:sldId id="307" r:id="rId24"/>
    <p:sldId id="305" r:id="rId25"/>
    <p:sldId id="299" r:id="rId26"/>
    <p:sldId id="306" r:id="rId27"/>
    <p:sldId id="366" r:id="rId28"/>
    <p:sldId id="309" r:id="rId29"/>
    <p:sldId id="308" r:id="rId30"/>
    <p:sldId id="374" r:id="rId31"/>
    <p:sldId id="313" r:id="rId32"/>
    <p:sldId id="312" r:id="rId33"/>
    <p:sldId id="365" r:id="rId34"/>
    <p:sldId id="367" r:id="rId35"/>
    <p:sldId id="368" r:id="rId36"/>
    <p:sldId id="344" r:id="rId37"/>
    <p:sldId id="375" r:id="rId38"/>
    <p:sldId id="376" r:id="rId39"/>
    <p:sldId id="377" r:id="rId40"/>
    <p:sldId id="378" r:id="rId41"/>
    <p:sldId id="379" r:id="rId42"/>
    <p:sldId id="384" r:id="rId43"/>
    <p:sldId id="380" r:id="rId44"/>
    <p:sldId id="382" r:id="rId45"/>
    <p:sldId id="383" r:id="rId46"/>
    <p:sldId id="346" r:id="rId47"/>
    <p:sldId id="348" r:id="rId48"/>
    <p:sldId id="347" r:id="rId49"/>
    <p:sldId id="349" r:id="rId50"/>
    <p:sldId id="350" r:id="rId51"/>
    <p:sldId id="387" r:id="rId52"/>
    <p:sldId id="361" r:id="rId53"/>
    <p:sldId id="351" r:id="rId54"/>
    <p:sldId id="353" r:id="rId55"/>
    <p:sldId id="355" r:id="rId56"/>
    <p:sldId id="373" r:id="rId57"/>
    <p:sldId id="302" r:id="rId58"/>
    <p:sldId id="314" r:id="rId59"/>
    <p:sldId id="315" r:id="rId60"/>
    <p:sldId id="317" r:id="rId61"/>
    <p:sldId id="319" r:id="rId62"/>
    <p:sldId id="320" r:id="rId63"/>
    <p:sldId id="316" r:id="rId64"/>
    <p:sldId id="323" r:id="rId65"/>
    <p:sldId id="321" r:id="rId66"/>
    <p:sldId id="322" r:id="rId67"/>
    <p:sldId id="324" r:id="rId68"/>
    <p:sldId id="325" r:id="rId69"/>
    <p:sldId id="327" r:id="rId70"/>
    <p:sldId id="328" r:id="rId71"/>
    <p:sldId id="329" r:id="rId72"/>
    <p:sldId id="331" r:id="rId73"/>
    <p:sldId id="330" r:id="rId74"/>
    <p:sldId id="326" r:id="rId75"/>
    <p:sldId id="332" r:id="rId76"/>
    <p:sldId id="318" r:id="rId77"/>
    <p:sldId id="334" r:id="rId78"/>
    <p:sldId id="333" r:id="rId79"/>
    <p:sldId id="335" r:id="rId80"/>
    <p:sldId id="337" r:id="rId81"/>
    <p:sldId id="336" r:id="rId82"/>
    <p:sldId id="339" r:id="rId83"/>
    <p:sldId id="338" r:id="rId84"/>
    <p:sldId id="340" r:id="rId85"/>
    <p:sldId id="341" r:id="rId86"/>
    <p:sldId id="342" r:id="rId87"/>
    <p:sldId id="280" r:id="rId88"/>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919"/>
    <a:srgbClr val="0000FF"/>
    <a:srgbClr val="00FF00"/>
    <a:srgbClr val="000099"/>
    <a:srgbClr val="000066"/>
    <a:srgbClr val="FFFF00"/>
    <a:srgbClr val="FF3399"/>
    <a:srgbClr val="660066"/>
    <a:srgbClr val="80008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slide" Target="slides/slide83.xml" /><Relationship Id="rId89"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slide" Target="slides/slide86.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90"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tableStyles" Target="tableStyle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4" Type="http://schemas.openxmlformats.org/officeDocument/2006/relationships/slide" Target="slides/slide3.xml" /><Relationship Id="rId9" Type="http://schemas.openxmlformats.org/officeDocument/2006/relationships/slide" Target="slides/slide8.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0C35BCC-55C3-4F20-9BC3-728917965F80}" type="datetimeFigureOut">
              <a:rPr lang="en-US" smtClean="0"/>
              <a:pPr/>
              <a:t>4/7/2020</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95F1AD2F-2C00-45E0-A3D4-A8E8C850D807}" type="slidenum">
              <a:rPr lang="en-US" smtClean="0"/>
              <a:pPr/>
              <a:t>‹#›</a:t>
            </a:fld>
            <a:endParaRPr lang="en-US"/>
          </a:p>
        </p:txBody>
      </p:sp>
    </p:spTree>
    <p:extLst>
      <p:ext uri="{BB962C8B-B14F-4D97-AF65-F5344CB8AC3E}">
        <p14:creationId xmlns:p14="http://schemas.microsoft.com/office/powerpoint/2010/main" val="344575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1AD2F-2C00-45E0-A3D4-A8E8C850D807}" type="slidenum">
              <a:rPr lang="en-US" smtClean="0"/>
              <a:pPr/>
              <a:t>8</a:t>
            </a:fld>
            <a:endParaRPr lang="en-US"/>
          </a:p>
        </p:txBody>
      </p:sp>
    </p:spTree>
    <p:extLst>
      <p:ext uri="{BB962C8B-B14F-4D97-AF65-F5344CB8AC3E}">
        <p14:creationId xmlns:p14="http://schemas.microsoft.com/office/powerpoint/2010/main" val="393026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gn="r" rtl="1">
              <a:buFont typeface="Wingdings" pitchFamily="2" charset="2"/>
              <a:buChar char="ü"/>
            </a:pPr>
            <a:endParaRPr lang="en-US" dirty="0"/>
          </a:p>
        </p:txBody>
      </p:sp>
      <p:sp>
        <p:nvSpPr>
          <p:cNvPr id="4" name="Slide Number Placeholder 3"/>
          <p:cNvSpPr>
            <a:spLocks noGrp="1"/>
          </p:cNvSpPr>
          <p:nvPr>
            <p:ph type="sldNum" sz="quarter" idx="10"/>
          </p:nvPr>
        </p:nvSpPr>
        <p:spPr/>
        <p:txBody>
          <a:bodyPr/>
          <a:lstStyle/>
          <a:p>
            <a:fld id="{95F1AD2F-2C00-45E0-A3D4-A8E8C850D807}" type="slidenum">
              <a:rPr lang="en-US" smtClean="0"/>
              <a:pPr/>
              <a:t>10</a:t>
            </a:fld>
            <a:endParaRPr lang="en-US"/>
          </a:p>
        </p:txBody>
      </p:sp>
    </p:spTree>
    <p:extLst>
      <p:ext uri="{BB962C8B-B14F-4D97-AF65-F5344CB8AC3E}">
        <p14:creationId xmlns:p14="http://schemas.microsoft.com/office/powerpoint/2010/main" val="2691129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1AD2F-2C00-45E0-A3D4-A8E8C850D807}" type="slidenum">
              <a:rPr lang="en-US" smtClean="0"/>
              <a:pPr/>
              <a:t>16</a:t>
            </a:fld>
            <a:endParaRPr lang="en-US"/>
          </a:p>
        </p:txBody>
      </p:sp>
    </p:spTree>
    <p:extLst>
      <p:ext uri="{BB962C8B-B14F-4D97-AF65-F5344CB8AC3E}">
        <p14:creationId xmlns:p14="http://schemas.microsoft.com/office/powerpoint/2010/main" val="1554949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1AD2F-2C00-45E0-A3D4-A8E8C850D807}" type="slidenum">
              <a:rPr lang="en-US" smtClean="0"/>
              <a:pPr/>
              <a:t>25</a:t>
            </a:fld>
            <a:endParaRPr lang="en-US"/>
          </a:p>
        </p:txBody>
      </p:sp>
    </p:spTree>
    <p:extLst>
      <p:ext uri="{BB962C8B-B14F-4D97-AF65-F5344CB8AC3E}">
        <p14:creationId xmlns:p14="http://schemas.microsoft.com/office/powerpoint/2010/main" val="67370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1AD2F-2C00-45E0-A3D4-A8E8C850D807}"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93275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35A47656-B623-4347-ABEA-6BAA2F9A0851}" type="datetimeFigureOut">
              <a:rPr lang="en-US" smtClean="0"/>
              <a:pPr/>
              <a:t>4/7/2020</a:t>
            </a:fld>
            <a:endParaRPr lang="en-US"/>
          </a:p>
        </p:txBody>
      </p:sp>
      <p:sp>
        <p:nvSpPr>
          <p:cNvPr id="16" name="Slide Number Placeholder 15"/>
          <p:cNvSpPr>
            <a:spLocks noGrp="1"/>
          </p:cNvSpPr>
          <p:nvPr>
            <p:ph type="sldNum" sz="quarter" idx="11"/>
          </p:nvPr>
        </p:nvSpPr>
        <p:spPr/>
        <p:txBody>
          <a:bodyPr/>
          <a:lstStyle/>
          <a:p>
            <a:fld id="{DB7176BD-ABE5-4F08-A96E-59A1CCFD2E62}"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A47656-B623-4347-ABEA-6BAA2F9A0851}"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76BD-ABE5-4F08-A96E-59A1CCFD2E62}" type="slidenum">
              <a:rPr lang="en-US" smtClean="0"/>
              <a:pPr/>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5A47656-B623-4347-ABEA-6BAA2F9A0851}"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76BD-ABE5-4F08-A96E-59A1CCFD2E62}" type="slidenum">
              <a:rPr lang="en-US" smtClean="0"/>
              <a:pPr/>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35A47656-B623-4347-ABEA-6BAA2F9A0851}" type="datetimeFigureOut">
              <a:rPr lang="en-US" smtClean="0"/>
              <a:pPr/>
              <a:t>4/7/2020</a:t>
            </a:fld>
            <a:endParaRPr lang="en-US"/>
          </a:p>
        </p:txBody>
      </p:sp>
      <p:sp>
        <p:nvSpPr>
          <p:cNvPr id="15" name="Slide Number Placeholder 14"/>
          <p:cNvSpPr>
            <a:spLocks noGrp="1"/>
          </p:cNvSpPr>
          <p:nvPr>
            <p:ph type="sldNum" sz="quarter" idx="15"/>
          </p:nvPr>
        </p:nvSpPr>
        <p:spPr/>
        <p:txBody>
          <a:bodyPr/>
          <a:lstStyle>
            <a:lvl1pPr algn="ctr">
              <a:defRPr/>
            </a:lvl1pPr>
          </a:lstStyle>
          <a:p>
            <a:fld id="{DB7176BD-ABE5-4F08-A96E-59A1CCFD2E62}"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A47656-B623-4347-ABEA-6BAA2F9A0851}"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7176BD-ABE5-4F08-A96E-59A1CCFD2E62}"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47656-B623-4347-ABEA-6BAA2F9A0851}"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7176BD-ABE5-4F08-A96E-59A1CCFD2E62}"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B7176BD-ABE5-4F08-A96E-59A1CCFD2E62}"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5A47656-B623-4347-ABEA-6BAA2F9A0851}" type="datetimeFigureOut">
              <a:rPr lang="en-US" smtClean="0"/>
              <a:pPr/>
              <a:t>4/7/2020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5A47656-B623-4347-ABEA-6BAA2F9A0851}"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7176BD-ABE5-4F08-A96E-59A1CCFD2E62}"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A47656-B623-4347-ABEA-6BAA2F9A0851}"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7176BD-ABE5-4F08-A96E-59A1CCFD2E62}" type="slidenum">
              <a:rPr lang="en-US" smtClean="0"/>
              <a:pPr/>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35A47656-B623-4347-ABEA-6BAA2F9A0851}" type="datetimeFigureOut">
              <a:rPr lang="en-US" smtClean="0"/>
              <a:pPr/>
              <a:t>4/7/2020</a:t>
            </a:fld>
            <a:endParaRPr lang="en-US"/>
          </a:p>
        </p:txBody>
      </p:sp>
      <p:sp>
        <p:nvSpPr>
          <p:cNvPr id="9" name="Slide Number Placeholder 8"/>
          <p:cNvSpPr>
            <a:spLocks noGrp="1"/>
          </p:cNvSpPr>
          <p:nvPr>
            <p:ph type="sldNum" sz="quarter" idx="15"/>
          </p:nvPr>
        </p:nvSpPr>
        <p:spPr/>
        <p:txBody>
          <a:bodyPr/>
          <a:lstStyle/>
          <a:p>
            <a:fld id="{DB7176BD-ABE5-4F08-A96E-59A1CCFD2E62}"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35A47656-B623-4347-ABEA-6BAA2F9A0851}" type="datetimeFigureOut">
              <a:rPr lang="en-US" smtClean="0"/>
              <a:pPr/>
              <a:t>4/7/2020</a:t>
            </a:fld>
            <a:endParaRPr lang="en-US"/>
          </a:p>
        </p:txBody>
      </p:sp>
      <p:sp>
        <p:nvSpPr>
          <p:cNvPr id="9" name="Slide Number Placeholder 8"/>
          <p:cNvSpPr>
            <a:spLocks noGrp="1"/>
          </p:cNvSpPr>
          <p:nvPr>
            <p:ph type="sldNum" sz="quarter" idx="11"/>
          </p:nvPr>
        </p:nvSpPr>
        <p:spPr/>
        <p:txBody>
          <a:bodyPr/>
          <a:lstStyle/>
          <a:p>
            <a:fld id="{DB7176BD-ABE5-4F08-A96E-59A1CCFD2E62}"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A47656-B623-4347-ABEA-6BAA2F9A0851}" type="datetimeFigureOut">
              <a:rPr lang="en-US" smtClean="0"/>
              <a:pPr/>
              <a:t>4/7/2020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B7176BD-ABE5-4F08-A96E-59A1CCFD2E62}"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7.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srcRect/>
          <a:stretch>
            <a:fillRect/>
          </a:stretch>
        </p:blipFill>
        <p:spPr bwMode="auto">
          <a:xfrm>
            <a:off x="-48432" y="0"/>
            <a:ext cx="9240865" cy="6858000"/>
          </a:xfrm>
          <a:prstGeom prst="rect">
            <a:avLst/>
          </a:prstGeom>
          <a:noFill/>
          <a:ln w="9525">
            <a:noFill/>
            <a:miter lim="800000"/>
            <a:headEnd/>
            <a:tailEnd/>
          </a:ln>
          <a:effectLst/>
        </p:spPr>
      </p:pic>
      <p:sp>
        <p:nvSpPr>
          <p:cNvPr id="2" name="Title 1"/>
          <p:cNvSpPr>
            <a:spLocks noGrp="1"/>
          </p:cNvSpPr>
          <p:nvPr>
            <p:ph type="ctrTitle"/>
          </p:nvPr>
        </p:nvSpPr>
        <p:spPr/>
        <p:txBody>
          <a:bodyPr>
            <a:noAutofit/>
          </a:bodyPr>
          <a:lstStyle/>
          <a:p>
            <a:r>
              <a:rPr lang="fa-IR" sz="8000" b="1" dirty="0">
                <a:solidFill>
                  <a:srgbClr val="FF3399"/>
                </a:solidFill>
              </a:rPr>
              <a:t>به نام آن که جان را فکرت آموخت</a:t>
            </a:r>
            <a:endParaRPr lang="en-US" sz="8000" b="1" dirty="0">
              <a:solidFill>
                <a:srgbClr val="FF3399"/>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amond(in)">
                                      <p:cBhvr>
                                        <p:cTn id="7"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0"/>
            <a:ext cx="825899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عوامل موثر در آموزش علوم با رویکرد سواد علمی فناورانه</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0" y="533400"/>
            <a:ext cx="9144000" cy="6324808"/>
          </a:xfrm>
          <a:prstGeom prst="rect">
            <a:avLst/>
          </a:prstGeom>
          <a:noFill/>
        </p:spPr>
        <p:txBody>
          <a:bodyPr wrap="square" rtlCol="0">
            <a:spAutoFit/>
          </a:bodyPr>
          <a:lstStyle/>
          <a:p>
            <a:pPr marL="342900" indent="-342900" algn="r" rtl="1">
              <a:buFont typeface="Wingdings" pitchFamily="2" charset="2"/>
              <a:buChar char="q"/>
            </a:pPr>
            <a:r>
              <a:rPr lang="fa-IR" sz="2700" dirty="0">
                <a:solidFill>
                  <a:srgbClr val="FF0000"/>
                </a:solidFill>
                <a:cs typeface="B Homa" pitchFamily="2" charset="-78"/>
              </a:rPr>
              <a:t>مهارت دانش آموزان در سه حیطه:</a:t>
            </a:r>
          </a:p>
          <a:p>
            <a:pPr marL="285750" lvl="0" indent="-285750" algn="r" rtl="1">
              <a:buFont typeface="Arial" pitchFamily="34" charset="0"/>
              <a:buChar char="•"/>
            </a:pPr>
            <a:r>
              <a:rPr lang="fa-IR" sz="2700" dirty="0">
                <a:cs typeface="B Homa" pitchFamily="2" charset="-78"/>
              </a:rPr>
              <a:t> </a:t>
            </a:r>
            <a:r>
              <a:rPr lang="fa-IR" sz="2700" dirty="0">
                <a:solidFill>
                  <a:prstClr val="white"/>
                </a:solidFill>
                <a:cs typeface="B Homa" pitchFamily="2" charset="-78"/>
              </a:rPr>
              <a:t>حیطه شناختی (دانش، درک و فهم، کاربرد، تجزیه و تحلیل، ترکیب و ارزشیابی)</a:t>
            </a:r>
          </a:p>
          <a:p>
            <a:pPr marL="342900" lvl="0" indent="-342900" algn="r" rtl="1">
              <a:buFont typeface="Arial" pitchFamily="34" charset="0"/>
              <a:buChar char="•"/>
            </a:pPr>
            <a:r>
              <a:rPr lang="fa-IR" sz="2700" dirty="0">
                <a:solidFill>
                  <a:prstClr val="white"/>
                </a:solidFill>
                <a:cs typeface="B Homa" pitchFamily="2" charset="-78"/>
              </a:rPr>
              <a:t>حیطه روانی-حرکتی(تقلید، اجرای مستقل، دقت، هماهنگی و عادی شدن)</a:t>
            </a:r>
          </a:p>
          <a:p>
            <a:pPr marL="342900" lvl="0" indent="-342900" algn="r" rtl="1">
              <a:buFont typeface="Arial" pitchFamily="34" charset="0"/>
              <a:buChar char="•"/>
            </a:pPr>
            <a:r>
              <a:rPr lang="fa-IR" sz="2700" dirty="0">
                <a:solidFill>
                  <a:prstClr val="white"/>
                </a:solidFill>
                <a:cs typeface="B Homa" pitchFamily="2" charset="-78"/>
              </a:rPr>
              <a:t>حیطه عاطفی:(دریافت، واکنش، ارزش گذاری، سازمان دهی و تبلور)</a:t>
            </a:r>
          </a:p>
          <a:p>
            <a:pPr lvl="0" algn="r" rtl="1"/>
            <a:r>
              <a:rPr lang="fa-IR" sz="2700" dirty="0">
                <a:solidFill>
                  <a:prstClr val="white"/>
                </a:solidFill>
                <a:cs typeface="B Homa" pitchFamily="2" charset="-78"/>
              </a:rPr>
              <a:t>تلفیق این سه حیطه در کودکان یعنی دانش پایه مورد نیاز، توان انجام کار  و نگرش و انگیزه کافی وجود داشته باشد.</a:t>
            </a:r>
          </a:p>
          <a:p>
            <a:pPr marL="457200" lvl="0" indent="-457200" algn="r" rtl="1">
              <a:buFont typeface="Wingdings" pitchFamily="2" charset="2"/>
              <a:buChar char="ü"/>
            </a:pPr>
            <a:r>
              <a:rPr lang="fa-IR" sz="2700" dirty="0">
                <a:solidFill>
                  <a:prstClr val="white"/>
                </a:solidFill>
                <a:cs typeface="B Homa" pitchFamily="2" charset="-78"/>
              </a:rPr>
              <a:t>دانش پایه مورد نیاز: مفاهیمی که کودکان به کمک آنها می توانند تجارب خود را با مفهوم جدید مرتبط سازد.</a:t>
            </a:r>
          </a:p>
          <a:p>
            <a:pPr marL="457200" lvl="0" indent="-457200" algn="r" rtl="1">
              <a:buFont typeface="Wingdings" pitchFamily="2" charset="2"/>
              <a:buChar char="ü"/>
            </a:pPr>
            <a:r>
              <a:rPr lang="fa-IR" sz="2700" dirty="0">
                <a:solidFill>
                  <a:prstClr val="white"/>
                </a:solidFill>
                <a:cs typeface="B Homa" pitchFamily="2" charset="-78"/>
              </a:rPr>
              <a:t>آمادگی در حیطه روانی-حرکتی: یعنی قادر به جمع آوری اطلاعات، سازماندهی آنها، به کار بستن و نیز انجام آزمایشات باشند.</a:t>
            </a:r>
          </a:p>
          <a:p>
            <a:pPr marL="457200" indent="-457200" algn="r" rtl="1">
              <a:buFont typeface="Wingdings" pitchFamily="2" charset="2"/>
              <a:buChar char="ü"/>
            </a:pPr>
            <a:r>
              <a:rPr lang="fa-IR" sz="2700" dirty="0">
                <a:solidFill>
                  <a:prstClr val="white"/>
                </a:solidFill>
                <a:cs typeface="B Homa" pitchFamily="2" charset="-78"/>
              </a:rPr>
              <a:t>از منظر </a:t>
            </a:r>
            <a:r>
              <a:rPr lang="fa-IR" sz="2700" dirty="0"/>
              <a:t>حیطه عاطفی یعنی در جمع آوری اطلاعات، سازماندهی و .... علاقه کافی نشان دهند.</a:t>
            </a:r>
          </a:p>
          <a:p>
            <a:pPr marL="342900" lvl="0" indent="-342900" algn="r" rtl="1">
              <a:buFont typeface="Wingdings" pitchFamily="2" charset="2"/>
              <a:buChar char="q"/>
            </a:pPr>
            <a:r>
              <a:rPr lang="fa-IR" sz="2700" dirty="0">
                <a:solidFill>
                  <a:srgbClr val="FF0000"/>
                </a:solidFill>
                <a:cs typeface="B Homa" pitchFamily="2" charset="-78"/>
              </a:rPr>
              <a:t>مهارت و نگرش معلمین و والدین:</a:t>
            </a:r>
          </a:p>
          <a:p>
            <a:pPr marL="342900" lvl="0" indent="-342900" algn="r" rtl="1">
              <a:buFont typeface="Wingdings" pitchFamily="2" charset="2"/>
              <a:buChar char="q"/>
            </a:pPr>
            <a:r>
              <a:rPr lang="fa-IR" sz="2700" dirty="0">
                <a:solidFill>
                  <a:srgbClr val="FF0000"/>
                </a:solidFill>
                <a:cs typeface="B Homa" pitchFamily="2" charset="-78"/>
              </a:rPr>
              <a:t>نگرش سیاست گزاران:</a:t>
            </a:r>
            <a:endParaRPr lang="en-US" sz="2700" dirty="0"/>
          </a:p>
        </p:txBody>
      </p:sp>
    </p:spTree>
    <p:extLst>
      <p:ext uri="{BB962C8B-B14F-4D97-AF65-F5344CB8AC3E}">
        <p14:creationId xmlns:p14="http://schemas.microsoft.com/office/powerpoint/2010/main" val="130093223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9067800" cy="3970318"/>
          </a:xfrm>
          <a:prstGeom prst="rect">
            <a:avLst/>
          </a:prstGeom>
          <a:noFill/>
        </p:spPr>
        <p:txBody>
          <a:bodyPr wrap="square" rtlCol="0">
            <a:spAutoFit/>
          </a:bodyPr>
          <a:lstStyle/>
          <a:p>
            <a:pPr algn="r" rtl="1"/>
            <a:r>
              <a:rPr lang="fa-IR" sz="3600" dirty="0"/>
              <a:t>پس اساس سواد علمی، کاربردی بر فعالیت ذهنی،عملی و دانش پایه است.</a:t>
            </a:r>
          </a:p>
          <a:p>
            <a:pPr marL="285750" indent="-285750" algn="r" rtl="1">
              <a:buFont typeface="Wingdings" pitchFamily="2" charset="2"/>
              <a:buChar char="ü"/>
            </a:pPr>
            <a:r>
              <a:rPr lang="fa-IR" sz="3600" dirty="0"/>
              <a:t>هدف فعالیت های علمی رسیدن به حقایق و درک وقایع است.</a:t>
            </a:r>
          </a:p>
          <a:p>
            <a:pPr marL="285750" indent="-285750" algn="r" rtl="1">
              <a:buFont typeface="Wingdings" pitchFamily="2" charset="2"/>
              <a:buChar char="ü"/>
            </a:pPr>
            <a:r>
              <a:rPr lang="fa-IR" sz="3600" dirty="0"/>
              <a:t>هدف فناوری و تکنولوژی انجام دادن مراحل کار به گونه ای که در آن مراحل دانش، مهارت و خلاقیت به کار گرفته شود</a:t>
            </a:r>
            <a:endParaRPr lang="en-US" sz="3600" dirty="0"/>
          </a:p>
        </p:txBody>
      </p:sp>
    </p:spTree>
    <p:extLst>
      <p:ext uri="{BB962C8B-B14F-4D97-AF65-F5344CB8AC3E}">
        <p14:creationId xmlns:p14="http://schemas.microsoft.com/office/powerpoint/2010/main" val="92175403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307" y="0"/>
            <a:ext cx="5514651"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ویژگی های سواد </a:t>
            </a:r>
            <a:r>
              <a:rPr lang="fa-IR" sz="4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علمی فناورانه</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6200" y="914400"/>
            <a:ext cx="8991600" cy="5632311"/>
          </a:xfrm>
          <a:prstGeom prst="rect">
            <a:avLst/>
          </a:prstGeom>
          <a:noFill/>
        </p:spPr>
        <p:txBody>
          <a:bodyPr wrap="square" rtlCol="0">
            <a:spAutoFit/>
          </a:bodyPr>
          <a:lstStyle/>
          <a:p>
            <a:pPr marL="400050" indent="-400050" algn="r" rtl="1">
              <a:buFont typeface="+mj-lt"/>
              <a:buAutoNum type="romanLcPeriod"/>
            </a:pPr>
            <a:r>
              <a:rPr lang="fa-IR" sz="3600" b="1" dirty="0">
                <a:solidFill>
                  <a:schemeClr val="bg1"/>
                </a:solidFill>
                <a:cs typeface="B Homa" pitchFamily="2" charset="-78"/>
              </a:rPr>
              <a:t>سواد علمی فناورانه یک نیاز همگانی است</a:t>
            </a:r>
          </a:p>
          <a:p>
            <a:pPr marL="400050" indent="-400050" algn="r" rtl="1">
              <a:buFont typeface="+mj-lt"/>
              <a:buAutoNum type="romanLcPeriod"/>
            </a:pPr>
            <a:r>
              <a:rPr lang="fa-IR" sz="3600" b="1" dirty="0">
                <a:solidFill>
                  <a:schemeClr val="bg1"/>
                </a:solidFill>
                <a:cs typeface="B Homa" pitchFamily="2" charset="-78"/>
              </a:rPr>
              <a:t>سواد علمی فناورانه برای افراد گوناگون متفاوت است</a:t>
            </a:r>
          </a:p>
          <a:p>
            <a:pPr marL="400050" indent="-400050" algn="r" rtl="1">
              <a:buFont typeface="+mj-lt"/>
              <a:buAutoNum type="romanLcPeriod"/>
            </a:pPr>
            <a:r>
              <a:rPr lang="fa-IR" sz="3600" b="1" dirty="0">
                <a:solidFill>
                  <a:schemeClr val="bg1"/>
                </a:solidFill>
                <a:cs typeface="B Homa" pitchFamily="2" charset="-78"/>
              </a:rPr>
              <a:t>سواد علمی فناورانه پیوسته در حال تغییر است</a:t>
            </a:r>
          </a:p>
          <a:p>
            <a:pPr marL="400050" indent="-400050" algn="r" rtl="1">
              <a:buFont typeface="+mj-lt"/>
              <a:buAutoNum type="romanLcPeriod"/>
            </a:pPr>
            <a:r>
              <a:rPr lang="fa-IR" sz="3600" b="1" dirty="0">
                <a:solidFill>
                  <a:schemeClr val="bg1"/>
                </a:solidFill>
                <a:cs typeface="B Homa" pitchFamily="2" charset="-78"/>
              </a:rPr>
              <a:t>سواد علمی فناورانه یک یادگیری مستمر و پیوسته است</a:t>
            </a:r>
          </a:p>
          <a:p>
            <a:pPr algn="r" rtl="1"/>
            <a:r>
              <a:rPr lang="fa-IR" sz="3600" dirty="0">
                <a:cs typeface="B Homa" pitchFamily="2" charset="-78"/>
              </a:rPr>
              <a:t>به دو علت زیر این مهارت تا پایان عمر جزء ضرورت های زندگی مردم است:</a:t>
            </a:r>
          </a:p>
          <a:p>
            <a:pPr marL="285750" indent="-285750" algn="r" rtl="1">
              <a:buFont typeface="Wingdings" pitchFamily="2" charset="2"/>
              <a:buChar char="ü"/>
            </a:pPr>
            <a:r>
              <a:rPr lang="fa-IR" sz="3600" dirty="0">
                <a:cs typeface="B Homa" pitchFamily="2" charset="-78"/>
              </a:rPr>
              <a:t>گستردگی علم باعث می شود که تمامی افراد نتوانند به تمام دانش مورد نیاز خود دست یابند.</a:t>
            </a:r>
          </a:p>
          <a:p>
            <a:pPr marL="285750" indent="-285750" algn="r" rtl="1">
              <a:buFont typeface="Wingdings" pitchFamily="2" charset="2"/>
              <a:buChar char="ü"/>
            </a:pPr>
            <a:r>
              <a:rPr lang="fa-IR" sz="3600" dirty="0">
                <a:cs typeface="B Homa" pitchFamily="2" charset="-78"/>
              </a:rPr>
              <a:t>تغییر در ویژگی های علم</a:t>
            </a:r>
            <a:endParaRPr lang="en-US" sz="3600" dirty="0">
              <a:cs typeface="B Homa" pitchFamily="2" charset="-78"/>
            </a:endParaRPr>
          </a:p>
        </p:txBody>
      </p:sp>
    </p:spTree>
    <p:extLst>
      <p:ext uri="{BB962C8B-B14F-4D97-AF65-F5344CB8AC3E}">
        <p14:creationId xmlns:p14="http://schemas.microsoft.com/office/powerpoint/2010/main" val="353773823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8938" y="0"/>
            <a:ext cx="701506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در هم تنیدگی شاخه های مختلف علوم</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0" y="914400"/>
            <a:ext cx="9067800" cy="5078313"/>
          </a:xfrm>
          <a:prstGeom prst="rect">
            <a:avLst/>
          </a:prstGeom>
          <a:noFill/>
        </p:spPr>
        <p:txBody>
          <a:bodyPr wrap="square" rtlCol="0">
            <a:spAutoFit/>
          </a:bodyPr>
          <a:lstStyle/>
          <a:p>
            <a:pPr algn="just" rtl="1"/>
            <a:r>
              <a:rPr lang="fa-IR" sz="3600" dirty="0"/>
              <a:t>علوم تجربی شامل دنیای زیستی، فیزیکی، شیمی، زمین شناسی اطراف ماست، این علوم در مباحثی چون هنر، جغرافی، و.... حتی تاریخ گسترش دارند.</a:t>
            </a:r>
          </a:p>
          <a:p>
            <a:pPr algn="just" rtl="1"/>
            <a:r>
              <a:rPr lang="fa-IR" sz="3600" dirty="0"/>
              <a:t>مثال: بررسی تاثیرات آب و هوا بر خاک می تواند موضوعاتی چون جغرافی، تاریخ و محیط زیست باشد.</a:t>
            </a:r>
          </a:p>
          <a:p>
            <a:pPr algn="just" rtl="1"/>
            <a:r>
              <a:rPr lang="fa-IR" sz="3600" dirty="0"/>
              <a:t>بسیاری بر این باورند که ایده و نگرش انسان ها متاثر از مجموعه اطلاعات و فعالیت های علمی و ارزش ها و فرهنگ اجتماعی است و لذا شیوه ی آموزش علوم نیز باید بر مبنای وحدانیت همه شاخه ها پایه ریزی شود.  </a:t>
            </a:r>
            <a:endParaRPr lang="en-US" sz="3600" dirty="0"/>
          </a:p>
        </p:txBody>
      </p:sp>
    </p:spTree>
    <p:extLst>
      <p:ext uri="{BB962C8B-B14F-4D97-AF65-F5344CB8AC3E}">
        <p14:creationId xmlns:p14="http://schemas.microsoft.com/office/powerpoint/2010/main" val="316183510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3975" y="0"/>
            <a:ext cx="454002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تغییرات محتوای علوم</a:t>
            </a:r>
            <a:endPar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6200" y="990600"/>
            <a:ext cx="8991600" cy="5016758"/>
          </a:xfrm>
          <a:prstGeom prst="rect">
            <a:avLst/>
          </a:prstGeom>
          <a:noFill/>
        </p:spPr>
        <p:txBody>
          <a:bodyPr wrap="square" rtlCol="0">
            <a:spAutoFit/>
          </a:bodyPr>
          <a:lstStyle/>
          <a:p>
            <a:pPr marL="285750" indent="-285750" algn="just" rtl="1">
              <a:buFont typeface="Wingdings" pitchFamily="2" charset="2"/>
              <a:buChar char="ü"/>
            </a:pPr>
            <a:r>
              <a:rPr lang="fa-IR" sz="3200" b="1" dirty="0">
                <a:solidFill>
                  <a:schemeClr val="bg1"/>
                </a:solidFill>
              </a:rPr>
              <a:t>تئوری علمی با چند مصداق صحیح  نمی تواند به قانون تبدیل شود اما با یک مصداق خلاف  ابطال می گردد.</a:t>
            </a:r>
          </a:p>
          <a:p>
            <a:pPr marL="285750" indent="-285750" algn="just" rtl="1">
              <a:buFont typeface="Wingdings" pitchFamily="2" charset="2"/>
              <a:buChar char="ü"/>
            </a:pPr>
            <a:r>
              <a:rPr lang="fa-IR" sz="3200" b="1" dirty="0">
                <a:solidFill>
                  <a:schemeClr val="bg1"/>
                </a:solidFill>
              </a:rPr>
              <a:t>حتی کثرت مصادیق صحیح می تواند انسان را از واقعیت دور سازد</a:t>
            </a:r>
          </a:p>
          <a:p>
            <a:pPr marL="285750" indent="-285750" algn="just" rtl="1">
              <a:buFont typeface="Wingdings" pitchFamily="2" charset="2"/>
              <a:buChar char="ü"/>
            </a:pPr>
            <a:r>
              <a:rPr lang="fa-IR" sz="3200" b="1" dirty="0">
                <a:solidFill>
                  <a:schemeClr val="bg1"/>
                </a:solidFill>
              </a:rPr>
              <a:t>معلم باید این تله فکری را مورد توجه و دانش آموزان را مطلع سازد</a:t>
            </a:r>
          </a:p>
          <a:p>
            <a:pPr marL="285750" indent="-285750" algn="just" rtl="1">
              <a:buFont typeface="Wingdings" pitchFamily="2" charset="2"/>
              <a:buChar char="ü"/>
            </a:pPr>
            <a:r>
              <a:rPr lang="fa-IR" sz="3200" b="1" dirty="0">
                <a:solidFill>
                  <a:schemeClr val="bg1"/>
                </a:solidFill>
              </a:rPr>
              <a:t>حقایق علمی قابلیت آزمایش شدن دارند، تائید و یا رد آنها  اهمیت کمتری نسبت به قابلیت آزمایش آنها دارند. طالع بینی را با آزمایش نمی توان رد یا اثبات کرد به همین دلیل از اصل باطل و بی ارزش است </a:t>
            </a:r>
            <a:endParaRPr lang="en-US" sz="3200" b="1" dirty="0">
              <a:solidFill>
                <a:schemeClr val="bg1"/>
              </a:solidFill>
            </a:endParaRPr>
          </a:p>
        </p:txBody>
      </p:sp>
    </p:spTree>
    <p:extLst>
      <p:ext uri="{BB962C8B-B14F-4D97-AF65-F5344CB8AC3E}">
        <p14:creationId xmlns:p14="http://schemas.microsoft.com/office/powerpoint/2010/main" val="261577340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8309" y="1091625"/>
            <a:ext cx="318709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ایده های عملی کودکان</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664525" y="152400"/>
            <a:ext cx="7814961"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a-IR" sz="5400" b="1" cap="none" spc="0" dirty="0">
                <a:ln w="50800"/>
                <a:solidFill>
                  <a:schemeClr val="bg1">
                    <a:shade val="50000"/>
                  </a:schemeClr>
                </a:solidFill>
                <a:effectLst/>
              </a:rPr>
              <a:t>فصل دوم:آموزش علوم به کودکان</a:t>
            </a:r>
            <a:endParaRPr lang="en-US" sz="5400" b="1" cap="none" spc="0" dirty="0">
              <a:ln w="50800"/>
              <a:solidFill>
                <a:schemeClr val="bg1">
                  <a:shade val="50000"/>
                </a:schemeClr>
              </a:solidFill>
              <a:effectLst/>
            </a:endParaRPr>
          </a:p>
        </p:txBody>
      </p:sp>
      <p:sp>
        <p:nvSpPr>
          <p:cNvPr id="4" name="TextBox 3"/>
          <p:cNvSpPr txBox="1"/>
          <p:nvPr/>
        </p:nvSpPr>
        <p:spPr>
          <a:xfrm>
            <a:off x="259768" y="1755860"/>
            <a:ext cx="8731832" cy="3539430"/>
          </a:xfrm>
          <a:prstGeom prst="rect">
            <a:avLst/>
          </a:prstGeom>
          <a:noFill/>
        </p:spPr>
        <p:txBody>
          <a:bodyPr wrap="square" rtlCol="0">
            <a:spAutoFit/>
          </a:bodyPr>
          <a:lstStyle/>
          <a:p>
            <a:pPr algn="just" rtl="1"/>
            <a:r>
              <a:rPr lang="fa-IR" sz="3200" b="1" dirty="0"/>
              <a:t>کودکان بیش از چیزهایی که در مدرسه می آموزند، درباره چیزهای پیرامون خود ایده در سر می پرورانند.</a:t>
            </a:r>
          </a:p>
          <a:p>
            <a:pPr algn="just" rtl="1"/>
            <a:r>
              <a:rPr lang="fa-IR" sz="3200" b="1" dirty="0"/>
              <a:t>از اهداف آموزش علم:</a:t>
            </a:r>
          </a:p>
          <a:p>
            <a:pPr marL="457200" indent="-457200" algn="just" rtl="1">
              <a:buFont typeface="Wingdings" pitchFamily="2" charset="2"/>
              <a:buChar char="ü"/>
            </a:pPr>
            <a:r>
              <a:rPr lang="fa-IR" sz="3200" b="1" dirty="0"/>
              <a:t>ارج نهادن به عقاید دیگران.</a:t>
            </a:r>
          </a:p>
          <a:p>
            <a:pPr marL="457200" indent="-457200" algn="just" rtl="1">
              <a:buFont typeface="Wingdings" pitchFamily="2" charset="2"/>
              <a:buChar char="ü"/>
            </a:pPr>
            <a:r>
              <a:rPr lang="fa-IR" sz="3200" b="1" dirty="0"/>
              <a:t>اگر معلمان بدون توجه به ایده فراگیران اقدام به آموزش کنند، ممکن است کودکان علم و دانش جدید را با ایده خود تلفیق نکنند و تنها به حافظه بسپارند(یادگیری طوطی وار).</a:t>
            </a:r>
            <a:endParaRPr lang="en-US" sz="3200" b="1" dirty="0"/>
          </a:p>
        </p:txBody>
      </p:sp>
    </p:spTree>
    <p:extLst>
      <p:ext uri="{BB962C8B-B14F-4D97-AF65-F5344CB8AC3E}">
        <p14:creationId xmlns:p14="http://schemas.microsoft.com/office/powerpoint/2010/main" val="23031497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0757" y="0"/>
            <a:ext cx="2307043"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نظریه ژان پیاژه</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52400" y="381000"/>
            <a:ext cx="8839200" cy="2123658"/>
          </a:xfrm>
          <a:prstGeom prst="rect">
            <a:avLst/>
          </a:prstGeom>
        </p:spPr>
        <p:txBody>
          <a:bodyPr wrap="square">
            <a:spAutoFit/>
          </a:bodyPr>
          <a:lstStyle/>
          <a:p>
            <a:pPr lvl="0" algn="just" rtl="1" eaLnBrk="0" fontAlgn="base" hangingPunct="0">
              <a:spcBef>
                <a:spcPct val="0"/>
              </a:spcBef>
              <a:spcAft>
                <a:spcPct val="0"/>
              </a:spcAft>
            </a:pPr>
            <a:r>
              <a:rPr lang="ar-SA" sz="3600" b="1" dirty="0">
                <a:latin typeface="Times New Roman" pitchFamily="18" charset="0"/>
                <a:ea typeface="Times New Roman" pitchFamily="18" charset="0"/>
                <a:cs typeface="2  Nazanin" pitchFamily="2" charset="-78"/>
              </a:rPr>
              <a:t>ژان </a:t>
            </a:r>
            <a:r>
              <a:rPr lang="ar-SA" sz="3200" b="1" dirty="0">
                <a:latin typeface="Times New Roman" pitchFamily="18" charset="0"/>
                <a:ea typeface="Times New Roman" pitchFamily="18" charset="0"/>
                <a:cs typeface="2  Nazanin" pitchFamily="2" charset="-78"/>
              </a:rPr>
              <a:t>پياژه (1980-1896)، روان‌شناس سوئيسي بيشتر شهرتش به دليل تحقيقاتي است كه براي اولين بار درباره رشد ذهني در كودكان انجام داد. مطالعات او تأثيرات عميقي بر حوزه‌هاي روان‌شناسي و تعليم و تربيت داشته است</a:t>
            </a:r>
            <a:r>
              <a:rPr lang="en-US" sz="3200" b="1" dirty="0">
                <a:latin typeface="Calibri" pitchFamily="34" charset="0"/>
                <a:ea typeface="Times New Roman" pitchFamily="18" charset="0"/>
                <a:cs typeface="2  Nazanin" pitchFamily="2" charset="-78"/>
              </a:rPr>
              <a:t>.</a:t>
            </a:r>
            <a:endParaRPr lang="en-US" sz="3200" b="1" dirty="0">
              <a:latin typeface="Arial" pitchFamily="34" charset="0"/>
              <a:cs typeface="Arial" pitchFamily="34" charset="0"/>
            </a:endParaRPr>
          </a:p>
        </p:txBody>
      </p:sp>
      <p:sp>
        <p:nvSpPr>
          <p:cNvPr id="5" name="Rectangle 4"/>
          <p:cNvSpPr/>
          <p:nvPr/>
        </p:nvSpPr>
        <p:spPr>
          <a:xfrm>
            <a:off x="76200" y="2568238"/>
            <a:ext cx="8915400" cy="3908762"/>
          </a:xfrm>
          <a:prstGeom prst="rect">
            <a:avLst/>
          </a:prstGeom>
        </p:spPr>
        <p:txBody>
          <a:bodyPr wrap="square">
            <a:spAutoFit/>
          </a:bodyPr>
          <a:lstStyle/>
          <a:p>
            <a:pPr lvl="0" algn="just" rtl="1" fontAlgn="base">
              <a:spcBef>
                <a:spcPct val="0"/>
              </a:spcBef>
              <a:spcAft>
                <a:spcPct val="0"/>
              </a:spcAft>
            </a:pPr>
            <a:r>
              <a:rPr lang="ar-SA" sz="4000" b="1" dirty="0">
                <a:solidFill>
                  <a:srgbClr val="FFC000"/>
                </a:solidFill>
                <a:latin typeface="Times New Roman" pitchFamily="18" charset="0"/>
                <a:ea typeface="Times New Roman" pitchFamily="18" charset="0"/>
                <a:cs typeface="2  Nazanin" pitchFamily="2" charset="-78"/>
              </a:rPr>
              <a:t>نظريه رشد شناختي پياژه و كاربرد آن در تعليم و تربيت</a:t>
            </a:r>
            <a:r>
              <a:rPr lang="ar-SA" sz="3600" b="1" dirty="0">
                <a:solidFill>
                  <a:srgbClr val="FFC000"/>
                </a:solidFill>
                <a:latin typeface="Times New Roman" pitchFamily="18" charset="0"/>
                <a:ea typeface="Times New Roman" pitchFamily="18" charset="0"/>
                <a:cs typeface="2  Nazanin" pitchFamily="2" charset="-78"/>
              </a:rPr>
              <a:t>:</a:t>
            </a:r>
            <a:br>
              <a:rPr lang="en-US" sz="3600" b="1" dirty="0">
                <a:solidFill>
                  <a:srgbClr val="000000"/>
                </a:solidFill>
                <a:latin typeface="Calibri" pitchFamily="34" charset="0"/>
                <a:ea typeface="Times New Roman" pitchFamily="18" charset="0"/>
                <a:cs typeface="2  Nazanin" pitchFamily="2" charset="-78"/>
              </a:rPr>
            </a:br>
            <a:r>
              <a:rPr lang="ar-SA" sz="3600" b="1" dirty="0">
                <a:solidFill>
                  <a:srgbClr val="000000"/>
                </a:solidFill>
                <a:latin typeface="Times New Roman" pitchFamily="18" charset="0"/>
                <a:ea typeface="Times New Roman" pitchFamily="18" charset="0"/>
                <a:cs typeface="2  Nazanin" pitchFamily="2" charset="-78"/>
              </a:rPr>
              <a:t>   براساس نظريه پياژه رشد شناختي با انطباق هوش فرد با تقاضاهاي محيط تحقق مي</a:t>
            </a:r>
            <a:r>
              <a:rPr lang="ar-SA" sz="3600" b="1" dirty="0">
                <a:solidFill>
                  <a:srgbClr val="000000"/>
                </a:solidFill>
                <a:latin typeface="Calibri" pitchFamily="34" charset="0"/>
                <a:ea typeface="Times New Roman" pitchFamily="18" charset="0"/>
                <a:cs typeface="Arial" pitchFamily="34" charset="0"/>
              </a:rPr>
              <a:t> </a:t>
            </a:r>
            <a:r>
              <a:rPr lang="ar-SA" sz="3600" b="1" dirty="0">
                <a:solidFill>
                  <a:srgbClr val="000000"/>
                </a:solidFill>
                <a:latin typeface="Times New Roman" pitchFamily="18" charset="0"/>
                <a:ea typeface="Times New Roman" pitchFamily="18" charset="0"/>
                <a:cs typeface="2  Nazanin" pitchFamily="2" charset="-78"/>
              </a:rPr>
              <a:t>يابد. از ديد پياژه انطباق با روشي ارتباط پيدا مي‌كند كه افراد براي سازماندهي محيط خود انتخاب مي‌كنند. به عبارت ديگر در اين نظريه كنش متقابل يا تعامل بين موجود زنده و محيطي كه در آن زندگي مي‌كند نقش اساسي دارد</a:t>
            </a:r>
            <a:r>
              <a:rPr lang="en-US" sz="3600" b="1" dirty="0">
                <a:solidFill>
                  <a:srgbClr val="000000"/>
                </a:solidFill>
                <a:latin typeface="Times New Roman" pitchFamily="18" charset="0"/>
                <a:ea typeface="Times New Roman" pitchFamily="18" charset="0"/>
                <a:cs typeface="2  Nazanin" pitchFamily="2" charset="-78"/>
              </a:rPr>
              <a:t>.</a:t>
            </a:r>
            <a:endParaRPr lang="en-US" sz="2800" b="1" dirty="0">
              <a:solidFill>
                <a:prstClr val="black"/>
              </a:solidFill>
              <a:latin typeface="Arial" pitchFamily="34" charset="0"/>
              <a:cs typeface="Arial" pitchFamily="34" charset="0"/>
            </a:endParaRPr>
          </a:p>
          <a:p>
            <a:pPr lvl="0" algn="r" rtl="1" eaLnBrk="0" fontAlgn="base" hangingPunct="0">
              <a:spcBef>
                <a:spcPct val="0"/>
              </a:spcBef>
              <a:spcAft>
                <a:spcPct val="0"/>
              </a:spcAft>
            </a:pPr>
            <a:r>
              <a:rPr lang="ar-SA" sz="2800" dirty="0">
                <a:solidFill>
                  <a:srgbClr val="000000"/>
                </a:solidFill>
                <a:latin typeface="Times New Roman" pitchFamily="18" charset="0"/>
                <a:ea typeface="Times New Roman" pitchFamily="18" charset="0"/>
                <a:cs typeface="2  Nazanin" pitchFamily="2" charset="-78"/>
              </a:rPr>
              <a:t>   </a:t>
            </a:r>
            <a:endParaRPr lang="en-US" sz="36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5098741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99395"/>
            <a:ext cx="8763000" cy="6001643"/>
          </a:xfrm>
          <a:prstGeom prst="rect">
            <a:avLst/>
          </a:prstGeom>
        </p:spPr>
        <p:txBody>
          <a:bodyPr wrap="square">
            <a:spAutoFit/>
          </a:bodyPr>
          <a:lstStyle/>
          <a:p>
            <a:pPr lvl="0" algn="just" rtl="1" eaLnBrk="0" fontAlgn="base" hangingPunct="0">
              <a:spcBef>
                <a:spcPct val="0"/>
              </a:spcBef>
              <a:spcAft>
                <a:spcPct val="0"/>
              </a:spcAft>
            </a:pPr>
            <a:r>
              <a:rPr lang="ar-SA" sz="3200" b="1" dirty="0">
                <a:latin typeface="Times New Roman" pitchFamily="18" charset="0"/>
                <a:ea typeface="Times New Roman" pitchFamily="18" charset="0"/>
                <a:cs typeface="2  Nazanin" pitchFamily="2" charset="-78"/>
              </a:rPr>
              <a:t>زندگي در نظريه پياژه تعامل</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خلاق است كه بدون وقفه بين موجود زنده و محيط زندگي او جريان مي‌يابد اين تعامل يا مبادله بين شخص و محيط به دو صورت </a:t>
            </a:r>
            <a:r>
              <a:rPr lang="ar-SA" sz="3200" b="1" u="sng" dirty="0">
                <a:solidFill>
                  <a:srgbClr val="FFC000"/>
                </a:solidFill>
                <a:latin typeface="Times New Roman" pitchFamily="18" charset="0"/>
                <a:ea typeface="Times New Roman" pitchFamily="18" charset="0"/>
                <a:cs typeface="2  Nazanin" pitchFamily="2" charset="-78"/>
              </a:rPr>
              <a:t>سازگاري</a:t>
            </a:r>
            <a:r>
              <a:rPr lang="en-US" sz="3200" b="1" dirty="0">
                <a:latin typeface="Times New Roman" pitchFamily="18" charset="0"/>
                <a:ea typeface="Times New Roman" pitchFamily="18" charset="0"/>
                <a:cs typeface="2  Nazanin" pitchFamily="2" charset="-78"/>
              </a:rPr>
              <a:t>)</a:t>
            </a:r>
            <a:r>
              <a:rPr lang="ar-SA" sz="3200" b="1" dirty="0">
                <a:latin typeface="Times New Roman" pitchFamily="18" charset="0"/>
                <a:ea typeface="Times New Roman" pitchFamily="18" charset="0"/>
                <a:cs typeface="2  Nazanin" pitchFamily="2" charset="-78"/>
              </a:rPr>
              <a:t>جنبه بيروني</a:t>
            </a:r>
            <a:r>
              <a:rPr lang="en-US" sz="3200" b="1" dirty="0">
                <a:latin typeface="Times New Roman" pitchFamily="18" charset="0"/>
                <a:ea typeface="Times New Roman" pitchFamily="18" charset="0"/>
                <a:cs typeface="2  Nazanin" pitchFamily="2" charset="-78"/>
              </a:rPr>
              <a:t>(</a:t>
            </a:r>
            <a:r>
              <a:rPr lang="ar-SA" sz="3200" b="1" dirty="0">
                <a:latin typeface="Times New Roman" pitchFamily="18" charset="0"/>
                <a:ea typeface="Times New Roman" pitchFamily="18" charset="0"/>
                <a:cs typeface="2  Nazanin" pitchFamily="2" charset="-78"/>
              </a:rPr>
              <a:t> و</a:t>
            </a:r>
            <a:r>
              <a:rPr lang="ar-SA" sz="3200" b="1" dirty="0">
                <a:solidFill>
                  <a:srgbClr val="FFC000"/>
                </a:solidFill>
                <a:latin typeface="Times New Roman" pitchFamily="18" charset="0"/>
                <a:ea typeface="Times New Roman" pitchFamily="18" charset="0"/>
                <a:cs typeface="2  Nazanin" pitchFamily="2" charset="-78"/>
              </a:rPr>
              <a:t> </a:t>
            </a:r>
            <a:r>
              <a:rPr lang="ar-SA" sz="3200" b="1" u="sng" dirty="0">
                <a:solidFill>
                  <a:srgbClr val="FFC000"/>
                </a:solidFill>
                <a:latin typeface="Times New Roman" pitchFamily="18" charset="0"/>
                <a:ea typeface="Times New Roman" pitchFamily="18" charset="0"/>
                <a:cs typeface="2  Nazanin" pitchFamily="2" charset="-78"/>
              </a:rPr>
              <a:t>سازمان</a:t>
            </a:r>
            <a:r>
              <a:rPr lang="en-US" sz="3200" b="1" dirty="0">
                <a:latin typeface="Times New Roman" pitchFamily="18" charset="0"/>
                <a:ea typeface="Times New Roman" pitchFamily="18" charset="0"/>
                <a:cs typeface="2  Nazanin" pitchFamily="2" charset="-78"/>
              </a:rPr>
              <a:t>)</a:t>
            </a:r>
            <a:r>
              <a:rPr lang="ar-SA" sz="3200" b="1" dirty="0">
                <a:latin typeface="Times New Roman" pitchFamily="18" charset="0"/>
                <a:ea typeface="Times New Roman" pitchFamily="18" charset="0"/>
                <a:cs typeface="2  Nazanin" pitchFamily="2" charset="-78"/>
              </a:rPr>
              <a:t>جنبه دروني آن </a:t>
            </a:r>
            <a:r>
              <a:rPr lang="fa-IR" sz="3200" b="1" dirty="0">
                <a:latin typeface="Times New Roman" pitchFamily="18" charset="0"/>
                <a:ea typeface="Times New Roman" pitchFamily="18" charset="0"/>
                <a:cs typeface="2  Nazanin" pitchFamily="2" charset="-78"/>
              </a:rPr>
              <a:t>شامل </a:t>
            </a:r>
            <a:r>
              <a:rPr lang="ar-SA" sz="3200" b="1" dirty="0">
                <a:latin typeface="Times New Roman" pitchFamily="18" charset="0"/>
                <a:ea typeface="Times New Roman" pitchFamily="18" charset="0"/>
                <a:cs typeface="2  Nazanin" pitchFamily="2" charset="-78"/>
              </a:rPr>
              <a:t>نظم بخشيدن و انسجام دادن به فرايندهاي ادراكي به صورت يك كل م</a:t>
            </a:r>
            <a:r>
              <a:rPr lang="fa-IR" sz="3200" b="1" dirty="0">
                <a:latin typeface="Times New Roman" pitchFamily="18" charset="0"/>
                <a:ea typeface="Times New Roman" pitchFamily="18" charset="0"/>
                <a:cs typeface="2  Nazanin" pitchFamily="2" charset="-78"/>
              </a:rPr>
              <a:t>نس</a:t>
            </a:r>
            <a:r>
              <a:rPr lang="ar-SA" sz="3200" b="1" dirty="0">
                <a:latin typeface="Times New Roman" pitchFamily="18" charset="0"/>
                <a:ea typeface="Times New Roman" pitchFamily="18" charset="0"/>
                <a:cs typeface="2  Nazanin" pitchFamily="2" charset="-78"/>
              </a:rPr>
              <a:t>جم) انجام مي‌گيرد</a:t>
            </a:r>
            <a:r>
              <a:rPr lang="fa-IR" sz="3200" b="1" dirty="0">
                <a:latin typeface="Times New Roman" pitchFamily="18" charset="0"/>
                <a:ea typeface="Times New Roman" pitchFamily="18" charset="0"/>
                <a:cs typeface="2  Nazanin" pitchFamily="2" charset="-78"/>
              </a:rPr>
              <a:t>.</a:t>
            </a:r>
            <a:r>
              <a:rPr lang="en-US" sz="3200" b="1" dirty="0">
                <a:latin typeface="Times New Roman" pitchFamily="18" charset="0"/>
                <a:ea typeface="Times New Roman" pitchFamily="18" charset="0"/>
                <a:cs typeface="2  Nazanin" pitchFamily="2" charset="-78"/>
              </a:rPr>
              <a:t> </a:t>
            </a:r>
            <a:r>
              <a:rPr lang="ar-SA" sz="3200" b="1" dirty="0">
                <a:latin typeface="Times New Roman" pitchFamily="18" charset="0"/>
                <a:ea typeface="Times New Roman" pitchFamily="18" charset="0"/>
                <a:cs typeface="2  Nazanin" pitchFamily="2" charset="-78"/>
              </a:rPr>
              <a:t>سازگاري به دو شكل انجام م</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‌شود درون سازي و برون سازي و هر </a:t>
            </a:r>
            <a:r>
              <a:rPr lang="fa-IR" sz="3200" b="1" dirty="0">
                <a:latin typeface="Times New Roman" pitchFamily="18" charset="0"/>
                <a:ea typeface="Times New Roman" pitchFamily="18" charset="0"/>
                <a:cs typeface="2  Nazanin" pitchFamily="2" charset="-78"/>
              </a:rPr>
              <a:t>دو </a:t>
            </a:r>
            <a:r>
              <a:rPr lang="ar-SA" sz="3200" b="1" dirty="0">
                <a:latin typeface="Times New Roman" pitchFamily="18" charset="0"/>
                <a:ea typeface="Times New Roman" pitchFamily="18" charset="0"/>
                <a:cs typeface="2  Nazanin" pitchFamily="2" charset="-78"/>
              </a:rPr>
              <a:t>با هم رو</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م</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‌دهند و مكمل يكديگرند كه تجارب فرد از طريق آنها در قالب ساختها</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شناخت</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يكپارچه مي‌شود</a:t>
            </a:r>
            <a:r>
              <a:rPr lang="fa-IR" sz="3200" b="1" dirty="0">
                <a:latin typeface="Times New Roman" pitchFamily="18" charset="0"/>
                <a:ea typeface="Times New Roman" pitchFamily="18" charset="0"/>
                <a:cs typeface="2  Nazanin" pitchFamily="2" charset="-78"/>
              </a:rPr>
              <a:t>.</a:t>
            </a:r>
            <a:r>
              <a:rPr lang="en-US" sz="3200" b="1" dirty="0">
                <a:latin typeface="Times New Roman" pitchFamily="18" charset="0"/>
                <a:ea typeface="Times New Roman" pitchFamily="18" charset="0"/>
                <a:cs typeface="2  Nazanin" pitchFamily="2" charset="-78"/>
              </a:rPr>
              <a:t> </a:t>
            </a:r>
            <a:r>
              <a:rPr lang="ar-SA" sz="3200" b="1" dirty="0">
                <a:latin typeface="Times New Roman" pitchFamily="18" charset="0"/>
                <a:ea typeface="Times New Roman" pitchFamily="18" charset="0"/>
                <a:cs typeface="2  Nazanin" pitchFamily="2" charset="-78"/>
              </a:rPr>
              <a:t>براي آن‌كه بتوانيم كاربردها</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اين نظريه را درباره تعليم و تربيت بدانيم اگر تعريف تربيت را از زبان پياژه داشته باشيم، كار ما تا حدود ساده مي</a:t>
            </a:r>
            <a:r>
              <a:rPr lang="ar-SA" sz="3200" b="1" dirty="0">
                <a:latin typeface="Calibri" pitchFamily="34" charset="0"/>
                <a:ea typeface="Times New Roman" pitchFamily="18" charset="0"/>
                <a:cs typeface="Arial" pitchFamily="34" charset="0"/>
              </a:rPr>
              <a:t> </a:t>
            </a:r>
            <a:r>
              <a:rPr lang="ar-SA" sz="3200" b="1" dirty="0">
                <a:latin typeface="Times New Roman" pitchFamily="18" charset="0"/>
                <a:ea typeface="Times New Roman" pitchFamily="18" charset="0"/>
                <a:cs typeface="2  Nazanin" pitchFamily="2" charset="-78"/>
              </a:rPr>
              <a:t>گردد</a:t>
            </a:r>
            <a:r>
              <a:rPr lang="fa-IR" sz="3200" b="1" dirty="0">
                <a:latin typeface="Times New Roman" pitchFamily="18" charset="0"/>
                <a:ea typeface="Times New Roman" pitchFamily="18" charset="0"/>
                <a:cs typeface="2  Nazanin" pitchFamily="2" charset="-78"/>
              </a:rPr>
              <a:t>. </a:t>
            </a:r>
            <a:r>
              <a:rPr lang="fa-IR" sz="3200" b="1" dirty="0">
                <a:latin typeface="Calibri" pitchFamily="34" charset="0"/>
                <a:ea typeface="Times New Roman" pitchFamily="18" charset="0"/>
                <a:cs typeface="2  Nazanin" pitchFamily="2" charset="-78"/>
              </a:rPr>
              <a:t>ت</a:t>
            </a:r>
            <a:r>
              <a:rPr lang="ar-SA" sz="3200" b="1" dirty="0">
                <a:latin typeface="Times New Roman" pitchFamily="18" charset="0"/>
                <a:ea typeface="Times New Roman" pitchFamily="18" charset="0"/>
                <a:cs typeface="2  Nazanin" pitchFamily="2" charset="-78"/>
              </a:rPr>
              <a:t>ربيت از نظر پياژه عبارت است از: پرورش دادن افراد خلاق حت</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اگر تعداد آنها زياد نباشد، حت</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اگر آفرينشها</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يك</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نسبت به ديگر</a:t>
            </a:r>
            <a:r>
              <a:rPr lang="fa-IR" sz="3200" b="1" dirty="0">
                <a:latin typeface="Times New Roman" pitchFamily="18" charset="0"/>
                <a:ea typeface="Times New Roman" pitchFamily="18" charset="0"/>
                <a:cs typeface="2  Nazanin" pitchFamily="2" charset="-78"/>
              </a:rPr>
              <a:t>ی</a:t>
            </a:r>
            <a:r>
              <a:rPr lang="ar-SA" sz="3200" b="1" dirty="0">
                <a:latin typeface="Times New Roman" pitchFamily="18" charset="0"/>
                <a:ea typeface="Times New Roman" pitchFamily="18" charset="0"/>
                <a:cs typeface="2  Nazanin" pitchFamily="2" charset="-78"/>
              </a:rPr>
              <a:t> محدود باشد، بايد مخترع و نوآور پرورش داد نه دنباله‌رو و تبعيت جو</a:t>
            </a:r>
            <a:r>
              <a:rPr lang="en-US" sz="3200" b="1" dirty="0">
                <a:latin typeface="Calibri" pitchFamily="34" charset="0"/>
                <a:ea typeface="Times New Roman" pitchFamily="18" charset="0"/>
                <a:cs typeface="2  Nazanin" pitchFamily="2" charset="-78"/>
              </a:rPr>
              <a:t>.</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166143987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8763000" cy="6124754"/>
          </a:xfrm>
          <a:prstGeom prst="rect">
            <a:avLst/>
          </a:prstGeom>
          <a:noFill/>
        </p:spPr>
        <p:txBody>
          <a:bodyPr wrap="square" rtlCol="0">
            <a:spAutoFit/>
          </a:bodyPr>
          <a:lstStyle/>
          <a:p>
            <a:pPr algn="just" rtl="1"/>
            <a:r>
              <a:rPr lang="fa-IR" sz="2800" b="1" dirty="0"/>
              <a:t>مفاهیم اساسی نظریه</a:t>
            </a:r>
            <a:r>
              <a:rPr lang="en-US" sz="2800" b="1" dirty="0"/>
              <a:t> </a:t>
            </a:r>
            <a:r>
              <a:rPr lang="fa-IR" sz="2800" b="1" dirty="0"/>
              <a:t>پیاژه(اجزاء این مفاهیم قابلیت های خدادادی هستند، توانایی هایی که انسان ها کمتر کسب می کنند،بلکه خداوند در وجود انسان به ودیعه گذارده است)  :</a:t>
            </a:r>
          </a:p>
          <a:p>
            <a:pPr marL="457200" indent="-457200" algn="just" rtl="1">
              <a:buFont typeface="Wingdings" pitchFamily="2" charset="2"/>
              <a:buChar char="v"/>
            </a:pPr>
            <a:r>
              <a:rPr lang="fa-IR" sz="2800" b="1" dirty="0"/>
              <a:t>روان یا ذهن:  پیاژه بر خلاف عده ای که اعتقاد دارند حقایق یادگیری خارج از فرد و در محیط پیرامونی رخ می دهد، معتقد است که انسان قابلیت این که اطلاعات و محرکات محیطی را پردازش کند و ادراکی متفاوت داشته باشد را داراست و بیشترین سهم یادگیری در کنترل خود اوست و او این بخش تاثیرگذار اصلی را روان انسان یا ذهن انسان می داند. پیاژه تاثیر این قابلیت را از محرک های محیطی بیشتر می داند، زیرا یکی از علل تفاوت های اندیشه و فکر افراد در همین قابلیت دستکاری، پردازش و تحلیل محرک ها است.</a:t>
            </a:r>
          </a:p>
          <a:p>
            <a:pPr algn="just" rtl="1"/>
            <a:r>
              <a:rPr lang="fa-IR" sz="2800" b="1" dirty="0"/>
              <a:t>وظیفه معلمین برای بهره بردن از این طرح ذهنی عبارت است از:</a:t>
            </a:r>
          </a:p>
          <a:p>
            <a:pPr marL="571500" indent="-571500" algn="just" rtl="1">
              <a:buFont typeface="+mj-lt"/>
              <a:buAutoNum type="romanUcPeriod"/>
            </a:pPr>
            <a:r>
              <a:rPr lang="fa-IR" sz="2800" b="1" dirty="0"/>
              <a:t>ایجاد و کنترل و غنی سازی محرک های یادگیری.</a:t>
            </a:r>
          </a:p>
          <a:p>
            <a:pPr marL="571500" indent="-571500" algn="just" rtl="1">
              <a:buFont typeface="+mj-lt"/>
              <a:buAutoNum type="romanUcPeriod"/>
            </a:pPr>
            <a:r>
              <a:rPr lang="fa-IR" sz="2800" b="1" dirty="0"/>
              <a:t>آموزش مهارت تحلیل در کودکان(برداشت صحیح از وقایع). </a:t>
            </a:r>
          </a:p>
        </p:txBody>
      </p:sp>
    </p:spTree>
    <p:extLst>
      <p:ext uri="{BB962C8B-B14F-4D97-AF65-F5344CB8AC3E}">
        <p14:creationId xmlns:p14="http://schemas.microsoft.com/office/powerpoint/2010/main" val="205428329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17944"/>
            <a:ext cx="9067800" cy="2677656"/>
          </a:xfrm>
          <a:prstGeom prst="rect">
            <a:avLst/>
          </a:prstGeom>
        </p:spPr>
        <p:txBody>
          <a:bodyPr wrap="square">
            <a:spAutoFit/>
          </a:bodyPr>
          <a:lstStyle/>
          <a:p>
            <a:pPr marL="457200" indent="-457200" algn="r" rtl="1">
              <a:buFont typeface="Wingdings" pitchFamily="2" charset="2"/>
              <a:buChar char="v"/>
            </a:pPr>
            <a:r>
              <a:rPr lang="fa-IR" sz="2800" b="1" dirty="0">
                <a:solidFill>
                  <a:srgbClr val="000000"/>
                </a:solidFill>
                <a:latin typeface="Times New Roman" pitchFamily="18" charset="0"/>
                <a:ea typeface="Times New Roman" pitchFamily="18" charset="0"/>
                <a:cs typeface="2  Nazanin" pitchFamily="2" charset="-78"/>
              </a:rPr>
              <a:t>طرح ذهنی: </a:t>
            </a:r>
            <a:r>
              <a:rPr lang="ar-SA" sz="2800" b="1" dirty="0">
                <a:solidFill>
                  <a:srgbClr val="000000"/>
                </a:solidFill>
                <a:latin typeface="Times New Roman" pitchFamily="18" charset="0"/>
                <a:ea typeface="Times New Roman" pitchFamily="18" charset="0"/>
                <a:cs typeface="2  Nazanin" pitchFamily="2" charset="-78"/>
              </a:rPr>
              <a:t>پياژه در مطالعات خود چهار مرحله تفكر را در رشد ذهني كودك مشخص كرده است</a:t>
            </a:r>
            <a:r>
              <a:rPr lang="fa-IR" sz="2800" b="1" dirty="0">
                <a:solidFill>
                  <a:srgbClr val="000000"/>
                </a:solidFill>
                <a:latin typeface="Times New Roman" pitchFamily="18" charset="0"/>
                <a:ea typeface="Times New Roman" pitchFamily="18" charset="0"/>
                <a:cs typeface="2  Nazanin" pitchFamily="2" charset="-78"/>
              </a:rPr>
              <a:t>. این طرح های ذهنی عبارتند از:</a:t>
            </a:r>
          </a:p>
          <a:p>
            <a:pPr marL="457200" lvl="0" indent="-457200" algn="r" rtl="1">
              <a:buFont typeface="Courier New" pitchFamily="49" charset="0"/>
              <a:buChar char="o"/>
            </a:pPr>
            <a:r>
              <a:rPr lang="fa-IR" sz="2800" b="1" dirty="0">
                <a:solidFill>
                  <a:srgbClr val="000000"/>
                </a:solidFill>
                <a:latin typeface="Times New Roman" pitchFamily="18" charset="0"/>
                <a:ea typeface="Times New Roman" pitchFamily="18" charset="0"/>
                <a:cs typeface="2  Nazanin" pitchFamily="2" charset="-78"/>
              </a:rPr>
              <a:t>طرح فعالیتی</a:t>
            </a:r>
          </a:p>
          <a:p>
            <a:pPr marL="457200" lvl="0" indent="-457200" algn="r" rtl="1">
              <a:buFont typeface="Courier New" pitchFamily="49" charset="0"/>
              <a:buChar char="o"/>
            </a:pPr>
            <a:r>
              <a:rPr lang="fa-IR" sz="2800" b="1" dirty="0">
                <a:solidFill>
                  <a:srgbClr val="000000"/>
                </a:solidFill>
                <a:latin typeface="Times New Roman" pitchFamily="18" charset="0"/>
                <a:ea typeface="Times New Roman" pitchFamily="18" charset="0"/>
                <a:cs typeface="2  Nazanin" pitchFamily="2" charset="-78"/>
              </a:rPr>
              <a:t>طرح نهادی</a:t>
            </a:r>
          </a:p>
          <a:p>
            <a:pPr marL="457200" lvl="0" indent="-457200" algn="r" rtl="1">
              <a:buFont typeface="Courier New" pitchFamily="49" charset="0"/>
              <a:buChar char="o"/>
            </a:pPr>
            <a:r>
              <a:rPr lang="fa-IR" sz="2800" b="1" dirty="0">
                <a:solidFill>
                  <a:srgbClr val="000000"/>
                </a:solidFill>
                <a:latin typeface="Times New Roman" pitchFamily="18" charset="0"/>
                <a:ea typeface="Times New Roman" pitchFamily="18" charset="0"/>
                <a:cs typeface="2  Nazanin" pitchFamily="2" charset="-78"/>
              </a:rPr>
              <a:t>طرح مفهومی</a:t>
            </a:r>
          </a:p>
          <a:p>
            <a:pPr marL="457200" lvl="0" indent="-457200" algn="r" rtl="1">
              <a:buFont typeface="Courier New" pitchFamily="49" charset="0"/>
              <a:buChar char="o"/>
            </a:pPr>
            <a:r>
              <a:rPr lang="fa-IR" sz="2800" b="1" dirty="0">
                <a:solidFill>
                  <a:srgbClr val="000000"/>
                </a:solidFill>
                <a:latin typeface="Times New Roman" pitchFamily="18" charset="0"/>
                <a:ea typeface="Times New Roman" pitchFamily="18" charset="0"/>
                <a:cs typeface="2  Nazanin" pitchFamily="2" charset="-78"/>
              </a:rPr>
              <a:t>طرح طبقه-ارتباط</a:t>
            </a:r>
          </a:p>
        </p:txBody>
      </p:sp>
      <p:sp>
        <p:nvSpPr>
          <p:cNvPr id="3" name="Rectangle 2"/>
          <p:cNvSpPr/>
          <p:nvPr/>
        </p:nvSpPr>
        <p:spPr>
          <a:xfrm>
            <a:off x="6997201" y="2691825"/>
            <a:ext cx="183415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طرح فعالیتی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52400" y="3124200"/>
            <a:ext cx="8915400" cy="3662541"/>
          </a:xfrm>
          <a:prstGeom prst="rect">
            <a:avLst/>
          </a:prstGeom>
        </p:spPr>
        <p:txBody>
          <a:bodyPr wrap="square">
            <a:spAutoFit/>
          </a:bodyPr>
          <a:lstStyle/>
          <a:p>
            <a:pPr lvl="0" algn="just" rtl="1" eaLnBrk="0" fontAlgn="base" hangingPunct="0">
              <a:spcBef>
                <a:spcPct val="0"/>
              </a:spcBef>
              <a:spcAft>
                <a:spcPct val="0"/>
              </a:spcAft>
            </a:pPr>
            <a:r>
              <a:rPr lang="ar-SA" sz="2900" b="1" dirty="0">
                <a:solidFill>
                  <a:srgbClr val="000000"/>
                </a:solidFill>
                <a:latin typeface="Times New Roman" pitchFamily="18" charset="0"/>
                <a:ea typeface="Times New Roman" pitchFamily="18" charset="0"/>
                <a:cs typeface="2  Nazanin" pitchFamily="2" charset="-78"/>
              </a:rPr>
              <a:t>در مرحله تفكر حسي-حركتي</a:t>
            </a:r>
            <a:r>
              <a:rPr lang="en-US" sz="2900" b="1" dirty="0">
                <a:solidFill>
                  <a:srgbClr val="000000"/>
                </a:solidFill>
                <a:latin typeface="Times New Roman" pitchFamily="18" charset="0"/>
                <a:ea typeface="Times New Roman" pitchFamily="18" charset="0"/>
                <a:cs typeface="2  Nazanin" pitchFamily="2" charset="-78"/>
              </a:rPr>
              <a:t> </a:t>
            </a:r>
            <a:r>
              <a:rPr lang="fa-IR" sz="2900" b="1" dirty="0">
                <a:solidFill>
                  <a:srgbClr val="000000"/>
                </a:solidFill>
                <a:latin typeface="Times New Roman" pitchFamily="18" charset="0"/>
                <a:ea typeface="Times New Roman" pitchFamily="18" charset="0"/>
                <a:cs typeface="2  Nazanin" pitchFamily="2" charset="-78"/>
              </a:rPr>
              <a:t>یا فعالیتی</a:t>
            </a:r>
            <a:r>
              <a:rPr lang="ar-SA" sz="2900" b="1" dirty="0">
                <a:solidFill>
                  <a:srgbClr val="000000"/>
                </a:solidFill>
                <a:latin typeface="Times New Roman" pitchFamily="18" charset="0"/>
                <a:ea typeface="Times New Roman" pitchFamily="18" charset="0"/>
                <a:cs typeface="2  Nazanin" pitchFamily="2" charset="-78"/>
              </a:rPr>
              <a:t> (از تولد تا‌2سالگي) كودك به دنبال كسب مهارت و كنترل حركات خود و آگاهي يافتن درباره اشياي پيرامون است</a:t>
            </a:r>
            <a:r>
              <a:rPr lang="en-US" sz="2900" b="1" dirty="0">
                <a:solidFill>
                  <a:srgbClr val="000000"/>
                </a:solidFill>
                <a:latin typeface="Times New Roman" pitchFamily="18" charset="0"/>
                <a:ea typeface="Times New Roman" pitchFamily="18" charset="0"/>
                <a:cs typeface="2  Nazanin" pitchFamily="2" charset="-78"/>
              </a:rPr>
              <a:t>.</a:t>
            </a:r>
          </a:p>
          <a:p>
            <a:pPr lvl="0" algn="just" rtl="1"/>
            <a:r>
              <a:rPr lang="fa-IR" sz="2900" b="1" dirty="0">
                <a:solidFill>
                  <a:srgbClr val="000000"/>
                </a:solidFill>
                <a:latin typeface="Times New Roman" pitchFamily="18" charset="0"/>
                <a:ea typeface="Times New Roman" pitchFamily="18" charset="0"/>
                <a:cs typeface="2  Nazanin" pitchFamily="2" charset="-78"/>
              </a:rPr>
              <a:t>در این طرح یادگیری مبتنی بر فعالیت های حسی کودک است. یعنی کودک می آموزد، چگونه اعمال حسی-حرکتی را انجام دهد. طی این مرحله کودک اعمالی چون گرفتن، مکیدن، به سمت دهان بردن و... را می آموزد.</a:t>
            </a:r>
          </a:p>
          <a:p>
            <a:pPr lvl="0" algn="just" rtl="1"/>
            <a:r>
              <a:rPr lang="fa-IR" sz="2900" b="1" dirty="0">
                <a:solidFill>
                  <a:srgbClr val="000000"/>
                </a:solidFill>
                <a:latin typeface="Times New Roman" pitchFamily="18" charset="0"/>
                <a:ea typeface="Times New Roman" pitchFamily="18" charset="0"/>
                <a:cs typeface="2  Nazanin" pitchFamily="2" charset="-78"/>
              </a:rPr>
              <a:t>این طرح تا دو سالگی به بیشترین رشد خود می رسد. اما تا پایان عمر امور حسی-حرکتی را در بر دارد.</a:t>
            </a:r>
          </a:p>
          <a:p>
            <a:pPr lvl="0" algn="just" rtl="1"/>
            <a:r>
              <a:rPr lang="fa-IR" sz="2900" b="1" dirty="0">
                <a:solidFill>
                  <a:srgbClr val="000000"/>
                </a:solidFill>
                <a:latin typeface="Times New Roman" pitchFamily="18" charset="0"/>
                <a:ea typeface="Times New Roman" pitchFamily="18" charset="0"/>
                <a:cs typeface="2  Nazanin" pitchFamily="2" charset="-78"/>
              </a:rPr>
              <a:t> پس پرورش آن باید همواره مورد توجه و تقویت باشد.   </a:t>
            </a:r>
          </a:p>
        </p:txBody>
      </p:sp>
    </p:spTree>
    <p:extLst>
      <p:ext uri="{BB962C8B-B14F-4D97-AF65-F5344CB8AC3E}">
        <p14:creationId xmlns:p14="http://schemas.microsoft.com/office/powerpoint/2010/main" val="96445689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133600" y="-76200"/>
            <a:ext cx="5410200" cy="15240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rgbClr val="FF0000"/>
                </a:solidFill>
                <a:cs typeface="B Homa" pitchFamily="2" charset="-78"/>
              </a:rPr>
              <a:t>آموزش علوم در دنیای در حال تغییر</a:t>
            </a:r>
            <a:endParaRPr lang="en-US" sz="3200" b="1" dirty="0">
              <a:solidFill>
                <a:srgbClr val="FF0000"/>
              </a:solidFill>
              <a:cs typeface="B Homa" pitchFamily="2" charset="-78"/>
            </a:endParaRPr>
          </a:p>
        </p:txBody>
      </p:sp>
      <p:sp>
        <p:nvSpPr>
          <p:cNvPr id="3" name="TextBox 2"/>
          <p:cNvSpPr txBox="1"/>
          <p:nvPr/>
        </p:nvSpPr>
        <p:spPr>
          <a:xfrm>
            <a:off x="-152400" y="1828800"/>
            <a:ext cx="9296400" cy="1384995"/>
          </a:xfrm>
          <a:prstGeom prst="rect">
            <a:avLst/>
          </a:prstGeom>
          <a:noFill/>
        </p:spPr>
        <p:txBody>
          <a:bodyPr wrap="square" rtlCol="0">
            <a:spAutoFit/>
          </a:bodyPr>
          <a:lstStyle/>
          <a:p>
            <a:pPr marL="285750" indent="-285750" algn="r" rtl="1">
              <a:buFont typeface="Wingdings" pitchFamily="2" charset="2"/>
              <a:buChar char="ü"/>
            </a:pPr>
            <a:r>
              <a:rPr lang="fa-IR" sz="2800" b="1" dirty="0">
                <a:solidFill>
                  <a:srgbClr val="FFC000"/>
                </a:solidFill>
                <a:cs typeface="B Homa" pitchFamily="2" charset="-78"/>
              </a:rPr>
              <a:t>دنیای اطراف کود ک در حال تغییر دائم است.</a:t>
            </a:r>
          </a:p>
          <a:p>
            <a:pPr marL="285750" indent="-285750" algn="r" rtl="1">
              <a:buFont typeface="Wingdings" pitchFamily="2" charset="2"/>
              <a:buChar char="ü"/>
            </a:pPr>
            <a:r>
              <a:rPr lang="fa-IR" sz="2800" b="1" dirty="0">
                <a:solidFill>
                  <a:srgbClr val="FFC000"/>
                </a:solidFill>
                <a:cs typeface="B Homa" pitchFamily="2" charset="-78"/>
              </a:rPr>
              <a:t>در چندین سال آینده ، در مدت زمان محدودی، میزان اطلاعات و دانش بشری تصاعدی افزایش می یابد. </a:t>
            </a:r>
            <a:endParaRPr lang="en-US" sz="2800" b="1" dirty="0">
              <a:solidFill>
                <a:srgbClr val="FFC000"/>
              </a:solidFill>
              <a:cs typeface="B Homa" pitchFamily="2" charset="-78"/>
            </a:endParaRPr>
          </a:p>
        </p:txBody>
      </p:sp>
      <p:sp>
        <p:nvSpPr>
          <p:cNvPr id="6" name="Rectangle 5"/>
          <p:cNvSpPr/>
          <p:nvPr/>
        </p:nvSpPr>
        <p:spPr>
          <a:xfrm>
            <a:off x="1143000" y="3468469"/>
            <a:ext cx="798808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ضرورت توجه به مفهوم یابی به جای انتقال مفهوم</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Box 6"/>
          <p:cNvSpPr txBox="1"/>
          <p:nvPr/>
        </p:nvSpPr>
        <p:spPr>
          <a:xfrm>
            <a:off x="-304800" y="4203918"/>
            <a:ext cx="9435884" cy="2554545"/>
          </a:xfrm>
          <a:prstGeom prst="rect">
            <a:avLst/>
          </a:prstGeom>
          <a:noFill/>
        </p:spPr>
        <p:txBody>
          <a:bodyPr wrap="square" rtlCol="0">
            <a:spAutoFit/>
          </a:bodyPr>
          <a:lstStyle/>
          <a:p>
            <a:pPr marL="400050" indent="-400050" algn="r" rtl="1">
              <a:buFont typeface="+mj-lt"/>
              <a:buAutoNum type="romanUcPeriod"/>
            </a:pPr>
            <a:r>
              <a:rPr lang="fa-IR" sz="3200" b="1" dirty="0">
                <a:solidFill>
                  <a:srgbClr val="C00000"/>
                </a:solidFill>
              </a:rPr>
              <a:t>بالا بودن سرعت رشد دانش بشری</a:t>
            </a:r>
          </a:p>
          <a:p>
            <a:pPr marL="400050" indent="-400050" algn="r" rtl="1">
              <a:buFont typeface="+mj-lt"/>
              <a:buAutoNum type="romanUcPeriod"/>
            </a:pPr>
            <a:r>
              <a:rPr lang="fa-IR" sz="3200" b="1" dirty="0">
                <a:solidFill>
                  <a:srgbClr val="C00000"/>
                </a:solidFill>
              </a:rPr>
              <a:t>گستردگی دانش بشری(معلمین تنها قادر به آموزش راه یادگیری اند)</a:t>
            </a:r>
          </a:p>
          <a:p>
            <a:pPr marL="400050" indent="-400050" algn="r" rtl="1">
              <a:buFont typeface="+mj-lt"/>
              <a:buAutoNum type="romanUcPeriod"/>
            </a:pPr>
            <a:r>
              <a:rPr lang="fa-IR" sz="3200" b="1" dirty="0">
                <a:solidFill>
                  <a:srgbClr val="C00000"/>
                </a:solidFill>
              </a:rPr>
              <a:t>علوم ابطال پذیرند (دانش آموزان باید فرایند یادگیری و مفهوم یابی را بیاموزند)</a:t>
            </a:r>
            <a:endParaRPr lang="en-US" sz="3200" b="1" dirty="0">
              <a:solidFill>
                <a:srgbClr val="C00000"/>
              </a:solidFill>
            </a:endParaRPr>
          </a:p>
        </p:txBody>
      </p:sp>
    </p:spTree>
    <p:extLst>
      <p:ext uri="{BB962C8B-B14F-4D97-AF65-F5344CB8AC3E}">
        <p14:creationId xmlns:p14="http://schemas.microsoft.com/office/powerpoint/2010/main" val="10346367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2263" y="76200"/>
            <a:ext cx="406553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طرح ذهنی نمادی یا پیش عملیاتی</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76200" y="685800"/>
            <a:ext cx="8950036" cy="6124754"/>
          </a:xfrm>
          <a:prstGeom prst="rect">
            <a:avLst/>
          </a:prstGeom>
          <a:noFill/>
        </p:spPr>
        <p:txBody>
          <a:bodyPr wrap="square" rtlCol="0">
            <a:spAutoFit/>
          </a:bodyPr>
          <a:lstStyle/>
          <a:p>
            <a:pPr lvl="0" algn="just" rtl="1" eaLnBrk="0" fontAlgn="base" hangingPunct="0">
              <a:spcBef>
                <a:spcPct val="0"/>
              </a:spcBef>
              <a:spcAft>
                <a:spcPct val="0"/>
              </a:spcAft>
            </a:pPr>
            <a:r>
              <a:rPr lang="ar-SA" sz="2800" b="1" dirty="0">
                <a:latin typeface="Times New Roman" pitchFamily="18" charset="0"/>
                <a:ea typeface="Times New Roman" pitchFamily="18" charset="0"/>
                <a:cs typeface="2  Nazanin" pitchFamily="2" charset="-78"/>
              </a:rPr>
              <a:t>در مرحله تفكر پيش عملياتي (از سن2تا حدود7سالگي) ذهن كودك بيشتر مشغول كسب مهارتهاي كلامي است. در اين مرحله كودك مي </a:t>
            </a:r>
            <a:r>
              <a:rPr lang="fa-IR" sz="2800" b="1" dirty="0">
                <a:latin typeface="Times New Roman" pitchFamily="18" charset="0"/>
                <a:ea typeface="Times New Roman" pitchFamily="18" charset="0"/>
                <a:cs typeface="2  Nazanin" pitchFamily="2" charset="-78"/>
              </a:rPr>
              <a:t>ت</a:t>
            </a:r>
            <a:r>
              <a:rPr lang="ar-SA" sz="2800" b="1" dirty="0">
                <a:latin typeface="Times New Roman" pitchFamily="18" charset="0"/>
                <a:ea typeface="Times New Roman" pitchFamily="18" charset="0"/>
                <a:cs typeface="2  Nazanin" pitchFamily="2" charset="-78"/>
              </a:rPr>
              <a:t>واند اشياي پيرامون را نام ببرد و به طريق شهودي استدلال كند</a:t>
            </a:r>
            <a:r>
              <a:rPr lang="en-US" sz="2800" b="1" dirty="0">
                <a:latin typeface="Times New Roman" pitchFamily="18" charset="0"/>
                <a:ea typeface="Times New Roman" pitchFamily="18" charset="0"/>
                <a:cs typeface="2  Nazanin" pitchFamily="2" charset="-78"/>
              </a:rPr>
              <a:t>.</a:t>
            </a:r>
          </a:p>
          <a:p>
            <a:pPr algn="just" rtl="1"/>
            <a:r>
              <a:rPr lang="fa-IR" sz="2800" b="1" dirty="0">
                <a:latin typeface="Times New Roman" pitchFamily="18" charset="0"/>
                <a:ea typeface="Times New Roman" pitchFamily="18" charset="0"/>
                <a:cs typeface="2  Nazanin" pitchFamily="2" charset="-78"/>
              </a:rPr>
              <a:t>با شروع شکل گیری دومین طرح ذهنی، کودک کم کم یاد می گیرد از علائم برای شناسایی واقعیت استفاده کند. او یاد می گیرد وقایع را از روی علائم توصیف کند، اما هنوز قادر به دستکاری و نتیجه گیری نیست.</a:t>
            </a:r>
          </a:p>
          <a:p>
            <a:pPr algn="just" rtl="1"/>
            <a:r>
              <a:rPr lang="fa-IR" sz="2800" b="1" dirty="0">
                <a:latin typeface="Times New Roman" pitchFamily="18" charset="0"/>
                <a:ea typeface="Times New Roman" pitchFamily="18" charset="0"/>
                <a:cs typeface="2  Nazanin" pitchFamily="2" charset="-78"/>
              </a:rPr>
              <a:t>این طرح شروع قابلیت تعمیم و طبقه بندی است</a:t>
            </a:r>
          </a:p>
          <a:p>
            <a:pPr algn="just" rtl="1"/>
            <a:r>
              <a:rPr lang="fa-IR" sz="2800" b="1" dirty="0">
                <a:latin typeface="Times New Roman" pitchFamily="18" charset="0"/>
                <a:ea typeface="Times New Roman" pitchFamily="18" charset="0"/>
                <a:cs typeface="2  Nazanin" pitchFamily="2" charset="-78"/>
              </a:rPr>
              <a:t>این کارکرد طرح ذهنی در فعالیت آزمایشگاهی و.... زیاد مورد توجه قرار می گیرد، در حالی که دانش آموزان به خوبی از تعمیم و طبقه بندی بهره گیرند، گام مهمی در فعالیت های کاوشگری انجام داده اند.</a:t>
            </a:r>
          </a:p>
          <a:p>
            <a:pPr algn="just" rtl="1"/>
            <a:r>
              <a:rPr lang="fa-IR" sz="2800" b="1" dirty="0">
                <a:latin typeface="Times New Roman" pitchFamily="18" charset="0"/>
                <a:ea typeface="Times New Roman" pitchFamily="18" charset="0"/>
                <a:cs typeface="2  Nazanin" pitchFamily="2" charset="-78"/>
              </a:rPr>
              <a:t>در این دوره ممکن است کودک هر چادری را از خود بداند یا چوبی را به عنوان اسب مورد استفاده قرار دهد یا به عروسک خود غذا بدهد.</a:t>
            </a:r>
          </a:p>
          <a:p>
            <a:pPr algn="just" rtl="1"/>
            <a:r>
              <a:rPr lang="fa-IR" sz="2800" b="1" dirty="0">
                <a:latin typeface="Times New Roman" pitchFamily="18" charset="0"/>
                <a:ea typeface="Times New Roman" pitchFamily="18" charset="0"/>
                <a:cs typeface="2  Nazanin" pitchFamily="2" charset="-78"/>
              </a:rPr>
              <a:t> کودک به تقلید توجه زیادی می کند.  در دوره ابتدایی نیز تقلید یکی از راههای مهم یادگیری اوست.</a:t>
            </a:r>
            <a:endParaRPr lang="en-US" sz="2800" b="1" dirty="0">
              <a:latin typeface="Times New Roman" pitchFamily="18" charset="0"/>
              <a:ea typeface="Times New Roman" pitchFamily="18" charset="0"/>
              <a:cs typeface="2  Nazanin" pitchFamily="2" charset="-78"/>
            </a:endParaRPr>
          </a:p>
        </p:txBody>
      </p:sp>
    </p:spTree>
    <p:extLst>
      <p:ext uri="{BB962C8B-B14F-4D97-AF65-F5344CB8AC3E}">
        <p14:creationId xmlns:p14="http://schemas.microsoft.com/office/powerpoint/2010/main" val="21139851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8400" y="-76200"/>
            <a:ext cx="276550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طرح ذهنی مفهومی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6200" y="404872"/>
            <a:ext cx="9067800" cy="6986528"/>
          </a:xfrm>
          <a:prstGeom prst="rect">
            <a:avLst/>
          </a:prstGeom>
          <a:noFill/>
        </p:spPr>
        <p:txBody>
          <a:bodyPr wrap="square" rtlCol="0">
            <a:spAutoFit/>
          </a:bodyPr>
          <a:lstStyle/>
          <a:p>
            <a:pPr lvl="0" algn="r" rtl="1" eaLnBrk="0" fontAlgn="base" hangingPunct="0">
              <a:spcBef>
                <a:spcPct val="0"/>
              </a:spcBef>
              <a:spcAft>
                <a:spcPct val="0"/>
              </a:spcAft>
            </a:pPr>
            <a:r>
              <a:rPr lang="ar-SA" sz="2800" b="1" dirty="0">
                <a:latin typeface="Times New Roman" pitchFamily="18" charset="0"/>
                <a:ea typeface="Times New Roman" pitchFamily="18" charset="0"/>
                <a:cs typeface="2  Nazanin" pitchFamily="2" charset="-78"/>
              </a:rPr>
              <a:t>مرحله بعدي دوره تفكر عملياتي عيني</a:t>
            </a:r>
            <a:r>
              <a:rPr lang="fa-IR" sz="2800" b="1" dirty="0">
                <a:latin typeface="Times New Roman" pitchFamily="18" charset="0"/>
                <a:ea typeface="Times New Roman" pitchFamily="18" charset="0"/>
                <a:cs typeface="2  Nazanin" pitchFamily="2" charset="-78"/>
              </a:rPr>
              <a:t> یا ذهنی-مفهومی</a:t>
            </a:r>
            <a:r>
              <a:rPr lang="ar-SA" sz="2800" b="1" dirty="0">
                <a:latin typeface="Times New Roman" pitchFamily="18" charset="0"/>
                <a:ea typeface="Times New Roman" pitchFamily="18" charset="0"/>
                <a:cs typeface="2  Nazanin" pitchFamily="2" charset="-78"/>
              </a:rPr>
              <a:t> (از7تا حدود12سالگي) است كه كودك با مفاهيم ذهني و مجرد مانند اعداد، نسبتها و روابط آشنا مي‌شود</a:t>
            </a:r>
            <a:r>
              <a:rPr lang="en-US" sz="2800" b="1" dirty="0">
                <a:latin typeface="Calibri" pitchFamily="34" charset="0"/>
                <a:ea typeface="Times New Roman" pitchFamily="18" charset="0"/>
                <a:cs typeface="2  Nazanin" pitchFamily="2" charset="-78"/>
              </a:rPr>
              <a:t>.</a:t>
            </a:r>
            <a:r>
              <a:rPr lang="fa-IR" sz="2800" b="1" dirty="0">
                <a:latin typeface="Calibri" pitchFamily="34" charset="0"/>
                <a:ea typeface="Times New Roman" pitchFamily="18" charset="0"/>
                <a:cs typeface="2  Nazanin" pitchFamily="2" charset="-78"/>
              </a:rPr>
              <a:t> کودکان در دوره ابتدایی قادرند استفاده از علائم یا تعمیم را کنار بگذارند و از مفهوم به جای علائم استفاده کنند.</a:t>
            </a:r>
          </a:p>
          <a:p>
            <a:pPr lvl="0" algn="r" rtl="1" eaLnBrk="0" fontAlgn="base" hangingPunct="0">
              <a:spcBef>
                <a:spcPct val="0"/>
              </a:spcBef>
              <a:spcAft>
                <a:spcPct val="0"/>
              </a:spcAft>
            </a:pPr>
            <a:r>
              <a:rPr lang="fa-IR" sz="2800" b="1" dirty="0">
                <a:latin typeface="Calibri" pitchFamily="34" charset="0"/>
                <a:cs typeface="2  Nazanin" pitchFamily="2" charset="-78"/>
              </a:rPr>
              <a:t>در این دوره دیگر فقط چادری ها مادر او نیستند، بلکه مادر او مفاهیم دیگری دارد که ...... در این دوره کودک از طریق پدیده های عینی، نتیجه گیری منطقی می کند و هنوز قادر نیست  مفاهیم را به صورت انتزاعی کسب کند.</a:t>
            </a:r>
          </a:p>
          <a:p>
            <a:pPr lvl="0" algn="r" rtl="1" eaLnBrk="0" fontAlgn="base" hangingPunct="0">
              <a:spcBef>
                <a:spcPct val="0"/>
              </a:spcBef>
              <a:spcAft>
                <a:spcPct val="0"/>
              </a:spcAft>
            </a:pPr>
            <a:r>
              <a:rPr lang="fa-IR" sz="2800" b="1" dirty="0">
                <a:latin typeface="Calibri" pitchFamily="34" charset="0"/>
                <a:cs typeface="2  Nazanin" pitchFamily="2" charset="-78"/>
              </a:rPr>
              <a:t>از این روست که در دوره ابتدایی معلمین باید کودکان  را درگیر فعالیت های عینی کنند.</a:t>
            </a:r>
          </a:p>
          <a:p>
            <a:pPr lvl="0" algn="r" rtl="1" eaLnBrk="0" fontAlgn="base" hangingPunct="0">
              <a:spcBef>
                <a:spcPct val="0"/>
              </a:spcBef>
              <a:spcAft>
                <a:spcPct val="0"/>
              </a:spcAft>
            </a:pPr>
            <a:r>
              <a:rPr lang="fa-IR" sz="2800" b="1" dirty="0">
                <a:latin typeface="Calibri" pitchFamily="34" charset="0"/>
                <a:cs typeface="2  Nazanin" pitchFamily="2" charset="-78"/>
              </a:rPr>
              <a:t>در دوره ابتدایی پدیده هایی برای کودک مفهوم دارند که از عملیات عینی توسط خودش گذر کرده باشند. این ویژگی ایجاب می کند که آموزش علوم از طریق فرایندهای عملکردی صورت پذیرد.</a:t>
            </a:r>
          </a:p>
          <a:p>
            <a:pPr lvl="0" algn="r" rtl="1" eaLnBrk="0" fontAlgn="base" hangingPunct="0">
              <a:spcBef>
                <a:spcPct val="0"/>
              </a:spcBef>
              <a:spcAft>
                <a:spcPct val="0"/>
              </a:spcAft>
            </a:pPr>
            <a:r>
              <a:rPr lang="fa-IR" sz="2800" b="1" dirty="0">
                <a:latin typeface="Calibri" pitchFamily="34" charset="0"/>
                <a:cs typeface="2  Nazanin" pitchFamily="2" charset="-78"/>
              </a:rPr>
              <a:t>بچه در این دوره قادر است  به مفهوم تشابهات و تمایزات از راه دستکاری و عملکرد عینی پی ببرد. که در آموزش علوم کاربرد فراوان دارد. اما این طبقه بندی بیشتر به مفاهیم عینی مربوط می شود(طبقه بندی از روی شکل، اندازه، جنس، رنگ و ویژگی های عینی).</a:t>
            </a:r>
          </a:p>
          <a:p>
            <a:pPr lvl="0" algn="r" rtl="1" eaLnBrk="0" fontAlgn="base" hangingPunct="0">
              <a:spcBef>
                <a:spcPct val="0"/>
              </a:spcBef>
              <a:spcAft>
                <a:spcPct val="0"/>
              </a:spcAft>
            </a:pPr>
            <a:r>
              <a:rPr lang="fa-IR" sz="2800" b="1" dirty="0">
                <a:latin typeface="Calibri" pitchFamily="34" charset="0"/>
                <a:cs typeface="2  Nazanin" pitchFamily="2" charset="-78"/>
              </a:rPr>
              <a:t>در این دوره او به راحتی مفاهیم کسب شده عینی را در ذهن نگه داری می کند.</a:t>
            </a:r>
          </a:p>
          <a:p>
            <a:pPr lvl="0" algn="r" rtl="1" eaLnBrk="0" fontAlgn="base" hangingPunct="0">
              <a:spcBef>
                <a:spcPct val="0"/>
              </a:spcBef>
              <a:spcAft>
                <a:spcPct val="0"/>
              </a:spcAft>
            </a:pPr>
            <a:r>
              <a:rPr lang="fa-IR" sz="2800" b="1" dirty="0">
                <a:solidFill>
                  <a:srgbClr val="FF0000"/>
                </a:solidFill>
                <a:latin typeface="Calibri" pitchFamily="34" charset="0"/>
                <a:cs typeface="2  Nazanin" pitchFamily="2" charset="-78"/>
              </a:rPr>
              <a:t>   </a:t>
            </a:r>
            <a:endParaRPr lang="en-US" sz="28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16707232"/>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2893100"/>
          </a:xfrm>
          <a:prstGeom prst="rect">
            <a:avLst/>
          </a:prstGeom>
          <a:noFill/>
        </p:spPr>
        <p:txBody>
          <a:bodyPr wrap="square" rtlCol="0">
            <a:spAutoFit/>
          </a:bodyPr>
          <a:lstStyle/>
          <a:p>
            <a:pPr algn="r" rtl="1"/>
            <a:r>
              <a:rPr lang="fa-IR" sz="2600" dirty="0">
                <a:cs typeface="B Koodak" pitchFamily="2" charset="-78"/>
              </a:rPr>
              <a:t>مثلا چای قرمز در منزل همان چای خشک سیاه در مغازه است که محصول سبز مزرعه باشد. یا سیب روی درخت، درون یخچال، بشقاب، حتی مربا و پخته شده آن سیب است.</a:t>
            </a:r>
          </a:p>
          <a:p>
            <a:pPr algn="r" rtl="1"/>
            <a:r>
              <a:rPr lang="fa-IR" sz="2600" dirty="0">
                <a:cs typeface="B Koodak" pitchFamily="2" charset="-78"/>
              </a:rPr>
              <a:t>این دوره برای معلمین از دو نظر اهمیت دارد:</a:t>
            </a:r>
          </a:p>
          <a:p>
            <a:pPr marL="571500" indent="-571500" algn="r" rtl="1">
              <a:buFont typeface="+mj-lt"/>
              <a:buAutoNum type="romanUcPeriod"/>
            </a:pPr>
            <a:r>
              <a:rPr lang="fa-IR" sz="2600" dirty="0">
                <a:cs typeface="B Koodak" pitchFamily="2" charset="-78"/>
              </a:rPr>
              <a:t>عینا منطبق است بر سنین پایه های اول تا پایه های آخر دوره ابتدایی.</a:t>
            </a:r>
          </a:p>
          <a:p>
            <a:pPr marL="571500" lvl="0" indent="-571500" algn="justLow" rtl="1" eaLnBrk="0" fontAlgn="base" hangingPunct="0">
              <a:spcBef>
                <a:spcPct val="0"/>
              </a:spcBef>
              <a:spcAft>
                <a:spcPct val="0"/>
              </a:spcAft>
              <a:buFont typeface="+mj-lt"/>
              <a:buAutoNum type="romanUcPeriod"/>
            </a:pPr>
            <a:r>
              <a:rPr lang="fa-IR" sz="2600" dirty="0">
                <a:cs typeface="B Koodak" pitchFamily="2" charset="-78"/>
              </a:rPr>
              <a:t>دوره ای مهم است که کودک هم یادگیری و هم به خاطر سپاری مفاهیم از طریق عینی قادر می باشد.</a:t>
            </a:r>
            <a:r>
              <a:rPr lang="ar-SA" sz="2100" dirty="0">
                <a:solidFill>
                  <a:prstClr val="black"/>
                </a:solidFill>
                <a:latin typeface="Arial" pitchFamily="34" charset="0"/>
                <a:ea typeface="Times New Roman" pitchFamily="18" charset="0"/>
                <a:cs typeface="2  Nazanin" pitchFamily="2" charset="-78"/>
              </a:rPr>
              <a:t> </a:t>
            </a:r>
            <a:endParaRPr lang="fa-IR" sz="2100" dirty="0">
              <a:solidFill>
                <a:prstClr val="black"/>
              </a:solidFill>
              <a:latin typeface="Arial" pitchFamily="34" charset="0"/>
              <a:ea typeface="Times New Roman" pitchFamily="18" charset="0"/>
              <a:cs typeface="2  Nazanin" pitchFamily="2" charset="-78"/>
            </a:endParaRPr>
          </a:p>
        </p:txBody>
      </p:sp>
      <p:sp>
        <p:nvSpPr>
          <p:cNvPr id="5" name="Rectangle 4"/>
          <p:cNvSpPr/>
          <p:nvPr/>
        </p:nvSpPr>
        <p:spPr>
          <a:xfrm>
            <a:off x="0" y="3810000"/>
            <a:ext cx="9144000" cy="2677656"/>
          </a:xfrm>
          <a:prstGeom prst="rect">
            <a:avLst/>
          </a:prstGeom>
        </p:spPr>
        <p:txBody>
          <a:bodyPr wrap="square">
            <a:spAutoFit/>
          </a:bodyPr>
          <a:lstStyle/>
          <a:p>
            <a:pPr lvl="0" algn="justLow" rtl="1" eaLnBrk="0" fontAlgn="base" hangingPunct="0">
              <a:spcBef>
                <a:spcPct val="0"/>
              </a:spcBef>
              <a:spcAft>
                <a:spcPct val="0"/>
              </a:spcAft>
            </a:pPr>
            <a:r>
              <a:rPr lang="ar-SA" sz="2800" dirty="0">
                <a:solidFill>
                  <a:srgbClr val="FFFF00"/>
                </a:solidFill>
                <a:latin typeface="Arial" pitchFamily="34" charset="0"/>
                <a:ea typeface="Times New Roman" pitchFamily="18" charset="0"/>
                <a:cs typeface="2  Nazanin" pitchFamily="2" charset="-78"/>
              </a:rPr>
              <a:t>مفاهیم عینی شامل مفاهيم محسوس اشیاء واقعی و کیفیتهای قابل مشاهده آنها می باشد، مانند کتاب، صندلی، میز، اتومبیل( نمونه های اشیاء واقعی) و سیاه،گرد، زبر( نمونه های کیفیت اشیاء واقعی).</a:t>
            </a:r>
            <a:endParaRPr lang="fa-IR" sz="2800" dirty="0">
              <a:solidFill>
                <a:srgbClr val="FFFF00"/>
              </a:solidFill>
              <a:latin typeface="Arial" pitchFamily="34" charset="0"/>
              <a:ea typeface="Times New Roman" pitchFamily="18" charset="0"/>
              <a:cs typeface="2  Nazanin" pitchFamily="2" charset="-78"/>
            </a:endParaRPr>
          </a:p>
          <a:p>
            <a:pPr lvl="0" algn="justLow" rtl="1" eaLnBrk="0" fontAlgn="base" hangingPunct="0">
              <a:spcBef>
                <a:spcPct val="0"/>
              </a:spcBef>
              <a:spcAft>
                <a:spcPct val="0"/>
              </a:spcAft>
            </a:pPr>
            <a:r>
              <a:rPr lang="ar-SA" sz="2800" dirty="0">
                <a:solidFill>
                  <a:srgbClr val="FFFF00"/>
                </a:solidFill>
                <a:latin typeface="Arial" pitchFamily="34" charset="0"/>
                <a:ea typeface="Times New Roman" pitchFamily="18" charset="0"/>
                <a:cs typeface="2  Nazanin" pitchFamily="2" charset="-78"/>
              </a:rPr>
              <a:t>مفاهیم انتزاعی به طور عینی قابل مشاهده نیستند و باید آنها را از راه تعریفشان یاد گرفت. گانیه به این گونه مفاهیم </a:t>
            </a:r>
            <a:r>
              <a:rPr lang="fa-IR" sz="2800" dirty="0">
                <a:solidFill>
                  <a:srgbClr val="FFFF00"/>
                </a:solidFill>
                <a:latin typeface="Arial" pitchFamily="34" charset="0"/>
                <a:ea typeface="Times New Roman" pitchFamily="18" charset="0"/>
                <a:cs typeface="2  Nazanin" pitchFamily="2" charset="-78"/>
              </a:rPr>
              <a:t>،</a:t>
            </a:r>
            <a:r>
              <a:rPr lang="ar-SA" sz="2800" dirty="0">
                <a:solidFill>
                  <a:srgbClr val="FFFF00"/>
                </a:solidFill>
                <a:latin typeface="Arial" pitchFamily="34" charset="0"/>
                <a:ea typeface="Times New Roman" pitchFamily="18" charset="0"/>
                <a:cs typeface="2  Nazanin" pitchFamily="2" charset="-78"/>
              </a:rPr>
              <a:t> مف</a:t>
            </a:r>
            <a:r>
              <a:rPr lang="fa-IR" sz="2800" dirty="0">
                <a:solidFill>
                  <a:srgbClr val="FFFF00"/>
                </a:solidFill>
                <a:latin typeface="Arial" pitchFamily="34" charset="0"/>
                <a:ea typeface="Times New Roman" pitchFamily="18" charset="0"/>
                <a:cs typeface="2  Nazanin" pitchFamily="2" charset="-78"/>
              </a:rPr>
              <a:t>ا</a:t>
            </a:r>
            <a:r>
              <a:rPr lang="ar-SA" sz="2800" dirty="0">
                <a:solidFill>
                  <a:srgbClr val="FFFF00"/>
                </a:solidFill>
                <a:latin typeface="Arial" pitchFamily="34" charset="0"/>
                <a:ea typeface="Times New Roman" pitchFamily="18" charset="0"/>
                <a:cs typeface="2  Nazanin" pitchFamily="2" charset="-78"/>
              </a:rPr>
              <a:t>ه</a:t>
            </a:r>
            <a:r>
              <a:rPr lang="fa-IR" sz="2800" dirty="0">
                <a:solidFill>
                  <a:srgbClr val="FFFF00"/>
                </a:solidFill>
                <a:latin typeface="Arial" pitchFamily="34" charset="0"/>
                <a:ea typeface="Times New Roman" pitchFamily="18" charset="0"/>
                <a:cs typeface="2  Nazanin" pitchFamily="2" charset="-78"/>
              </a:rPr>
              <a:t>ی</a:t>
            </a:r>
            <a:r>
              <a:rPr lang="ar-SA" sz="2800" dirty="0">
                <a:solidFill>
                  <a:srgbClr val="FFFF00"/>
                </a:solidFill>
                <a:latin typeface="Arial" pitchFamily="34" charset="0"/>
                <a:ea typeface="Times New Roman" pitchFamily="18" charset="0"/>
                <a:cs typeface="2  Nazanin" pitchFamily="2" charset="-78"/>
              </a:rPr>
              <a:t>م تعریفی </a:t>
            </a:r>
            <a:r>
              <a:rPr lang="fa-IR" sz="2800" dirty="0">
                <a:solidFill>
                  <a:srgbClr val="FFFF00"/>
                </a:solidFill>
                <a:latin typeface="Arial" pitchFamily="34" charset="0"/>
                <a:ea typeface="Times New Roman" pitchFamily="18" charset="0"/>
                <a:cs typeface="2  Nazanin" pitchFamily="2" charset="-78"/>
              </a:rPr>
              <a:t>می گوید)</a:t>
            </a:r>
            <a:r>
              <a:rPr lang="ar-SA" sz="2800" dirty="0">
                <a:solidFill>
                  <a:srgbClr val="FFFF00"/>
                </a:solidFill>
                <a:latin typeface="Arial" pitchFamily="34" charset="0"/>
                <a:ea typeface="Times New Roman" pitchFamily="18" charset="0"/>
                <a:cs typeface="2  Nazanin" pitchFamily="2" charset="-78"/>
              </a:rPr>
              <a:t>. نمونه این مفاهیم عبارت اند از: مفاهیم فیزیکی جرم و دما، مفاهیم زبانی فاعل و مفعول ، و مفاهیم ریاضی جذر و توان.</a:t>
            </a:r>
            <a:endParaRPr lang="en-US" sz="2800" dirty="0">
              <a:solidFill>
                <a:srgbClr val="FFFF00"/>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1191113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14400"/>
            <a:ext cx="9067800" cy="2677656"/>
          </a:xfrm>
          <a:prstGeom prst="rect">
            <a:avLst/>
          </a:prstGeom>
        </p:spPr>
        <p:txBody>
          <a:bodyPr wrap="square">
            <a:spAutoFit/>
          </a:bodyPr>
          <a:lstStyle/>
          <a:p>
            <a:pPr lvl="0" algn="r" rtl="1" eaLnBrk="0" fontAlgn="base" hangingPunct="0">
              <a:spcBef>
                <a:spcPct val="0"/>
              </a:spcBef>
              <a:spcAft>
                <a:spcPct val="0"/>
              </a:spcAft>
            </a:pPr>
            <a:r>
              <a:rPr lang="ar-SA" sz="2800" b="1" dirty="0">
                <a:latin typeface="Times New Roman" pitchFamily="18" charset="0"/>
                <a:ea typeface="Times New Roman" pitchFamily="18" charset="0"/>
                <a:cs typeface="2  Nazanin" pitchFamily="2" charset="-78"/>
              </a:rPr>
              <a:t>سرانجام مرحله تفكر عملياتي صوري </a:t>
            </a:r>
            <a:r>
              <a:rPr lang="fa-IR" sz="2800" b="1" dirty="0">
                <a:latin typeface="Times New Roman" pitchFamily="18" charset="0"/>
                <a:ea typeface="Times New Roman" pitchFamily="18" charset="0"/>
                <a:cs typeface="2  Nazanin" pitchFamily="2" charset="-78"/>
              </a:rPr>
              <a:t> یا طبقه و ارتباط </a:t>
            </a:r>
            <a:r>
              <a:rPr lang="ar-SA" sz="2800" b="1" dirty="0">
                <a:latin typeface="Times New Roman" pitchFamily="18" charset="0"/>
                <a:ea typeface="Times New Roman" pitchFamily="18" charset="0"/>
                <a:cs typeface="2  Nazanin" pitchFamily="2" charset="-78"/>
              </a:rPr>
              <a:t>(از حدود12سالگي به بعد) است كه كودك به استدلال منطقي، منظم، و انتزاعي روي مي آورد.</a:t>
            </a:r>
            <a:endParaRPr lang="fa-IR" sz="2800" b="1" dirty="0">
              <a:latin typeface="Times New Roman" pitchFamily="18" charset="0"/>
              <a:ea typeface="Times New Roman" pitchFamily="18" charset="0"/>
              <a:cs typeface="2  Nazanin" pitchFamily="2" charset="-78"/>
            </a:endParaRPr>
          </a:p>
          <a:p>
            <a:pPr lvl="0" algn="r" rtl="1" eaLnBrk="0" fontAlgn="base" hangingPunct="0">
              <a:spcBef>
                <a:spcPct val="0"/>
              </a:spcBef>
              <a:spcAft>
                <a:spcPct val="0"/>
              </a:spcAft>
            </a:pPr>
            <a:r>
              <a:rPr lang="fa-IR" sz="2800" b="1" dirty="0">
                <a:latin typeface="Times New Roman" pitchFamily="18" charset="0"/>
                <a:cs typeface="2  Nazanin" pitchFamily="2" charset="-78"/>
              </a:rPr>
              <a:t>از شاخص های مهم این دوره : انسان در این دوره قادر به درک مفاهیم به صورت غیر عینی می باشد. در این مرحله فرد قادر به طبقه بندی از روی مفاهیم است. از طریق همین مفهوم قادر است ارتباط ها را تشخیص، طبقه بندی و تعمیم دهد(ارتباط افتادن سیب از درخت و جاذبه زمین). </a:t>
            </a:r>
            <a:endParaRPr lang="ar-SA" sz="2800" b="1" dirty="0">
              <a:latin typeface="Arial" pitchFamily="34" charset="0"/>
              <a:cs typeface="Arial" pitchFamily="34" charset="0"/>
            </a:endParaRPr>
          </a:p>
        </p:txBody>
      </p:sp>
      <p:sp>
        <p:nvSpPr>
          <p:cNvPr id="3" name="Rectangle 2"/>
          <p:cNvSpPr/>
          <p:nvPr/>
        </p:nvSpPr>
        <p:spPr>
          <a:xfrm>
            <a:off x="5867400" y="228600"/>
            <a:ext cx="309732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طرح ذهنی طبقه و ارتباط</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8026624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247864"/>
          </a:xfrm>
          <a:prstGeom prst="rect">
            <a:avLst/>
          </a:prstGeom>
        </p:spPr>
        <p:txBody>
          <a:bodyPr wrap="square">
            <a:spAutoFit/>
          </a:bodyPr>
          <a:lstStyle/>
          <a:p>
            <a:pPr marL="457200" indent="-457200" algn="r" rtl="1">
              <a:buFont typeface="Courier New" pitchFamily="49" charset="0"/>
              <a:buChar char="o"/>
            </a:pPr>
            <a:endParaRPr lang="fa-IR" sz="2800" b="1" dirty="0">
              <a:solidFill>
                <a:prstClr val="white"/>
              </a:solidFill>
            </a:endParaRPr>
          </a:p>
          <a:p>
            <a:pPr algn="r" rtl="1"/>
            <a:r>
              <a:rPr lang="fa-IR" sz="2800" b="1" dirty="0">
                <a:solidFill>
                  <a:prstClr val="white"/>
                </a:solidFill>
              </a:rPr>
              <a:t>ساختار کلی(این اجزاء جزء فرایند یادگیری اند که دخالت انسان در آنها بیشتر است. می توان گفت عمده فعالیت های مربوط به کمال، به شخص انسان و محیط آموزشی وی بستگی پیدا می کند) :</a:t>
            </a:r>
          </a:p>
          <a:p>
            <a:pPr marL="457200" indent="-457200" algn="r" rtl="1">
              <a:buFont typeface="Wingdings" pitchFamily="2" charset="2"/>
              <a:buChar char="q"/>
            </a:pPr>
            <a:r>
              <a:rPr lang="fa-IR" sz="3200" b="1" dirty="0">
                <a:solidFill>
                  <a:srgbClr val="FF0000"/>
                </a:solidFill>
              </a:rPr>
              <a:t>ساخت شناختی</a:t>
            </a:r>
            <a:r>
              <a:rPr lang="en-US" sz="3200" b="1" dirty="0">
                <a:solidFill>
                  <a:srgbClr val="FF0000"/>
                </a:solidFill>
              </a:rPr>
              <a:t>:</a:t>
            </a:r>
            <a:r>
              <a:rPr lang="fa-IR" sz="3200" b="1" dirty="0">
                <a:solidFill>
                  <a:prstClr val="white"/>
                </a:solidFill>
              </a:rPr>
              <a:t> </a:t>
            </a:r>
          </a:p>
          <a:p>
            <a:pPr algn="just" rtl="1"/>
            <a:r>
              <a:rPr lang="fa-IR" sz="2800" b="1" dirty="0">
                <a:solidFill>
                  <a:prstClr val="white"/>
                </a:solidFill>
              </a:rPr>
              <a:t>ساخت شناختی انسان از اولین یادگیری های او شروع می شود. ساخت شناختی همان مخزن اطلاعات انسان است. این مخزن آرام، آرام به محتوایش افزوده می شود. با تغییر هر ایده و مفهومی طبقه بندی ساخت شناختی تغییر می کند. خاص یک دوره رشد ذهنی یا یک طرح و الگوی ذهنی نیست. بلکه ترکیبی از همه طرح های ذهنی است که با یکدیگر در ارتباط اند. برای روشن شدن تغییر ساخت شناختی با هر یادگیری جدید به مثال زیر توجه کنید: </a:t>
            </a:r>
          </a:p>
          <a:p>
            <a:pPr algn="r" rtl="1"/>
            <a:r>
              <a:rPr lang="fa-IR" sz="3200" b="1" dirty="0">
                <a:solidFill>
                  <a:srgbClr val="FFC000"/>
                </a:solidFill>
              </a:rPr>
              <a:t>مفهوم آجیل شب عید:</a:t>
            </a:r>
            <a:r>
              <a:rPr lang="fa-IR" sz="2800" b="1" dirty="0">
                <a:solidFill>
                  <a:prstClr val="white"/>
                </a:solidFill>
              </a:rPr>
              <a:t> کودک در مرحله </a:t>
            </a:r>
            <a:r>
              <a:rPr lang="fa-IR" sz="2800" b="1" dirty="0">
                <a:solidFill>
                  <a:srgbClr val="000066"/>
                </a:solidFill>
              </a:rPr>
              <a:t>طرح ذهنی نمادی</a:t>
            </a:r>
            <a:r>
              <a:rPr lang="fa-IR" sz="2800" b="1" dirty="0">
                <a:solidFill>
                  <a:prstClr val="white"/>
                </a:solidFill>
              </a:rPr>
              <a:t>، درکی بالاتر </a:t>
            </a:r>
            <a:r>
              <a:rPr lang="fa-IR" sz="2800" b="1">
                <a:solidFill>
                  <a:prstClr val="white"/>
                </a:solidFill>
              </a:rPr>
              <a:t>از به </a:t>
            </a:r>
            <a:r>
              <a:rPr lang="fa-IR" sz="2800" b="1" dirty="0">
                <a:solidFill>
                  <a:prstClr val="white"/>
                </a:solidFill>
              </a:rPr>
              <a:t>به پیدا می کند. مثلا آجیل فراوان را فقط می توان در ایام عید خورد. یا اگر آجیل خود را پهن کند مقدارش بیشتر می شود. </a:t>
            </a:r>
          </a:p>
        </p:txBody>
      </p:sp>
    </p:spTree>
    <p:extLst>
      <p:ext uri="{BB962C8B-B14F-4D97-AF65-F5344CB8AC3E}">
        <p14:creationId xmlns:p14="http://schemas.microsoft.com/office/powerpoint/2010/main" val="113232221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195"/>
            <a:ext cx="8839200" cy="6894195"/>
          </a:xfrm>
          <a:prstGeom prst="rect">
            <a:avLst/>
          </a:prstGeom>
        </p:spPr>
        <p:txBody>
          <a:bodyPr wrap="square">
            <a:spAutoFit/>
          </a:bodyPr>
          <a:lstStyle/>
          <a:p>
            <a:pPr lvl="0" algn="r" rtl="1"/>
            <a:r>
              <a:rPr lang="fa-IR" sz="2600" b="1" dirty="0">
                <a:solidFill>
                  <a:prstClr val="white"/>
                </a:solidFill>
              </a:rPr>
              <a:t>در </a:t>
            </a:r>
            <a:r>
              <a:rPr lang="fa-IR" sz="2600" b="1" dirty="0">
                <a:solidFill>
                  <a:srgbClr val="000066"/>
                </a:solidFill>
              </a:rPr>
              <a:t>دوره مفهومی </a:t>
            </a:r>
            <a:r>
              <a:rPr lang="fa-IR" sz="2600" b="1" dirty="0">
                <a:solidFill>
                  <a:prstClr val="white"/>
                </a:solidFill>
              </a:rPr>
              <a:t>او می آموزد که نباید سهمش از برادرش کمتر باشد. ولی ظرف و شکل ظرف آجیل مقدار آجیل را تغییر نمی دهد. در اواخر دوره مفهومی می تواند محاسبه کند که اگر به جای آجیل شب عید، پدرش چند سال پولش را پس انداز کند، می تواند برای او دوچرخه بخرد.</a:t>
            </a:r>
          </a:p>
          <a:p>
            <a:pPr lvl="0" algn="r" rtl="1"/>
            <a:r>
              <a:rPr lang="fa-IR" sz="2600" b="1" dirty="0">
                <a:solidFill>
                  <a:prstClr val="white"/>
                </a:solidFill>
              </a:rPr>
              <a:t>کاربرد ساخت شناختی برای معلمین: با درک صحیح از مراحل رشد و مکانیسم ساخت شناختی بهتر می توان حدس زد که ایده کنونی کودک هنگام تدریس مفاهیم علوم در چه مرحله ای می باشد.   </a:t>
            </a:r>
            <a:endParaRPr lang="fa-IR" sz="2800" b="1" dirty="0">
              <a:solidFill>
                <a:prstClr val="white"/>
              </a:solidFill>
            </a:endParaRPr>
          </a:p>
          <a:p>
            <a:pPr marL="571500" lvl="0" indent="-571500" algn="r" rtl="1">
              <a:buFont typeface="Wingdings" pitchFamily="2" charset="2"/>
              <a:buChar char="q"/>
            </a:pPr>
            <a:r>
              <a:rPr lang="fa-IR" sz="2800" b="1" dirty="0">
                <a:solidFill>
                  <a:srgbClr val="FF0000"/>
                </a:solidFill>
              </a:rPr>
              <a:t>سازگاری با واقعیت:</a:t>
            </a:r>
          </a:p>
          <a:p>
            <a:pPr lvl="0" algn="r" rtl="1"/>
            <a:r>
              <a:rPr lang="fa-IR" sz="2600" b="1" dirty="0">
                <a:solidFill>
                  <a:schemeClr val="bg1"/>
                </a:solidFill>
              </a:rPr>
              <a:t>در فرایند سازگاری با واقعیت، ذهن کودک نظم جدید پیدا می کند. در فرایند سازگاری، مفاهیم با واقعیت منطبق تر می شوند.</a:t>
            </a:r>
          </a:p>
          <a:p>
            <a:pPr lvl="0" algn="r" rtl="1"/>
            <a:r>
              <a:rPr lang="fa-IR" sz="2600" b="1" dirty="0">
                <a:solidFill>
                  <a:schemeClr val="bg1"/>
                </a:solidFill>
              </a:rPr>
              <a:t>عملکرد این الگو بدین شرح است که کودک در برخورد با امور جدید، ساخت شناختی اش دچار عدم تعادل می شود. کودک نسبت به آموخته های قبلی اش شک می کند. کنجکاو می شود و تلاشی را برای ارتباط مفهوم جدید با ایده های قبلی اش آغاز می کند. اگر ارتباط  با ایده های قبلی اش پیدا نکند و مجبور به یادگیری شود،آن را طوطی وار به خاطر می سپارد و هیچگونه جایگاهی در ساختار شناختی اش برای قبول قطعی آن ایجاد نمی کند. همین مکانیسم است که ضرورت توجه معلمین به ایده های قبلی کودک با مفهوم کنونی را ایجاب می کند .   </a:t>
            </a:r>
          </a:p>
        </p:txBody>
      </p:sp>
    </p:spTree>
    <p:extLst>
      <p:ext uri="{BB962C8B-B14F-4D97-AF65-F5344CB8AC3E}">
        <p14:creationId xmlns:p14="http://schemas.microsoft.com/office/powerpoint/2010/main" val="270955073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19755"/>
            <a:ext cx="8534400" cy="5447645"/>
          </a:xfrm>
          <a:prstGeom prst="rect">
            <a:avLst/>
          </a:prstGeom>
        </p:spPr>
        <p:txBody>
          <a:bodyPr wrap="square">
            <a:spAutoFit/>
          </a:bodyPr>
          <a:lstStyle/>
          <a:p>
            <a:pPr marL="457200" lvl="0" indent="-457200" algn="r" rtl="1">
              <a:buFont typeface="Wingdings" pitchFamily="2" charset="2"/>
              <a:buChar char="q"/>
            </a:pPr>
            <a:r>
              <a:rPr lang="fa-IR" sz="2800" b="1" dirty="0">
                <a:solidFill>
                  <a:srgbClr val="FF0000"/>
                </a:solidFill>
              </a:rPr>
              <a:t>تعادل جویی: </a:t>
            </a:r>
          </a:p>
          <a:p>
            <a:pPr lvl="0" algn="just" rtl="1"/>
            <a:r>
              <a:rPr lang="fa-IR" sz="3200" b="1" dirty="0">
                <a:cs typeface="B Homa" pitchFamily="2" charset="-78"/>
              </a:rPr>
              <a:t>کودک برای یافتن حلقه های اتصال بین ایده قبلی و ایده جدیدش تلاش می کند تا به آسودگی خاطر و همان تعادل بخشی برسد. و تا زمانی که کودک ارتباط منطقی بین ایده های قبلی و مفاهیم مورد نظر معلم نیابد به ساخت شناختی متعادل نمی رسد و اگر معلم بدون توجه به این امر کودک را مجاب به یادگیری کند آرام، آرام کودک به تعادلی جدید در درون می رسدکه طبعات تربیتی بسیار زیان بار به دنبال دارد. </a:t>
            </a:r>
            <a:r>
              <a:rPr lang="fa-IR" sz="3200" b="1" dirty="0">
                <a:solidFill>
                  <a:srgbClr val="FF0000"/>
                </a:solidFill>
                <a:cs typeface="B Homa" pitchFamily="2" charset="-78"/>
              </a:rPr>
              <a:t>یعنی </a:t>
            </a:r>
            <a:r>
              <a:rPr lang="fa-IR" sz="3200" b="1" dirty="0">
                <a:solidFill>
                  <a:schemeClr val="tx2">
                    <a:lumMod val="75000"/>
                  </a:schemeClr>
                </a:solidFill>
                <a:cs typeface="B Homa" pitchFamily="2" charset="-78"/>
              </a:rPr>
              <a:t>به عقاید خود بهایی نمی دهد. </a:t>
            </a:r>
            <a:r>
              <a:rPr lang="fa-IR" sz="3200" b="1" dirty="0">
                <a:solidFill>
                  <a:srgbClr val="FF0000"/>
                </a:solidFill>
                <a:cs typeface="B Homa" pitchFamily="2" charset="-78"/>
              </a:rPr>
              <a:t>به تدریج می آموزد که </a:t>
            </a:r>
            <a:r>
              <a:rPr lang="fa-IR" sz="3200" b="1" dirty="0">
                <a:solidFill>
                  <a:schemeClr val="tx2">
                    <a:lumMod val="75000"/>
                  </a:schemeClr>
                </a:solidFill>
                <a:cs typeface="B Homa" pitchFamily="2" charset="-78"/>
              </a:rPr>
              <a:t>نظری نداشته باشد</a:t>
            </a:r>
            <a:r>
              <a:rPr lang="fa-IR" sz="3200" b="1" dirty="0">
                <a:solidFill>
                  <a:srgbClr val="FF0000"/>
                </a:solidFill>
                <a:cs typeface="B Homa" pitchFamily="2" charset="-78"/>
              </a:rPr>
              <a:t>. او می آموزد که </a:t>
            </a:r>
            <a:r>
              <a:rPr lang="fa-IR" sz="3200" b="1" dirty="0">
                <a:solidFill>
                  <a:schemeClr val="tx2">
                    <a:lumMod val="75000"/>
                  </a:schemeClr>
                </a:solidFill>
                <a:cs typeface="B Homa" pitchFamily="2" charset="-78"/>
              </a:rPr>
              <a:t>انفعال، تعادل و آرامش برایش ایجاد می کند.</a:t>
            </a:r>
            <a:endParaRPr lang="en-US" sz="3200" b="1" dirty="0">
              <a:solidFill>
                <a:schemeClr val="tx2">
                  <a:lumMod val="75000"/>
                </a:schemeClr>
              </a:solidFill>
              <a:cs typeface="B Homa" pitchFamily="2" charset="-78"/>
            </a:endParaRPr>
          </a:p>
        </p:txBody>
      </p:sp>
    </p:spTree>
    <p:extLst>
      <p:ext uri="{BB962C8B-B14F-4D97-AF65-F5344CB8AC3E}">
        <p14:creationId xmlns:p14="http://schemas.microsoft.com/office/powerpoint/2010/main" val="409084602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87" y="2967335"/>
            <a:ext cx="90316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Homa" pitchFamily="2" charset="-78"/>
              </a:rPr>
              <a:t>روش های مختلف تدریس علوم تجربی</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B Homa" pitchFamily="2" charset="-78"/>
            </a:endParaRPr>
          </a:p>
        </p:txBody>
      </p:sp>
    </p:spTree>
    <p:extLst>
      <p:ext uri="{BB962C8B-B14F-4D97-AF65-F5344CB8AC3E}">
        <p14:creationId xmlns:p14="http://schemas.microsoft.com/office/powerpoint/2010/main" val="2827007921"/>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17577"/>
            <a:ext cx="9144000" cy="5478423"/>
          </a:xfrm>
          <a:prstGeom prst="rect">
            <a:avLst/>
          </a:prstGeom>
        </p:spPr>
        <p:txBody>
          <a:bodyPr wrap="square">
            <a:spAutoFit/>
          </a:bodyPr>
          <a:lstStyle/>
          <a:p>
            <a:pPr algn="just" rtl="1"/>
            <a:r>
              <a:rPr lang="fa-IR" sz="2500" b="1" dirty="0">
                <a:cs typeface="B Homa" pitchFamily="2" charset="-78"/>
              </a:rPr>
              <a:t>یکی از روش های یادگیرنده محور،  یادگیری اکتشافی نام دارد. یادگیری اکتشافی به طور عمده برفرضهای نظریه ساخت گرایی استوار است. طبق این نظریه یادگیرنده خود کشف کننده و سازنده ی دانش است. بنابراین رویکرد سازندگی اساسا یک رویکرد مبتنی بر یادگیری اکتشافی است. ( توسط برونر پیشنهاد شده است).                                                                    </a:t>
            </a:r>
          </a:p>
          <a:p>
            <a:pPr algn="just" rtl="1"/>
            <a:r>
              <a:rPr lang="fa-IR" sz="2500" b="1" dirty="0">
                <a:cs typeface="B Homa" pitchFamily="2" charset="-78"/>
              </a:rPr>
              <a:t>می توان یادگیری اکتشافی را این گونه تعریف  کرد: رویکردی به آموزش که از طریق آن یادگیرندگان تشویق می شوند تا با محیط خود به تعامل بپردازند. یعنی به کاوشگری و دست کاری اشیاء  دست و پنجه نرم کردن با سوال ها و</a:t>
            </a:r>
            <a:r>
              <a:rPr lang="en-US" sz="2500" b="1" dirty="0">
                <a:cs typeface="B Homa" pitchFamily="2" charset="-78"/>
              </a:rPr>
              <a:t> </a:t>
            </a:r>
            <a:r>
              <a:rPr lang="fa-IR" sz="2500" b="1" dirty="0">
                <a:cs typeface="B Homa" pitchFamily="2" charset="-78"/>
              </a:rPr>
              <a:t>اختلاف نظرها یا انجام آزمایش اقدام کنند و</a:t>
            </a:r>
            <a:r>
              <a:rPr lang="en-US" sz="2500" b="1" dirty="0">
                <a:cs typeface="B Homa" pitchFamily="2" charset="-78"/>
              </a:rPr>
              <a:t> </a:t>
            </a:r>
            <a:r>
              <a:rPr lang="fa-IR" sz="2500" b="1" dirty="0">
                <a:cs typeface="B Homa" pitchFamily="2" charset="-78"/>
              </a:rPr>
              <a:t>در نتیجه به فهم یک موضوع خاص برسند.</a:t>
            </a:r>
          </a:p>
          <a:p>
            <a:pPr algn="just" rtl="1"/>
            <a:r>
              <a:rPr lang="fa-IR" sz="2500" b="1" dirty="0">
                <a:cs typeface="B Homa" pitchFamily="2" charset="-78"/>
              </a:rPr>
              <a:t>برونر در دفاع از روش پیشنهادی خود گفته است ما به آموزش یک موضوع می پردازیم نه به این خاطر که کتابخانه های کوچک زنده درباره آن موضوع تولید کنیم بلکه برای این منظور که شاگردان را به تفکر وا داریم تا موضوعات را آن گونه که تاریخ دانان می بینند، ببینند  و برای این منظور که در فرایند دانش اندوزی شرکت کنند. دانستن یک فرایند است نه یک فراورده  .</a:t>
            </a:r>
          </a:p>
        </p:txBody>
      </p:sp>
      <p:sp>
        <p:nvSpPr>
          <p:cNvPr id="3" name="Rectangle 2"/>
          <p:cNvSpPr/>
          <p:nvPr/>
        </p:nvSpPr>
        <p:spPr>
          <a:xfrm>
            <a:off x="6629083" y="0"/>
            <a:ext cx="238719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یادگیری اکتشافی</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1308924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75532"/>
            <a:ext cx="9144000" cy="5015668"/>
          </a:xfrm>
          <a:prstGeom prst="rect">
            <a:avLst/>
          </a:prstGeom>
        </p:spPr>
        <p:txBody>
          <a:bodyPr wrap="square">
            <a:spAutoFit/>
          </a:bodyPr>
          <a:lstStyle/>
          <a:p>
            <a:pPr algn="just" rtl="1">
              <a:lnSpc>
                <a:spcPct val="115000"/>
              </a:lnSpc>
              <a:spcAft>
                <a:spcPts val="1000"/>
              </a:spcAft>
            </a:pPr>
            <a:r>
              <a:rPr lang="ar-SA" sz="2800" b="1">
                <a:latin typeface="Calibri"/>
                <a:ea typeface="Calibri"/>
                <a:cs typeface="B Homa" pitchFamily="2" charset="-78"/>
              </a:rPr>
              <a:t>یکی </a:t>
            </a:r>
            <a:r>
              <a:rPr lang="ar-SA" sz="2800" b="1" dirty="0">
                <a:latin typeface="Calibri"/>
                <a:ea typeface="Calibri"/>
                <a:cs typeface="B Homa" pitchFamily="2" charset="-78"/>
              </a:rPr>
              <a:t>از الگوهای فعال و فرایند محور آموزش است که بر پایه سوالهای چالش برانگیز و موقعیتهای مبهم استوار است و به دانش آموز فرصت داده می شود تا طراحی و تصمیم گیری نموده و مسئله را حل نماید</a:t>
            </a:r>
            <a:r>
              <a:rPr lang="fa-IR" sz="2800" b="1" dirty="0">
                <a:latin typeface="Calibri"/>
                <a:ea typeface="Calibri"/>
                <a:cs typeface="B Homa" pitchFamily="2" charset="-78"/>
              </a:rPr>
              <a:t>. </a:t>
            </a:r>
            <a:r>
              <a:rPr lang="ar-SA" sz="2800" b="1" dirty="0">
                <a:latin typeface="Calibri"/>
                <a:ea typeface="Calibri"/>
                <a:cs typeface="B Homa" pitchFamily="2" charset="-78"/>
              </a:rPr>
              <a:t>در این شیوه علاوه بر شنیدن، مولفه های مهمی چون مشاهده، پرسش، تفکر، کاوشگری، آزمایش، و استدلال مورد توجه قرار می گیرد تا فراگیران از همان ابتدای تحصیل به توانمندی تفسیر و قضاوت و نظریه پردازی مجهز شوند در این شیوه، موضوعات درسی از سوی معلم یا دانش آموز به صورت یک موقعیت مبهم یا مسأله مطرح می گردند و کشف مفاهیم و راه حل های عملی برای مشکلات عینی، به صورت گروهی یا فردی به عهده دانش آموزان است</a:t>
            </a:r>
            <a:r>
              <a:rPr lang="fa-IR" sz="2800" b="1" dirty="0">
                <a:latin typeface="Calibri"/>
                <a:ea typeface="Calibri"/>
                <a:cs typeface="B Homa" pitchFamily="2" charset="-78"/>
              </a:rPr>
              <a:t>. </a:t>
            </a:r>
            <a:endParaRPr lang="en-US" sz="2800" b="1" dirty="0">
              <a:effectLst/>
              <a:latin typeface="Calibri"/>
              <a:ea typeface="Calibri"/>
              <a:cs typeface="B Homa" pitchFamily="2" charset="-78"/>
            </a:endParaRPr>
          </a:p>
        </p:txBody>
      </p:sp>
      <p:sp>
        <p:nvSpPr>
          <p:cNvPr id="3" name="Rectangle 2"/>
          <p:cNvSpPr/>
          <p:nvPr/>
        </p:nvSpPr>
        <p:spPr>
          <a:xfrm>
            <a:off x="5486400" y="76200"/>
            <a:ext cx="360707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یادگیری پژوهش محور</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881521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675" y="4832"/>
            <a:ext cx="570060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آموزش علوم و جایگاه علوم تجربی</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1" y="914400"/>
            <a:ext cx="9137274" cy="5201424"/>
          </a:xfrm>
          <a:prstGeom prst="rect">
            <a:avLst/>
          </a:prstGeom>
          <a:noFill/>
        </p:spPr>
        <p:txBody>
          <a:bodyPr wrap="square" rtlCol="0">
            <a:spAutoFit/>
          </a:bodyPr>
          <a:lstStyle/>
          <a:p>
            <a:pPr algn="r" rtl="1"/>
            <a:r>
              <a:rPr lang="fa-IR" sz="3200" b="1" dirty="0"/>
              <a:t>در کشورهای مختلف: آماده کردن کودکان برای سهیم شدن در فرایند رشد و توسعه پایدار(مثل:</a:t>
            </a:r>
          </a:p>
          <a:p>
            <a:pPr marL="285750" indent="-285750" algn="r" rtl="1">
              <a:buFont typeface="Wingdings" pitchFamily="2" charset="2"/>
              <a:buChar char="ü"/>
            </a:pPr>
            <a:r>
              <a:rPr lang="fa-IR" sz="3200" b="1" dirty="0"/>
              <a:t>حفظ و ارتقای محیط زیست، </a:t>
            </a:r>
          </a:p>
          <a:p>
            <a:pPr marL="285750" indent="-285750" algn="r" rtl="1">
              <a:buFont typeface="Wingdings" pitchFamily="2" charset="2"/>
              <a:buChar char="ü"/>
            </a:pPr>
            <a:r>
              <a:rPr lang="fa-IR" sz="3200" b="1" dirty="0"/>
              <a:t>حفظ و ارتقای منابع آب و خاک </a:t>
            </a:r>
          </a:p>
          <a:p>
            <a:pPr marL="285750" indent="-285750" algn="r" rtl="1">
              <a:buFont typeface="Wingdings" pitchFamily="2" charset="2"/>
              <a:buChar char="ü"/>
            </a:pPr>
            <a:r>
              <a:rPr lang="fa-IR" sz="3200" b="1">
                <a:solidFill>
                  <a:prstClr val="white"/>
                </a:solidFill>
              </a:rPr>
              <a:t>حفظ وارتقای </a:t>
            </a:r>
            <a:r>
              <a:rPr lang="fa-IR" sz="3200" b="1" dirty="0">
                <a:solidFill>
                  <a:prstClr val="white"/>
                </a:solidFill>
              </a:rPr>
              <a:t>سلامت </a:t>
            </a:r>
          </a:p>
          <a:p>
            <a:pPr marL="285750" indent="-285750" algn="r" rtl="1">
              <a:buFont typeface="Wingdings" pitchFamily="2" charset="2"/>
              <a:buChar char="ü"/>
            </a:pPr>
            <a:r>
              <a:rPr lang="fa-IR" sz="3200" b="1" dirty="0">
                <a:solidFill>
                  <a:prstClr val="white"/>
                </a:solidFill>
              </a:rPr>
              <a:t>حفظ و ارتقای آب وهوا </a:t>
            </a:r>
          </a:p>
          <a:p>
            <a:pPr marL="285750" indent="-285750" algn="r" rtl="1">
              <a:buFont typeface="Wingdings" pitchFamily="2" charset="2"/>
              <a:buChar char="ü"/>
            </a:pPr>
            <a:r>
              <a:rPr lang="fa-IR" sz="3200" b="1" dirty="0">
                <a:solidFill>
                  <a:prstClr val="white"/>
                </a:solidFill>
              </a:rPr>
              <a:t>و....</a:t>
            </a:r>
          </a:p>
          <a:p>
            <a:pPr algn="ctr" rtl="1"/>
            <a:r>
              <a:rPr lang="fa-IR" sz="3600" b="1" dirty="0">
                <a:solidFill>
                  <a:srgbClr val="FF0000"/>
                </a:solidFill>
              </a:rPr>
              <a:t>جهت ایجاد آمادگی در کودکان برای رویارویی با واقعیت ها، کودکان به جای کسب دانش باید بیشتر به توسعه سواد علمی توجه کنند.</a:t>
            </a:r>
            <a:endParaRPr lang="en-US" sz="3600" b="1" dirty="0">
              <a:solidFill>
                <a:srgbClr val="FF0000"/>
              </a:solidFill>
            </a:endParaRPr>
          </a:p>
        </p:txBody>
      </p:sp>
    </p:spTree>
    <p:extLst>
      <p:ext uri="{BB962C8B-B14F-4D97-AF65-F5344CB8AC3E}">
        <p14:creationId xmlns:p14="http://schemas.microsoft.com/office/powerpoint/2010/main" val="40597563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46"/>
            <a:ext cx="9144000" cy="6485109"/>
          </a:xfrm>
          <a:prstGeom prst="rect">
            <a:avLst/>
          </a:prstGeom>
        </p:spPr>
        <p:txBody>
          <a:bodyPr wrap="square">
            <a:spAutoFit/>
          </a:bodyPr>
          <a:lstStyle/>
          <a:p>
            <a:pPr lvl="0" algn="r" rtl="1">
              <a:lnSpc>
                <a:spcPct val="115000"/>
              </a:lnSpc>
              <a:spcAft>
                <a:spcPts val="1000"/>
              </a:spcAft>
            </a:pPr>
            <a:r>
              <a:rPr lang="fa-IR" sz="2500" b="1" dirty="0">
                <a:solidFill>
                  <a:prstClr val="white"/>
                </a:solidFill>
                <a:latin typeface="Calibri"/>
                <a:ea typeface="Calibri"/>
                <a:cs typeface="B Homa" pitchFamily="2" charset="-78"/>
              </a:rPr>
              <a:t>در این روش با ارائه ی سؤالاتی از طرف معلم ، یادگیرندگان در موقعیتی مسئله دار قرار می گیرند. حل مساله را می توان به صورت فرآیندی در نظر گرفت که به وسیله آن یادگیرنده ترکیبی ا ز قواعد پیشتر آموخته شده را کشف می کند و می تواند برای رسیدن به راه حلی برای یک موقعیت جدید از آنها بهره گیرد ودر طی این فرایند به یادگیری جدید نایل شود. این موضوع تازه آموخته شده ، یک قاعده با قانون رده  بالاتر است که یادگیرنده را قادر می سازد سایر مسائل از این نوع را حل کند. </a:t>
            </a:r>
            <a:endParaRPr lang="en-US" sz="2500" b="1" dirty="0">
              <a:solidFill>
                <a:prstClr val="white"/>
              </a:solidFill>
              <a:latin typeface="Calibri"/>
              <a:ea typeface="Calibri"/>
              <a:cs typeface="B Homa" pitchFamily="2" charset="-78"/>
            </a:endParaRPr>
          </a:p>
          <a:p>
            <a:pPr lvl="0" algn="r" rtl="1">
              <a:lnSpc>
                <a:spcPct val="115000"/>
              </a:lnSpc>
              <a:spcAft>
                <a:spcPts val="1000"/>
              </a:spcAft>
            </a:pPr>
            <a:r>
              <a:rPr lang="fa-IR" sz="2500" b="1" dirty="0">
                <a:solidFill>
                  <a:prstClr val="white"/>
                </a:solidFill>
                <a:latin typeface="Calibri"/>
                <a:ea typeface="Calibri"/>
                <a:cs typeface="B Homa" pitchFamily="2" charset="-78"/>
              </a:rPr>
              <a:t>مراحل تدریس به روش حل مساله : </a:t>
            </a:r>
            <a:endParaRPr lang="en-US" sz="2500" b="1" dirty="0">
              <a:solidFill>
                <a:prstClr val="white"/>
              </a:solidFill>
              <a:latin typeface="Calibri"/>
              <a:ea typeface="Calibri"/>
              <a:cs typeface="B Homa" pitchFamily="2" charset="-78"/>
            </a:endParaRPr>
          </a:p>
          <a:p>
            <a:pPr lvl="0" algn="r" rtl="1">
              <a:lnSpc>
                <a:spcPct val="115000"/>
              </a:lnSpc>
              <a:spcAft>
                <a:spcPts val="1000"/>
              </a:spcAft>
            </a:pPr>
            <a:r>
              <a:rPr lang="fa-IR" sz="2500" b="1" dirty="0">
                <a:solidFill>
                  <a:prstClr val="white"/>
                </a:solidFill>
                <a:latin typeface="Calibri"/>
                <a:ea typeface="Calibri"/>
                <a:cs typeface="B Homa" pitchFamily="2" charset="-78"/>
              </a:rPr>
              <a:t>* ارائه و بیان مساله. </a:t>
            </a:r>
            <a:endParaRPr lang="en-US" sz="2500" b="1" dirty="0">
              <a:solidFill>
                <a:prstClr val="white"/>
              </a:solidFill>
              <a:latin typeface="Calibri"/>
              <a:ea typeface="Calibri"/>
              <a:cs typeface="B Homa" pitchFamily="2" charset="-78"/>
            </a:endParaRPr>
          </a:p>
          <a:p>
            <a:pPr lvl="0" algn="r" rtl="1">
              <a:lnSpc>
                <a:spcPct val="115000"/>
              </a:lnSpc>
              <a:spcAft>
                <a:spcPts val="1000"/>
              </a:spcAft>
            </a:pPr>
            <a:r>
              <a:rPr lang="fa-IR" sz="2500" b="1" dirty="0">
                <a:solidFill>
                  <a:prstClr val="white"/>
                </a:solidFill>
                <a:latin typeface="Calibri"/>
                <a:ea typeface="Calibri"/>
                <a:cs typeface="B Homa" pitchFamily="2" charset="-78"/>
              </a:rPr>
              <a:t>* ارائه ی فرضیه .</a:t>
            </a:r>
            <a:endParaRPr lang="en-US" sz="2500" b="1" dirty="0">
              <a:solidFill>
                <a:prstClr val="white"/>
              </a:solidFill>
              <a:latin typeface="Calibri"/>
              <a:ea typeface="Calibri"/>
              <a:cs typeface="B Homa" pitchFamily="2" charset="-78"/>
            </a:endParaRPr>
          </a:p>
          <a:p>
            <a:pPr lvl="0" algn="r" rtl="1">
              <a:lnSpc>
                <a:spcPct val="115000"/>
              </a:lnSpc>
              <a:spcAft>
                <a:spcPts val="1000"/>
              </a:spcAft>
            </a:pPr>
            <a:r>
              <a:rPr lang="fa-IR" sz="2500" b="1" dirty="0">
                <a:solidFill>
                  <a:prstClr val="white"/>
                </a:solidFill>
                <a:latin typeface="Calibri"/>
                <a:ea typeface="Calibri"/>
                <a:cs typeface="B Homa" pitchFamily="2" charset="-78"/>
              </a:rPr>
              <a:t>* تقسیم دانش آموزان به گروههای چند نفره یا به صورت انفرادی و بررسی راه حل های موجود ، </a:t>
            </a:r>
            <a:r>
              <a:rPr lang="fa-IR" sz="2500" b="1">
                <a:solidFill>
                  <a:prstClr val="white"/>
                </a:solidFill>
                <a:latin typeface="Calibri"/>
                <a:ea typeface="Calibri"/>
                <a:cs typeface="B Homa" pitchFamily="2" charset="-78"/>
              </a:rPr>
              <a:t>ارائه  </a:t>
            </a:r>
            <a:r>
              <a:rPr lang="fa-IR" sz="2500" b="1" dirty="0">
                <a:solidFill>
                  <a:prstClr val="white"/>
                </a:solidFill>
                <a:latin typeface="Calibri"/>
                <a:ea typeface="Calibri"/>
                <a:cs typeface="B Homa" pitchFamily="2" charset="-78"/>
              </a:rPr>
              <a:t>گزارش هر گروه در مورد راه حل پیشنهادی .</a:t>
            </a:r>
            <a:endParaRPr lang="en-US" sz="2500" b="1" dirty="0">
              <a:solidFill>
                <a:prstClr val="white"/>
              </a:solidFill>
              <a:latin typeface="Calibri"/>
              <a:ea typeface="Calibri"/>
              <a:cs typeface="B Homa" pitchFamily="2" charset="-78"/>
            </a:endParaRPr>
          </a:p>
          <a:p>
            <a:pPr lvl="0" algn="r" rtl="1">
              <a:lnSpc>
                <a:spcPct val="115000"/>
              </a:lnSpc>
              <a:spcAft>
                <a:spcPts val="1000"/>
              </a:spcAft>
            </a:pPr>
            <a:r>
              <a:rPr lang="fa-IR" sz="2500" b="1" dirty="0">
                <a:solidFill>
                  <a:prstClr val="white"/>
                </a:solidFill>
                <a:latin typeface="Calibri"/>
                <a:ea typeface="Calibri"/>
                <a:cs typeface="B Homa" pitchFamily="2" charset="-78"/>
              </a:rPr>
              <a:t>* تایید یا رد فرضیات با توجه به مباحث مطرح شده توسط گروهها ، تعمیم فرضیات تایید شده به موارد مشابه .</a:t>
            </a:r>
            <a:endParaRPr lang="en-US" sz="2500" b="1" dirty="0">
              <a:solidFill>
                <a:prstClr val="white"/>
              </a:solidFill>
              <a:latin typeface="Calibri"/>
              <a:ea typeface="Calibri"/>
              <a:cs typeface="B Homa" pitchFamily="2" charset="-78"/>
            </a:endParaRPr>
          </a:p>
        </p:txBody>
      </p:sp>
    </p:spTree>
    <p:extLst>
      <p:ext uri="{BB962C8B-B14F-4D97-AF65-F5344CB8AC3E}">
        <p14:creationId xmlns:p14="http://schemas.microsoft.com/office/powerpoint/2010/main" val="3016568666"/>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0882"/>
            <a:ext cx="9067800" cy="5047536"/>
          </a:xfrm>
          <a:prstGeom prst="rect">
            <a:avLst/>
          </a:prstGeom>
        </p:spPr>
        <p:txBody>
          <a:bodyPr wrap="square">
            <a:spAutoFit/>
          </a:bodyPr>
          <a:lstStyle/>
          <a:p>
            <a:pPr lvl="0" algn="just" rtl="1">
              <a:lnSpc>
                <a:spcPct val="115000"/>
              </a:lnSpc>
              <a:spcAft>
                <a:spcPts val="1000"/>
              </a:spcAft>
            </a:pPr>
            <a:r>
              <a:rPr lang="ar-SA" sz="2800" b="1" dirty="0">
                <a:solidFill>
                  <a:prstClr val="white"/>
                </a:solidFill>
                <a:latin typeface="Calibri"/>
                <a:ea typeface="Calibri"/>
                <a:cs typeface="B Homa" pitchFamily="2" charset="-78"/>
              </a:rPr>
              <a:t>در این شیوه به دانش آموز آزادی و فرصت تصمیم گیری داده می شود تا نحوه یادگیری را تمرین کند. در چنین رویکردی به جای نتیجه، تاکید بر فرآیند یادگیری است و فرآیند یادگیری شامل کسب مهارتهای عملکردی از قبیل مشاهده، جمع آوری اطلاعات، تفکر و استدلال است</a:t>
            </a:r>
            <a:r>
              <a:rPr lang="en-US" sz="2800" b="1" dirty="0">
                <a:solidFill>
                  <a:prstClr val="white"/>
                </a:solidFill>
                <a:latin typeface="Calibri"/>
                <a:ea typeface="Calibri"/>
                <a:cs typeface="B Homa" pitchFamily="2" charset="-78"/>
              </a:rPr>
              <a:t>.</a:t>
            </a:r>
            <a:br>
              <a:rPr lang="en-US" sz="2800" b="1" dirty="0">
                <a:solidFill>
                  <a:prstClr val="white"/>
                </a:solidFill>
                <a:latin typeface="Calibri"/>
                <a:ea typeface="Calibri"/>
                <a:cs typeface="B Homa" pitchFamily="2" charset="-78"/>
              </a:rPr>
            </a:br>
            <a:r>
              <a:rPr lang="ar-SA" sz="2800" b="1" dirty="0">
                <a:solidFill>
                  <a:prstClr val="white"/>
                </a:solidFill>
                <a:latin typeface="Calibri"/>
                <a:ea typeface="Calibri"/>
                <a:cs typeface="B Homa" pitchFamily="2" charset="-78"/>
              </a:rPr>
              <a:t>آموزش پژوهش محور صرف</a:t>
            </a:r>
            <a:r>
              <a:rPr lang="fa-IR" sz="2800" b="1" dirty="0">
                <a:solidFill>
                  <a:prstClr val="white"/>
                </a:solidFill>
                <a:latin typeface="Calibri"/>
                <a:ea typeface="Calibri"/>
                <a:cs typeface="B Homa" pitchFamily="2" charset="-78"/>
              </a:rPr>
              <a:t>ا</a:t>
            </a:r>
            <a:r>
              <a:rPr lang="ar-SA" sz="2800" b="1" dirty="0">
                <a:solidFill>
                  <a:prstClr val="white"/>
                </a:solidFill>
                <a:latin typeface="Calibri"/>
                <a:ea typeface="Calibri"/>
                <a:cs typeface="B Homa" pitchFamily="2" charset="-78"/>
              </a:rPr>
              <a:t> یک روش تدریس نیست</a:t>
            </a:r>
            <a:r>
              <a:rPr lang="fa-IR" sz="2800" b="1" dirty="0">
                <a:solidFill>
                  <a:prstClr val="white"/>
                </a:solidFill>
                <a:latin typeface="Calibri"/>
                <a:ea typeface="Calibri"/>
                <a:cs typeface="B Homa" pitchFamily="2" charset="-78"/>
              </a:rPr>
              <a:t>،</a:t>
            </a:r>
            <a:r>
              <a:rPr lang="ar-SA" sz="2800" b="1" dirty="0">
                <a:solidFill>
                  <a:prstClr val="white"/>
                </a:solidFill>
                <a:latin typeface="Calibri"/>
                <a:ea typeface="Calibri"/>
                <a:cs typeface="B Homa" pitchFamily="2" charset="-78"/>
              </a:rPr>
              <a:t> بلکه استراتژی نوینی جهت آموزش روش یادگیری به دانش آموز است. در آموزش پژوهش محور، معلم نیز همگام با دانش آموزان در جستجوی پاسخ است</a:t>
            </a:r>
            <a:r>
              <a:rPr lang="fa-IR" sz="2800" b="1" dirty="0">
                <a:solidFill>
                  <a:prstClr val="white"/>
                </a:solidFill>
                <a:latin typeface="Calibri"/>
                <a:ea typeface="Calibri"/>
                <a:cs typeface="B Homa" pitchFamily="2" charset="-78"/>
              </a:rPr>
              <a:t>،</a:t>
            </a:r>
            <a:r>
              <a:rPr lang="ar-SA" sz="2800" b="1" dirty="0">
                <a:solidFill>
                  <a:prstClr val="white"/>
                </a:solidFill>
                <a:latin typeface="Calibri"/>
                <a:ea typeface="Calibri"/>
                <a:cs typeface="B Homa" pitchFamily="2" charset="-78"/>
              </a:rPr>
              <a:t> وسایل و امکانات را فراهم می نماید و گام به گام مراحل مختلف کاوشگری را تا رسیدن به نتایج و اهداف تعیین شده هدایت و کنترل می نماید. در این شیوه تاکید بر چگونگی حل مسئله است نه پاسخ مسئله</a:t>
            </a:r>
            <a:r>
              <a:rPr lang="en-US" sz="2800" b="1" dirty="0">
                <a:solidFill>
                  <a:prstClr val="white"/>
                </a:solidFill>
                <a:latin typeface="Calibri"/>
                <a:ea typeface="Calibri"/>
                <a:cs typeface="B Homa" pitchFamily="2" charset="-78"/>
              </a:rPr>
              <a:t>.</a:t>
            </a:r>
          </a:p>
        </p:txBody>
      </p:sp>
    </p:spTree>
    <p:extLst>
      <p:ext uri="{BB962C8B-B14F-4D97-AF65-F5344CB8AC3E}">
        <p14:creationId xmlns:p14="http://schemas.microsoft.com/office/powerpoint/2010/main" val="112363797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85800"/>
            <a:ext cx="9067800" cy="5493812"/>
          </a:xfrm>
          <a:prstGeom prst="rect">
            <a:avLst/>
          </a:prstGeom>
        </p:spPr>
        <p:txBody>
          <a:bodyPr wrap="square">
            <a:spAutoFit/>
          </a:bodyPr>
          <a:lstStyle/>
          <a:p>
            <a:pPr algn="just" rtl="1"/>
            <a:r>
              <a:rPr lang="ar-SA" sz="2700" b="1" dirty="0">
                <a:latin typeface="Times New Roman"/>
                <a:ea typeface="Times New Roman"/>
                <a:cs typeface="B Homa" pitchFamily="2" charset="-78"/>
              </a:rPr>
              <a:t>این نوع یادگیری كه به استفاده از تكنولوژی آموزشی اشاره دارد. تأكید می كند كه در فضای مسقف كلاس درس، معلمان از رسانه های آموزشی اعم از رایانه های عمومی، شخصی، سی دی ها، دیسكت ها، سایت های اینترنت، ایمیل و حتی نانو فناوری در فرایند یاددهی استفاده كنند تا یادگیری را تسهیل كرده و موجبات ارتقاء سطح علمی فراگیران را فراهم آورند. این روش یادگیری برای شاگردان از آن جهت كارآمد و اثربخش است كه بازدهی تحصیلی و فعالیت آموزشی آنان و عملكرد و تدریس و رفتار كلاسی معلمان را بهبود می بخشد، </a:t>
            </a:r>
            <a:r>
              <a:rPr lang="fa-IR" sz="2700" b="1" dirty="0">
                <a:latin typeface="Times New Roman"/>
                <a:ea typeface="Times New Roman"/>
                <a:cs typeface="B Homa" pitchFamily="2" charset="-78"/>
              </a:rPr>
              <a:t>زیرا ت</a:t>
            </a:r>
            <a:r>
              <a:rPr lang="ar-SA" sz="2700" b="1" dirty="0">
                <a:latin typeface="Times New Roman"/>
                <a:ea typeface="Times New Roman"/>
                <a:cs typeface="B Homa" pitchFamily="2" charset="-78"/>
              </a:rPr>
              <a:t>حقیقات </a:t>
            </a:r>
            <a:r>
              <a:rPr lang="fa-IR" sz="2700" b="1" dirty="0">
                <a:latin typeface="Times New Roman"/>
                <a:ea typeface="Times New Roman"/>
                <a:cs typeface="B Homa" pitchFamily="2" charset="-78"/>
              </a:rPr>
              <a:t>نشان می دهند که:</a:t>
            </a:r>
            <a:r>
              <a:rPr lang="ar-SA" sz="2700" b="1" dirty="0">
                <a:latin typeface="Times New Roman"/>
                <a:ea typeface="Times New Roman"/>
                <a:cs typeface="B Homa" pitchFamily="2" charset="-78"/>
              </a:rPr>
              <a:t> « </a:t>
            </a:r>
            <a:r>
              <a:rPr lang="fa-IR" sz="2700" b="1" dirty="0">
                <a:ea typeface="Times New Roman"/>
                <a:cs typeface="B Homa" pitchFamily="2" charset="-78"/>
              </a:rPr>
              <a:t>۷۵</a:t>
            </a:r>
            <a:r>
              <a:rPr lang="ar-SA" sz="2700" b="1" dirty="0">
                <a:ea typeface="Times New Roman"/>
                <a:cs typeface="B Homa" pitchFamily="2" charset="-78"/>
              </a:rPr>
              <a:t> درصد یادگیری از طریق وسایل دیداری و تصویری</a:t>
            </a:r>
            <a:r>
              <a:rPr lang="fa-IR" sz="2700" b="1" dirty="0">
                <a:ea typeface="Times New Roman"/>
                <a:cs typeface="B Homa" pitchFamily="2" charset="-78"/>
              </a:rPr>
              <a:t>(</a:t>
            </a:r>
            <a:r>
              <a:rPr lang="ar-SA" sz="2700" b="1" dirty="0">
                <a:ea typeface="Times New Roman"/>
                <a:cs typeface="B Homa" pitchFamily="2" charset="-78"/>
              </a:rPr>
              <a:t> به وسیله حس بینایی</a:t>
            </a:r>
            <a:r>
              <a:rPr lang="fa-IR" sz="2700" b="1" dirty="0">
                <a:ea typeface="Times New Roman"/>
                <a:cs typeface="B Homa" pitchFamily="2" charset="-78"/>
              </a:rPr>
              <a:t>)،</a:t>
            </a:r>
            <a:r>
              <a:rPr lang="ar-SA" sz="2700" b="1" dirty="0">
                <a:ea typeface="Times New Roman"/>
                <a:cs typeface="B Homa" pitchFamily="2" charset="-78"/>
              </a:rPr>
              <a:t> </a:t>
            </a:r>
            <a:r>
              <a:rPr lang="fa-IR" sz="2700" b="1" dirty="0">
                <a:ea typeface="Times New Roman"/>
                <a:cs typeface="B Homa" pitchFamily="2" charset="-78"/>
              </a:rPr>
              <a:t>۱۳</a:t>
            </a:r>
            <a:r>
              <a:rPr lang="ar-SA" sz="2700" b="1" dirty="0">
                <a:ea typeface="Times New Roman"/>
                <a:cs typeface="B Homa" pitchFamily="2" charset="-78"/>
              </a:rPr>
              <a:t> درصد یادگیری از طریق وسایل صوتی</a:t>
            </a:r>
            <a:r>
              <a:rPr lang="fa-IR" sz="2700" b="1" dirty="0">
                <a:ea typeface="Times New Roman"/>
                <a:cs typeface="B Homa" pitchFamily="2" charset="-78"/>
              </a:rPr>
              <a:t>(</a:t>
            </a:r>
            <a:r>
              <a:rPr lang="ar-SA" sz="2700" b="1" dirty="0">
                <a:ea typeface="Times New Roman"/>
                <a:cs typeface="B Homa" pitchFamily="2" charset="-78"/>
              </a:rPr>
              <a:t> حس شنوایی</a:t>
            </a:r>
            <a:r>
              <a:rPr lang="fa-IR" sz="2700" b="1" dirty="0">
                <a:ea typeface="Times New Roman"/>
                <a:cs typeface="B Homa" pitchFamily="2" charset="-78"/>
              </a:rPr>
              <a:t>)،لامسه</a:t>
            </a:r>
            <a:r>
              <a:rPr lang="ar-SA" sz="2700" b="1" dirty="0">
                <a:ea typeface="Times New Roman"/>
                <a:cs typeface="B Homa" pitchFamily="2" charset="-78"/>
              </a:rPr>
              <a:t> </a:t>
            </a:r>
            <a:r>
              <a:rPr lang="fa-IR" sz="2700" b="1" dirty="0">
                <a:ea typeface="Times New Roman"/>
                <a:cs typeface="B Homa" pitchFamily="2" charset="-78"/>
              </a:rPr>
              <a:t>۶</a:t>
            </a:r>
            <a:r>
              <a:rPr lang="ar-SA" sz="2700" b="1" dirty="0">
                <a:ea typeface="Times New Roman"/>
                <a:cs typeface="B Homa" pitchFamily="2" charset="-78"/>
              </a:rPr>
              <a:t> درصد، بویایی و چشایی هر كدام </a:t>
            </a:r>
            <a:r>
              <a:rPr lang="fa-IR" sz="2700" b="1" dirty="0">
                <a:ea typeface="Times New Roman"/>
                <a:cs typeface="B Homa" pitchFamily="2" charset="-78"/>
              </a:rPr>
              <a:t>۳</a:t>
            </a:r>
            <a:r>
              <a:rPr lang="ar-SA" sz="2700" b="1" dirty="0">
                <a:ea typeface="Times New Roman"/>
                <a:cs typeface="B Homa" pitchFamily="2" charset="-78"/>
              </a:rPr>
              <a:t> درصد در حافظه و یادگیری تأثیر دارند.» و فرایند یادگیری كامل را متأثر می كن</a:t>
            </a:r>
            <a:r>
              <a:rPr lang="fa-IR" sz="2700" b="1" dirty="0">
                <a:ea typeface="Times New Roman"/>
                <a:cs typeface="B Homa" pitchFamily="2" charset="-78"/>
              </a:rPr>
              <a:t>ن</a:t>
            </a:r>
            <a:r>
              <a:rPr lang="ar-SA" sz="2700" b="1" dirty="0">
                <a:ea typeface="Times New Roman"/>
                <a:cs typeface="B Homa" pitchFamily="2" charset="-78"/>
              </a:rPr>
              <a:t>د و اثربخش می نمای</a:t>
            </a:r>
            <a:r>
              <a:rPr lang="fa-IR" sz="2700" b="1" dirty="0">
                <a:ea typeface="Times New Roman"/>
                <a:cs typeface="B Homa" pitchFamily="2" charset="-78"/>
              </a:rPr>
              <a:t>ن</a:t>
            </a:r>
            <a:r>
              <a:rPr lang="ar-SA" sz="2700" b="1" dirty="0">
                <a:ea typeface="Times New Roman"/>
                <a:cs typeface="B Homa" pitchFamily="2" charset="-78"/>
              </a:rPr>
              <a:t>د به همین دلیل است كه در طراحی مدارس بهتر فردا، فناوری اطلاعات و ارتباطات نقش حیاتی خود را ایفا می كند</a:t>
            </a:r>
            <a:r>
              <a:rPr lang="en-US" sz="2700" b="1" dirty="0">
                <a:ea typeface="Times New Roman"/>
                <a:cs typeface="B Homa" pitchFamily="2" charset="-78"/>
              </a:rPr>
              <a:t>.</a:t>
            </a:r>
            <a:endParaRPr lang="en-US" sz="2700" b="1" dirty="0">
              <a:cs typeface="B Homa" pitchFamily="2" charset="-78"/>
            </a:endParaRPr>
          </a:p>
        </p:txBody>
      </p:sp>
      <p:sp>
        <p:nvSpPr>
          <p:cNvPr id="3" name="Rectangle 2"/>
          <p:cNvSpPr/>
          <p:nvPr/>
        </p:nvSpPr>
        <p:spPr>
          <a:xfrm>
            <a:off x="5080067" y="39469"/>
            <a:ext cx="421621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یادگیری با استفاده از </a:t>
            </a:r>
            <a:r>
              <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ICT</a:t>
            </a:r>
          </a:p>
        </p:txBody>
      </p:sp>
      <p:sp>
        <p:nvSpPr>
          <p:cNvPr id="4" name="Rectangle 3"/>
          <p:cNvSpPr/>
          <p:nvPr/>
        </p:nvSpPr>
        <p:spPr>
          <a:xfrm>
            <a:off x="152400" y="6336268"/>
            <a:ext cx="8915400" cy="461665"/>
          </a:xfrm>
          <a:prstGeom prst="rect">
            <a:avLst/>
          </a:prstGeom>
        </p:spPr>
        <p:txBody>
          <a:bodyPr wrap="square">
            <a:spAutoFit/>
          </a:bodyPr>
          <a:lstStyle/>
          <a:p>
            <a:r>
              <a:rPr lang="en-US" sz="2400" dirty="0">
                <a:solidFill>
                  <a:schemeClr val="tx2">
                    <a:lumMod val="75000"/>
                  </a:schemeClr>
                </a:solidFill>
              </a:rPr>
              <a:t>Information and Communications Technology</a:t>
            </a:r>
          </a:p>
        </p:txBody>
      </p:sp>
    </p:spTree>
    <p:extLst>
      <p:ext uri="{BB962C8B-B14F-4D97-AF65-F5344CB8AC3E}">
        <p14:creationId xmlns:p14="http://schemas.microsoft.com/office/powerpoint/2010/main" val="356077544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6" y="-67435"/>
            <a:ext cx="9144000" cy="7077835"/>
          </a:xfrm>
          <a:prstGeom prst="rect">
            <a:avLst/>
          </a:prstGeom>
        </p:spPr>
        <p:txBody>
          <a:bodyPr wrap="square">
            <a:spAutoFit/>
          </a:bodyPr>
          <a:lstStyle/>
          <a:p>
            <a:pPr algn="r" rtl="1">
              <a:lnSpc>
                <a:spcPct val="115000"/>
              </a:lnSpc>
              <a:spcAft>
                <a:spcPts val="1000"/>
              </a:spcAft>
            </a:pPr>
            <a:r>
              <a:rPr lang="fa-IR" sz="3200" b="1" dirty="0">
                <a:solidFill>
                  <a:srgbClr val="FFC000"/>
                </a:solidFill>
                <a:latin typeface="Calibri"/>
                <a:ea typeface="Calibri"/>
                <a:cs typeface="B Homa" pitchFamily="2" charset="-78"/>
              </a:rPr>
              <a:t>روش بارش مغزی ( ذهن انگیزی) : </a:t>
            </a:r>
            <a:endParaRPr lang="en-US" sz="3200" b="1" dirty="0">
              <a:solidFill>
                <a:srgbClr val="FFC000"/>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در این روش دانش آموزان با آزادی تمام کلیه ی مطالبی را که درمورد موضوع به ذهنشان می رسد، فورا"بیان می کنند، و به طور ناخودآگاه و فوری از یافته ها و دانسته های قبلی خود استفاده می کنند و آنها را به کلاس ارائه می دهند. به تدریج دانش آموزان مجموعه ی جملات و کلماتی را بیان می کنند که تمامی آنها در کنار یکدیگر می تواند بخش عمده ای از مطالب مرتبط با سر فصل مربوطه را ارائه دهد.  </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مراحل تدریس روش بارش مغزی : </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*ارائه یک عنوان (موضوع) از سوی معلم به دانش آموزان .</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*بیان فوری مطالب، کلمات و جملاتی در مورد عنوان از طرف دانش آموزان .</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*نوشتن مطالب دانش آموزان بر روی تخته سیاه توسط معلم .</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*جمع بندی مطالب.</a:t>
            </a:r>
            <a:endParaRPr lang="en-US" sz="2600" b="1" dirty="0">
              <a:solidFill>
                <a:prstClr val="white"/>
              </a:solidFill>
              <a:latin typeface="Calibri"/>
              <a:ea typeface="Calibri"/>
              <a:cs typeface="B Homa" pitchFamily="2" charset="-78"/>
            </a:endParaRPr>
          </a:p>
          <a:p>
            <a:pPr algn="r" rtl="1">
              <a:lnSpc>
                <a:spcPct val="115000"/>
              </a:lnSpc>
              <a:spcAft>
                <a:spcPts val="1000"/>
              </a:spcAft>
            </a:pPr>
            <a:r>
              <a:rPr lang="fa-IR" sz="2600" b="1" dirty="0">
                <a:solidFill>
                  <a:prstClr val="white"/>
                </a:solidFill>
                <a:latin typeface="Calibri"/>
                <a:ea typeface="Calibri"/>
                <a:cs typeface="B Homa" pitchFamily="2" charset="-78"/>
              </a:rPr>
              <a:t>*نتیجه گیری .</a:t>
            </a:r>
            <a:endParaRPr lang="en-US" sz="2600" b="1" dirty="0">
              <a:solidFill>
                <a:prstClr val="white"/>
              </a:solidFill>
              <a:latin typeface="Calibri"/>
              <a:ea typeface="Calibri"/>
              <a:cs typeface="B Homa" pitchFamily="2" charset="-78"/>
            </a:endParaRPr>
          </a:p>
        </p:txBody>
      </p:sp>
    </p:spTree>
    <p:extLst>
      <p:ext uri="{BB962C8B-B14F-4D97-AF65-F5344CB8AC3E}">
        <p14:creationId xmlns:p14="http://schemas.microsoft.com/office/powerpoint/2010/main" val="204885406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27882"/>
            <a:ext cx="9144000" cy="5742085"/>
          </a:xfrm>
          <a:prstGeom prst="rect">
            <a:avLst/>
          </a:prstGeom>
        </p:spPr>
        <p:txBody>
          <a:bodyPr wrap="square">
            <a:spAutoFit/>
          </a:bodyPr>
          <a:lstStyle/>
          <a:p>
            <a:pPr algn="just" rtl="1">
              <a:lnSpc>
                <a:spcPct val="115000"/>
              </a:lnSpc>
              <a:spcAft>
                <a:spcPts val="1000"/>
              </a:spcAft>
            </a:pPr>
            <a:r>
              <a:rPr lang="ar-SA" sz="2600" b="1" dirty="0">
                <a:solidFill>
                  <a:prstClr val="white"/>
                </a:solidFill>
                <a:latin typeface="Calibri"/>
                <a:ea typeface="Calibri"/>
                <a:cs typeface="B Homa" pitchFamily="2" charset="-78"/>
              </a:rPr>
              <a:t>یكی از روش های تدریس كه امروزه به طور جدی مورد توجه اندیشمندان عرصه تعلیم و تربیت قرارگرفته است، روش تدریس تعاملی یا فعال می باشد. از ویژگی های بارز چنین تدریسی فعال بودن معلم و دانش آموزان در فضایی كاملا اجتماعی و آزاد از نظر بیان اندیشه، نقد سازنده و بازسازی تجارب گذشته شخصی است. تدریس بخشی از آموزش است و به آن قسمت از فعالیت های آموزشی كه با حضور معلم در كلاس درس اتفاق می افتد اطلاق می شود</a:t>
            </a:r>
            <a:r>
              <a:rPr lang="en-US" sz="2600" b="1" dirty="0">
                <a:solidFill>
                  <a:prstClr val="white"/>
                </a:solidFill>
                <a:latin typeface="Calibri"/>
                <a:ea typeface="Calibri"/>
                <a:cs typeface="B Homa" pitchFamily="2" charset="-78"/>
              </a:rPr>
              <a:t>.</a:t>
            </a:r>
            <a:r>
              <a:rPr lang="ar-SA" sz="2600" b="1" dirty="0">
                <a:solidFill>
                  <a:prstClr val="white"/>
                </a:solidFill>
                <a:latin typeface="Calibri"/>
                <a:ea typeface="Calibri"/>
                <a:cs typeface="B Homa" pitchFamily="2" charset="-78"/>
              </a:rPr>
              <a:t> </a:t>
            </a:r>
            <a:endParaRPr lang="en-US" sz="2600" b="1" dirty="0">
              <a:solidFill>
                <a:prstClr val="white"/>
              </a:solidFill>
              <a:latin typeface="Calibri"/>
              <a:ea typeface="Calibri"/>
              <a:cs typeface="B Homa" pitchFamily="2" charset="-78"/>
            </a:endParaRPr>
          </a:p>
          <a:p>
            <a:pPr algn="just" rtl="1">
              <a:lnSpc>
                <a:spcPct val="115000"/>
              </a:lnSpc>
              <a:spcAft>
                <a:spcPts val="1000"/>
              </a:spcAft>
            </a:pPr>
            <a:r>
              <a:rPr lang="ar-SA" sz="2600" b="1" dirty="0">
                <a:solidFill>
                  <a:prstClr val="white"/>
                </a:solidFill>
                <a:latin typeface="Calibri"/>
                <a:ea typeface="Calibri"/>
                <a:cs typeface="B Homa" pitchFamily="2" charset="-78"/>
              </a:rPr>
              <a:t>رویكرد تدریس تعاملی فعالیتی منظم و سنجیده درباره موضوع یا مساله ای خاص است كه دانش آموزان در تعامل با یكدیگر در</a:t>
            </a:r>
            <a:r>
              <a:rPr lang="en-US" sz="2600" b="1" dirty="0">
                <a:solidFill>
                  <a:prstClr val="white"/>
                </a:solidFill>
                <a:latin typeface="Calibri"/>
                <a:ea typeface="Calibri"/>
                <a:cs typeface="B Homa" pitchFamily="2" charset="-78"/>
              </a:rPr>
              <a:t> </a:t>
            </a:r>
            <a:r>
              <a:rPr lang="ar-SA" sz="2600" b="1" dirty="0">
                <a:solidFill>
                  <a:prstClr val="white"/>
                </a:solidFill>
                <a:latin typeface="Calibri"/>
                <a:ea typeface="Calibri"/>
                <a:cs typeface="B Homa" pitchFamily="2" charset="-78"/>
              </a:rPr>
              <a:t>قالب گروه های چند نفره درباره آن موضوع یا مساله به مطالعه، اندیشه، بحث و</a:t>
            </a:r>
            <a:r>
              <a:rPr lang="fa-IR" sz="2600" b="1" dirty="0">
                <a:solidFill>
                  <a:prstClr val="white"/>
                </a:solidFill>
                <a:latin typeface="Calibri"/>
                <a:ea typeface="Calibri"/>
                <a:cs typeface="B Homa" pitchFamily="2" charset="-78"/>
              </a:rPr>
              <a:t> </a:t>
            </a:r>
            <a:r>
              <a:rPr lang="ar-SA" sz="2600" b="1" dirty="0">
                <a:solidFill>
                  <a:prstClr val="white"/>
                </a:solidFill>
                <a:latin typeface="Calibri"/>
                <a:ea typeface="Calibri"/>
                <a:cs typeface="B Homa" pitchFamily="2" charset="-78"/>
              </a:rPr>
              <a:t>اظهار نظر می پردازند</a:t>
            </a:r>
            <a:r>
              <a:rPr lang="en-US" sz="2600" b="1" dirty="0">
                <a:solidFill>
                  <a:prstClr val="white"/>
                </a:solidFill>
                <a:latin typeface="Calibri"/>
                <a:ea typeface="Calibri"/>
                <a:cs typeface="B Homa" pitchFamily="2" charset="-78"/>
              </a:rPr>
              <a:t>.</a:t>
            </a:r>
            <a:r>
              <a:rPr lang="ar-SA" sz="2600" b="1" dirty="0">
                <a:solidFill>
                  <a:prstClr val="white"/>
                </a:solidFill>
                <a:latin typeface="Calibri"/>
                <a:ea typeface="Calibri"/>
                <a:cs typeface="B Homa" pitchFamily="2" charset="-78"/>
              </a:rPr>
              <a:t> دراین روش ها برخلاف روش های معمول دانش آموزان فعالانه در فرایند آموزش شركت می كنند و مسئولیت یادگیری خود و دوستان</a:t>
            </a:r>
            <a:r>
              <a:rPr lang="en-US" sz="2600" b="1" dirty="0">
                <a:solidFill>
                  <a:prstClr val="white"/>
                </a:solidFill>
                <a:latin typeface="Calibri"/>
                <a:ea typeface="Calibri"/>
                <a:cs typeface="B Homa" pitchFamily="2" charset="-78"/>
              </a:rPr>
              <a:t> </a:t>
            </a:r>
            <a:r>
              <a:rPr lang="ar-SA" sz="2600" b="1" dirty="0">
                <a:solidFill>
                  <a:prstClr val="white"/>
                </a:solidFill>
                <a:latin typeface="Calibri"/>
                <a:ea typeface="Calibri"/>
                <a:cs typeface="B Homa" pitchFamily="2" charset="-78"/>
              </a:rPr>
              <a:t>شان را برعهده می گیرند.</a:t>
            </a:r>
            <a:endParaRPr lang="en-US" sz="2600" b="1" dirty="0">
              <a:solidFill>
                <a:prstClr val="white"/>
              </a:solidFill>
              <a:latin typeface="Calibri"/>
              <a:ea typeface="Calibri"/>
              <a:cs typeface="B Homa" pitchFamily="2" charset="-78"/>
            </a:endParaRPr>
          </a:p>
        </p:txBody>
      </p:sp>
      <p:sp>
        <p:nvSpPr>
          <p:cNvPr id="4" name="Rectangle 3"/>
          <p:cNvSpPr/>
          <p:nvPr/>
        </p:nvSpPr>
        <p:spPr>
          <a:xfrm>
            <a:off x="6629400" y="39469"/>
            <a:ext cx="244169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36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rPr>
              <a:t>یادگیری تعاملی</a:t>
            </a:r>
            <a:endParaRPr lang="en-US" sz="36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89180347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604868"/>
          </a:xfrm>
          <a:prstGeom prst="rect">
            <a:avLst/>
          </a:prstGeom>
        </p:spPr>
        <p:txBody>
          <a:bodyPr wrap="square">
            <a:spAutoFit/>
          </a:bodyPr>
          <a:lstStyle/>
          <a:p>
            <a:pPr algn="just" rtl="1">
              <a:lnSpc>
                <a:spcPct val="115000"/>
              </a:lnSpc>
              <a:spcAft>
                <a:spcPts val="1000"/>
              </a:spcAft>
            </a:pPr>
            <a:r>
              <a:rPr lang="ar-SA" sz="2700" b="1" dirty="0">
                <a:solidFill>
                  <a:prstClr val="white"/>
                </a:solidFill>
                <a:latin typeface="Calibri"/>
                <a:ea typeface="Calibri"/>
                <a:cs typeface="B Homa" pitchFamily="2" charset="-78"/>
              </a:rPr>
              <a:t>در این روش موقعیتی فراهم می شود كه در آن دانش آموزان یكدیگر را به عنوان گروه همكار تجربه می كنند و در فرایند تجربه یاد می </a:t>
            </a:r>
            <a:r>
              <a:rPr lang="fa-IR" sz="2700" b="1" dirty="0">
                <a:solidFill>
                  <a:prstClr val="white"/>
                </a:solidFill>
                <a:latin typeface="Calibri"/>
                <a:ea typeface="Calibri"/>
                <a:cs typeface="B Homa" pitchFamily="2" charset="-78"/>
              </a:rPr>
              <a:t>گ</a:t>
            </a:r>
            <a:r>
              <a:rPr lang="ar-SA" sz="2700" b="1" dirty="0">
                <a:solidFill>
                  <a:prstClr val="white"/>
                </a:solidFill>
                <a:latin typeface="Calibri"/>
                <a:ea typeface="Calibri"/>
                <a:cs typeface="B Homa" pitchFamily="2" charset="-78"/>
              </a:rPr>
              <a:t>یرند كه چگونه خود و دیگران را تایید یا رد كنند و به اندیشه های یكدیگر احترام بگذارند.</a:t>
            </a:r>
            <a:endParaRPr lang="fa-IR" sz="2700" b="1" dirty="0">
              <a:solidFill>
                <a:prstClr val="white"/>
              </a:solidFill>
              <a:latin typeface="Calibri"/>
              <a:ea typeface="Calibri"/>
              <a:cs typeface="B Homa" pitchFamily="2" charset="-78"/>
            </a:endParaRPr>
          </a:p>
          <a:p>
            <a:pPr algn="just" rtl="1">
              <a:lnSpc>
                <a:spcPct val="115000"/>
              </a:lnSpc>
              <a:spcAft>
                <a:spcPts val="1000"/>
              </a:spcAft>
            </a:pPr>
            <a:r>
              <a:rPr lang="ar-SA" sz="2700" b="1" dirty="0">
                <a:solidFill>
                  <a:prstClr val="white"/>
                </a:solidFill>
                <a:latin typeface="Calibri"/>
                <a:ea typeface="Calibri"/>
                <a:cs typeface="B Homa" pitchFamily="2" charset="-78"/>
              </a:rPr>
              <a:t>یادگیری تعاملی دانش آموزان را برمی انگیزد، به صورت همیار با</a:t>
            </a:r>
            <a:r>
              <a:rPr lang="en-US" sz="2700" b="1" dirty="0">
                <a:solidFill>
                  <a:prstClr val="white"/>
                </a:solidFill>
                <a:latin typeface="Calibri"/>
                <a:ea typeface="Calibri"/>
                <a:cs typeface="B Homa" pitchFamily="2" charset="-78"/>
              </a:rPr>
              <a:t> </a:t>
            </a:r>
            <a:r>
              <a:rPr lang="ar-SA" sz="2700" b="1" dirty="0">
                <a:solidFill>
                  <a:prstClr val="white"/>
                </a:solidFill>
                <a:latin typeface="Calibri"/>
                <a:ea typeface="Calibri"/>
                <a:cs typeface="B Homa" pitchFamily="2" charset="-78"/>
              </a:rPr>
              <a:t>هم كار كنند تا به هدف مشتركی دست یابند. دانش آموزان در تلاش برای یادگیری باید همراه هم،</a:t>
            </a:r>
            <a:r>
              <a:rPr lang="en-US" sz="2700" b="1" dirty="0">
                <a:solidFill>
                  <a:prstClr val="white"/>
                </a:solidFill>
                <a:latin typeface="Calibri"/>
                <a:ea typeface="Calibri"/>
                <a:cs typeface="B Homa" pitchFamily="2" charset="-78"/>
              </a:rPr>
              <a:t> </a:t>
            </a:r>
            <a:r>
              <a:rPr lang="ar-SA" sz="2700" b="1" dirty="0">
                <a:solidFill>
                  <a:prstClr val="white"/>
                </a:solidFill>
                <a:latin typeface="Calibri"/>
                <a:ea typeface="Calibri"/>
                <a:cs typeface="B Homa" pitchFamily="2" charset="-78"/>
              </a:rPr>
              <a:t>مانند یك تیم مستقل عمل كنند و</a:t>
            </a:r>
            <a:r>
              <a:rPr lang="en-US" sz="2700" b="1" dirty="0">
                <a:solidFill>
                  <a:prstClr val="white"/>
                </a:solidFill>
                <a:latin typeface="Calibri"/>
                <a:ea typeface="Calibri"/>
                <a:cs typeface="B Homa" pitchFamily="2" charset="-78"/>
              </a:rPr>
              <a:t> </a:t>
            </a:r>
            <a:r>
              <a:rPr lang="ar-SA" sz="2700" b="1" dirty="0">
                <a:solidFill>
                  <a:prstClr val="white"/>
                </a:solidFill>
                <a:latin typeface="Calibri"/>
                <a:ea typeface="Calibri"/>
                <a:cs typeface="B Homa" pitchFamily="2" charset="-78"/>
              </a:rPr>
              <a:t>شعارشان این باشد كه:”همه برای یكی،یكی برای همه</a:t>
            </a:r>
            <a:r>
              <a:rPr lang="en-US" sz="2700" b="1" dirty="0">
                <a:solidFill>
                  <a:prstClr val="white"/>
                </a:solidFill>
                <a:latin typeface="Calibri"/>
                <a:ea typeface="Calibri"/>
                <a:cs typeface="B Homa" pitchFamily="2" charset="-78"/>
              </a:rPr>
              <a:t>”.</a:t>
            </a:r>
            <a:r>
              <a:rPr lang="ar-SA" sz="2700" b="1" dirty="0">
                <a:solidFill>
                  <a:prstClr val="white"/>
                </a:solidFill>
                <a:latin typeface="Calibri"/>
                <a:ea typeface="Calibri"/>
                <a:cs typeface="B Homa" pitchFamily="2" charset="-78"/>
              </a:rPr>
              <a:t> </a:t>
            </a:r>
            <a:endParaRPr lang="en-US" sz="2700" b="1" dirty="0">
              <a:solidFill>
                <a:prstClr val="white"/>
              </a:solidFill>
              <a:latin typeface="Calibri"/>
              <a:ea typeface="Calibri"/>
              <a:cs typeface="B Homa" pitchFamily="2" charset="-78"/>
            </a:endParaRPr>
          </a:p>
          <a:p>
            <a:pPr algn="just" rtl="1">
              <a:lnSpc>
                <a:spcPct val="115000"/>
              </a:lnSpc>
              <a:spcAft>
                <a:spcPts val="1000"/>
              </a:spcAft>
            </a:pPr>
            <a:r>
              <a:rPr lang="ar-SA" sz="2700" b="1" dirty="0">
                <a:solidFill>
                  <a:prstClr val="white"/>
                </a:solidFill>
                <a:latin typeface="Calibri"/>
                <a:ea typeface="Calibri"/>
                <a:cs typeface="B Homa" pitchFamily="2" charset="-78"/>
              </a:rPr>
              <a:t>الگوی تدریس تعاملی در فرایند آموزش بر اساس محتوا، هدف و امكانات ممكن است به روش های مختلفی اجرا شود. از رایج ترین روش های تدریس الگوی تعاملی می توان به یادگیری از طریق همیاری یا یادگیری مشاركتی، بحث گروهی ، پرسش و پاسخ ، ایفای نقش </a:t>
            </a:r>
            <a:r>
              <a:rPr lang="fa-IR" sz="2700" b="1" dirty="0">
                <a:solidFill>
                  <a:prstClr val="white"/>
                </a:solidFill>
                <a:latin typeface="Calibri"/>
                <a:ea typeface="Calibri"/>
                <a:cs typeface="B Homa" pitchFamily="2" charset="-78"/>
              </a:rPr>
              <a:t>و....</a:t>
            </a:r>
            <a:r>
              <a:rPr lang="ar-SA" sz="2700" b="1" dirty="0">
                <a:solidFill>
                  <a:prstClr val="white"/>
                </a:solidFill>
                <a:latin typeface="Calibri"/>
                <a:ea typeface="Calibri"/>
                <a:cs typeface="B Homa" pitchFamily="2" charset="-78"/>
              </a:rPr>
              <a:t> اشاره نمود</a:t>
            </a:r>
            <a:endParaRPr lang="en-US" sz="2700" b="1" dirty="0">
              <a:solidFill>
                <a:prstClr val="white"/>
              </a:solidFill>
              <a:cs typeface="B Homa" pitchFamily="2" charset="-78"/>
            </a:endParaRPr>
          </a:p>
        </p:txBody>
      </p:sp>
    </p:spTree>
    <p:extLst>
      <p:ext uri="{BB962C8B-B14F-4D97-AF65-F5344CB8AC3E}">
        <p14:creationId xmlns:p14="http://schemas.microsoft.com/office/powerpoint/2010/main" val="3879235504"/>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569"/>
            <a:ext cx="9144000" cy="6294031"/>
          </a:xfrm>
          <a:prstGeom prst="rect">
            <a:avLst/>
          </a:prstGeom>
        </p:spPr>
        <p:txBody>
          <a:bodyPr wrap="square">
            <a:spAutoFit/>
          </a:bodyPr>
          <a:lstStyle/>
          <a:p>
            <a:pPr algn="just" rtl="1"/>
            <a:r>
              <a:rPr lang="ar-SA" sz="3100" b="1" dirty="0">
                <a:latin typeface="Calibri"/>
                <a:ea typeface="Calibri"/>
                <a:cs typeface="B Koodak" pitchFamily="2" charset="-78"/>
              </a:rPr>
              <a:t>در</a:t>
            </a:r>
            <a:r>
              <a:rPr lang="fa-IR" sz="3100" b="1" dirty="0">
                <a:latin typeface="Calibri"/>
                <a:ea typeface="Calibri"/>
                <a:cs typeface="B Koodak" pitchFamily="2" charset="-78"/>
              </a:rPr>
              <a:t> </a:t>
            </a:r>
            <a:r>
              <a:rPr lang="ar-SA" sz="3100" b="1" dirty="0">
                <a:latin typeface="Calibri"/>
                <a:ea typeface="Calibri"/>
                <a:cs typeface="B Koodak" pitchFamily="2" charset="-78"/>
              </a:rPr>
              <a:t>روش</a:t>
            </a:r>
            <a:r>
              <a:rPr lang="fa-IR" sz="3100" b="1" dirty="0">
                <a:latin typeface="Calibri"/>
                <a:ea typeface="Calibri"/>
                <a:cs typeface="B Koodak" pitchFamily="2" charset="-78"/>
              </a:rPr>
              <a:t> </a:t>
            </a:r>
            <a:r>
              <a:rPr lang="ar-SA" sz="3100" b="1" dirty="0">
                <a:latin typeface="Calibri"/>
                <a:ea typeface="Calibri"/>
                <a:cs typeface="B Koodak" pitchFamily="2" charset="-78"/>
              </a:rPr>
              <a:t>الگوی تدریس اعضای تیم(همیاری</a:t>
            </a:r>
            <a:r>
              <a:rPr lang="fa-IR" sz="3100" b="1" dirty="0">
                <a:latin typeface="Calibri"/>
                <a:ea typeface="Calibri"/>
                <a:cs typeface="B Koodak" pitchFamily="2" charset="-78"/>
              </a:rPr>
              <a:t>)،</a:t>
            </a:r>
            <a:r>
              <a:rPr lang="ar-SA" sz="3100" b="1" dirty="0">
                <a:latin typeface="Calibri"/>
                <a:ea typeface="Calibri"/>
                <a:cs typeface="B Koodak" pitchFamily="2" charset="-78"/>
              </a:rPr>
              <a:t> هر فراگیر می تواند به اعضای تیم خود آموزش دهد،</a:t>
            </a:r>
            <a:r>
              <a:rPr lang="en-US" sz="3100" b="1" dirty="0">
                <a:latin typeface="Calibri"/>
                <a:ea typeface="Calibri"/>
                <a:cs typeface="B Koodak" pitchFamily="2" charset="-78"/>
              </a:rPr>
              <a:t> </a:t>
            </a:r>
            <a:r>
              <a:rPr lang="ar-SA" sz="3100" b="1" dirty="0">
                <a:latin typeface="Calibri"/>
                <a:ea typeface="Calibri"/>
                <a:cs typeface="B Koodak" pitchFamily="2" charset="-78"/>
              </a:rPr>
              <a:t>بنابراین هر عضو هم به عنوان معلم و هم به عنوان شاگرد عمل می کند</a:t>
            </a:r>
            <a:r>
              <a:rPr lang="fa-IR" sz="3100" b="1" dirty="0">
                <a:latin typeface="Calibri"/>
                <a:ea typeface="Calibri"/>
                <a:cs typeface="B Koodak" pitchFamily="2" charset="-78"/>
              </a:rPr>
              <a:t> </a:t>
            </a:r>
            <a:r>
              <a:rPr lang="ar-SA" sz="3100" b="1" dirty="0">
                <a:latin typeface="Calibri"/>
                <a:ea typeface="Calibri"/>
                <a:cs typeface="B Koodak" pitchFamily="2" charset="-78"/>
              </a:rPr>
              <a:t>در اجرای این طرح،</a:t>
            </a:r>
            <a:r>
              <a:rPr lang="en-US" sz="3100" b="1" dirty="0">
                <a:latin typeface="Calibri"/>
                <a:ea typeface="Calibri"/>
                <a:cs typeface="B Koodak" pitchFamily="2" charset="-78"/>
              </a:rPr>
              <a:t> </a:t>
            </a:r>
            <a:r>
              <a:rPr lang="ar-SA" sz="3100" b="1" dirty="0">
                <a:latin typeface="Calibri"/>
                <a:ea typeface="Calibri"/>
                <a:cs typeface="B Koodak" pitchFamily="2" charset="-78"/>
              </a:rPr>
              <a:t>همیاری بین اعضای تیم کلید موفقیت است و هیچ کس نمی تواند خاموش باشد</a:t>
            </a:r>
            <a:r>
              <a:rPr lang="fa-IR" sz="3100" b="1" dirty="0">
                <a:latin typeface="Calibri"/>
                <a:ea typeface="Calibri"/>
                <a:cs typeface="B Koodak" pitchFamily="2" charset="-78"/>
              </a:rPr>
              <a:t>.</a:t>
            </a:r>
          </a:p>
          <a:p>
            <a:pPr algn="just" rtl="1"/>
            <a:r>
              <a:rPr lang="ar-SA" sz="3100" b="1" dirty="0">
                <a:latin typeface="Calibri"/>
                <a:ea typeface="Calibri"/>
                <a:cs typeface="B Koodak" pitchFamily="2" charset="-78"/>
              </a:rPr>
              <a:t>یادگیری از طریق همیاری از طرف جان دیویی مطرح شد و یکی از مباحث دائمی در آموزش و پرورش است  تحقیقات نشان می دهد این نوع یادگیری</a:t>
            </a:r>
            <a:r>
              <a:rPr lang="en-US" sz="3100" b="1" dirty="0">
                <a:latin typeface="Calibri"/>
                <a:ea typeface="Calibri"/>
                <a:cs typeface="B Koodak" pitchFamily="2" charset="-78"/>
              </a:rPr>
              <a:t> </a:t>
            </a:r>
            <a:r>
              <a:rPr lang="ar-SA" sz="3100" b="1" dirty="0">
                <a:latin typeface="Calibri"/>
                <a:ea typeface="Calibri"/>
                <a:cs typeface="B Koodak" pitchFamily="2" charset="-78"/>
              </a:rPr>
              <a:t>مسئولیت را بر دوش دانش آموزان قرار می دهد و آنان را در فرایند یادگیری سهیم می کند. و پایه و اساس این روش تشکیل تیم های یادگیری است</a:t>
            </a:r>
            <a:r>
              <a:rPr lang="en-US" sz="3100" b="1" dirty="0">
                <a:latin typeface="Calibri"/>
                <a:ea typeface="Calibri"/>
                <a:cs typeface="B Koodak" pitchFamily="2" charset="-78"/>
              </a:rPr>
              <a:t>.</a:t>
            </a:r>
            <a:endParaRPr lang="fa-IR" sz="3100" b="1" dirty="0">
              <a:latin typeface="Calibri"/>
              <a:ea typeface="Calibri"/>
              <a:cs typeface="B Koodak" pitchFamily="2" charset="-78"/>
            </a:endParaRPr>
          </a:p>
          <a:p>
            <a:pPr algn="just" rtl="1"/>
            <a:r>
              <a:rPr lang="ar-SA" sz="3100" b="1" dirty="0">
                <a:latin typeface="Calibri"/>
                <a:ea typeface="Calibri"/>
                <a:cs typeface="B Koodak" pitchFamily="2" charset="-78"/>
              </a:rPr>
              <a:t>در روش همیاری ارتباط دانش آموزا ن با هم زیاد است. تشکیل تیم های جدید و بحث و بررسی 15 تا 20 دقیقه </a:t>
            </a:r>
            <a:r>
              <a:rPr lang="fa-IR" sz="3100" b="1" dirty="0">
                <a:latin typeface="Calibri"/>
                <a:ea typeface="Calibri"/>
                <a:cs typeface="B Koodak" pitchFamily="2" charset="-78"/>
              </a:rPr>
              <a:t>است.</a:t>
            </a:r>
            <a:r>
              <a:rPr lang="ar-SA" sz="3100" b="1" dirty="0">
                <a:latin typeface="Calibri"/>
                <a:ea typeface="Calibri"/>
                <a:cs typeface="B Koodak" pitchFamily="2" charset="-78"/>
              </a:rPr>
              <a:t> البته می توان به این صورت هم عمل کرد که هر گروه قسمت مر بوط به خود را برای بقیه تدریس کند</a:t>
            </a:r>
            <a:r>
              <a:rPr lang="fa-IR" sz="3100" b="1" dirty="0">
                <a:latin typeface="Calibri"/>
                <a:ea typeface="Calibri"/>
                <a:cs typeface="B Koodak" pitchFamily="2" charset="-78"/>
              </a:rPr>
              <a:t>.</a:t>
            </a:r>
            <a:endParaRPr lang="en-US" sz="3100" b="1" dirty="0">
              <a:cs typeface="B Koodak" pitchFamily="2" charset="-78"/>
            </a:endParaRPr>
          </a:p>
        </p:txBody>
      </p:sp>
    </p:spTree>
    <p:extLst>
      <p:ext uri="{BB962C8B-B14F-4D97-AF65-F5344CB8AC3E}">
        <p14:creationId xmlns:p14="http://schemas.microsoft.com/office/powerpoint/2010/main" val="198080783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892143"/>
          </a:xfrm>
          <a:prstGeom prst="rect">
            <a:avLst/>
          </a:prstGeom>
        </p:spPr>
        <p:txBody>
          <a:bodyPr wrap="square">
            <a:spAutoFit/>
          </a:bodyPr>
          <a:lstStyle/>
          <a:p>
            <a:pPr algn="r" rtl="1">
              <a:lnSpc>
                <a:spcPct val="115000"/>
              </a:lnSpc>
              <a:spcAft>
                <a:spcPts val="1000"/>
              </a:spcAft>
            </a:pPr>
            <a:r>
              <a:rPr lang="fa-IR" sz="3600" b="1" dirty="0">
                <a:solidFill>
                  <a:srgbClr val="FFC000"/>
                </a:solidFill>
                <a:latin typeface="Calibri"/>
                <a:ea typeface="Calibri"/>
                <a:cs typeface="B Homa" pitchFamily="2" charset="-78"/>
              </a:rPr>
              <a:t>روش پرسش و پاسخ :</a:t>
            </a:r>
            <a:r>
              <a:rPr lang="fa-IR" sz="3600" dirty="0">
                <a:solidFill>
                  <a:srgbClr val="FFC000"/>
                </a:solidFill>
                <a:latin typeface="Calibri"/>
                <a:ea typeface="Calibri"/>
                <a:cs typeface="B Homa" pitchFamily="2" charset="-78"/>
              </a:rPr>
              <a:t> </a:t>
            </a:r>
            <a:endParaRPr lang="en-US" sz="3600" dirty="0">
              <a:solidFill>
                <a:srgbClr val="FFC000"/>
              </a:solidFill>
              <a:latin typeface="Calibri"/>
              <a:ea typeface="Calibri"/>
              <a:cs typeface="B Homa" pitchFamily="2" charset="-78"/>
            </a:endParaRPr>
          </a:p>
          <a:p>
            <a:pPr algn="just" rtl="1">
              <a:lnSpc>
                <a:spcPct val="115000"/>
              </a:lnSpc>
              <a:spcAft>
                <a:spcPts val="1000"/>
              </a:spcAft>
            </a:pPr>
            <a:r>
              <a:rPr lang="fa-IR" sz="2600" b="1" dirty="0">
                <a:solidFill>
                  <a:prstClr val="white"/>
                </a:solidFill>
                <a:latin typeface="Calibri"/>
                <a:ea typeface="Calibri"/>
                <a:cs typeface="B Homa" pitchFamily="2" charset="-78"/>
              </a:rPr>
              <a:t>پرسش و پاسخ روشی است که معلم به وسیله ی آن شاگرد را به تفکر در باره ی مفهومی جدید یا بیان مطلبی از معلوم به مجهول تشویق می کند و با طرح سؤال های برنامه ریزی شده شاگرد را در کشف مفاهیم جدید هدایت می کند. سؤالات باید با توجه به زمینه های علمی شاگردان طرح گردد و به گونه ای مطرح شوند که توجه شاگردان را بر انگیزد و ذهن را به حرکت در آورد. </a:t>
            </a:r>
            <a:endParaRPr lang="en-US" sz="2600" b="1" dirty="0">
              <a:solidFill>
                <a:prstClr val="white"/>
              </a:solidFill>
              <a:latin typeface="Calibri"/>
              <a:ea typeface="Calibri"/>
              <a:cs typeface="B Homa" pitchFamily="2" charset="-78"/>
            </a:endParaRPr>
          </a:p>
          <a:p>
            <a:pPr algn="just" rtl="1">
              <a:lnSpc>
                <a:spcPct val="115000"/>
              </a:lnSpc>
              <a:spcAft>
                <a:spcPts val="1000"/>
              </a:spcAft>
            </a:pPr>
            <a:r>
              <a:rPr lang="fa-IR" sz="2600" b="1" dirty="0">
                <a:solidFill>
                  <a:prstClr val="white"/>
                </a:solidFill>
                <a:latin typeface="Calibri"/>
                <a:ea typeface="Calibri"/>
                <a:cs typeface="B Homa" pitchFamily="2" charset="-78"/>
              </a:rPr>
              <a:t> مراحل تدریس روش پرسش و پاسخ : </a:t>
            </a:r>
            <a:endParaRPr lang="en-US" sz="2600" b="1" dirty="0">
              <a:solidFill>
                <a:prstClr val="white"/>
              </a:solidFill>
              <a:latin typeface="Calibri"/>
              <a:ea typeface="Calibri"/>
              <a:cs typeface="B Homa" pitchFamily="2" charset="-78"/>
            </a:endParaRPr>
          </a:p>
          <a:p>
            <a:pPr algn="just" rtl="1">
              <a:lnSpc>
                <a:spcPct val="115000"/>
              </a:lnSpc>
              <a:spcAft>
                <a:spcPts val="1000"/>
              </a:spcAft>
            </a:pPr>
            <a:r>
              <a:rPr lang="fa-IR" sz="2600" b="1" dirty="0">
                <a:solidFill>
                  <a:prstClr val="white"/>
                </a:solidFill>
                <a:latin typeface="Calibri"/>
                <a:ea typeface="Calibri"/>
                <a:cs typeface="B Homa" pitchFamily="2" charset="-78"/>
              </a:rPr>
              <a:t>*انتخاب عنوان توسط معلم : طرح سؤال یا مساله از ساده به مشکل .</a:t>
            </a:r>
            <a:endParaRPr lang="en-US" sz="2600" b="1" dirty="0">
              <a:solidFill>
                <a:prstClr val="white"/>
              </a:solidFill>
              <a:latin typeface="Calibri"/>
              <a:ea typeface="Calibri"/>
              <a:cs typeface="B Homa" pitchFamily="2" charset="-78"/>
            </a:endParaRPr>
          </a:p>
          <a:p>
            <a:pPr algn="just" rtl="1">
              <a:lnSpc>
                <a:spcPct val="115000"/>
              </a:lnSpc>
              <a:spcAft>
                <a:spcPts val="1000"/>
              </a:spcAft>
            </a:pPr>
            <a:r>
              <a:rPr lang="fa-IR" sz="2600" b="1" dirty="0">
                <a:solidFill>
                  <a:prstClr val="white"/>
                </a:solidFill>
                <a:latin typeface="Calibri"/>
                <a:ea typeface="Calibri"/>
                <a:cs typeface="B Homa" pitchFamily="2" charset="-78"/>
              </a:rPr>
              <a:t>*ارائه پاسخ از سوی دانش آموزان: دادن فرصت به دانش آموزان تا در باره موضوع فکر کرده و اطلاعات را جمع آوری و به بحث و گفت و گو بپردازند. </a:t>
            </a:r>
            <a:endParaRPr lang="en-US" sz="2600" b="1" dirty="0">
              <a:solidFill>
                <a:prstClr val="white"/>
              </a:solidFill>
              <a:latin typeface="Calibri"/>
              <a:ea typeface="Calibri"/>
              <a:cs typeface="B Homa" pitchFamily="2" charset="-78"/>
            </a:endParaRPr>
          </a:p>
          <a:p>
            <a:pPr algn="just" rtl="1">
              <a:lnSpc>
                <a:spcPct val="115000"/>
              </a:lnSpc>
              <a:spcAft>
                <a:spcPts val="1000"/>
              </a:spcAft>
            </a:pPr>
            <a:r>
              <a:rPr lang="fa-IR" sz="2600" b="1" dirty="0">
                <a:solidFill>
                  <a:prstClr val="white"/>
                </a:solidFill>
                <a:latin typeface="Calibri"/>
                <a:ea typeface="Calibri"/>
                <a:cs typeface="B Homa" pitchFamily="2" charset="-78"/>
              </a:rPr>
              <a:t>*نتیجه گیری: در این مرحله نکات مهم سؤالات دوباره مورد مرور قرار می گیرد و در تابلو یاداشت می شود. دانش آموزان باید تشویق شوند تا</a:t>
            </a:r>
            <a:r>
              <a:rPr lang="en-US" sz="2600" b="1" dirty="0">
                <a:solidFill>
                  <a:prstClr val="white"/>
                </a:solidFill>
                <a:latin typeface="Calibri"/>
                <a:ea typeface="Calibri"/>
                <a:cs typeface="B Homa" pitchFamily="2" charset="-78"/>
              </a:rPr>
              <a:t> </a:t>
            </a:r>
            <a:r>
              <a:rPr lang="fa-IR" sz="2600" b="1" dirty="0">
                <a:solidFill>
                  <a:prstClr val="white"/>
                </a:solidFill>
                <a:latin typeface="Calibri"/>
                <a:ea typeface="Calibri"/>
                <a:cs typeface="B Homa" pitchFamily="2" charset="-78"/>
              </a:rPr>
              <a:t>نتیجه گیری را خود انجام دهند.</a:t>
            </a:r>
            <a:endParaRPr lang="en-US" sz="2600" b="1" dirty="0">
              <a:solidFill>
                <a:prstClr val="white"/>
              </a:solidFill>
              <a:latin typeface="Calibri"/>
              <a:ea typeface="Calibri"/>
              <a:cs typeface="B Homa" pitchFamily="2" charset="-78"/>
            </a:endParaRPr>
          </a:p>
        </p:txBody>
      </p:sp>
    </p:spTree>
    <p:extLst>
      <p:ext uri="{BB962C8B-B14F-4D97-AF65-F5344CB8AC3E}">
        <p14:creationId xmlns:p14="http://schemas.microsoft.com/office/powerpoint/2010/main" val="176590523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591548"/>
          </a:xfrm>
          <a:prstGeom prst="rect">
            <a:avLst/>
          </a:prstGeom>
        </p:spPr>
        <p:txBody>
          <a:bodyPr wrap="square">
            <a:spAutoFit/>
          </a:bodyPr>
          <a:lstStyle/>
          <a:p>
            <a:pPr algn="just" rtl="1">
              <a:lnSpc>
                <a:spcPct val="115000"/>
              </a:lnSpc>
              <a:spcAft>
                <a:spcPts val="1000"/>
              </a:spcAft>
            </a:pPr>
            <a:r>
              <a:rPr lang="fa-IR" sz="3600" b="1" dirty="0">
                <a:solidFill>
                  <a:srgbClr val="FFC000"/>
                </a:solidFill>
                <a:latin typeface="Calibri"/>
                <a:ea typeface="Calibri"/>
                <a:cs typeface="B Homa" pitchFamily="2" charset="-78"/>
              </a:rPr>
              <a:t>روش بحث گروهی:</a:t>
            </a:r>
            <a:r>
              <a:rPr lang="fa-IR" sz="3600" dirty="0">
                <a:solidFill>
                  <a:srgbClr val="FFC000"/>
                </a:solidFill>
                <a:latin typeface="Calibri"/>
                <a:ea typeface="Calibri"/>
                <a:cs typeface="B Homa" pitchFamily="2" charset="-78"/>
              </a:rPr>
              <a:t> </a:t>
            </a:r>
            <a:endParaRPr lang="en-US" sz="3600" dirty="0">
              <a:solidFill>
                <a:srgbClr val="FFC000"/>
              </a:solidFill>
              <a:latin typeface="Calibri"/>
              <a:ea typeface="Calibri"/>
              <a:cs typeface="B Homa" pitchFamily="2" charset="-78"/>
            </a:endParaRPr>
          </a:p>
          <a:p>
            <a:pPr algn="just" rtl="1">
              <a:lnSpc>
                <a:spcPct val="115000"/>
              </a:lnSpc>
              <a:spcAft>
                <a:spcPts val="1000"/>
              </a:spcAft>
            </a:pPr>
            <a:r>
              <a:rPr lang="fa-IR" sz="2700" dirty="0">
                <a:solidFill>
                  <a:prstClr val="white"/>
                </a:solidFill>
                <a:latin typeface="Calibri"/>
                <a:ea typeface="Calibri"/>
                <a:cs typeface="B Homa" pitchFamily="2" charset="-78"/>
              </a:rPr>
              <a:t>روش بحث گروهی، گفت و گویی سنجیده و منظم در باره ی موضوعی خاص و مورد علاقه مشترک شرکت کنندگان در بحث است. در این روش، دانش آموزان با شرکت فعال در فعالیت های کلامی ابعاد مختلف یک مساله را مورد بحث قرار می دهند و در پایان نسبت به آن </a:t>
            </a:r>
            <a:r>
              <a:rPr lang="fa-IR" sz="2700" u="sng" dirty="0">
                <a:solidFill>
                  <a:srgbClr val="FF0000"/>
                </a:solidFill>
                <a:latin typeface="Calibri"/>
                <a:ea typeface="Calibri"/>
                <a:cs typeface="B Homa" pitchFamily="2" charset="-78"/>
              </a:rPr>
              <a:t>شناخت عمیق تری </a:t>
            </a:r>
            <a:r>
              <a:rPr lang="fa-IR" sz="2700" dirty="0">
                <a:solidFill>
                  <a:prstClr val="white"/>
                </a:solidFill>
                <a:latin typeface="Calibri"/>
                <a:ea typeface="Calibri"/>
                <a:cs typeface="B Homa" pitchFamily="2" charset="-78"/>
              </a:rPr>
              <a:t>به دست می آورند. همچنین درک می کنند که </a:t>
            </a:r>
            <a:r>
              <a:rPr lang="fa-IR" sz="2700" u="sng" dirty="0">
                <a:solidFill>
                  <a:srgbClr val="FF0000"/>
                </a:solidFill>
                <a:latin typeface="Calibri"/>
                <a:ea typeface="Calibri"/>
                <a:cs typeface="B Homa" pitchFamily="2" charset="-78"/>
              </a:rPr>
              <a:t>دیگران نیز نظریاتی دارند </a:t>
            </a:r>
            <a:r>
              <a:rPr lang="fa-IR" sz="2700" dirty="0">
                <a:solidFill>
                  <a:prstClr val="white"/>
                </a:solidFill>
                <a:latin typeface="Calibri"/>
                <a:ea typeface="Calibri"/>
                <a:cs typeface="B Homa" pitchFamily="2" charset="-78"/>
              </a:rPr>
              <a:t>و باید به </a:t>
            </a:r>
            <a:r>
              <a:rPr lang="fa-IR" sz="2700" u="sng" dirty="0">
                <a:solidFill>
                  <a:srgbClr val="FF1919"/>
                </a:solidFill>
                <a:latin typeface="Calibri"/>
                <a:ea typeface="Calibri"/>
                <a:cs typeface="B Homa" pitchFamily="2" charset="-78"/>
              </a:rPr>
              <a:t>نظریات آنان احترام گذاشت</a:t>
            </a:r>
            <a:r>
              <a:rPr lang="fa-IR" sz="2700" dirty="0">
                <a:solidFill>
                  <a:prstClr val="white"/>
                </a:solidFill>
                <a:latin typeface="Calibri"/>
                <a:ea typeface="Calibri"/>
                <a:cs typeface="B Homa" pitchFamily="2" charset="-78"/>
              </a:rPr>
              <a:t>. </a:t>
            </a:r>
            <a:r>
              <a:rPr lang="fa-IR" sz="2700" u="sng" dirty="0">
                <a:solidFill>
                  <a:srgbClr val="FF0000"/>
                </a:solidFill>
                <a:latin typeface="Calibri"/>
                <a:ea typeface="Calibri"/>
                <a:cs typeface="B Homa" pitchFamily="2" charset="-78"/>
              </a:rPr>
              <a:t>استدلال کردن </a:t>
            </a:r>
            <a:r>
              <a:rPr lang="fa-IR" sz="2700" dirty="0">
                <a:solidFill>
                  <a:prstClr val="white"/>
                </a:solidFill>
                <a:latin typeface="Calibri"/>
                <a:ea typeface="Calibri"/>
                <a:cs typeface="B Homa" pitchFamily="2" charset="-78"/>
              </a:rPr>
              <a:t>و </a:t>
            </a:r>
            <a:r>
              <a:rPr lang="fa-IR" sz="2700" u="sng" dirty="0">
                <a:solidFill>
                  <a:srgbClr val="FF0000"/>
                </a:solidFill>
                <a:latin typeface="Calibri"/>
                <a:ea typeface="Calibri"/>
                <a:cs typeface="B Homa" pitchFamily="2" charset="-78"/>
              </a:rPr>
              <a:t>گوش دادن به حرفهای دیگران </a:t>
            </a:r>
            <a:r>
              <a:rPr lang="fa-IR" sz="2700" dirty="0">
                <a:solidFill>
                  <a:prstClr val="white"/>
                </a:solidFill>
                <a:latin typeface="Calibri"/>
                <a:ea typeface="Calibri"/>
                <a:cs typeface="B Homa" pitchFamily="2" charset="-78"/>
              </a:rPr>
              <a:t>را می آموزند. همچنین از طریق بحث گروهی، </a:t>
            </a:r>
            <a:r>
              <a:rPr lang="fa-IR" sz="2700" u="sng" dirty="0">
                <a:solidFill>
                  <a:srgbClr val="FF0000"/>
                </a:solidFill>
                <a:latin typeface="Calibri"/>
                <a:ea typeface="Calibri"/>
                <a:cs typeface="B Homa" pitchFamily="2" charset="-78"/>
              </a:rPr>
              <a:t>روابط گروهی را تمرین می کنند</a:t>
            </a:r>
            <a:r>
              <a:rPr lang="fa-IR" sz="2700" dirty="0">
                <a:solidFill>
                  <a:prstClr val="white"/>
                </a:solidFill>
                <a:latin typeface="Calibri"/>
                <a:ea typeface="Calibri"/>
                <a:cs typeface="B Homa" pitchFamily="2" charset="-78"/>
              </a:rPr>
              <a:t>. در این روش، وظیفه اصلی معلم تحلیل و ارزش یابی جریان بحث، منطق، سازمان و صحت مطالب گفته شده است. البته او می تواند نقش هدایت کننده بحث را داشته باشد و هر جا که بحث به بن بست برسد یا از مسیر اصلی خارج شود، آن را به مسیر اصلی هدایت کند. هم چنین باید مراقب باشد که افراد بخصوصی، بحث را به خود اختصاص ندهند . </a:t>
            </a:r>
            <a:endParaRPr lang="en-US" sz="2700" dirty="0">
              <a:solidFill>
                <a:prstClr val="white"/>
              </a:solidFill>
              <a:latin typeface="Calibri"/>
              <a:ea typeface="Calibri"/>
              <a:cs typeface="B Homa" pitchFamily="2" charset="-78"/>
            </a:endParaRPr>
          </a:p>
        </p:txBody>
      </p:sp>
    </p:spTree>
    <p:extLst>
      <p:ext uri="{BB962C8B-B14F-4D97-AF65-F5344CB8AC3E}">
        <p14:creationId xmlns:p14="http://schemas.microsoft.com/office/powerpoint/2010/main" val="9149193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63"/>
            <a:ext cx="9144000" cy="5945217"/>
          </a:xfrm>
          <a:prstGeom prst="rect">
            <a:avLst/>
          </a:prstGeom>
        </p:spPr>
        <p:txBody>
          <a:bodyPr wrap="square">
            <a:spAutoFit/>
          </a:bodyPr>
          <a:lstStyle/>
          <a:p>
            <a:pPr algn="just" rtl="1">
              <a:lnSpc>
                <a:spcPct val="115000"/>
              </a:lnSpc>
              <a:spcAft>
                <a:spcPts val="1000"/>
              </a:spcAft>
            </a:pPr>
            <a:r>
              <a:rPr lang="fa-IR" sz="2800" b="1" dirty="0">
                <a:solidFill>
                  <a:srgbClr val="FFC000"/>
                </a:solidFill>
                <a:latin typeface="Calibri"/>
                <a:ea typeface="Calibri"/>
                <a:cs typeface="B Homa" pitchFamily="2" charset="-78"/>
              </a:rPr>
              <a:t>مراحل تدریس روش بحث گروهی :</a:t>
            </a:r>
            <a:r>
              <a:rPr lang="fa-IR" sz="2800" dirty="0">
                <a:solidFill>
                  <a:srgbClr val="FFC000"/>
                </a:solidFill>
                <a:latin typeface="Calibri"/>
                <a:ea typeface="Calibri"/>
                <a:cs typeface="B Homa" pitchFamily="2" charset="-78"/>
              </a:rPr>
              <a:t> </a:t>
            </a:r>
            <a:endParaRPr lang="en-US" sz="2800" dirty="0">
              <a:solidFill>
                <a:srgbClr val="FFC000"/>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انتخاب موضوع مورد بحث.</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بیان هدف های آموزشی بحث.</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ابراز نظر همه اعضا در باره موضوع مورد بحث.</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انتخاب دو نمونه پاسخ که یکی به پاسخ مساله مورد بحث نزدیک تر و دیگری دورتر است با ذکر دلیل مطرح کننده.</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هدایت جریان بحث به سوی پاسخ مناسب و نتیجه گیری از بحث.</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نظرخواهی از دانش آموزان درباره پاسخی که به نظرمناسب است و انجام بحث و گفت و گو در این زمینه. </a:t>
            </a:r>
            <a:endParaRPr lang="en-US" sz="2800" b="1" dirty="0">
              <a:solidFill>
                <a:prstClr val="white"/>
              </a:solidFill>
              <a:latin typeface="Calibri"/>
              <a:ea typeface="Calibri"/>
              <a:cs typeface="B Homa" pitchFamily="2" charset="-78"/>
            </a:endParaRPr>
          </a:p>
          <a:p>
            <a:pPr marL="457200" indent="-457200" algn="just" rtl="1">
              <a:lnSpc>
                <a:spcPct val="115000"/>
              </a:lnSpc>
              <a:spcAft>
                <a:spcPts val="1000"/>
              </a:spcAft>
              <a:buFont typeface="Wingdings" pitchFamily="2" charset="2"/>
              <a:buChar char="ü"/>
            </a:pPr>
            <a:r>
              <a:rPr lang="fa-IR" sz="2800" b="1" dirty="0">
                <a:solidFill>
                  <a:prstClr val="white"/>
                </a:solidFill>
                <a:latin typeface="Calibri"/>
                <a:ea typeface="Calibri"/>
                <a:cs typeface="B Homa" pitchFamily="2" charset="-78"/>
              </a:rPr>
              <a:t> ارزش یابی فعالیت های دانش آموزان شرکت کننده در بحث.</a:t>
            </a:r>
            <a:endParaRPr lang="en-US" sz="2800" b="1" dirty="0">
              <a:solidFill>
                <a:prstClr val="white"/>
              </a:solidFill>
              <a:latin typeface="Calibri"/>
              <a:ea typeface="Calibri"/>
              <a:cs typeface="B Homa" pitchFamily="2" charset="-78"/>
            </a:endParaRPr>
          </a:p>
        </p:txBody>
      </p:sp>
    </p:spTree>
    <p:extLst>
      <p:ext uri="{BB962C8B-B14F-4D97-AF65-F5344CB8AC3E}">
        <p14:creationId xmlns:p14="http://schemas.microsoft.com/office/powerpoint/2010/main" val="38418936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2904" y="144959"/>
            <a:ext cx="500489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rPr>
              <a:t>معنای علم و آموزش علوم</a:t>
            </a:r>
            <a:endParaRPr lang="en-US" sz="4400" b="1" dirty="0">
              <a:ln w="11430"/>
              <a:gradFill>
                <a:gsLst>
                  <a:gs pos="0">
                    <a:srgbClr val="F3A447">
                      <a:tint val="70000"/>
                      <a:satMod val="245000"/>
                    </a:srgbClr>
                  </a:gs>
                  <a:gs pos="75000">
                    <a:srgbClr val="F3A447">
                      <a:tint val="90000"/>
                      <a:shade val="60000"/>
                      <a:satMod val="240000"/>
                    </a:srgbClr>
                  </a:gs>
                  <a:gs pos="100000">
                    <a:srgbClr val="F3A447">
                      <a:tint val="100000"/>
                      <a:shade val="50000"/>
                      <a:satMod val="240000"/>
                    </a:srgbClr>
                  </a:gs>
                </a:gsLst>
                <a:lin ang="5400000"/>
              </a:gradFill>
              <a:effectLst>
                <a:outerShdw blurRad="50800" dist="39000" dir="5460000" algn="tl">
                  <a:srgbClr val="000000">
                    <a:alpha val="38000"/>
                  </a:srgbClr>
                </a:outerShdw>
              </a:effectLst>
            </a:endParaRPr>
          </a:p>
        </p:txBody>
      </p:sp>
      <p:sp>
        <p:nvSpPr>
          <p:cNvPr id="3" name="Rectangle 2"/>
          <p:cNvSpPr/>
          <p:nvPr/>
        </p:nvSpPr>
        <p:spPr>
          <a:xfrm>
            <a:off x="0" y="838200"/>
            <a:ext cx="8915400" cy="4808496"/>
          </a:xfrm>
          <a:prstGeom prst="rect">
            <a:avLst/>
          </a:prstGeom>
        </p:spPr>
        <p:txBody>
          <a:bodyPr wrap="square">
            <a:spAutoFit/>
          </a:bodyPr>
          <a:lstStyle/>
          <a:p>
            <a:pPr marL="457200" indent="-457200" algn="r" rtl="1">
              <a:lnSpc>
                <a:spcPct val="115000"/>
              </a:lnSpc>
              <a:spcAft>
                <a:spcPts val="1000"/>
              </a:spcAft>
              <a:buFont typeface="Wingdings" pitchFamily="2" charset="2"/>
              <a:buChar char="ü"/>
            </a:pPr>
            <a:r>
              <a:rPr lang="ar-SA" sz="2800" b="1" dirty="0">
                <a:solidFill>
                  <a:prstClr val="black"/>
                </a:solidFill>
                <a:latin typeface="Calibri"/>
                <a:ea typeface="Calibri"/>
                <a:cs typeface="B Homa" pitchFamily="2" charset="-78"/>
              </a:rPr>
              <a:t>علم به معنای «مجموعه دانسته هایی است منسجم و روشمند در بارۀ یک </a:t>
            </a:r>
            <a:r>
              <a:rPr lang="ar-SA" sz="2800" b="1" i="1" dirty="0">
                <a:solidFill>
                  <a:prstClr val="black"/>
                </a:solidFill>
                <a:latin typeface="Calibri"/>
                <a:ea typeface="Calibri"/>
                <a:cs typeface="B Homa" pitchFamily="2" charset="-78"/>
              </a:rPr>
              <a:t>موضوع</a:t>
            </a:r>
            <a:r>
              <a:rPr lang="ar-SA" sz="2800" b="1" dirty="0">
                <a:solidFill>
                  <a:prstClr val="black"/>
                </a:solidFill>
                <a:latin typeface="Calibri"/>
                <a:ea typeface="Calibri"/>
                <a:cs typeface="B Homa" pitchFamily="2" charset="-78"/>
              </a:rPr>
              <a:t> یا مطالعاتی است که در کار دستیابی به یک </a:t>
            </a:r>
            <a:r>
              <a:rPr lang="ar-SA" sz="2800" b="1" i="1" dirty="0">
                <a:solidFill>
                  <a:prstClr val="black"/>
                </a:solidFill>
                <a:latin typeface="Calibri"/>
                <a:ea typeface="Calibri"/>
                <a:cs typeface="B Homa" pitchFamily="2" charset="-78"/>
              </a:rPr>
              <a:t>هدف معرفتی</a:t>
            </a:r>
            <a:r>
              <a:rPr lang="ar-SA" sz="2800" b="1" dirty="0">
                <a:solidFill>
                  <a:prstClr val="black"/>
                </a:solidFill>
                <a:latin typeface="Calibri"/>
                <a:ea typeface="Calibri"/>
                <a:cs typeface="B Homa" pitchFamily="2" charset="-78"/>
              </a:rPr>
              <a:t> است</a:t>
            </a:r>
            <a:r>
              <a:rPr lang="fa-IR" sz="2800" b="1" dirty="0">
                <a:solidFill>
                  <a:prstClr val="black"/>
                </a:solidFill>
                <a:latin typeface="Calibri"/>
                <a:ea typeface="Calibri"/>
                <a:cs typeface="B Homa" pitchFamily="2" charset="-78"/>
              </a:rPr>
              <a:t>.</a:t>
            </a:r>
            <a:endParaRPr lang="en-US" sz="2800" b="1" dirty="0">
              <a:solidFill>
                <a:prstClr val="black"/>
              </a:solidFill>
              <a:latin typeface="Calibri"/>
              <a:ea typeface="Calibri"/>
              <a:cs typeface="B Homa" pitchFamily="2" charset="-78"/>
            </a:endParaRPr>
          </a:p>
          <a:p>
            <a:pPr marL="457200" indent="-457200" algn="r" rtl="1">
              <a:lnSpc>
                <a:spcPct val="115000"/>
              </a:lnSpc>
              <a:spcAft>
                <a:spcPts val="1000"/>
              </a:spcAft>
              <a:buFont typeface="Wingdings" pitchFamily="2" charset="2"/>
              <a:buChar char="ü"/>
            </a:pPr>
            <a:r>
              <a:rPr lang="ar-SA" sz="2800" b="1" dirty="0">
                <a:solidFill>
                  <a:prstClr val="black"/>
                </a:solidFill>
                <a:latin typeface="Calibri"/>
                <a:ea typeface="Calibri"/>
                <a:cs typeface="B Homa" pitchFamily="2" charset="-78"/>
              </a:rPr>
              <a:t>یک معنای قدیمی</a:t>
            </a:r>
            <a:r>
              <a:rPr lang="fa-IR" sz="2800" b="1" dirty="0">
                <a:solidFill>
                  <a:prstClr val="black"/>
                </a:solidFill>
                <a:latin typeface="Calibri"/>
                <a:ea typeface="Calibri"/>
                <a:cs typeface="B Homa" pitchFamily="2" charset="-78"/>
              </a:rPr>
              <a:t> </a:t>
            </a:r>
            <a:r>
              <a:rPr lang="ar-SA" sz="2800" b="1" dirty="0">
                <a:solidFill>
                  <a:prstClr val="black"/>
                </a:solidFill>
                <a:latin typeface="Calibri"/>
                <a:ea typeface="Calibri"/>
                <a:cs typeface="B Homa" pitchFamily="2" charset="-78"/>
              </a:rPr>
              <a:t>تر و نزدیک که امروزه هنوز هم به کار می‌رود متعلق به </a:t>
            </a:r>
            <a:r>
              <a:rPr lang="fa-IR" sz="2800" b="1" u="sng" dirty="0">
                <a:solidFill>
                  <a:prstClr val="black"/>
                </a:solidFill>
                <a:latin typeface="Calibri"/>
                <a:ea typeface="Calibri"/>
                <a:cs typeface="B Homa" pitchFamily="2" charset="-78"/>
              </a:rPr>
              <a:t>ارسطو </a:t>
            </a:r>
            <a:r>
              <a:rPr lang="ar-SA" sz="2800" b="1" dirty="0">
                <a:solidFill>
                  <a:prstClr val="black"/>
                </a:solidFill>
                <a:latin typeface="Calibri"/>
                <a:ea typeface="Calibri"/>
                <a:cs typeface="B Homa" pitchFamily="2" charset="-78"/>
              </a:rPr>
              <a:t>است و دانش علمی را مجموعه‌ای از آگاهیهای قابل اتکاء می‌داند که از لحاظ منطقی و عقلانی قابل توضیح باشند.</a:t>
            </a:r>
            <a:endParaRPr lang="fa-IR" sz="2800" b="1" dirty="0">
              <a:solidFill>
                <a:prstClr val="black"/>
              </a:solidFill>
              <a:latin typeface="Calibri"/>
              <a:ea typeface="Calibri"/>
              <a:cs typeface="B Homa" pitchFamily="2" charset="-78"/>
            </a:endParaRPr>
          </a:p>
          <a:p>
            <a:pPr marL="457200" indent="-457200" algn="r" rtl="1">
              <a:lnSpc>
                <a:spcPct val="115000"/>
              </a:lnSpc>
              <a:spcAft>
                <a:spcPts val="1000"/>
              </a:spcAft>
              <a:buFont typeface="Wingdings" pitchFamily="2" charset="2"/>
              <a:buChar char="ü"/>
            </a:pPr>
            <a:r>
              <a:rPr lang="ar-SA" sz="2800" b="1" dirty="0">
                <a:solidFill>
                  <a:prstClr val="black"/>
                </a:solidFill>
                <a:latin typeface="Calibri"/>
                <a:ea typeface="Calibri"/>
                <a:cs typeface="B Homa" pitchFamily="2" charset="-78"/>
              </a:rPr>
              <a:t>همچنین گاه به مجموعه گزاره هایی اطلاق میشود که دانشمندان در کاوشهای علمی حول یک موضوع یا برای تامین یک هدف</a:t>
            </a:r>
            <a:r>
              <a:rPr lang="en-US" sz="2800" b="1" dirty="0">
                <a:solidFill>
                  <a:prstClr val="black"/>
                </a:solidFill>
                <a:latin typeface="Calibri"/>
                <a:ea typeface="Calibri"/>
                <a:cs typeface="B Homa" pitchFamily="2" charset="-78"/>
              </a:rPr>
              <a:t> </a:t>
            </a:r>
            <a:r>
              <a:rPr lang="ar-SA" sz="2800" b="1" dirty="0">
                <a:solidFill>
                  <a:prstClr val="black"/>
                </a:solidFill>
                <a:latin typeface="Calibri"/>
                <a:ea typeface="Calibri"/>
                <a:cs typeface="B Homa" pitchFamily="2" charset="-78"/>
              </a:rPr>
              <a:t>گردآورده اند</a:t>
            </a:r>
            <a:r>
              <a:rPr lang="fa-IR" sz="2800" b="1" dirty="0">
                <a:solidFill>
                  <a:prstClr val="black"/>
                </a:solidFill>
                <a:latin typeface="Calibri"/>
                <a:ea typeface="Calibri"/>
                <a:cs typeface="B Homa" pitchFamily="2" charset="-78"/>
              </a:rPr>
              <a:t>.</a:t>
            </a:r>
            <a:endParaRPr lang="en-US" sz="2800" b="1" dirty="0">
              <a:solidFill>
                <a:prstClr val="black"/>
              </a:solidFill>
              <a:latin typeface="Calibri"/>
              <a:ea typeface="Calibri"/>
              <a:cs typeface="B Homa" pitchFamily="2" charset="-78"/>
            </a:endParaRPr>
          </a:p>
        </p:txBody>
      </p:sp>
    </p:spTree>
    <p:extLst>
      <p:ext uri="{BB962C8B-B14F-4D97-AF65-F5344CB8AC3E}">
        <p14:creationId xmlns:p14="http://schemas.microsoft.com/office/powerpoint/2010/main" val="180188749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625403"/>
          </a:xfrm>
          <a:prstGeom prst="rect">
            <a:avLst/>
          </a:prstGeom>
        </p:spPr>
        <p:txBody>
          <a:bodyPr wrap="square">
            <a:spAutoFit/>
          </a:bodyPr>
          <a:lstStyle/>
          <a:p>
            <a:pPr lvl="0" algn="just" rtl="1">
              <a:lnSpc>
                <a:spcPct val="115000"/>
              </a:lnSpc>
              <a:spcAft>
                <a:spcPts val="1000"/>
              </a:spcAft>
            </a:pPr>
            <a:r>
              <a:rPr lang="fa-IR" sz="2800" b="1" dirty="0">
                <a:solidFill>
                  <a:srgbClr val="FFC000"/>
                </a:solidFill>
                <a:latin typeface="Calibri"/>
                <a:ea typeface="Calibri"/>
                <a:cs typeface="B Homa" pitchFamily="2" charset="-78"/>
              </a:rPr>
              <a:t>تدریس به شیوه ایفای نقش:</a:t>
            </a:r>
            <a:r>
              <a:rPr lang="fa-IR" sz="2800" dirty="0">
                <a:solidFill>
                  <a:srgbClr val="FFC000"/>
                </a:solidFill>
                <a:latin typeface="Calibri"/>
                <a:ea typeface="Calibri"/>
                <a:cs typeface="B Homa" pitchFamily="2" charset="-78"/>
              </a:rPr>
              <a:t> </a:t>
            </a:r>
            <a:endParaRPr lang="en-US" sz="2400" dirty="0"/>
          </a:p>
          <a:p>
            <a:pPr algn="just" rtl="1"/>
            <a:r>
              <a:rPr lang="fa-IR" sz="2400" b="1" dirty="0">
                <a:cs typeface="B Koodak" pitchFamily="2" charset="-78"/>
              </a:rPr>
              <a:t>این روش در تكوین  شخصیت فردی و اجتماعی فرا گیران سهم  به سزایی دارد. این روش در تقویت و بهبود روابط اجتماعی  شاگردان  یك سیاست اصولی است در این روش، دانش آموزان بر اساس  علایق خویش، نقش های مورد نظر را انتخاب می كنند. و با نظارت معلم و همكاری همكلاسان، به ایفای نقش می پردازند.</a:t>
            </a:r>
            <a:endParaRPr lang="en-US" sz="2400" b="1" dirty="0">
              <a:cs typeface="B Koodak" pitchFamily="2" charset="-78"/>
            </a:endParaRPr>
          </a:p>
          <a:p>
            <a:pPr algn="just" rtl="1"/>
            <a:r>
              <a:rPr lang="fa-IR" sz="2400" b="1" dirty="0">
                <a:cs typeface="B Koodak" pitchFamily="2" charset="-78"/>
              </a:rPr>
              <a:t>از این طریق، آموزش قوانین و روابط اجتماعی حاكم بر جامعه بهتر انجام می شود و به یادگیری موثر و كار آمد می انجامد. زیرا دانش آموزان ضمن شناخت هنجارهای اجتماعی، به تحلیل آنها می پردازند و در حین ایفای نقش، نگرش خود را تثبیت می كنند و نوعی ارتباط عاطفی و انسانی با دیگران برقرار می سازند. در این  روش، مهارت های كلامی آنان نیز تقویت می شود كه خود سبب ساز درك  اطراف است.</a:t>
            </a:r>
          </a:p>
          <a:p>
            <a:pPr algn="r" rtl="1"/>
            <a:r>
              <a:rPr lang="fa-IR" sz="2400" b="1" dirty="0">
                <a:cs typeface="B Koodak" pitchFamily="2" charset="-78"/>
              </a:rPr>
              <a:t>امتیازات روش ایفای نقش:</a:t>
            </a:r>
          </a:p>
          <a:p>
            <a:pPr marL="342900" indent="-342900" algn="r" rtl="1">
              <a:buFont typeface="Wingdings" pitchFamily="2" charset="2"/>
              <a:buChar char="ü"/>
            </a:pPr>
            <a:r>
              <a:rPr lang="fa-IR" sz="2400" b="1" dirty="0">
                <a:cs typeface="B Koodak" pitchFamily="2" charset="-78"/>
              </a:rPr>
              <a:t>ایجاد شور و شوق و انگیزه درونی در فرا گیران.</a:t>
            </a:r>
          </a:p>
          <a:p>
            <a:pPr marL="342900" indent="-342900" algn="r" rtl="1">
              <a:buFont typeface="Wingdings" pitchFamily="2" charset="2"/>
              <a:buChar char="ü"/>
            </a:pPr>
            <a:r>
              <a:rPr lang="fa-IR" sz="2400" b="1" dirty="0">
                <a:cs typeface="B Koodak" pitchFamily="2" charset="-78"/>
              </a:rPr>
              <a:t>مشاركت و فعالیت دانش آموزان.</a:t>
            </a:r>
          </a:p>
          <a:p>
            <a:pPr marL="342900" indent="-342900" algn="r" rtl="1">
              <a:buFont typeface="Wingdings" pitchFamily="2" charset="2"/>
              <a:buChar char="ü"/>
            </a:pPr>
            <a:r>
              <a:rPr lang="fa-IR" sz="2400" b="1" dirty="0">
                <a:cs typeface="B Koodak" pitchFamily="2" charset="-78"/>
              </a:rPr>
              <a:t>كاهش كمرویی و خجالت دانش آموزان.</a:t>
            </a:r>
          </a:p>
          <a:p>
            <a:pPr marL="342900" indent="-342900" algn="r" rtl="1">
              <a:buFont typeface="Wingdings" pitchFamily="2" charset="2"/>
              <a:buChar char="ü"/>
            </a:pPr>
            <a:r>
              <a:rPr lang="fa-IR" sz="2400" b="1" dirty="0">
                <a:cs typeface="B Koodak" pitchFamily="2" charset="-78"/>
              </a:rPr>
              <a:t>افزایش مهارتهای روانی حركتی در فرا گیران.</a:t>
            </a:r>
          </a:p>
          <a:p>
            <a:pPr marL="342900" indent="-342900" algn="r" rtl="1">
              <a:buFont typeface="Wingdings" pitchFamily="2" charset="2"/>
              <a:buChar char="ü"/>
            </a:pPr>
            <a:r>
              <a:rPr lang="fa-IR" sz="2400" b="1" dirty="0">
                <a:cs typeface="B Koodak" pitchFamily="2" charset="-78"/>
              </a:rPr>
              <a:t>كسب نگرش های جدید و قبول ارزش های اجتماعی.</a:t>
            </a:r>
          </a:p>
          <a:p>
            <a:pPr marL="342900" indent="-342900" algn="r" rtl="1">
              <a:buFont typeface="Wingdings" pitchFamily="2" charset="2"/>
              <a:buChar char="ü"/>
            </a:pPr>
            <a:r>
              <a:rPr lang="fa-IR" sz="2400" b="1" dirty="0">
                <a:cs typeface="B Koodak" pitchFamily="2" charset="-78"/>
              </a:rPr>
              <a:t>تقویت قدرت مدیریت  و سازماندهی </a:t>
            </a:r>
          </a:p>
        </p:txBody>
      </p:sp>
    </p:spTree>
    <p:extLst>
      <p:ext uri="{BB962C8B-B14F-4D97-AF65-F5344CB8AC3E}">
        <p14:creationId xmlns:p14="http://schemas.microsoft.com/office/powerpoint/2010/main" val="294608263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7171194"/>
          </a:xfrm>
          <a:prstGeom prst="rect">
            <a:avLst/>
          </a:prstGeom>
        </p:spPr>
        <p:txBody>
          <a:bodyPr wrap="square">
            <a:spAutoFit/>
          </a:bodyPr>
          <a:lstStyle/>
          <a:p>
            <a:pPr lvl="0" algn="r" rtl="1"/>
            <a:r>
              <a:rPr lang="fa-IR" sz="3600" b="1" dirty="0">
                <a:solidFill>
                  <a:srgbClr val="FFC000"/>
                </a:solidFill>
                <a:cs typeface="B Koodak" pitchFamily="2" charset="-78"/>
              </a:rPr>
              <a:t>شر كت كنند گان در روش ایفای نقش:</a:t>
            </a:r>
          </a:p>
          <a:p>
            <a:pPr lvl="0" algn="r" rtl="1"/>
            <a:r>
              <a:rPr lang="fa-IR" sz="3200" dirty="0">
                <a:cs typeface="B Koodak" pitchFamily="2" charset="-78"/>
              </a:rPr>
              <a:t>1.</a:t>
            </a:r>
            <a:r>
              <a:rPr lang="fa-IR" sz="3200" dirty="0">
                <a:solidFill>
                  <a:srgbClr val="FF0000"/>
                </a:solidFill>
                <a:cs typeface="B Koodak" pitchFamily="2" charset="-78"/>
              </a:rPr>
              <a:t>معلم</a:t>
            </a:r>
            <a:r>
              <a:rPr lang="fa-IR" sz="3200" dirty="0">
                <a:solidFill>
                  <a:prstClr val="white"/>
                </a:solidFill>
                <a:cs typeface="B Koodak" pitchFamily="2" charset="-78"/>
              </a:rPr>
              <a:t> 2.</a:t>
            </a:r>
            <a:r>
              <a:rPr lang="fa-IR" sz="3200" dirty="0">
                <a:solidFill>
                  <a:srgbClr val="FF0000"/>
                </a:solidFill>
                <a:cs typeface="B Koodak" pitchFamily="2" charset="-78"/>
              </a:rPr>
              <a:t>تعدادی از دانش آموزان در نقش بازیگر اصلی  </a:t>
            </a:r>
            <a:r>
              <a:rPr lang="fa-IR" sz="3200" dirty="0">
                <a:cs typeface="B Koodak" pitchFamily="2" charset="-78"/>
              </a:rPr>
              <a:t>3. </a:t>
            </a:r>
            <a:r>
              <a:rPr lang="fa-IR" sz="3200" dirty="0">
                <a:solidFill>
                  <a:srgbClr val="FF0000"/>
                </a:solidFill>
                <a:cs typeface="B Koodak" pitchFamily="2" charset="-78"/>
              </a:rPr>
              <a:t>بقیه دانش آموزان به عنوان تماشا چی</a:t>
            </a:r>
          </a:p>
          <a:p>
            <a:pPr lvl="0" algn="r" rtl="1"/>
            <a:r>
              <a:rPr lang="fa-IR" sz="3600" dirty="0">
                <a:solidFill>
                  <a:srgbClr val="FFC000"/>
                </a:solidFill>
                <a:cs typeface="B Koodak" pitchFamily="2" charset="-78"/>
              </a:rPr>
              <a:t>مراحل روش ایفای نقش: </a:t>
            </a:r>
          </a:p>
          <a:p>
            <a:pPr lvl="0" algn="r" rtl="1"/>
            <a:r>
              <a:rPr lang="fa-IR" sz="3600" dirty="0">
                <a:solidFill>
                  <a:prstClr val="white"/>
                </a:solidFill>
                <a:cs typeface="B Koodak" pitchFamily="2" charset="-78"/>
              </a:rPr>
              <a:t>مرحله اول :  انتخاب موضوع</a:t>
            </a:r>
          </a:p>
          <a:p>
            <a:pPr lvl="0" algn="r" rtl="1"/>
            <a:r>
              <a:rPr lang="fa-IR" sz="3600" dirty="0">
                <a:solidFill>
                  <a:prstClr val="white"/>
                </a:solidFill>
                <a:cs typeface="B Koodak" pitchFamily="2" charset="-78"/>
              </a:rPr>
              <a:t>موضوع باید: </a:t>
            </a:r>
          </a:p>
          <a:p>
            <a:pPr marL="571500" lvl="0" indent="-571500" algn="r" rtl="1">
              <a:buFont typeface="Wingdings" pitchFamily="2" charset="2"/>
              <a:buChar char="ü"/>
            </a:pPr>
            <a:r>
              <a:rPr lang="fa-IR" sz="3600" dirty="0">
                <a:solidFill>
                  <a:prstClr val="white"/>
                </a:solidFill>
                <a:cs typeface="B Koodak" pitchFamily="2" charset="-78"/>
              </a:rPr>
              <a:t>دارای اهداف مهم اجتماعی باشد.</a:t>
            </a:r>
          </a:p>
          <a:p>
            <a:pPr marL="571500" lvl="0" indent="-571500" algn="r" rtl="1">
              <a:buFont typeface="Wingdings" pitchFamily="2" charset="2"/>
              <a:buChar char="ü"/>
            </a:pPr>
            <a:r>
              <a:rPr lang="fa-IR" sz="3600" dirty="0">
                <a:solidFill>
                  <a:prstClr val="white"/>
                </a:solidFill>
                <a:cs typeface="B Koodak" pitchFamily="2" charset="-78"/>
              </a:rPr>
              <a:t>موضوع كلی مورد علاقه و توافق دانش آموزان باشد.</a:t>
            </a:r>
          </a:p>
          <a:p>
            <a:pPr marL="571500" lvl="0" indent="-571500" algn="r" rtl="1">
              <a:buFont typeface="Wingdings" pitchFamily="2" charset="2"/>
              <a:buChar char="ü"/>
            </a:pPr>
            <a:r>
              <a:rPr lang="fa-IR" sz="3600" dirty="0">
                <a:solidFill>
                  <a:prstClr val="white"/>
                </a:solidFill>
                <a:cs typeface="B Koodak" pitchFamily="2" charset="-78"/>
              </a:rPr>
              <a:t>واضح و روشن كردن موضوع.</a:t>
            </a:r>
          </a:p>
          <a:p>
            <a:pPr marL="571500" lvl="0" indent="-571500" algn="r" rtl="1">
              <a:buFont typeface="Wingdings" pitchFamily="2" charset="2"/>
              <a:buChar char="ü"/>
            </a:pPr>
            <a:r>
              <a:rPr lang="fa-IR" sz="3600" dirty="0">
                <a:solidFill>
                  <a:prstClr val="white"/>
                </a:solidFill>
                <a:cs typeface="B Koodak" pitchFamily="2" charset="-78"/>
              </a:rPr>
              <a:t>با توانایی های ذهنی و روانی دانش آموزان.</a:t>
            </a:r>
          </a:p>
          <a:p>
            <a:pPr marL="571500" lvl="0" indent="-571500" algn="r" rtl="1">
              <a:buFont typeface="Wingdings" pitchFamily="2" charset="2"/>
              <a:buChar char="ü"/>
            </a:pPr>
            <a:r>
              <a:rPr lang="fa-IR" sz="3600" dirty="0">
                <a:solidFill>
                  <a:prstClr val="white"/>
                </a:solidFill>
                <a:cs typeface="B Koodak" pitchFamily="2" charset="-78"/>
              </a:rPr>
              <a:t>موضوع جذاب باشد.</a:t>
            </a:r>
          </a:p>
          <a:p>
            <a:pPr marL="571500" lvl="0" indent="-571500" algn="r" rtl="1">
              <a:buFont typeface="Wingdings" pitchFamily="2" charset="2"/>
              <a:buChar char="ü"/>
            </a:pPr>
            <a:r>
              <a:rPr lang="fa-IR" sz="3600" dirty="0">
                <a:solidFill>
                  <a:prstClr val="white"/>
                </a:solidFill>
                <a:cs typeface="B Koodak" pitchFamily="2" charset="-78"/>
              </a:rPr>
              <a:t>واژه های موجود در موضوع تعریف و مشخص شود.</a:t>
            </a:r>
          </a:p>
          <a:p>
            <a:pPr marL="571500" lvl="0" indent="-571500" algn="r" rtl="1">
              <a:buFont typeface="Wingdings" pitchFamily="2" charset="2"/>
              <a:buChar char="ü"/>
            </a:pPr>
            <a:r>
              <a:rPr lang="fa-IR" sz="3600" dirty="0">
                <a:solidFill>
                  <a:prstClr val="white"/>
                </a:solidFill>
                <a:cs typeface="B Koodak" pitchFamily="2" charset="-78"/>
              </a:rPr>
              <a:t> قابل اجرا باشد.</a:t>
            </a:r>
          </a:p>
        </p:txBody>
      </p:sp>
    </p:spTree>
    <p:extLst>
      <p:ext uri="{BB962C8B-B14F-4D97-AF65-F5344CB8AC3E}">
        <p14:creationId xmlns:p14="http://schemas.microsoft.com/office/powerpoint/2010/main" val="3868304379"/>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8991600" cy="5324535"/>
          </a:xfrm>
          <a:prstGeom prst="rect">
            <a:avLst/>
          </a:prstGeom>
        </p:spPr>
        <p:txBody>
          <a:bodyPr wrap="square">
            <a:spAutoFit/>
          </a:bodyPr>
          <a:lstStyle/>
          <a:p>
            <a:pPr lvl="0" algn="r" rtl="1"/>
            <a:r>
              <a:rPr lang="fa-IR" sz="3800" b="1" dirty="0">
                <a:solidFill>
                  <a:srgbClr val="FFC000"/>
                </a:solidFill>
                <a:cs typeface="B Koodak" pitchFamily="2" charset="-78"/>
              </a:rPr>
              <a:t>مرحله دوم :</a:t>
            </a:r>
            <a:r>
              <a:rPr lang="fa-IR" sz="3800" dirty="0">
                <a:solidFill>
                  <a:srgbClr val="FFC000"/>
                </a:solidFill>
                <a:cs typeface="B Koodak" pitchFamily="2" charset="-78"/>
              </a:rPr>
              <a:t> نوشتن نمایشنامه </a:t>
            </a:r>
            <a:endParaRPr lang="en-US" sz="38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نگارش نمایش نامه، پیكره اصلی روش ایفای نقش است</a:t>
            </a:r>
            <a:endParaRPr lang="en-US" sz="38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 تمام فعالیتها به صورت محاوره ای نوشته می شوند.</a:t>
            </a:r>
            <a:endParaRPr lang="en-US" sz="38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در یكایك مراحل باید اهداف اصلی گنجانده شود.  </a:t>
            </a:r>
            <a:endParaRPr lang="en-US" sz="3800" dirty="0">
              <a:solidFill>
                <a:srgbClr val="FFC000"/>
              </a:solidFill>
              <a:cs typeface="B Koodak" pitchFamily="2" charset="-78"/>
            </a:endParaRPr>
          </a:p>
          <a:p>
            <a:pPr marL="571500" lvl="0" indent="-571500" algn="r" rtl="1">
              <a:buFont typeface="Wingdings" pitchFamily="2" charset="2"/>
              <a:buChar char="ü"/>
            </a:pPr>
            <a:r>
              <a:rPr lang="fa-IR" sz="3600" dirty="0">
                <a:solidFill>
                  <a:srgbClr val="FFC000"/>
                </a:solidFill>
                <a:cs typeface="B Koodak" pitchFamily="2" charset="-78"/>
              </a:rPr>
              <a:t>از عاد تهای نا مطلوب و محتوای نامناسب  پرهیز  شود</a:t>
            </a:r>
            <a:endParaRPr lang="en-US" sz="36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پیام اصلی درس در این قسمت است </a:t>
            </a:r>
            <a:endParaRPr lang="en-US" sz="38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نمایشنامه باید ابتدا و انتها داشته باشد </a:t>
            </a:r>
            <a:endParaRPr lang="en-US" sz="3800" dirty="0">
              <a:solidFill>
                <a:srgbClr val="FFC000"/>
              </a:solidFill>
              <a:cs typeface="B Koodak" pitchFamily="2" charset="-78"/>
            </a:endParaRPr>
          </a:p>
          <a:p>
            <a:pPr marL="571500" lvl="0" indent="-571500" algn="r" rtl="1">
              <a:buFont typeface="Wingdings" pitchFamily="2" charset="2"/>
              <a:buChar char="ü"/>
            </a:pPr>
            <a:r>
              <a:rPr lang="fa-IR" sz="3800" dirty="0">
                <a:solidFill>
                  <a:srgbClr val="FFC000"/>
                </a:solidFill>
                <a:cs typeface="B Koodak" pitchFamily="2" charset="-78"/>
              </a:rPr>
              <a:t>جملات كوتاه و قابل فهم باشد</a:t>
            </a:r>
          </a:p>
        </p:txBody>
      </p:sp>
    </p:spTree>
    <p:extLst>
      <p:ext uri="{BB962C8B-B14F-4D97-AF65-F5344CB8AC3E}">
        <p14:creationId xmlns:p14="http://schemas.microsoft.com/office/powerpoint/2010/main" val="221624003"/>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3646"/>
            <a:ext cx="9144000" cy="6494085"/>
          </a:xfrm>
          <a:prstGeom prst="rect">
            <a:avLst/>
          </a:prstGeom>
        </p:spPr>
        <p:txBody>
          <a:bodyPr wrap="square">
            <a:spAutoFit/>
          </a:bodyPr>
          <a:lstStyle/>
          <a:p>
            <a:pPr lvl="0" algn="r" rtl="1"/>
            <a:r>
              <a:rPr lang="fa-IR" sz="3200" b="1" dirty="0">
                <a:solidFill>
                  <a:prstClr val="white"/>
                </a:solidFill>
                <a:cs typeface="B Koodak" pitchFamily="2" charset="-78"/>
              </a:rPr>
              <a:t>مرحله سوم  :</a:t>
            </a:r>
            <a:r>
              <a:rPr lang="fa-IR" sz="3200" dirty="0">
                <a:solidFill>
                  <a:prstClr val="white"/>
                </a:solidFill>
                <a:cs typeface="B Koodak" pitchFamily="2" charset="-78"/>
              </a:rPr>
              <a:t>  تعیین نقش ها</a:t>
            </a:r>
          </a:p>
          <a:p>
            <a:pPr marL="457200" lvl="0" indent="-457200" algn="r" rtl="1">
              <a:buFont typeface="Wingdings" pitchFamily="2" charset="2"/>
              <a:buChar char="ü"/>
            </a:pPr>
            <a:r>
              <a:rPr lang="fa-IR" sz="3200" dirty="0">
                <a:solidFill>
                  <a:prstClr val="white"/>
                </a:solidFill>
                <a:cs typeface="B Koodak" pitchFamily="2" charset="-78"/>
              </a:rPr>
              <a:t>انتخاب نقش ها بر اساس  توانایی و علاقه فراگیران باشد.</a:t>
            </a:r>
          </a:p>
          <a:p>
            <a:pPr marL="457200" lvl="0" indent="-457200" algn="r" rtl="1">
              <a:buFont typeface="Wingdings" pitchFamily="2" charset="2"/>
              <a:buChar char="ü"/>
            </a:pPr>
            <a:r>
              <a:rPr lang="fa-IR" sz="3200" dirty="0">
                <a:solidFill>
                  <a:prstClr val="white"/>
                </a:solidFill>
                <a:cs typeface="B Koodak" pitchFamily="2" charset="-78"/>
              </a:rPr>
              <a:t>شناخت شخصیت افراد و ویژگی های رفتاری، ساختار بدنی اهمیت دارد. </a:t>
            </a:r>
          </a:p>
          <a:p>
            <a:pPr marL="457200" lvl="0" indent="-457200" algn="r" rtl="1">
              <a:buFont typeface="Wingdings" pitchFamily="2" charset="2"/>
              <a:buChar char="ü"/>
            </a:pPr>
            <a:r>
              <a:rPr lang="fa-IR" sz="3200" dirty="0">
                <a:solidFill>
                  <a:prstClr val="white"/>
                </a:solidFill>
                <a:cs typeface="B Koodak" pitchFamily="2" charset="-78"/>
              </a:rPr>
              <a:t>بازیگران را خوب بسنجند .</a:t>
            </a:r>
          </a:p>
          <a:p>
            <a:pPr marL="457200" lvl="0" indent="-457200" algn="r" rtl="1">
              <a:buFont typeface="Wingdings" pitchFamily="2" charset="2"/>
              <a:buChar char="ü"/>
            </a:pPr>
            <a:r>
              <a:rPr lang="fa-IR" sz="3200" dirty="0">
                <a:solidFill>
                  <a:prstClr val="white"/>
                </a:solidFill>
                <a:cs typeface="B Koodak" pitchFamily="2" charset="-78"/>
              </a:rPr>
              <a:t>توانایی های آنان را كشف كنند و نقش ها را پیشنهاد كنند.</a:t>
            </a:r>
          </a:p>
          <a:p>
            <a:pPr marL="457200" lvl="0" indent="-457200" algn="r" rtl="1">
              <a:buFont typeface="Wingdings" pitchFamily="2" charset="2"/>
              <a:buChar char="ü"/>
            </a:pPr>
            <a:r>
              <a:rPr lang="fa-IR" sz="3200" dirty="0">
                <a:solidFill>
                  <a:prstClr val="white"/>
                </a:solidFill>
                <a:cs typeface="B Koodak" pitchFamily="2" charset="-78"/>
              </a:rPr>
              <a:t>تفسیر نقش های مثبت و منفی ارزش بسیار دارد. </a:t>
            </a:r>
          </a:p>
          <a:p>
            <a:pPr lvl="0" algn="r" rtl="1"/>
            <a:r>
              <a:rPr lang="fa-IR" sz="3200" dirty="0">
                <a:solidFill>
                  <a:prstClr val="white"/>
                </a:solidFill>
                <a:cs typeface="B Koodak" pitchFamily="2" charset="-78"/>
              </a:rPr>
              <a:t>مرحله چهارم : تهیه امكانات </a:t>
            </a:r>
          </a:p>
          <a:p>
            <a:pPr marL="457200" lvl="0" indent="-457200" algn="r" rtl="1">
              <a:buFont typeface="Wingdings" pitchFamily="2" charset="2"/>
              <a:buChar char="ü"/>
            </a:pPr>
            <a:r>
              <a:rPr lang="fa-IR" sz="3200" dirty="0">
                <a:solidFill>
                  <a:prstClr val="white"/>
                </a:solidFill>
                <a:cs typeface="B Koodak" pitchFamily="2" charset="-78"/>
              </a:rPr>
              <a:t>امكانات باید بر اساس  نمایش نامه  تدوین شده  فراهم گردد.</a:t>
            </a:r>
          </a:p>
          <a:p>
            <a:pPr marL="457200" lvl="0" indent="-457200" algn="r" rtl="1">
              <a:buFont typeface="Wingdings" pitchFamily="2" charset="2"/>
              <a:buChar char="ü"/>
            </a:pPr>
            <a:r>
              <a:rPr lang="fa-IR" sz="3200" dirty="0">
                <a:solidFill>
                  <a:prstClr val="white"/>
                </a:solidFill>
                <a:cs typeface="B Koodak" pitchFamily="2" charset="-78"/>
              </a:rPr>
              <a:t> نحوه استفاده از فضا، صحنه آرایی مناسب باید برای آنان تشریح شود.</a:t>
            </a:r>
          </a:p>
          <a:p>
            <a:pPr marL="457200" lvl="0" indent="-457200" algn="r" rtl="1">
              <a:buFont typeface="Wingdings" pitchFamily="2" charset="2"/>
              <a:buChar char="ü"/>
            </a:pPr>
            <a:r>
              <a:rPr lang="fa-IR" sz="3200" dirty="0">
                <a:solidFill>
                  <a:prstClr val="white"/>
                </a:solidFill>
                <a:cs typeface="B Koodak" pitchFamily="2" charset="-78"/>
              </a:rPr>
              <a:t>وسایل ساده باشد.</a:t>
            </a:r>
          </a:p>
          <a:p>
            <a:pPr marL="457200" lvl="0" indent="-457200" algn="r" rtl="1">
              <a:buFont typeface="Wingdings" pitchFamily="2" charset="2"/>
              <a:buChar char="ü"/>
            </a:pPr>
            <a:r>
              <a:rPr lang="fa-IR" sz="3200" dirty="0">
                <a:solidFill>
                  <a:prstClr val="white"/>
                </a:solidFill>
                <a:cs typeface="B Koodak" pitchFamily="2" charset="-78"/>
              </a:rPr>
              <a:t>تا جایی كه امكان دارد دانش آموزان وسایل را بسازند.</a:t>
            </a:r>
            <a:endParaRPr lang="fa-IR" sz="2800" dirty="0">
              <a:solidFill>
                <a:prstClr val="white"/>
              </a:solidFill>
              <a:cs typeface="B Koodak" pitchFamily="2" charset="-78"/>
            </a:endParaRPr>
          </a:p>
        </p:txBody>
      </p:sp>
    </p:spTree>
    <p:extLst>
      <p:ext uri="{BB962C8B-B14F-4D97-AF65-F5344CB8AC3E}">
        <p14:creationId xmlns:p14="http://schemas.microsoft.com/office/powerpoint/2010/main" val="11940107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41"/>
            <a:ext cx="9144000" cy="7017306"/>
          </a:xfrm>
          <a:prstGeom prst="rect">
            <a:avLst/>
          </a:prstGeom>
        </p:spPr>
        <p:txBody>
          <a:bodyPr wrap="square">
            <a:spAutoFit/>
          </a:bodyPr>
          <a:lstStyle/>
          <a:p>
            <a:pPr lvl="0" algn="r" rtl="1"/>
            <a:r>
              <a:rPr lang="fa-IR" sz="3000" b="1" dirty="0">
                <a:solidFill>
                  <a:prstClr val="white"/>
                </a:solidFill>
                <a:cs typeface="B Koodak" pitchFamily="2" charset="-78"/>
              </a:rPr>
              <a:t>مرحله پنجم:</a:t>
            </a:r>
            <a:r>
              <a:rPr lang="fa-IR" sz="3000" dirty="0">
                <a:solidFill>
                  <a:prstClr val="white"/>
                </a:solidFill>
                <a:cs typeface="B Koodak" pitchFamily="2" charset="-78"/>
              </a:rPr>
              <a:t> آمادگی و تمرین مقدماتی </a:t>
            </a:r>
          </a:p>
          <a:p>
            <a:pPr marL="457200" lvl="0" indent="-457200" algn="r" rtl="1">
              <a:buFont typeface="Wingdings" pitchFamily="2" charset="2"/>
              <a:buChar char="ü"/>
            </a:pPr>
            <a:r>
              <a:rPr lang="fa-IR" sz="3000" dirty="0">
                <a:solidFill>
                  <a:prstClr val="white"/>
                </a:solidFill>
                <a:cs typeface="B Koodak" pitchFamily="2" charset="-78"/>
              </a:rPr>
              <a:t>حفظ كردن نقش مربوط به خود </a:t>
            </a:r>
          </a:p>
          <a:p>
            <a:pPr marL="457200" lvl="0" indent="-457200" algn="r" rtl="1">
              <a:buFont typeface="Wingdings" pitchFamily="2" charset="2"/>
              <a:buChar char="ü"/>
            </a:pPr>
            <a:r>
              <a:rPr lang="fa-IR" sz="3000" dirty="0">
                <a:solidFill>
                  <a:prstClr val="white"/>
                </a:solidFill>
                <a:cs typeface="B Koodak" pitchFamily="2" charset="-78"/>
              </a:rPr>
              <a:t>آگاه كردن افراد از نقش یكدیگر </a:t>
            </a:r>
          </a:p>
          <a:p>
            <a:pPr marL="457200" lvl="0" indent="-457200" algn="r" rtl="1">
              <a:buFont typeface="Wingdings" pitchFamily="2" charset="2"/>
              <a:buChar char="ü"/>
            </a:pPr>
            <a:r>
              <a:rPr lang="fa-IR" sz="3000" dirty="0">
                <a:solidFill>
                  <a:prstClr val="white"/>
                </a:solidFill>
                <a:cs typeface="B Koodak" pitchFamily="2" charset="-78"/>
              </a:rPr>
              <a:t>شناخت چهره ها و گریم صورت </a:t>
            </a:r>
          </a:p>
          <a:p>
            <a:pPr marL="457200" lvl="0" indent="-457200" algn="r" rtl="1">
              <a:buFont typeface="Wingdings" pitchFamily="2" charset="2"/>
              <a:buChar char="ü"/>
            </a:pPr>
            <a:r>
              <a:rPr lang="fa-IR" sz="3000" dirty="0">
                <a:solidFill>
                  <a:prstClr val="white"/>
                </a:solidFill>
                <a:cs typeface="B Koodak" pitchFamily="2" charset="-78"/>
              </a:rPr>
              <a:t>شناخت و ساخت وسایل و امكانات </a:t>
            </a:r>
          </a:p>
          <a:p>
            <a:pPr marL="457200" lvl="0" indent="-457200" algn="r" rtl="1">
              <a:buFont typeface="Wingdings" pitchFamily="2" charset="2"/>
              <a:buChar char="ü"/>
            </a:pPr>
            <a:r>
              <a:rPr lang="fa-IR" sz="3000" dirty="0">
                <a:solidFill>
                  <a:prstClr val="white"/>
                </a:solidFill>
                <a:cs typeface="B Koodak" pitchFamily="2" charset="-78"/>
              </a:rPr>
              <a:t>شناخت و تمرین مراحل اجرایی به صورت متوالی </a:t>
            </a:r>
          </a:p>
          <a:p>
            <a:pPr lvl="0" algn="r" rtl="1"/>
            <a:r>
              <a:rPr lang="fa-IR" sz="3000" b="1" dirty="0">
                <a:solidFill>
                  <a:prstClr val="white"/>
                </a:solidFill>
                <a:cs typeface="B Koodak" pitchFamily="2" charset="-78"/>
              </a:rPr>
              <a:t>مرحله ششم :</a:t>
            </a:r>
            <a:r>
              <a:rPr lang="fa-IR" sz="3000" dirty="0">
                <a:solidFill>
                  <a:prstClr val="white"/>
                </a:solidFill>
                <a:cs typeface="B Koodak" pitchFamily="2" charset="-78"/>
              </a:rPr>
              <a:t>  اجرا ی نمایش</a:t>
            </a:r>
          </a:p>
          <a:p>
            <a:pPr marL="457200" lvl="0" indent="-457200" algn="r" rtl="1">
              <a:buFont typeface="Wingdings" pitchFamily="2" charset="2"/>
              <a:buChar char="q"/>
            </a:pPr>
            <a:r>
              <a:rPr lang="fa-IR" sz="3000" dirty="0">
                <a:solidFill>
                  <a:prstClr val="white"/>
                </a:solidFill>
                <a:cs typeface="B Koodak" pitchFamily="2" charset="-78"/>
              </a:rPr>
              <a:t>در این مرحله  گروه بازیگران به ایفای نقش می پردازند</a:t>
            </a:r>
          </a:p>
          <a:p>
            <a:pPr marL="457200" lvl="0" indent="-457200" algn="r" rtl="1">
              <a:buFont typeface="Wingdings" pitchFamily="2" charset="2"/>
              <a:buChar char="q"/>
            </a:pPr>
            <a:r>
              <a:rPr lang="fa-IR" sz="3000" dirty="0">
                <a:solidFill>
                  <a:prstClr val="white"/>
                </a:solidFill>
                <a:cs typeface="B Koodak" pitchFamily="2" charset="-78"/>
              </a:rPr>
              <a:t>حضور مربی در مقام هدایت كننده و كارگردان است. </a:t>
            </a:r>
          </a:p>
          <a:p>
            <a:pPr lvl="0" algn="r" rtl="1"/>
            <a:r>
              <a:rPr lang="fa-IR" sz="3000" b="1" dirty="0">
                <a:solidFill>
                  <a:prstClr val="white"/>
                </a:solidFill>
                <a:cs typeface="B Koodak" pitchFamily="2" charset="-78"/>
              </a:rPr>
              <a:t>مرحله هفتم :</a:t>
            </a:r>
            <a:r>
              <a:rPr lang="fa-IR" sz="3000" dirty="0">
                <a:solidFill>
                  <a:prstClr val="white"/>
                </a:solidFill>
                <a:cs typeface="B Koodak" pitchFamily="2" charset="-78"/>
              </a:rPr>
              <a:t> بحث و بررسی و ارزشیابی </a:t>
            </a:r>
            <a:br>
              <a:rPr lang="fa-IR" sz="3000" dirty="0">
                <a:solidFill>
                  <a:prstClr val="white"/>
                </a:solidFill>
                <a:cs typeface="B Koodak" pitchFamily="2" charset="-78"/>
              </a:rPr>
            </a:br>
            <a:r>
              <a:rPr lang="fa-IR" sz="3000" dirty="0">
                <a:solidFill>
                  <a:prstClr val="white"/>
                </a:solidFill>
                <a:cs typeface="B Koodak" pitchFamily="2" charset="-78"/>
              </a:rPr>
              <a:t>پس از اتما م مرحله اجرایی تماشا گران به صورت گروهی و با هدایت معلم به ارزشیابی و بررسی كلیه مراحل می پردازند. هدف در این مرحله، اصلاح و تقویت نكات مثبت و رفع نكات منفی نمایش نامه و نقش هاست اگر آزمونی از محتوا ی این فعالیت برنامه ریزی و اجرا شود مفید است.</a:t>
            </a:r>
          </a:p>
        </p:txBody>
      </p:sp>
    </p:spTree>
    <p:extLst>
      <p:ext uri="{BB962C8B-B14F-4D97-AF65-F5344CB8AC3E}">
        <p14:creationId xmlns:p14="http://schemas.microsoft.com/office/powerpoint/2010/main" val="360507880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2091"/>
            <a:ext cx="9220200" cy="6186309"/>
          </a:xfrm>
          <a:prstGeom prst="rect">
            <a:avLst/>
          </a:prstGeom>
        </p:spPr>
        <p:txBody>
          <a:bodyPr wrap="square">
            <a:spAutoFit/>
          </a:bodyPr>
          <a:lstStyle/>
          <a:p>
            <a:pPr algn="r" rtl="1"/>
            <a:r>
              <a:rPr lang="ar-SA" sz="2800" b="1" dirty="0">
                <a:solidFill>
                  <a:srgbClr val="FFC000"/>
                </a:solidFill>
                <a:latin typeface="Calibri"/>
                <a:ea typeface="Calibri"/>
              </a:rPr>
              <a:t>مراحل اجرای طرح درس اعضای تیم</a:t>
            </a:r>
            <a:r>
              <a:rPr lang="en-US" sz="2800" b="1" dirty="0">
                <a:solidFill>
                  <a:srgbClr val="FFC000"/>
                </a:solidFill>
                <a:latin typeface="Calibri"/>
                <a:ea typeface="Calibri"/>
              </a:rPr>
              <a:t>:</a:t>
            </a:r>
            <a:br>
              <a:rPr lang="en-US" sz="2800" b="1" dirty="0">
                <a:solidFill>
                  <a:prstClr val="white"/>
                </a:solidFill>
                <a:latin typeface="Calibri"/>
                <a:ea typeface="Calibri"/>
              </a:rPr>
            </a:br>
            <a:r>
              <a:rPr lang="fa-IR" sz="2800" b="1" dirty="0">
                <a:solidFill>
                  <a:prstClr val="white"/>
                </a:solidFill>
                <a:latin typeface="Calibri"/>
                <a:ea typeface="Calibri"/>
              </a:rPr>
              <a:t>1.</a:t>
            </a:r>
            <a:r>
              <a:rPr lang="ar-SA" sz="2800" b="1" dirty="0">
                <a:solidFill>
                  <a:prstClr val="white"/>
                </a:solidFill>
                <a:latin typeface="Calibri"/>
                <a:ea typeface="Calibri"/>
              </a:rPr>
              <a:t>آمادگی فردی</a:t>
            </a:r>
            <a:r>
              <a:rPr lang="en-US" sz="2800" b="1" dirty="0">
                <a:solidFill>
                  <a:prstClr val="white"/>
                </a:solidFill>
                <a:latin typeface="Calibri"/>
                <a:ea typeface="Calibri"/>
              </a:rPr>
              <a:t>   </a:t>
            </a:r>
            <a:r>
              <a:rPr lang="ar-SA" sz="2800" b="1" dirty="0">
                <a:solidFill>
                  <a:prstClr val="white"/>
                </a:solidFill>
                <a:latin typeface="Calibri"/>
                <a:ea typeface="Calibri"/>
              </a:rPr>
              <a:t> </a:t>
            </a:r>
            <a:r>
              <a:rPr lang="fa-IR" sz="2800" b="1" dirty="0">
                <a:solidFill>
                  <a:prstClr val="white"/>
                </a:solidFill>
                <a:latin typeface="Calibri"/>
                <a:ea typeface="Calibri"/>
              </a:rPr>
              <a:t>2.</a:t>
            </a:r>
            <a:r>
              <a:rPr lang="ar-SA" sz="2800" b="1" dirty="0">
                <a:solidFill>
                  <a:prstClr val="white"/>
                </a:solidFill>
                <a:latin typeface="Calibri"/>
                <a:ea typeface="Calibri"/>
              </a:rPr>
              <a:t>کار تیمی</a:t>
            </a:r>
            <a:r>
              <a:rPr lang="en-US" sz="2800" b="1" dirty="0">
                <a:solidFill>
                  <a:prstClr val="white"/>
                </a:solidFill>
                <a:latin typeface="Calibri"/>
                <a:ea typeface="Calibri"/>
              </a:rPr>
              <a:t>    </a:t>
            </a:r>
            <a:r>
              <a:rPr lang="ar-SA" sz="2800" b="1" dirty="0">
                <a:solidFill>
                  <a:prstClr val="white"/>
                </a:solidFill>
                <a:latin typeface="Calibri"/>
                <a:ea typeface="Calibri"/>
              </a:rPr>
              <a:t> </a:t>
            </a:r>
            <a:r>
              <a:rPr lang="fa-IR" sz="2800" b="1" dirty="0">
                <a:solidFill>
                  <a:prstClr val="white"/>
                </a:solidFill>
                <a:latin typeface="Calibri"/>
                <a:ea typeface="Calibri"/>
              </a:rPr>
              <a:t>3.</a:t>
            </a:r>
            <a:r>
              <a:rPr lang="ar-SA" sz="2800" b="1" dirty="0">
                <a:solidFill>
                  <a:prstClr val="white"/>
                </a:solidFill>
                <a:latin typeface="Calibri"/>
                <a:ea typeface="Calibri"/>
              </a:rPr>
              <a:t>آزمون</a:t>
            </a:r>
            <a:r>
              <a:rPr lang="en-US" sz="2800" b="1" dirty="0">
                <a:solidFill>
                  <a:prstClr val="white"/>
                </a:solidFill>
                <a:latin typeface="Calibri"/>
                <a:ea typeface="Calibri"/>
              </a:rPr>
              <a:t>   </a:t>
            </a:r>
            <a:r>
              <a:rPr lang="ar-SA" sz="2800" b="1" dirty="0">
                <a:solidFill>
                  <a:prstClr val="white"/>
                </a:solidFill>
                <a:latin typeface="Calibri"/>
                <a:ea typeface="Calibri"/>
              </a:rPr>
              <a:t> </a:t>
            </a:r>
            <a:r>
              <a:rPr lang="fa-IR" sz="2800" b="1" dirty="0">
                <a:solidFill>
                  <a:prstClr val="white"/>
                </a:solidFill>
                <a:latin typeface="Calibri"/>
                <a:ea typeface="Calibri"/>
              </a:rPr>
              <a:t>4.</a:t>
            </a:r>
            <a:r>
              <a:rPr lang="ar-SA" sz="2800" b="1" dirty="0">
                <a:solidFill>
                  <a:prstClr val="white"/>
                </a:solidFill>
                <a:latin typeface="Calibri"/>
                <a:ea typeface="Calibri"/>
              </a:rPr>
              <a:t>نقد و بررسی</a:t>
            </a:r>
            <a:r>
              <a:rPr lang="en-US" sz="2800" b="1" dirty="0">
                <a:solidFill>
                  <a:prstClr val="white"/>
                </a:solidFill>
                <a:latin typeface="Calibri"/>
                <a:ea typeface="Calibri"/>
              </a:rPr>
              <a:t>    </a:t>
            </a:r>
            <a:r>
              <a:rPr lang="ar-SA" sz="2800" b="1" dirty="0">
                <a:solidFill>
                  <a:prstClr val="white"/>
                </a:solidFill>
                <a:latin typeface="Calibri"/>
                <a:ea typeface="Calibri"/>
              </a:rPr>
              <a:t> </a:t>
            </a:r>
            <a:r>
              <a:rPr lang="fa-IR" sz="2800" b="1" dirty="0">
                <a:solidFill>
                  <a:prstClr val="white"/>
                </a:solidFill>
                <a:latin typeface="Calibri"/>
                <a:ea typeface="Calibri"/>
              </a:rPr>
              <a:t>5.</a:t>
            </a:r>
            <a:r>
              <a:rPr lang="ar-SA" sz="2800" b="1" dirty="0">
                <a:solidFill>
                  <a:prstClr val="white"/>
                </a:solidFill>
                <a:latin typeface="Calibri"/>
                <a:ea typeface="Calibri"/>
              </a:rPr>
              <a:t>جمع بندی</a:t>
            </a:r>
            <a:br>
              <a:rPr lang="en-US" sz="2800" b="1" dirty="0">
                <a:solidFill>
                  <a:prstClr val="white"/>
                </a:solidFill>
                <a:latin typeface="Calibri"/>
                <a:ea typeface="Calibri"/>
              </a:rPr>
            </a:br>
            <a:r>
              <a:rPr lang="ar-SA" sz="3200" b="1" dirty="0">
                <a:solidFill>
                  <a:prstClr val="black"/>
                </a:solidFill>
                <a:latin typeface="Calibri"/>
                <a:ea typeface="Calibri"/>
              </a:rPr>
              <a:t>مرحله اول:آمادگی فردی</a:t>
            </a:r>
            <a:endParaRPr lang="fa-IR" sz="3200" b="1" dirty="0">
              <a:solidFill>
                <a:prstClr val="black"/>
              </a:solidFill>
              <a:latin typeface="Calibri"/>
              <a:ea typeface="Calibri"/>
            </a:endParaRPr>
          </a:p>
          <a:p>
            <a:pPr marL="571500" indent="-571500" algn="r" rtl="1">
              <a:buFont typeface="Wingdings" pitchFamily="2" charset="2"/>
              <a:buChar char="ü"/>
            </a:pPr>
            <a:r>
              <a:rPr lang="ar-SA" sz="2800" b="1" dirty="0">
                <a:solidFill>
                  <a:prstClr val="white"/>
                </a:solidFill>
                <a:latin typeface="Calibri"/>
                <a:ea typeface="Calibri"/>
              </a:rPr>
              <a:t>ابتدا دانش آموزان به صورت دو نفره و یا سه نفره گروه بندی می شو</a:t>
            </a:r>
            <a:r>
              <a:rPr lang="fa-IR" sz="2800" b="1" dirty="0">
                <a:solidFill>
                  <a:prstClr val="white"/>
                </a:solidFill>
                <a:latin typeface="Calibri"/>
                <a:ea typeface="Calibri"/>
              </a:rPr>
              <a:t>ن</a:t>
            </a:r>
            <a:r>
              <a:rPr lang="ar-SA" sz="2800" b="1" dirty="0">
                <a:solidFill>
                  <a:prstClr val="white"/>
                </a:solidFill>
                <a:latin typeface="Calibri"/>
                <a:ea typeface="Calibri"/>
              </a:rPr>
              <a:t>د</a:t>
            </a:r>
            <a:endParaRPr lang="fa-IR" sz="2800" b="1" dirty="0">
              <a:solidFill>
                <a:prstClr val="white"/>
              </a:solidFill>
              <a:latin typeface="Calibri"/>
              <a:ea typeface="Calibri"/>
            </a:endParaRPr>
          </a:p>
          <a:p>
            <a:pPr marL="571500" indent="-571500" algn="r" rtl="1">
              <a:buFont typeface="Wingdings" pitchFamily="2" charset="2"/>
              <a:buChar char="ü"/>
            </a:pPr>
            <a:r>
              <a:rPr lang="ar-SA" sz="2800" b="1" dirty="0">
                <a:solidFill>
                  <a:prstClr val="white"/>
                </a:solidFill>
                <a:latin typeface="Calibri"/>
                <a:ea typeface="Calibri"/>
              </a:rPr>
              <a:t>محتوای درس به بخش مستقل و مساوی تقسیم می شود</a:t>
            </a:r>
            <a:r>
              <a:rPr lang="en-US" sz="2800" b="1" dirty="0">
                <a:solidFill>
                  <a:prstClr val="white"/>
                </a:solidFill>
                <a:latin typeface="Calibri"/>
                <a:ea typeface="Calibri"/>
              </a:rPr>
              <a:t>.</a:t>
            </a:r>
            <a:endParaRPr lang="fa-IR" sz="2800" b="1" dirty="0">
              <a:solidFill>
                <a:prstClr val="white"/>
              </a:solidFill>
              <a:latin typeface="Calibri"/>
              <a:ea typeface="Calibri"/>
            </a:endParaRPr>
          </a:p>
          <a:p>
            <a:pPr marL="457200" indent="-457200" algn="r" rtl="1">
              <a:buFont typeface="Wingdings" pitchFamily="2" charset="2"/>
              <a:buChar char="ü"/>
            </a:pPr>
            <a:r>
              <a:rPr lang="ar-SA" sz="2800" b="1" dirty="0">
                <a:solidFill>
                  <a:prstClr val="white"/>
                </a:solidFill>
                <a:latin typeface="Calibri"/>
                <a:ea typeface="Calibri"/>
              </a:rPr>
              <a:t>هر قسمت را به هر  عضو گروه می دهید تا یک قسمت را به عنوان سهم خود مطالعه کند</a:t>
            </a:r>
            <a:r>
              <a:rPr lang="fa-IR" sz="2800" b="1" dirty="0">
                <a:solidFill>
                  <a:prstClr val="white"/>
                </a:solidFill>
                <a:latin typeface="Calibri"/>
                <a:ea typeface="Calibri"/>
              </a:rPr>
              <a:t>.</a:t>
            </a:r>
            <a:br>
              <a:rPr lang="en-US" sz="2800" b="1" dirty="0">
                <a:solidFill>
                  <a:prstClr val="white"/>
                </a:solidFill>
                <a:latin typeface="Calibri"/>
                <a:ea typeface="Calibri"/>
              </a:rPr>
            </a:br>
            <a:r>
              <a:rPr lang="ar-SA" sz="2800" b="1" dirty="0">
                <a:solidFill>
                  <a:prstClr val="white"/>
                </a:solidFill>
                <a:latin typeface="Calibri"/>
                <a:ea typeface="Calibri"/>
              </a:rPr>
              <a:t>نقش معلم</a:t>
            </a:r>
            <a:r>
              <a:rPr lang="en-US" sz="2800" b="1" dirty="0">
                <a:solidFill>
                  <a:prstClr val="white"/>
                </a:solidFill>
                <a:latin typeface="Calibri"/>
                <a:ea typeface="Calibri"/>
              </a:rPr>
              <a:t>:</a:t>
            </a:r>
            <a:endParaRPr lang="fa-IR" sz="2800" b="1" dirty="0">
              <a:solidFill>
                <a:prstClr val="white"/>
              </a:solidFill>
              <a:latin typeface="Calibri"/>
              <a:ea typeface="Calibri"/>
            </a:endParaRPr>
          </a:p>
          <a:p>
            <a:pPr marL="457200" indent="-457200" algn="r" rtl="1">
              <a:buFont typeface="Wingdings" pitchFamily="2" charset="2"/>
              <a:buChar char="ü"/>
            </a:pPr>
            <a:r>
              <a:rPr lang="en-US" sz="2800" b="1" dirty="0">
                <a:solidFill>
                  <a:prstClr val="white"/>
                </a:solidFill>
                <a:latin typeface="Calibri"/>
                <a:ea typeface="Calibri"/>
              </a:rPr>
              <a:t>     </a:t>
            </a:r>
            <a:r>
              <a:rPr lang="ar-SA" sz="2800" b="1" dirty="0">
                <a:solidFill>
                  <a:prstClr val="white"/>
                </a:solidFill>
                <a:latin typeface="Calibri"/>
                <a:ea typeface="Calibri"/>
              </a:rPr>
              <a:t>تقسیم درس به مبحث های مستقل</a:t>
            </a:r>
            <a:endParaRPr lang="fa-IR" sz="2800" b="1" dirty="0">
              <a:solidFill>
                <a:prstClr val="white"/>
              </a:solidFill>
              <a:latin typeface="Calibri"/>
              <a:ea typeface="Calibri"/>
            </a:endParaRPr>
          </a:p>
          <a:p>
            <a:pPr marL="457200" indent="-457200" algn="r" rtl="1">
              <a:buFont typeface="Wingdings" pitchFamily="2" charset="2"/>
              <a:buChar char="ü"/>
            </a:pPr>
            <a:r>
              <a:rPr lang="en-US" sz="2800" b="1" dirty="0">
                <a:solidFill>
                  <a:prstClr val="white"/>
                </a:solidFill>
                <a:latin typeface="Calibri"/>
                <a:ea typeface="Calibri"/>
              </a:rPr>
              <a:t>      </a:t>
            </a:r>
            <a:r>
              <a:rPr lang="ar-SA" sz="2800" b="1" dirty="0">
                <a:solidFill>
                  <a:prstClr val="white"/>
                </a:solidFill>
                <a:latin typeface="Calibri"/>
                <a:ea typeface="Calibri"/>
              </a:rPr>
              <a:t>گروه بندی دانش آموزان</a:t>
            </a:r>
            <a:br>
              <a:rPr lang="en-US" sz="2800" b="1" dirty="0">
                <a:solidFill>
                  <a:prstClr val="white"/>
                </a:solidFill>
                <a:latin typeface="Calibri"/>
                <a:ea typeface="Calibri"/>
              </a:rPr>
            </a:br>
            <a:r>
              <a:rPr lang="ar-SA" sz="2800" b="1" dirty="0">
                <a:solidFill>
                  <a:prstClr val="white"/>
                </a:solidFill>
                <a:latin typeface="Calibri"/>
                <a:ea typeface="Calibri"/>
              </a:rPr>
              <a:t>نقش دانش آموز</a:t>
            </a:r>
            <a:r>
              <a:rPr lang="en-US" sz="2800" b="1" dirty="0">
                <a:solidFill>
                  <a:prstClr val="white"/>
                </a:solidFill>
                <a:latin typeface="Calibri"/>
                <a:ea typeface="Calibri"/>
              </a:rPr>
              <a:t>:</a:t>
            </a:r>
            <a:endParaRPr lang="fa-IR" sz="2800" b="1" dirty="0">
              <a:solidFill>
                <a:prstClr val="white"/>
              </a:solidFill>
              <a:latin typeface="Calibri"/>
              <a:ea typeface="Calibri"/>
            </a:endParaRPr>
          </a:p>
          <a:p>
            <a:pPr marL="457200" indent="-457200" algn="r" rtl="1">
              <a:buFont typeface="Wingdings" pitchFamily="2" charset="2"/>
              <a:buChar char="ü"/>
            </a:pPr>
            <a:r>
              <a:rPr lang="en-US" sz="2800" b="1" dirty="0">
                <a:solidFill>
                  <a:prstClr val="white"/>
                </a:solidFill>
                <a:latin typeface="Calibri"/>
                <a:ea typeface="Calibri"/>
              </a:rPr>
              <a:t>      </a:t>
            </a:r>
            <a:r>
              <a:rPr lang="ar-SA" sz="2800" b="1" dirty="0">
                <a:solidFill>
                  <a:prstClr val="white"/>
                </a:solidFill>
                <a:latin typeface="Calibri"/>
                <a:ea typeface="Calibri"/>
              </a:rPr>
              <a:t>مطالعه دقیق بخش مربوطه</a:t>
            </a:r>
            <a:endParaRPr lang="fa-IR" sz="2800" b="1" dirty="0">
              <a:solidFill>
                <a:prstClr val="white"/>
              </a:solidFill>
              <a:latin typeface="Calibri"/>
              <a:ea typeface="Calibri"/>
            </a:endParaRPr>
          </a:p>
          <a:p>
            <a:pPr marL="457200" indent="-457200" algn="r" rtl="1">
              <a:buFont typeface="Wingdings" pitchFamily="2" charset="2"/>
              <a:buChar char="ü"/>
            </a:pPr>
            <a:r>
              <a:rPr lang="en-US" sz="2800" b="1" dirty="0">
                <a:solidFill>
                  <a:prstClr val="white"/>
                </a:solidFill>
                <a:latin typeface="Calibri"/>
                <a:ea typeface="Calibri"/>
              </a:rPr>
              <a:t>      </a:t>
            </a:r>
            <a:r>
              <a:rPr lang="ar-SA" sz="2800" b="1" dirty="0">
                <a:solidFill>
                  <a:prstClr val="white"/>
                </a:solidFill>
                <a:latin typeface="Calibri"/>
                <a:ea typeface="Calibri"/>
              </a:rPr>
              <a:t>یادداشت بر</a:t>
            </a:r>
            <a:r>
              <a:rPr lang="fa-IR" sz="2800" b="1" dirty="0">
                <a:solidFill>
                  <a:prstClr val="white"/>
                </a:solidFill>
                <a:latin typeface="Calibri"/>
                <a:ea typeface="Calibri"/>
              </a:rPr>
              <a:t>د</a:t>
            </a:r>
            <a:r>
              <a:rPr lang="ar-SA" sz="2800" b="1" dirty="0">
                <a:solidFill>
                  <a:prstClr val="white"/>
                </a:solidFill>
                <a:latin typeface="Calibri"/>
                <a:ea typeface="Calibri"/>
              </a:rPr>
              <a:t>اری</a:t>
            </a:r>
            <a:br>
              <a:rPr lang="en-US" sz="2800" b="1" dirty="0">
                <a:solidFill>
                  <a:prstClr val="white"/>
                </a:solidFill>
                <a:latin typeface="Calibri"/>
                <a:ea typeface="Calibri"/>
              </a:rPr>
            </a:br>
            <a:endParaRPr lang="en-US" sz="2800" b="1" dirty="0">
              <a:solidFill>
                <a:prstClr val="white"/>
              </a:solidFill>
            </a:endParaRPr>
          </a:p>
        </p:txBody>
      </p:sp>
    </p:spTree>
    <p:extLst>
      <p:ext uri="{BB962C8B-B14F-4D97-AF65-F5344CB8AC3E}">
        <p14:creationId xmlns:p14="http://schemas.microsoft.com/office/powerpoint/2010/main" val="4196618738"/>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5170646"/>
          </a:xfrm>
          <a:prstGeom prst="rect">
            <a:avLst/>
          </a:prstGeom>
        </p:spPr>
        <p:txBody>
          <a:bodyPr wrap="square">
            <a:spAutoFit/>
          </a:bodyPr>
          <a:lstStyle/>
          <a:p>
            <a:pPr algn="r" rtl="1"/>
            <a:r>
              <a:rPr lang="ar-SA" sz="3200" b="1" dirty="0">
                <a:solidFill>
                  <a:schemeClr val="bg1"/>
                </a:solidFill>
                <a:latin typeface="Calibri"/>
                <a:ea typeface="Calibri"/>
                <a:cs typeface="Arial"/>
              </a:rPr>
              <a:t>مرحله دوم:کار تیمی</a:t>
            </a:r>
            <a:endParaRPr lang="fa-IR" sz="3200" b="1" dirty="0">
              <a:solidFill>
                <a:schemeClr val="bg1"/>
              </a:solidFill>
              <a:latin typeface="Calibri"/>
              <a:ea typeface="Calibri"/>
              <a:cs typeface="Arial"/>
            </a:endParaRPr>
          </a:p>
          <a:p>
            <a:pPr marL="457200" indent="-457200" algn="r" rtl="1">
              <a:buFont typeface="Wingdings" pitchFamily="2" charset="2"/>
              <a:buChar char="ü"/>
            </a:pPr>
            <a:r>
              <a:rPr lang="ar-SA" sz="2800" b="1" dirty="0">
                <a:latin typeface="Calibri"/>
                <a:ea typeface="Calibri"/>
                <a:cs typeface="Arial"/>
              </a:rPr>
              <a:t>در این مرحله پس از مطالعه، فراگیران  به گروه های اولیه خودشان  باز می گردند</a:t>
            </a:r>
            <a:r>
              <a:rPr lang="en-US" sz="2800" b="1" dirty="0">
                <a:latin typeface="Calibri"/>
                <a:ea typeface="Calibri"/>
                <a:cs typeface="Arial"/>
              </a:rPr>
              <a:t> .</a:t>
            </a:r>
            <a:endParaRPr lang="fa-IR" sz="2800" b="1" dirty="0">
              <a:latin typeface="Calibri"/>
              <a:ea typeface="Calibri"/>
              <a:cs typeface="Arial"/>
            </a:endParaRPr>
          </a:p>
          <a:p>
            <a:pPr marL="457200" indent="-457200" algn="r" rtl="1">
              <a:buFont typeface="Wingdings" pitchFamily="2" charset="2"/>
              <a:buChar char="ü"/>
            </a:pPr>
            <a:r>
              <a:rPr lang="fa-IR" sz="2800" b="1" dirty="0">
                <a:latin typeface="Calibri"/>
                <a:ea typeface="Calibri"/>
                <a:cs typeface="Arial"/>
              </a:rPr>
              <a:t>ا</a:t>
            </a:r>
            <a:r>
              <a:rPr lang="ar-SA" sz="2800" b="1" dirty="0">
                <a:latin typeface="Calibri"/>
                <a:ea typeface="Calibri"/>
                <a:cs typeface="Arial"/>
              </a:rPr>
              <a:t>عضای گروه اشکالات خود را برطرف می کنند</a:t>
            </a:r>
            <a:r>
              <a:rPr lang="en-US" sz="2800" b="1" dirty="0">
                <a:latin typeface="Calibri"/>
                <a:ea typeface="Calibri"/>
                <a:cs typeface="Arial"/>
              </a:rPr>
              <a:t>.</a:t>
            </a:r>
            <a:endParaRPr lang="fa-IR" sz="2800" b="1" dirty="0">
              <a:latin typeface="Calibri"/>
              <a:ea typeface="Calibri"/>
              <a:cs typeface="Arial"/>
            </a:endParaRPr>
          </a:p>
          <a:p>
            <a:pPr marL="457200" indent="-457200" algn="r" rtl="1">
              <a:buFont typeface="Wingdings" pitchFamily="2" charset="2"/>
              <a:buChar char="ü"/>
            </a:pPr>
            <a:r>
              <a:rPr lang="ar-SA" sz="2800" b="1" dirty="0">
                <a:latin typeface="Calibri"/>
                <a:ea typeface="Calibri"/>
                <a:cs typeface="Arial"/>
              </a:rPr>
              <a:t>فراگیر مبحثی را که مطالعه نموده برای دیگراعضای خود تدریس می کند</a:t>
            </a:r>
            <a:r>
              <a:rPr lang="en-US" sz="2800" b="1" dirty="0">
                <a:latin typeface="Calibri"/>
                <a:ea typeface="Calibri"/>
                <a:cs typeface="Arial"/>
              </a:rPr>
              <a:t>.</a:t>
            </a:r>
            <a:br>
              <a:rPr lang="en-US" sz="2800" b="1" dirty="0">
                <a:latin typeface="Calibri"/>
                <a:ea typeface="Calibri"/>
                <a:cs typeface="Arial"/>
              </a:rPr>
            </a:br>
            <a:r>
              <a:rPr lang="ar-SA" sz="2800" b="1" dirty="0">
                <a:latin typeface="Calibri"/>
                <a:ea typeface="Calibri"/>
                <a:cs typeface="Arial"/>
              </a:rPr>
              <a:t>نقش معلم</a:t>
            </a:r>
            <a:r>
              <a:rPr lang="en-US" sz="2800" b="1" dirty="0">
                <a:latin typeface="Calibri"/>
                <a:ea typeface="Calibri"/>
                <a:cs typeface="Arial"/>
              </a:rPr>
              <a:t>:</a:t>
            </a:r>
            <a:endParaRPr lang="fa-IR" sz="2800" b="1" dirty="0">
              <a:latin typeface="Calibri"/>
              <a:ea typeface="Calibri"/>
              <a:cs typeface="Arial"/>
            </a:endParaRPr>
          </a:p>
          <a:p>
            <a:pPr marL="457200" indent="-457200" algn="r" rtl="1">
              <a:buFont typeface="Wingdings" pitchFamily="2" charset="2"/>
              <a:buChar char="ü"/>
            </a:pPr>
            <a:r>
              <a:rPr lang="ar-SA" sz="2800" b="1" dirty="0">
                <a:latin typeface="Calibri"/>
                <a:ea typeface="Calibri"/>
                <a:cs typeface="Arial"/>
              </a:rPr>
              <a:t>نظم بخشی به کار گرو ها</a:t>
            </a:r>
            <a:endParaRPr lang="fa-IR" sz="2800" b="1" dirty="0">
              <a:latin typeface="Calibri"/>
              <a:ea typeface="Calibri"/>
              <a:cs typeface="Arial"/>
            </a:endParaRPr>
          </a:p>
          <a:p>
            <a:pPr marL="457200" indent="-457200" algn="r" rtl="1">
              <a:buFont typeface="Wingdings" pitchFamily="2" charset="2"/>
              <a:buChar char="ü"/>
            </a:pPr>
            <a:r>
              <a:rPr lang="ar-SA" sz="2800" b="1" dirty="0">
                <a:latin typeface="Calibri"/>
                <a:ea typeface="Calibri"/>
                <a:cs typeface="Arial"/>
              </a:rPr>
              <a:t>هدایت فراگیران برای شرکت در بحث های گروهی</a:t>
            </a:r>
            <a:br>
              <a:rPr lang="en-US" sz="2800" b="1" dirty="0">
                <a:latin typeface="Calibri"/>
                <a:ea typeface="Calibri"/>
                <a:cs typeface="Arial"/>
              </a:rPr>
            </a:br>
            <a:r>
              <a:rPr lang="ar-SA" sz="2800" b="1" dirty="0">
                <a:latin typeface="Calibri"/>
                <a:ea typeface="Calibri"/>
                <a:cs typeface="Arial"/>
              </a:rPr>
              <a:t>نقش دانش آموز</a:t>
            </a:r>
            <a:r>
              <a:rPr lang="en-US" sz="2800" b="1" dirty="0">
                <a:latin typeface="Calibri"/>
                <a:ea typeface="Calibri"/>
                <a:cs typeface="Arial"/>
              </a:rPr>
              <a:t>:</a:t>
            </a:r>
            <a:endParaRPr lang="fa-IR" sz="2800" b="1" dirty="0">
              <a:latin typeface="Calibri"/>
              <a:ea typeface="Calibri"/>
              <a:cs typeface="Arial"/>
            </a:endParaRPr>
          </a:p>
          <a:p>
            <a:pPr marL="457200" indent="-457200" algn="r" rtl="1">
              <a:buFont typeface="Wingdings" pitchFamily="2" charset="2"/>
              <a:buChar char="ü"/>
            </a:pPr>
            <a:r>
              <a:rPr lang="fa-IR" sz="2800" b="1" dirty="0">
                <a:latin typeface="Calibri"/>
                <a:ea typeface="Calibri"/>
                <a:cs typeface="Arial"/>
              </a:rPr>
              <a:t>ت</a:t>
            </a:r>
            <a:r>
              <a:rPr lang="ar-SA" sz="2800" b="1" dirty="0">
                <a:latin typeface="Calibri"/>
                <a:ea typeface="Calibri"/>
                <a:cs typeface="Arial"/>
              </a:rPr>
              <a:t>دریس بخش های مربوطه برای سایر فراگیران</a:t>
            </a:r>
            <a:endParaRPr lang="fa-IR" sz="2800" b="1" dirty="0">
              <a:latin typeface="Calibri"/>
              <a:ea typeface="Calibri"/>
              <a:cs typeface="Arial"/>
            </a:endParaRPr>
          </a:p>
          <a:p>
            <a:pPr marL="457200" indent="-457200" algn="r" rtl="1">
              <a:buFont typeface="Wingdings" pitchFamily="2" charset="2"/>
              <a:buChar char="ü"/>
            </a:pPr>
            <a:r>
              <a:rPr lang="ar-SA" sz="2800" b="1" dirty="0">
                <a:latin typeface="Calibri"/>
                <a:ea typeface="Calibri"/>
                <a:cs typeface="Arial"/>
              </a:rPr>
              <a:t>شرکت در بحث های گروهی و پرسش و پاسخ</a:t>
            </a:r>
            <a:br>
              <a:rPr lang="en-US" sz="2800" dirty="0">
                <a:latin typeface="Calibri"/>
                <a:ea typeface="Calibri"/>
                <a:cs typeface="Arial"/>
              </a:rPr>
            </a:br>
            <a:endParaRPr lang="en-US" dirty="0"/>
          </a:p>
        </p:txBody>
      </p:sp>
    </p:spTree>
    <p:extLst>
      <p:ext uri="{BB962C8B-B14F-4D97-AF65-F5344CB8AC3E}">
        <p14:creationId xmlns:p14="http://schemas.microsoft.com/office/powerpoint/2010/main" val="5428784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432530"/>
          </a:xfrm>
          <a:prstGeom prst="rect">
            <a:avLst/>
          </a:prstGeom>
        </p:spPr>
        <p:txBody>
          <a:bodyPr wrap="square">
            <a:spAutoFit/>
          </a:bodyPr>
          <a:lstStyle/>
          <a:p>
            <a:pPr algn="r" rtl="1"/>
            <a:r>
              <a:rPr lang="ar-SA" sz="3600" b="1" dirty="0">
                <a:solidFill>
                  <a:schemeClr val="bg1"/>
                </a:solidFill>
                <a:latin typeface="2  Nazanin"/>
                <a:ea typeface="Calibri"/>
                <a:cs typeface="Arial"/>
              </a:rPr>
              <a:t>مرحله سوم:آزمون</a:t>
            </a:r>
            <a:endParaRPr lang="fa-IR" sz="3600" b="1" dirty="0">
              <a:solidFill>
                <a:schemeClr val="bg1"/>
              </a:solidFill>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آزمونی با سئوالات کوتاه پاسخ و یا عینی(ب</a:t>
            </a:r>
            <a:r>
              <a:rPr lang="fa-IR" sz="3200" b="1" dirty="0">
                <a:latin typeface="2  Nazanin"/>
                <a:ea typeface="Calibri"/>
                <a:cs typeface="Arial"/>
              </a:rPr>
              <a:t>ه </a:t>
            </a:r>
            <a:r>
              <a:rPr lang="ar-SA" sz="3200" b="1" dirty="0">
                <a:latin typeface="2  Nazanin"/>
                <a:ea typeface="Calibri"/>
                <a:cs typeface="Arial"/>
              </a:rPr>
              <a:t>ویژه صحیح -غلط) از دانش آموزان به عمل می آید</a:t>
            </a:r>
            <a:r>
              <a:rPr lang="fa-IR" sz="3200" b="1" dirty="0">
                <a:latin typeface="2  Nazanin"/>
                <a:ea typeface="Calibri"/>
                <a:cs typeface="Arial"/>
              </a:rPr>
              <a:t>.</a:t>
            </a:r>
          </a:p>
          <a:p>
            <a:pPr marL="457200" indent="-457200" algn="r" rtl="1">
              <a:buFont typeface="Wingdings" pitchFamily="2" charset="2"/>
              <a:buChar char="ü"/>
            </a:pPr>
            <a:r>
              <a:rPr lang="ar-SA" sz="3200" b="1" dirty="0">
                <a:latin typeface="2  Nazanin"/>
                <a:ea typeface="Calibri"/>
                <a:cs typeface="Arial"/>
              </a:rPr>
              <a:t>بعد از آن کلید سوالات داده شود و نمرات فردی محاسبه می شود</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هر تیم نمرات فردی  را محاسبه می کند</a:t>
            </a:r>
            <a:br>
              <a:rPr lang="en-US" sz="3200" b="1" dirty="0">
                <a:latin typeface="2  Nazanin"/>
                <a:ea typeface="Calibri"/>
                <a:cs typeface="Arial"/>
              </a:rPr>
            </a:br>
            <a:r>
              <a:rPr lang="ar-SA" sz="3200" b="1" dirty="0">
                <a:latin typeface="2  Nazanin"/>
                <a:ea typeface="Calibri"/>
                <a:cs typeface="Arial"/>
              </a:rPr>
              <a:t>نقش معلم</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طراحی سئوالات آزمون</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ارائه کلید سئوالات</a:t>
            </a:r>
            <a:br>
              <a:rPr lang="en-US" sz="3200" b="1" dirty="0">
                <a:latin typeface="2  Nazanin"/>
                <a:ea typeface="Calibri"/>
                <a:cs typeface="Arial"/>
              </a:rPr>
            </a:br>
            <a:r>
              <a:rPr lang="ar-SA" sz="3200" b="1" dirty="0">
                <a:latin typeface="2  Nazanin"/>
                <a:ea typeface="Calibri"/>
                <a:cs typeface="Arial"/>
              </a:rPr>
              <a:t>نقش دانش آموز</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پاسخگویی به سئوالات آزمون</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تصحیح برگه آزمون و تعیین نمره فردی و گروهی</a:t>
            </a:r>
            <a:br>
              <a:rPr lang="en-US" sz="2800" b="1" dirty="0">
                <a:latin typeface="2  Nazanin"/>
                <a:ea typeface="Calibri"/>
                <a:cs typeface="Arial"/>
              </a:rPr>
            </a:br>
            <a:endParaRPr lang="en-US" sz="2800" b="1" dirty="0">
              <a:latin typeface="2  Nazanin"/>
            </a:endParaRPr>
          </a:p>
        </p:txBody>
      </p:sp>
    </p:spTree>
    <p:extLst>
      <p:ext uri="{BB962C8B-B14F-4D97-AF65-F5344CB8AC3E}">
        <p14:creationId xmlns:p14="http://schemas.microsoft.com/office/powerpoint/2010/main" val="177038506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5632311"/>
          </a:xfrm>
          <a:prstGeom prst="rect">
            <a:avLst/>
          </a:prstGeom>
        </p:spPr>
        <p:txBody>
          <a:bodyPr wrap="square">
            <a:spAutoFit/>
          </a:bodyPr>
          <a:lstStyle/>
          <a:p>
            <a:pPr algn="r" rtl="1"/>
            <a:r>
              <a:rPr lang="ar-SA" sz="3600" b="1" dirty="0">
                <a:solidFill>
                  <a:schemeClr val="bg1"/>
                </a:solidFill>
                <a:latin typeface="2  Nazanin"/>
                <a:ea typeface="Calibri"/>
                <a:cs typeface="Arial"/>
              </a:rPr>
              <a:t>مرحله چهارم:نقد و بررسی</a:t>
            </a:r>
            <a:endParaRPr lang="fa-IR" sz="3600" b="1" dirty="0">
              <a:solidFill>
                <a:schemeClr val="bg1"/>
              </a:solidFill>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نمرات فردی و گروهی در بین اعضای تیم مورد نقد و بررسی قرار می گیرد</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fa-IR" sz="3200" b="1" dirty="0">
                <a:latin typeface="2  Nazanin"/>
                <a:ea typeface="Calibri"/>
                <a:cs typeface="Arial"/>
              </a:rPr>
              <a:t>ه</a:t>
            </a:r>
            <a:r>
              <a:rPr lang="ar-SA" sz="3200" b="1" dirty="0">
                <a:latin typeface="2  Nazanin"/>
                <a:ea typeface="Calibri"/>
                <a:cs typeface="Arial"/>
              </a:rPr>
              <a:t>ر تیم کارآیی  هر عضو خود را به عنوان معلم ارزیابی می کند</a:t>
            </a:r>
            <a:r>
              <a:rPr lang="en-US" sz="3200" b="1" dirty="0">
                <a:latin typeface="2  Nazanin"/>
                <a:ea typeface="Calibri"/>
                <a:cs typeface="Arial"/>
              </a:rPr>
              <a:t>.</a:t>
            </a:r>
            <a:br>
              <a:rPr lang="en-US" sz="3200" b="1" dirty="0">
                <a:latin typeface="2  Nazanin"/>
                <a:ea typeface="Calibri"/>
                <a:cs typeface="Arial"/>
              </a:rPr>
            </a:br>
            <a:r>
              <a:rPr lang="ar-SA" sz="3200" b="1" dirty="0">
                <a:latin typeface="2  Nazanin"/>
                <a:ea typeface="Calibri"/>
                <a:cs typeface="Arial"/>
              </a:rPr>
              <a:t>نقش معلم</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en-US" sz="3200" b="1" dirty="0">
                <a:latin typeface="2  Nazanin"/>
                <a:ea typeface="Calibri"/>
                <a:cs typeface="Arial"/>
              </a:rPr>
              <a:t> </a:t>
            </a:r>
            <a:r>
              <a:rPr lang="ar-SA" sz="3200" b="1" dirty="0">
                <a:latin typeface="2  Nazanin"/>
                <a:ea typeface="Calibri"/>
                <a:cs typeface="Arial"/>
              </a:rPr>
              <a:t>بررسی وضعیت نمرات فردی و گروهی دانش آموزان</a:t>
            </a:r>
            <a:endParaRPr lang="fa-IR" sz="3200" b="1" dirty="0">
              <a:latin typeface="2  Nazanin"/>
              <a:ea typeface="Calibri"/>
              <a:cs typeface="Arial"/>
            </a:endParaRPr>
          </a:p>
          <a:p>
            <a:pPr marL="457200" indent="-457200" algn="r" rtl="1">
              <a:buFont typeface="Wingdings" pitchFamily="2" charset="2"/>
              <a:buChar char="ü"/>
            </a:pPr>
            <a:r>
              <a:rPr lang="en-US" sz="3200" b="1" dirty="0">
                <a:latin typeface="2  Nazanin"/>
                <a:ea typeface="Calibri"/>
                <a:cs typeface="Arial"/>
              </a:rPr>
              <a:t> </a:t>
            </a:r>
            <a:r>
              <a:rPr lang="ar-SA" sz="3200" b="1" dirty="0">
                <a:latin typeface="2  Nazanin"/>
                <a:ea typeface="Calibri"/>
                <a:cs typeface="Arial"/>
              </a:rPr>
              <a:t>کمک به گروه ها برای پیدا کردن مشکلات  و رفع آن ها</a:t>
            </a:r>
            <a:br>
              <a:rPr lang="en-US" sz="3200" b="1" dirty="0">
                <a:latin typeface="2  Nazanin"/>
                <a:ea typeface="Calibri"/>
                <a:cs typeface="Arial"/>
              </a:rPr>
            </a:br>
            <a:r>
              <a:rPr lang="ar-SA" sz="3200" b="1" dirty="0">
                <a:latin typeface="2  Nazanin"/>
                <a:ea typeface="Calibri"/>
                <a:cs typeface="Arial"/>
              </a:rPr>
              <a:t>نقش دانش آموز</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بررسی وضعیت خود در گروه</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بررسی وضعیت گروه و رفع مشکلات احتمالی</a:t>
            </a:r>
            <a:br>
              <a:rPr lang="en-US" sz="2800" b="1" dirty="0">
                <a:latin typeface="2  Nazanin"/>
                <a:ea typeface="Calibri"/>
                <a:cs typeface="Arial"/>
              </a:rPr>
            </a:br>
            <a:br>
              <a:rPr lang="en-US" dirty="0">
                <a:latin typeface="Calibri"/>
                <a:ea typeface="Calibri"/>
                <a:cs typeface="Arial"/>
              </a:rPr>
            </a:br>
            <a:endParaRPr lang="en-US" dirty="0"/>
          </a:p>
        </p:txBody>
      </p:sp>
    </p:spTree>
    <p:extLst>
      <p:ext uri="{BB962C8B-B14F-4D97-AF65-F5344CB8AC3E}">
        <p14:creationId xmlns:p14="http://schemas.microsoft.com/office/powerpoint/2010/main" val="4214952830"/>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8991600" cy="6771084"/>
          </a:xfrm>
          <a:prstGeom prst="rect">
            <a:avLst/>
          </a:prstGeom>
        </p:spPr>
        <p:txBody>
          <a:bodyPr wrap="square">
            <a:spAutoFit/>
          </a:bodyPr>
          <a:lstStyle/>
          <a:p>
            <a:pPr algn="r" rtl="1"/>
            <a:r>
              <a:rPr lang="ar-SA" sz="3600" b="1" dirty="0">
                <a:solidFill>
                  <a:schemeClr val="bg1"/>
                </a:solidFill>
                <a:latin typeface="2  Nazanin"/>
                <a:ea typeface="Calibri"/>
                <a:cs typeface="Arial"/>
              </a:rPr>
              <a:t>مرحله پنجم :جمع بندی</a:t>
            </a:r>
            <a:endParaRPr lang="fa-IR" sz="3600" b="1" dirty="0">
              <a:solidFill>
                <a:schemeClr val="bg1"/>
              </a:solidFill>
              <a:latin typeface="2  Nazanin"/>
              <a:ea typeface="Calibri"/>
              <a:cs typeface="Arial"/>
            </a:endParaRPr>
          </a:p>
          <a:p>
            <a:pPr marL="457200" indent="-457200" algn="r" rtl="1">
              <a:buFont typeface="Wingdings" pitchFamily="2" charset="2"/>
              <a:buChar char="ü"/>
            </a:pPr>
            <a:r>
              <a:rPr lang="fa-IR" sz="3200" b="1" dirty="0">
                <a:latin typeface="2  Nazanin"/>
                <a:ea typeface="Calibri"/>
                <a:cs typeface="Arial"/>
              </a:rPr>
              <a:t>ا</a:t>
            </a:r>
            <a:r>
              <a:rPr lang="ar-SA" sz="3200" b="1" dirty="0">
                <a:latin typeface="2  Nazanin"/>
                <a:ea typeface="Calibri"/>
                <a:cs typeface="Arial"/>
              </a:rPr>
              <a:t>ز هر گروه یک دانش آموز بصورت داوطلبانه یا انتخابی تجارب یا یافته های خود  را از مبحث مورد نظر به کلاس گزارش می دهد</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پرسش و بحث گروهی انجام گرفته و معلم توضیحات  تکمیلی را ارائه می دهد</a:t>
            </a:r>
            <a:r>
              <a:rPr lang="en-US" sz="3200" b="1" dirty="0">
                <a:latin typeface="2  Nazanin"/>
                <a:ea typeface="Calibri"/>
                <a:cs typeface="Arial"/>
              </a:rPr>
              <a:t>.</a:t>
            </a:r>
            <a:br>
              <a:rPr lang="en-US" sz="3200" b="1" dirty="0">
                <a:latin typeface="2  Nazanin"/>
                <a:ea typeface="Calibri"/>
                <a:cs typeface="Arial"/>
              </a:rPr>
            </a:br>
            <a:r>
              <a:rPr lang="ar-SA" sz="3200" b="1" dirty="0">
                <a:latin typeface="2  Nazanin"/>
                <a:ea typeface="Calibri"/>
                <a:cs typeface="Arial"/>
              </a:rPr>
              <a:t>نقش معلم</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انتخاب دانش آموزان برای ارائه گزارش</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پرسش از دانش آموزان و ارائه توضیحات تکمیلی</a:t>
            </a:r>
            <a:br>
              <a:rPr lang="en-US" sz="3200" b="1" dirty="0">
                <a:latin typeface="2  Nazanin"/>
                <a:ea typeface="Calibri"/>
                <a:cs typeface="Arial"/>
              </a:rPr>
            </a:br>
            <a:r>
              <a:rPr lang="ar-SA" sz="3200" b="1" dirty="0">
                <a:latin typeface="2  Nazanin"/>
                <a:ea typeface="Calibri"/>
                <a:cs typeface="Arial"/>
              </a:rPr>
              <a:t>نقش دانش آموز</a:t>
            </a:r>
            <a:r>
              <a:rPr lang="en-US" sz="3200" b="1" dirty="0">
                <a:latin typeface="2  Nazanin"/>
                <a:ea typeface="Calibri"/>
                <a:cs typeface="Arial"/>
              </a:rPr>
              <a:t>:</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ارائه گزارش نهایی از تجارب و یافته ها توسط دانش آموزان منتخب</a:t>
            </a:r>
            <a:endParaRPr lang="fa-IR" sz="3200" b="1" dirty="0">
              <a:latin typeface="2  Nazanin"/>
              <a:ea typeface="Calibri"/>
              <a:cs typeface="Arial"/>
            </a:endParaRPr>
          </a:p>
          <a:p>
            <a:pPr marL="457200" indent="-457200" algn="r" rtl="1">
              <a:buFont typeface="Wingdings" pitchFamily="2" charset="2"/>
              <a:buChar char="ü"/>
            </a:pPr>
            <a:r>
              <a:rPr lang="ar-SA" sz="3200" b="1" dirty="0">
                <a:latin typeface="2  Nazanin"/>
                <a:ea typeface="Calibri"/>
                <a:cs typeface="Arial"/>
              </a:rPr>
              <a:t>پرسش و بحث گروهی</a:t>
            </a:r>
            <a:br>
              <a:rPr lang="en-US" dirty="0">
                <a:latin typeface="Calibri"/>
                <a:ea typeface="Calibri"/>
                <a:cs typeface="Arial"/>
              </a:rPr>
            </a:br>
            <a:endParaRPr lang="en-US" dirty="0"/>
          </a:p>
        </p:txBody>
      </p:sp>
    </p:spTree>
    <p:extLst>
      <p:ext uri="{BB962C8B-B14F-4D97-AF65-F5344CB8AC3E}">
        <p14:creationId xmlns:p14="http://schemas.microsoft.com/office/powerpoint/2010/main" val="26822978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110" y="4832"/>
            <a:ext cx="856676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دلایل ضرورت پرداختن معلمین به معنای علم و آموزش علوم</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73073" y="762000"/>
            <a:ext cx="9217073" cy="3108543"/>
          </a:xfrm>
          <a:prstGeom prst="rect">
            <a:avLst/>
          </a:prstGeom>
          <a:noFill/>
        </p:spPr>
        <p:txBody>
          <a:bodyPr wrap="square" rtlCol="0">
            <a:spAutoFit/>
          </a:bodyPr>
          <a:lstStyle/>
          <a:p>
            <a:pPr marL="457200" indent="-457200" algn="r" rtl="1">
              <a:buFont typeface="Wingdings" pitchFamily="2" charset="2"/>
              <a:buChar char="q"/>
            </a:pPr>
            <a:r>
              <a:rPr lang="fa-IR" sz="2800" dirty="0">
                <a:cs typeface="B Homa" pitchFamily="2" charset="-78"/>
              </a:rPr>
              <a:t>تدریس معلم اساسا مبتنی بر ادراک شخصی از ماهیت موضوعات درسی است، بنابراین معلمین باید تصور صحیحی از موضوعات درسی داشته باشند تا بتوانند امر یاددهی-یادگیری را پیش ببرند.</a:t>
            </a:r>
          </a:p>
          <a:p>
            <a:pPr marL="457200" indent="-457200" algn="r" rtl="1">
              <a:buFont typeface="Wingdings" pitchFamily="2" charset="2"/>
              <a:buChar char="q"/>
            </a:pPr>
            <a:r>
              <a:rPr lang="fa-IR" sz="2800" dirty="0">
                <a:cs typeface="B Homa" pitchFamily="2" charset="-78"/>
              </a:rPr>
              <a:t>نگرش معلمین مستقیما بر دانش آموزان اثر می گذارد(نفرت و اشتیاق دانش آموزان نسبت به یک موضوع درسی بیش از هر عامل دیگری به نگرش معلم مربوطه به آن موضوع درسی بستگی پیدا می کند</a:t>
            </a:r>
            <a:r>
              <a:rPr lang="en-US" sz="2800" dirty="0">
                <a:cs typeface="B Homa" pitchFamily="2" charset="-78"/>
              </a:rPr>
              <a:t>(</a:t>
            </a:r>
            <a:r>
              <a:rPr lang="fa-IR" sz="2800" dirty="0">
                <a:cs typeface="B Homa" pitchFamily="2" charset="-78"/>
              </a:rPr>
              <a:t>.</a:t>
            </a:r>
            <a:endParaRPr lang="en-US" sz="2800" dirty="0">
              <a:cs typeface="B Homa" pitchFamily="2" charset="-78"/>
            </a:endParaRPr>
          </a:p>
        </p:txBody>
      </p:sp>
    </p:spTree>
    <p:extLst>
      <p:ext uri="{BB962C8B-B14F-4D97-AF65-F5344CB8AC3E}">
        <p14:creationId xmlns:p14="http://schemas.microsoft.com/office/powerpoint/2010/main" val="532746145"/>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452"/>
            <a:ext cx="9144000" cy="6670031"/>
          </a:xfrm>
          <a:prstGeom prst="rect">
            <a:avLst/>
          </a:prstGeom>
        </p:spPr>
        <p:txBody>
          <a:bodyPr wrap="square">
            <a:spAutoFit/>
          </a:bodyPr>
          <a:lstStyle/>
          <a:p>
            <a:pPr algn="just" rtl="1">
              <a:lnSpc>
                <a:spcPct val="115000"/>
              </a:lnSpc>
              <a:spcAft>
                <a:spcPts val="1000"/>
              </a:spcAft>
            </a:pPr>
            <a:r>
              <a:rPr lang="ar-SA" sz="3200" b="1" dirty="0">
                <a:solidFill>
                  <a:srgbClr val="FFC000"/>
                </a:solidFill>
                <a:latin typeface="Calibri"/>
                <a:ea typeface="Calibri"/>
                <a:cs typeface="Arial"/>
              </a:rPr>
              <a:t>تدریس بخش دنیای زنده بصورت گروهی با شرکت در یک پیک نیک .</a:t>
            </a:r>
            <a:endParaRPr lang="en-US" sz="3200" b="1" dirty="0">
              <a:solidFill>
                <a:srgbClr val="FFC000"/>
              </a:solidFill>
              <a:latin typeface="Calibri"/>
              <a:ea typeface="Calibri"/>
              <a:cs typeface="Arial"/>
            </a:endParaRPr>
          </a:p>
          <a:p>
            <a:pPr algn="just" rtl="1">
              <a:lnSpc>
                <a:spcPct val="115000"/>
              </a:lnSpc>
              <a:spcAft>
                <a:spcPts val="1000"/>
              </a:spcAft>
            </a:pPr>
            <a:r>
              <a:rPr lang="ar-SA" sz="3200" b="1" dirty="0">
                <a:latin typeface="Calibri"/>
                <a:ea typeface="Calibri"/>
                <a:cs typeface="Arial"/>
              </a:rPr>
              <a:t>   - هدف : آشنایی با موجودات زنده ، رشد ، تکثیر و نحوه زندگی آنها </a:t>
            </a:r>
            <a:endParaRPr lang="en-US" sz="3200" b="1" dirty="0">
              <a:latin typeface="Calibri"/>
              <a:ea typeface="Calibri"/>
              <a:cs typeface="Arial"/>
            </a:endParaRPr>
          </a:p>
          <a:p>
            <a:pPr algn="just" rtl="1">
              <a:lnSpc>
                <a:spcPct val="115000"/>
              </a:lnSpc>
              <a:spcAft>
                <a:spcPts val="1000"/>
              </a:spcAft>
            </a:pPr>
            <a:r>
              <a:rPr lang="ar-SA" sz="3200" b="1" dirty="0">
                <a:latin typeface="Calibri"/>
                <a:ea typeface="Calibri"/>
                <a:cs typeface="Arial"/>
              </a:rPr>
              <a:t>   - عملکرد : برای این منظور قبلاً از دانش آموزان خواسته می</a:t>
            </a:r>
            <a:r>
              <a:rPr lang="en-US" sz="3200" b="1" dirty="0">
                <a:latin typeface="Calibri"/>
                <a:ea typeface="Calibri"/>
                <a:cs typeface="Arial"/>
              </a:rPr>
              <a:t> </a:t>
            </a:r>
            <a:r>
              <a:rPr lang="ar-SA" sz="3200" b="1" dirty="0">
                <a:latin typeface="Calibri"/>
                <a:ea typeface="Calibri"/>
                <a:cs typeface="Arial"/>
              </a:rPr>
              <a:t>شود اگر موجود زنده ای اعم از گیاه یا جانور در منزل دارند برای جلسه آینده به کلاس بیاورند.</a:t>
            </a:r>
            <a:endParaRPr lang="en-US" sz="3200" b="1" dirty="0">
              <a:latin typeface="Calibri"/>
              <a:ea typeface="Calibri"/>
              <a:cs typeface="Arial"/>
            </a:endParaRPr>
          </a:p>
          <a:p>
            <a:pPr algn="just" rtl="1">
              <a:lnSpc>
                <a:spcPct val="115000"/>
              </a:lnSpc>
              <a:spcAft>
                <a:spcPts val="1000"/>
              </a:spcAft>
            </a:pPr>
            <a:r>
              <a:rPr lang="ar-SA" sz="3200" b="1" dirty="0">
                <a:latin typeface="Calibri"/>
                <a:ea typeface="Calibri"/>
                <a:cs typeface="Arial"/>
              </a:rPr>
              <a:t>برای این منظور کلاس درس به حیاط مدرسه انتقال داده می شود و به روش پیک نیک و دور هم نشستن کلاس اداره می شود، چون انسان فطرتاً موجودی  طبیعت گراست، اغلب دانش آموزان با انگیزه و رغبت بیشتری در این فعالیت شرکت می کنند.</a:t>
            </a:r>
            <a:endParaRPr lang="en-US" sz="3200" b="1" dirty="0">
              <a:latin typeface="Calibri"/>
              <a:ea typeface="Calibri"/>
              <a:cs typeface="Arial"/>
            </a:endParaRPr>
          </a:p>
        </p:txBody>
      </p:sp>
    </p:spTree>
    <p:extLst>
      <p:ext uri="{BB962C8B-B14F-4D97-AF65-F5344CB8AC3E}">
        <p14:creationId xmlns:p14="http://schemas.microsoft.com/office/powerpoint/2010/main" val="13189240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8991600" cy="7050328"/>
          </a:xfrm>
          <a:prstGeom prst="rect">
            <a:avLst/>
          </a:prstGeom>
        </p:spPr>
        <p:txBody>
          <a:bodyPr wrap="square">
            <a:spAutoFit/>
          </a:bodyPr>
          <a:lstStyle/>
          <a:p>
            <a:pPr lvl="0" algn="just" rtl="1">
              <a:lnSpc>
                <a:spcPct val="115000"/>
              </a:lnSpc>
              <a:spcAft>
                <a:spcPts val="1000"/>
              </a:spcAft>
            </a:pPr>
            <a:r>
              <a:rPr lang="ar-SA" sz="4400" dirty="0">
                <a:solidFill>
                  <a:prstClr val="white"/>
                </a:solidFill>
                <a:latin typeface="Calibri"/>
                <a:ea typeface="Calibri"/>
                <a:cs typeface="Arial"/>
              </a:rPr>
              <a:t>جلسه درس</a:t>
            </a:r>
            <a:r>
              <a:rPr lang="fa-IR" sz="4400" dirty="0">
                <a:solidFill>
                  <a:prstClr val="white"/>
                </a:solidFill>
                <a:latin typeface="Calibri"/>
                <a:ea typeface="Calibri"/>
                <a:cs typeface="Arial"/>
              </a:rPr>
              <a:t>،</a:t>
            </a:r>
            <a:r>
              <a:rPr lang="ar-SA" sz="4400" dirty="0">
                <a:solidFill>
                  <a:prstClr val="white"/>
                </a:solidFill>
                <a:latin typeface="Calibri"/>
                <a:ea typeface="Calibri"/>
                <a:cs typeface="Arial"/>
              </a:rPr>
              <a:t> پس از حضور و غیاب و پرسش از دروس گذشته به این روش آغاز می شود که</a:t>
            </a:r>
            <a:r>
              <a:rPr lang="fa-IR" sz="4400" dirty="0">
                <a:solidFill>
                  <a:prstClr val="white"/>
                </a:solidFill>
                <a:latin typeface="Calibri"/>
                <a:ea typeface="Calibri"/>
                <a:cs typeface="Arial"/>
              </a:rPr>
              <a:t>،</a:t>
            </a:r>
            <a:r>
              <a:rPr lang="ar-SA" sz="4400" dirty="0">
                <a:solidFill>
                  <a:prstClr val="white"/>
                </a:solidFill>
                <a:latin typeface="Calibri"/>
                <a:ea typeface="Calibri"/>
                <a:cs typeface="Arial"/>
              </a:rPr>
              <a:t> از دانش آموزان پرسیده می شود موجود زنده به چه موجودی گفته می شود؟ دانش آموزان با شرکت در بحث، نظرات خود را بیان می کنند. سخنان آنان را </a:t>
            </a:r>
            <a:r>
              <a:rPr lang="fa-IR" sz="4400" dirty="0">
                <a:solidFill>
                  <a:prstClr val="white"/>
                </a:solidFill>
                <a:latin typeface="Calibri"/>
                <a:ea typeface="Calibri"/>
                <a:cs typeface="Arial"/>
              </a:rPr>
              <a:t>یاد داشت نموده </a:t>
            </a:r>
            <a:r>
              <a:rPr lang="ar-SA" sz="4400" dirty="0">
                <a:solidFill>
                  <a:prstClr val="white"/>
                </a:solidFill>
                <a:latin typeface="Calibri"/>
                <a:ea typeface="Calibri"/>
                <a:cs typeface="Arial"/>
              </a:rPr>
              <a:t>تا از نتیجه ی آنها مشخصات و ویژگی های موجود زنده بدست آید. سپس از آنها خواسته می شود هدف از این ویژگی ها چیست؟ </a:t>
            </a:r>
            <a:endParaRPr lang="en-US" sz="4400" dirty="0">
              <a:solidFill>
                <a:prstClr val="white"/>
              </a:solidFill>
              <a:latin typeface="Calibri"/>
              <a:ea typeface="Calibri"/>
              <a:cs typeface="Arial"/>
            </a:endParaRPr>
          </a:p>
        </p:txBody>
      </p:sp>
    </p:spTree>
    <p:extLst>
      <p:ext uri="{BB962C8B-B14F-4D97-AF65-F5344CB8AC3E}">
        <p14:creationId xmlns:p14="http://schemas.microsoft.com/office/powerpoint/2010/main" val="1242911140"/>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85475"/>
          </a:xfrm>
          <a:prstGeom prst="rect">
            <a:avLst/>
          </a:prstGeom>
        </p:spPr>
        <p:txBody>
          <a:bodyPr wrap="square">
            <a:spAutoFit/>
          </a:bodyPr>
          <a:lstStyle/>
          <a:p>
            <a:pPr lvl="0" algn="r" rtl="1">
              <a:lnSpc>
                <a:spcPct val="115000"/>
              </a:lnSpc>
              <a:spcAft>
                <a:spcPts val="1000"/>
              </a:spcAft>
            </a:pPr>
            <a:r>
              <a:rPr lang="ar-SA" sz="3100" dirty="0">
                <a:solidFill>
                  <a:prstClr val="white"/>
                </a:solidFill>
                <a:latin typeface="2  Nazanin"/>
                <a:ea typeface="Calibri"/>
                <a:cs typeface="Arial"/>
              </a:rPr>
              <a:t>برای فعال تر نمودن دانش آموزان از آنها خواسته می شود برای جلسه آینده هدف از این ویژگی ها را با پرسش از بزرگترها – کتاب هایی که خوانده اند و یا کسب اطلاعات از اینترنت نوشته و به کلاس بیاورند</a:t>
            </a:r>
            <a:r>
              <a:rPr lang="en-US" sz="3100" dirty="0">
                <a:solidFill>
                  <a:prstClr val="white"/>
                </a:solidFill>
                <a:latin typeface="2  Nazanin"/>
                <a:ea typeface="Calibri"/>
                <a:cs typeface="Arial"/>
              </a:rPr>
              <a:t>.</a:t>
            </a:r>
            <a:r>
              <a:rPr lang="ar-SA" sz="3100" dirty="0">
                <a:solidFill>
                  <a:prstClr val="white"/>
                </a:solidFill>
                <a:latin typeface="2  Nazanin"/>
                <a:ea typeface="Calibri"/>
                <a:cs typeface="Arial"/>
              </a:rPr>
              <a:t> تا در بحث جدید شرکت نمایند. </a:t>
            </a:r>
            <a:endParaRPr lang="en-US" sz="3100" dirty="0">
              <a:solidFill>
                <a:prstClr val="white"/>
              </a:solidFill>
              <a:latin typeface="2  Nazanin"/>
              <a:ea typeface="Calibri"/>
              <a:cs typeface="Arial"/>
            </a:endParaRPr>
          </a:p>
          <a:p>
            <a:pPr lvl="0" algn="r" rtl="1">
              <a:lnSpc>
                <a:spcPct val="115000"/>
              </a:lnSpc>
              <a:spcAft>
                <a:spcPts val="1000"/>
              </a:spcAft>
            </a:pPr>
            <a:r>
              <a:rPr lang="ar-SA" sz="3100" dirty="0">
                <a:solidFill>
                  <a:prstClr val="white"/>
                </a:solidFill>
                <a:latin typeface="2  Nazanin"/>
                <a:ea typeface="Calibri"/>
                <a:cs typeface="Arial"/>
              </a:rPr>
              <a:t>در مرحله بعدی ، موجودات زنده دانش آموزان توسط خودشان معرفی شده، و هر دانش آموز موظف است در مورد موجود زنده ای که به کلاس آورده  است و در مورد نحوه زندگی، تغذیه، روش تولید مثل و یا تکثیر- نحوه نگهداری از آن موجود و .... مطالبی را برای همکلاسی</a:t>
            </a:r>
            <a:r>
              <a:rPr lang="fa-IR" sz="3100" dirty="0">
                <a:solidFill>
                  <a:prstClr val="white"/>
                </a:solidFill>
                <a:latin typeface="2  Nazanin"/>
                <a:ea typeface="Calibri"/>
                <a:cs typeface="Arial"/>
              </a:rPr>
              <a:t> </a:t>
            </a:r>
            <a:r>
              <a:rPr lang="ar-SA" sz="3100" dirty="0">
                <a:solidFill>
                  <a:prstClr val="white"/>
                </a:solidFill>
                <a:latin typeface="2  Nazanin"/>
                <a:ea typeface="Calibri"/>
                <a:cs typeface="Arial"/>
              </a:rPr>
              <a:t>های خود بیان کند.</a:t>
            </a:r>
            <a:endParaRPr lang="en-US" sz="3100" dirty="0">
              <a:solidFill>
                <a:prstClr val="white"/>
              </a:solidFill>
              <a:latin typeface="2  Nazanin"/>
              <a:ea typeface="Calibri"/>
              <a:cs typeface="Arial"/>
            </a:endParaRPr>
          </a:p>
          <a:p>
            <a:pPr lvl="0" algn="r" rtl="1">
              <a:lnSpc>
                <a:spcPct val="115000"/>
              </a:lnSpc>
              <a:spcAft>
                <a:spcPts val="1000"/>
              </a:spcAft>
            </a:pPr>
            <a:r>
              <a:rPr lang="ar-SA" sz="3100" dirty="0">
                <a:solidFill>
                  <a:prstClr val="white"/>
                </a:solidFill>
                <a:latin typeface="2  Nazanin"/>
                <a:ea typeface="Calibri"/>
                <a:cs typeface="Arial"/>
              </a:rPr>
              <a:t>نتیجه اینکه، دانش آموزان با موجودات زنده ی متفاوتی که می توانند آنها را در محیط زندگی خود همراه داشته باشند، آشنا شده و با کسب اطلاعات درصورت تمایل از آنها نگهداری کنند. </a:t>
            </a:r>
            <a:endParaRPr lang="en-US" sz="3100" dirty="0">
              <a:solidFill>
                <a:prstClr val="white"/>
              </a:solidFill>
              <a:latin typeface="2  Nazanin"/>
              <a:ea typeface="Calibri"/>
              <a:cs typeface="Arial"/>
            </a:endParaRPr>
          </a:p>
        </p:txBody>
      </p:sp>
    </p:spTree>
    <p:extLst>
      <p:ext uri="{BB962C8B-B14F-4D97-AF65-F5344CB8AC3E}">
        <p14:creationId xmlns:p14="http://schemas.microsoft.com/office/powerpoint/2010/main" val="3951050560"/>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497" y="304800"/>
            <a:ext cx="9144000" cy="6507422"/>
          </a:xfrm>
          <a:prstGeom prst="rect">
            <a:avLst/>
          </a:prstGeom>
        </p:spPr>
        <p:txBody>
          <a:bodyPr wrap="square">
            <a:spAutoFit/>
          </a:bodyPr>
          <a:lstStyle/>
          <a:p>
            <a:pPr algn="just" rtl="1">
              <a:lnSpc>
                <a:spcPct val="115000"/>
              </a:lnSpc>
              <a:spcAft>
                <a:spcPts val="1000"/>
              </a:spcAft>
            </a:pPr>
            <a:r>
              <a:rPr lang="ar-SA" sz="3200" b="1" dirty="0">
                <a:solidFill>
                  <a:srgbClr val="FFC000"/>
                </a:solidFill>
                <a:latin typeface="Calibri"/>
                <a:ea typeface="Calibri"/>
                <a:cs typeface="B Homa" pitchFamily="2" charset="-78"/>
              </a:rPr>
              <a:t>- تدریس اندامها و دستگاههای بدن با تشریح اندامهای طبیعی توسط معلم و دانش آموزان </a:t>
            </a:r>
            <a:r>
              <a:rPr lang="fa-IR" sz="3200" b="1" dirty="0">
                <a:solidFill>
                  <a:srgbClr val="FFC000"/>
                </a:solidFill>
                <a:latin typeface="Calibri"/>
                <a:ea typeface="Calibri"/>
                <a:cs typeface="B Homa" pitchFamily="2" charset="-78"/>
              </a:rPr>
              <a:t>:</a:t>
            </a:r>
            <a:endParaRPr lang="en-US" sz="3200" b="1" dirty="0">
              <a:solidFill>
                <a:srgbClr val="FFC000"/>
              </a:solidFill>
              <a:latin typeface="Calibri"/>
              <a:ea typeface="Calibri"/>
              <a:cs typeface="B Homa" pitchFamily="2" charset="-78"/>
            </a:endParaRPr>
          </a:p>
          <a:p>
            <a:pPr algn="just" rtl="1">
              <a:lnSpc>
                <a:spcPct val="115000"/>
              </a:lnSpc>
              <a:spcAft>
                <a:spcPts val="1000"/>
              </a:spcAft>
            </a:pPr>
            <a:r>
              <a:rPr lang="ar-SA" sz="2800" dirty="0">
                <a:latin typeface="Calibri"/>
                <a:ea typeface="Calibri"/>
                <a:cs typeface="B Homa" pitchFamily="2" charset="-78"/>
              </a:rPr>
              <a:t>  </a:t>
            </a:r>
            <a:r>
              <a:rPr lang="ar-SA" sz="2800" b="1" dirty="0">
                <a:latin typeface="Calibri"/>
                <a:ea typeface="Calibri"/>
                <a:cs typeface="B Homa" pitchFamily="2" charset="-78"/>
              </a:rPr>
              <a:t>- هدف</a:t>
            </a:r>
            <a:r>
              <a:rPr lang="ar-SA" sz="2800" dirty="0">
                <a:latin typeface="Calibri"/>
                <a:ea typeface="Calibri"/>
                <a:cs typeface="B Homa" pitchFamily="2" charset="-78"/>
              </a:rPr>
              <a:t>: مشاهده و تشریح بصورت گروهی.</a:t>
            </a:r>
            <a:endParaRPr lang="en-US" sz="2800" dirty="0">
              <a:latin typeface="Calibri"/>
              <a:ea typeface="Calibri"/>
              <a:cs typeface="B Homa" pitchFamily="2" charset="-78"/>
            </a:endParaRPr>
          </a:p>
          <a:p>
            <a:pPr algn="just" rtl="1">
              <a:lnSpc>
                <a:spcPct val="115000"/>
              </a:lnSpc>
              <a:spcAft>
                <a:spcPts val="1000"/>
              </a:spcAft>
            </a:pPr>
            <a:r>
              <a:rPr lang="ar-SA" sz="3200" b="1" dirty="0">
                <a:latin typeface="Calibri"/>
                <a:ea typeface="Calibri"/>
                <a:cs typeface="B Homa" pitchFamily="2" charset="-78"/>
              </a:rPr>
              <a:t>- عملکرد</a:t>
            </a:r>
            <a:r>
              <a:rPr lang="ar-SA" sz="3200" dirty="0">
                <a:latin typeface="Calibri"/>
                <a:ea typeface="Calibri"/>
                <a:cs typeface="B Homa" pitchFamily="2" charset="-78"/>
              </a:rPr>
              <a:t>: برای این منظور جهت تدریس دستگاههای گردش خون و دفع ادرار و تنفس ابتدا در حین تدریس توسط معلم تشریح شده و ضمن آن</a:t>
            </a:r>
            <a:r>
              <a:rPr lang="fa-IR" sz="3200" dirty="0">
                <a:latin typeface="Calibri"/>
                <a:ea typeface="Calibri"/>
                <a:cs typeface="B Homa" pitchFamily="2" charset="-78"/>
              </a:rPr>
              <a:t> </a:t>
            </a:r>
            <a:r>
              <a:rPr lang="ar-SA" sz="3200" dirty="0">
                <a:latin typeface="Calibri"/>
                <a:ea typeface="Calibri"/>
                <a:cs typeface="B Homa" pitchFamily="2" charset="-78"/>
              </a:rPr>
              <a:t>که تصویر آن روی تخته کشیده می شود، قسمت</a:t>
            </a:r>
            <a:r>
              <a:rPr lang="fa-IR" sz="3200" dirty="0">
                <a:latin typeface="Calibri"/>
                <a:ea typeface="Calibri"/>
                <a:cs typeface="B Homa" pitchFamily="2" charset="-78"/>
              </a:rPr>
              <a:t> </a:t>
            </a:r>
            <a:r>
              <a:rPr lang="ar-SA" sz="3200" dirty="0">
                <a:latin typeface="Calibri"/>
                <a:ea typeface="Calibri"/>
                <a:cs typeface="B Homa" pitchFamily="2" charset="-78"/>
              </a:rPr>
              <a:t>های مختلف آن توضیح داده شده و ساختمان آن  بررسی می شود. سپس دانش آموزان گروه</a:t>
            </a:r>
            <a:r>
              <a:rPr lang="fa-IR" sz="3200" dirty="0">
                <a:latin typeface="Calibri"/>
                <a:ea typeface="Calibri"/>
                <a:cs typeface="B Homa" pitchFamily="2" charset="-78"/>
              </a:rPr>
              <a:t> </a:t>
            </a:r>
            <a:r>
              <a:rPr lang="ar-SA" sz="3200" dirty="0">
                <a:latin typeface="Calibri"/>
                <a:ea typeface="Calibri"/>
                <a:cs typeface="B Homa" pitchFamily="2" charset="-78"/>
              </a:rPr>
              <a:t>های مختلف، اندام مورد نظر را که به آزمایشگاه آورده اند، تشریح می کنند و ساختمان و نوع کار هر قسمت را شرح می دهند. در این روش دانش آموزان اندام</a:t>
            </a:r>
            <a:r>
              <a:rPr lang="fa-IR" sz="3200" dirty="0">
                <a:latin typeface="Calibri"/>
                <a:ea typeface="Calibri"/>
                <a:cs typeface="B Homa" pitchFamily="2" charset="-78"/>
              </a:rPr>
              <a:t> </a:t>
            </a:r>
            <a:r>
              <a:rPr lang="ar-SA" sz="3200" dirty="0">
                <a:latin typeface="Calibri"/>
                <a:ea typeface="Calibri"/>
                <a:cs typeface="B Homa" pitchFamily="2" charset="-78"/>
              </a:rPr>
              <a:t>ها را مشاهده نموده و امر یادگیری – یاد دهی تسهیل می یابد .</a:t>
            </a:r>
            <a:endParaRPr lang="en-US" sz="3200" dirty="0">
              <a:effectLst/>
              <a:latin typeface="Calibri"/>
              <a:ea typeface="Calibri"/>
              <a:cs typeface="B Homa" pitchFamily="2" charset="-78"/>
            </a:endParaRPr>
          </a:p>
        </p:txBody>
      </p:sp>
    </p:spTree>
    <p:extLst>
      <p:ext uri="{BB962C8B-B14F-4D97-AF65-F5344CB8AC3E}">
        <p14:creationId xmlns:p14="http://schemas.microsoft.com/office/powerpoint/2010/main" val="3918164728"/>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140142"/>
          </a:xfrm>
          <a:prstGeom prst="rect">
            <a:avLst/>
          </a:prstGeom>
        </p:spPr>
        <p:txBody>
          <a:bodyPr wrap="square">
            <a:spAutoFit/>
          </a:bodyPr>
          <a:lstStyle/>
          <a:p>
            <a:pPr algn="r" rtl="1">
              <a:lnSpc>
                <a:spcPct val="115000"/>
              </a:lnSpc>
              <a:spcAft>
                <a:spcPts val="1000"/>
              </a:spcAft>
            </a:pPr>
            <a:r>
              <a:rPr lang="ar-SA" sz="4000" b="1" dirty="0">
                <a:solidFill>
                  <a:srgbClr val="FFC000"/>
                </a:solidFill>
                <a:latin typeface="Calibri"/>
                <a:ea typeface="Calibri"/>
                <a:cs typeface="B Homa" pitchFamily="2" charset="-78"/>
              </a:rPr>
              <a:t>سنجش عملکردی :</a:t>
            </a:r>
            <a:endParaRPr lang="en-US" sz="4000" dirty="0">
              <a:solidFill>
                <a:srgbClr val="FFC000"/>
              </a:solidFill>
              <a:latin typeface="Calibri"/>
              <a:ea typeface="Calibri"/>
              <a:cs typeface="B Homa" pitchFamily="2" charset="-78"/>
            </a:endParaRPr>
          </a:p>
          <a:p>
            <a:pPr algn="just" rtl="1">
              <a:lnSpc>
                <a:spcPct val="115000"/>
              </a:lnSpc>
              <a:spcAft>
                <a:spcPts val="1000"/>
              </a:spcAft>
            </a:pPr>
            <a:r>
              <a:rPr lang="ar-SA" sz="2800" b="1" dirty="0">
                <a:latin typeface="Calibri"/>
                <a:ea typeface="Calibri"/>
                <a:cs typeface="B Homa" pitchFamily="2" charset="-78"/>
              </a:rPr>
              <a:t>-هدف :</a:t>
            </a:r>
            <a:r>
              <a:rPr lang="ar-SA" sz="2800" dirty="0">
                <a:latin typeface="Calibri"/>
                <a:ea typeface="Calibri"/>
                <a:cs typeface="B Homa" pitchFamily="2" charset="-78"/>
              </a:rPr>
              <a:t> بالا بردن سطح دقت و کنجکاوی دانش آموزان در کارهای علمی – آزمایشگاهی </a:t>
            </a:r>
            <a:endParaRPr lang="en-US" sz="2800" dirty="0">
              <a:latin typeface="Calibri"/>
              <a:ea typeface="Calibri"/>
              <a:cs typeface="B Homa" pitchFamily="2" charset="-78"/>
            </a:endParaRPr>
          </a:p>
          <a:p>
            <a:pPr algn="just" rtl="1">
              <a:lnSpc>
                <a:spcPct val="115000"/>
              </a:lnSpc>
              <a:spcAft>
                <a:spcPts val="1000"/>
              </a:spcAft>
            </a:pPr>
            <a:r>
              <a:rPr lang="ar-SA" sz="2800" b="1" dirty="0">
                <a:latin typeface="Calibri"/>
                <a:ea typeface="Calibri"/>
                <a:cs typeface="B Homa" pitchFamily="2" charset="-78"/>
              </a:rPr>
              <a:t>- عملکرد:</a:t>
            </a:r>
            <a:r>
              <a:rPr lang="ar-SA" sz="2800" dirty="0">
                <a:latin typeface="Calibri"/>
                <a:ea typeface="Calibri"/>
                <a:cs typeface="B Homa" pitchFamily="2" charset="-78"/>
              </a:rPr>
              <a:t> در این آزمونها که به دو صورت عملی و کتبی برگزار می شود دانش آموز آزمایش</a:t>
            </a:r>
            <a:r>
              <a:rPr lang="fa-IR" sz="2800" dirty="0">
                <a:latin typeface="Calibri"/>
                <a:ea typeface="Calibri"/>
                <a:cs typeface="B Homa" pitchFamily="2" charset="-78"/>
              </a:rPr>
              <a:t> </a:t>
            </a:r>
            <a:r>
              <a:rPr lang="ar-SA" sz="2800" dirty="0">
                <a:latin typeface="Calibri"/>
                <a:ea typeface="Calibri"/>
                <a:cs typeface="B Homa" pitchFamily="2" charset="-78"/>
              </a:rPr>
              <a:t>های انجام شده را مجدد با دستور کار انجام داده و یا به سوالات تئوری مربوطه که بر اساس سطح </a:t>
            </a:r>
            <a:r>
              <a:rPr lang="fa-IR" sz="2800" dirty="0">
                <a:latin typeface="Calibri"/>
                <a:ea typeface="Calibri"/>
                <a:cs typeface="B Homa" pitchFamily="2" charset="-78"/>
              </a:rPr>
              <a:t>مختلف </a:t>
            </a:r>
            <a:r>
              <a:rPr lang="ar-SA" sz="2800" dirty="0">
                <a:latin typeface="Calibri"/>
                <a:ea typeface="Calibri"/>
                <a:cs typeface="B Homa" pitchFamily="2" charset="-78"/>
              </a:rPr>
              <a:t>حیطه ی یادگیری ب</a:t>
            </a:r>
            <a:r>
              <a:rPr lang="fa-IR" sz="2800" dirty="0">
                <a:latin typeface="Calibri"/>
                <a:ea typeface="Calibri"/>
                <a:cs typeface="B Homa" pitchFamily="2" charset="-78"/>
              </a:rPr>
              <a:t>ه </a:t>
            </a:r>
            <a:r>
              <a:rPr lang="ar-SA" sz="2800" dirty="0">
                <a:latin typeface="Calibri"/>
                <a:ea typeface="Calibri"/>
                <a:cs typeface="B Homa" pitchFamily="2" charset="-78"/>
              </a:rPr>
              <a:t>صورتهای متفاوت مطرح می شود پاسخ می دهد. </a:t>
            </a:r>
            <a:endParaRPr lang="en-US" sz="2800" dirty="0">
              <a:latin typeface="Calibri"/>
              <a:ea typeface="Calibri"/>
              <a:cs typeface="B Homa" pitchFamily="2" charset="-78"/>
            </a:endParaRPr>
          </a:p>
          <a:p>
            <a:pPr algn="just" rtl="1">
              <a:lnSpc>
                <a:spcPct val="115000"/>
              </a:lnSpc>
              <a:spcAft>
                <a:spcPts val="1000"/>
              </a:spcAft>
            </a:pPr>
            <a:r>
              <a:rPr lang="ar-SA" sz="2800" dirty="0">
                <a:latin typeface="Calibri"/>
                <a:ea typeface="Calibri"/>
                <a:cs typeface="B Homa" pitchFamily="2" charset="-78"/>
              </a:rPr>
              <a:t>در بعضی از موارد از دانش آموزان خواسته می شود در صورت تمایل ماکت اندام ها را با خمیر</a:t>
            </a:r>
            <a:r>
              <a:rPr lang="fa-IR" sz="2800" dirty="0">
                <a:latin typeface="Calibri"/>
                <a:ea typeface="Calibri"/>
                <a:cs typeface="B Homa" pitchFamily="2" charset="-78"/>
              </a:rPr>
              <a:t> و</a:t>
            </a:r>
            <a:r>
              <a:rPr lang="ar-SA" sz="2800" dirty="0">
                <a:latin typeface="Calibri"/>
                <a:ea typeface="Calibri"/>
                <a:cs typeface="B Homa" pitchFamily="2" charset="-78"/>
              </a:rPr>
              <a:t> کاغذ که طرز تهیه آن نیز آموزش داده می شود را درست کنند و به کلاس بیاورند نمره ی این کارها ب</a:t>
            </a:r>
            <a:r>
              <a:rPr lang="fa-IR" sz="2800" dirty="0">
                <a:latin typeface="Calibri"/>
                <a:ea typeface="Calibri"/>
                <a:cs typeface="B Homa" pitchFamily="2" charset="-78"/>
              </a:rPr>
              <a:t>ه </a:t>
            </a:r>
            <a:r>
              <a:rPr lang="ar-SA" sz="2800" dirty="0">
                <a:latin typeface="Calibri"/>
                <a:ea typeface="Calibri"/>
                <a:cs typeface="B Homa" pitchFamily="2" charset="-78"/>
              </a:rPr>
              <a:t>عنوان نمره ی مستمر و سنجش تکوینی محسوب می شود. </a:t>
            </a:r>
            <a:endParaRPr lang="en-US" sz="2800" dirty="0">
              <a:effectLst/>
              <a:latin typeface="Calibri"/>
              <a:ea typeface="Calibri"/>
              <a:cs typeface="B Homa" pitchFamily="2" charset="-78"/>
            </a:endParaRPr>
          </a:p>
        </p:txBody>
      </p:sp>
    </p:spTree>
    <p:extLst>
      <p:ext uri="{BB962C8B-B14F-4D97-AF65-F5344CB8AC3E}">
        <p14:creationId xmlns:p14="http://schemas.microsoft.com/office/powerpoint/2010/main" val="1159751583"/>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48" y="76200"/>
            <a:ext cx="9144000" cy="3892604"/>
          </a:xfrm>
          <a:prstGeom prst="rect">
            <a:avLst/>
          </a:prstGeom>
        </p:spPr>
        <p:txBody>
          <a:bodyPr wrap="square">
            <a:spAutoFit/>
          </a:bodyPr>
          <a:lstStyle/>
          <a:p>
            <a:pPr algn="just" rtl="1">
              <a:lnSpc>
                <a:spcPct val="115000"/>
              </a:lnSpc>
              <a:spcAft>
                <a:spcPts val="1000"/>
              </a:spcAft>
            </a:pPr>
            <a:r>
              <a:rPr lang="ar-SA" sz="3200" b="1" dirty="0">
                <a:solidFill>
                  <a:srgbClr val="FFC000"/>
                </a:solidFill>
                <a:latin typeface="Calibri"/>
                <a:ea typeface="Calibri"/>
                <a:cs typeface="B Homa" pitchFamily="2" charset="-78"/>
              </a:rPr>
              <a:t>سنجش به وسیله ی همکلاسی ها :</a:t>
            </a:r>
            <a:endParaRPr lang="en-US" sz="3200" dirty="0">
              <a:solidFill>
                <a:srgbClr val="FFC000"/>
              </a:solidFill>
              <a:latin typeface="Calibri"/>
              <a:ea typeface="Calibri"/>
              <a:cs typeface="B Homa" pitchFamily="2" charset="-78"/>
            </a:endParaRPr>
          </a:p>
          <a:p>
            <a:pPr algn="just" rtl="1">
              <a:lnSpc>
                <a:spcPct val="115000"/>
              </a:lnSpc>
              <a:spcAft>
                <a:spcPts val="1000"/>
              </a:spcAft>
            </a:pPr>
            <a:r>
              <a:rPr lang="ar-SA" sz="2800" b="1" dirty="0">
                <a:latin typeface="Calibri"/>
                <a:ea typeface="Calibri"/>
                <a:cs typeface="B Homa" pitchFamily="2" charset="-78"/>
              </a:rPr>
              <a:t>- هدف</a:t>
            </a:r>
            <a:r>
              <a:rPr lang="ar-SA" sz="2800" dirty="0">
                <a:latin typeface="Calibri"/>
                <a:ea typeface="Calibri"/>
                <a:cs typeface="B Homa" pitchFamily="2" charset="-78"/>
              </a:rPr>
              <a:t>: شناخت سطح یادگیری دانش آموز ارزشیابی کننده و ارزشیابی شونده .</a:t>
            </a:r>
            <a:endParaRPr lang="en-US" sz="2800" dirty="0">
              <a:latin typeface="Calibri"/>
              <a:ea typeface="Calibri"/>
              <a:cs typeface="B Homa" pitchFamily="2" charset="-78"/>
            </a:endParaRPr>
          </a:p>
          <a:p>
            <a:pPr algn="just" rtl="1">
              <a:lnSpc>
                <a:spcPct val="115000"/>
              </a:lnSpc>
              <a:spcAft>
                <a:spcPts val="1000"/>
              </a:spcAft>
            </a:pPr>
            <a:r>
              <a:rPr lang="ar-SA" sz="2800" b="1" dirty="0">
                <a:latin typeface="Calibri"/>
                <a:ea typeface="Calibri"/>
                <a:cs typeface="B Homa" pitchFamily="2" charset="-78"/>
              </a:rPr>
              <a:t>- عملکرد</a:t>
            </a:r>
            <a:r>
              <a:rPr lang="ar-SA" sz="2800" dirty="0">
                <a:latin typeface="Calibri"/>
                <a:ea typeface="Calibri"/>
                <a:cs typeface="B Homa" pitchFamily="2" charset="-78"/>
              </a:rPr>
              <a:t>: در این روش از دانش آموزان خواسته می شود سوالات متعددی از دانش آموزان مورد ارزشیابی داشته باشند که معلم به این ترتیب هر دو گروه را مورد ارزشیابی و سنجش قرار می دهد.</a:t>
            </a:r>
            <a:endParaRPr lang="en-US" sz="2800" dirty="0">
              <a:latin typeface="Calibri"/>
              <a:ea typeface="Calibri"/>
              <a:cs typeface="B Homa" pitchFamily="2" charset="-78"/>
            </a:endParaRPr>
          </a:p>
          <a:p>
            <a:pPr algn="just" rtl="1">
              <a:lnSpc>
                <a:spcPct val="115000"/>
              </a:lnSpc>
              <a:spcAft>
                <a:spcPts val="1000"/>
              </a:spcAft>
            </a:pPr>
            <a:r>
              <a:rPr lang="en-US" sz="2100" dirty="0">
                <a:latin typeface="Calibri"/>
                <a:ea typeface="Calibri"/>
                <a:cs typeface="Arial"/>
              </a:rPr>
              <a:t> </a:t>
            </a:r>
            <a:endParaRPr lang="en-US" sz="2100" dirty="0">
              <a:effectLst/>
              <a:latin typeface="Calibri"/>
              <a:ea typeface="Calibri"/>
              <a:cs typeface="Arial"/>
            </a:endParaRPr>
          </a:p>
        </p:txBody>
      </p:sp>
    </p:spTree>
    <p:extLst>
      <p:ext uri="{BB962C8B-B14F-4D97-AF65-F5344CB8AC3E}">
        <p14:creationId xmlns:p14="http://schemas.microsoft.com/office/powerpoint/2010/main" val="4037515526"/>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2708"/>
            <a:ext cx="9144000" cy="6595908"/>
          </a:xfrm>
          <a:prstGeom prst="rect">
            <a:avLst/>
          </a:prstGeom>
        </p:spPr>
        <p:txBody>
          <a:bodyPr wrap="square">
            <a:spAutoFit/>
          </a:bodyPr>
          <a:lstStyle/>
          <a:p>
            <a:pPr lvl="0" algn="just" rtl="1">
              <a:lnSpc>
                <a:spcPct val="115000"/>
              </a:lnSpc>
              <a:spcAft>
                <a:spcPts val="1000"/>
              </a:spcAft>
            </a:pPr>
            <a:r>
              <a:rPr lang="ar-SA" sz="2800" b="1" dirty="0">
                <a:solidFill>
                  <a:srgbClr val="FFC000"/>
                </a:solidFill>
                <a:latin typeface="Calibri"/>
                <a:ea typeface="Calibri"/>
                <a:cs typeface="B Homa" pitchFamily="2" charset="-78"/>
              </a:rPr>
              <a:t>- جمع آوری اطلاعات در مورد موضوعات مرتبط با درس و مورد بحث روز :</a:t>
            </a:r>
            <a:endParaRPr lang="en-US" sz="2800" b="1" dirty="0">
              <a:solidFill>
                <a:srgbClr val="FFC000"/>
              </a:solidFill>
              <a:latin typeface="Calibri"/>
              <a:ea typeface="Calibri"/>
              <a:cs typeface="B Homa" pitchFamily="2" charset="-78"/>
            </a:endParaRPr>
          </a:p>
          <a:p>
            <a:pPr lvl="0" algn="just" rtl="1">
              <a:lnSpc>
                <a:spcPct val="115000"/>
              </a:lnSpc>
              <a:spcAft>
                <a:spcPts val="1000"/>
              </a:spcAft>
            </a:pPr>
            <a:r>
              <a:rPr lang="ar-SA" sz="2500" b="1" dirty="0">
                <a:solidFill>
                  <a:prstClr val="white"/>
                </a:solidFill>
                <a:latin typeface="Calibri"/>
                <a:ea typeface="Calibri"/>
                <a:cs typeface="B Homa" pitchFamily="2" charset="-78"/>
              </a:rPr>
              <a:t>- هدف</a:t>
            </a:r>
            <a:r>
              <a:rPr lang="ar-SA" sz="2500" dirty="0">
                <a:solidFill>
                  <a:prstClr val="white"/>
                </a:solidFill>
                <a:latin typeface="Calibri"/>
                <a:ea typeface="Calibri"/>
                <a:cs typeface="B Homa" pitchFamily="2" charset="-78"/>
              </a:rPr>
              <a:t> : آشنایی با مشکلات جدید بر سر راه انسانها و استفاده از تکنولوژی و فن آوری </a:t>
            </a:r>
            <a:endParaRPr lang="en-US" sz="2500" dirty="0">
              <a:solidFill>
                <a:prstClr val="white"/>
              </a:solidFill>
              <a:latin typeface="Calibri"/>
              <a:ea typeface="Calibri"/>
              <a:cs typeface="B Homa" pitchFamily="2" charset="-78"/>
            </a:endParaRPr>
          </a:p>
          <a:p>
            <a:pPr lvl="0" algn="just" rtl="1">
              <a:lnSpc>
                <a:spcPct val="115000"/>
              </a:lnSpc>
              <a:spcAft>
                <a:spcPts val="1000"/>
              </a:spcAft>
            </a:pPr>
            <a:r>
              <a:rPr lang="ar-SA" sz="2500" b="1" dirty="0">
                <a:solidFill>
                  <a:prstClr val="white"/>
                </a:solidFill>
                <a:latin typeface="Calibri"/>
                <a:ea typeface="Calibri"/>
                <a:cs typeface="B Homa" pitchFamily="2" charset="-78"/>
              </a:rPr>
              <a:t>- عملکرد</a:t>
            </a:r>
            <a:r>
              <a:rPr lang="ar-SA" sz="2500" dirty="0">
                <a:solidFill>
                  <a:prstClr val="white"/>
                </a:solidFill>
                <a:latin typeface="Calibri"/>
                <a:ea typeface="Calibri"/>
                <a:cs typeface="B Homa" pitchFamily="2" charset="-78"/>
              </a:rPr>
              <a:t> : در این زمینه از دانش آموزان خواسته می شود در مورد جدید ترین اخبار مرتبط با موضوع درس تحقیق نموده و نتیجه را به کلاس گزارش کنند. دانش آموزان بسته به علاقه و موضوع مورد تحقیق به صورت انفرادی یا گروهی از کتاب یا اینترنت جدید ترین مطالب را جمع آوری نموده به کلاس ارائه می دهند. پس از مطالعه ی مقالات بهترین انتخاب شده برای استفاده عموم دانش آموزان در برد مدرسه نصب می شود. روش دیگر اینکه برای  ارج نهادن به زحمات دانش آموزان و ماندگاری اثر کار آنها، یک موضوع به چند بخش تقسیم شده و هر گروه مسئول تحقیق در مورد یک بخش آن می شوند. پس از بررسی اطلاعات جمع آوری شده، فهرست بندی شده و به نام هر گروه با موضوعی واحد در کتابچه ای صحافی می شود. با این کار دانش آموزان </a:t>
            </a:r>
            <a:r>
              <a:rPr lang="ar-SA" sz="2500" b="1" u="sng" dirty="0">
                <a:solidFill>
                  <a:prstClr val="white"/>
                </a:solidFill>
                <a:latin typeface="Calibri"/>
                <a:ea typeface="Calibri"/>
                <a:cs typeface="B Homa" pitchFamily="2" charset="-78"/>
              </a:rPr>
              <a:t>اولاً</a:t>
            </a:r>
            <a:r>
              <a:rPr lang="ar-SA" sz="2500" dirty="0">
                <a:solidFill>
                  <a:prstClr val="white"/>
                </a:solidFill>
                <a:latin typeface="Calibri"/>
                <a:ea typeface="Calibri"/>
                <a:cs typeface="B Homa" pitchFamily="2" charset="-78"/>
              </a:rPr>
              <a:t> راههای تحقیق و جمع آوری اطلاعات را تجربه می کنند و </a:t>
            </a:r>
            <a:r>
              <a:rPr lang="ar-SA" sz="2500" b="1" u="sng" dirty="0">
                <a:solidFill>
                  <a:prstClr val="white"/>
                </a:solidFill>
                <a:latin typeface="Calibri"/>
                <a:ea typeface="Calibri"/>
                <a:cs typeface="B Homa" pitchFamily="2" charset="-78"/>
              </a:rPr>
              <a:t>ثانیاً</a:t>
            </a:r>
            <a:r>
              <a:rPr lang="ar-SA" sz="2500" dirty="0">
                <a:solidFill>
                  <a:prstClr val="white"/>
                </a:solidFill>
                <a:latin typeface="Calibri"/>
                <a:ea typeface="Calibri"/>
                <a:cs typeface="B Homa" pitchFamily="2" charset="-78"/>
              </a:rPr>
              <a:t> با صحافی تحقیقات</a:t>
            </a:r>
            <a:r>
              <a:rPr lang="fa-IR" sz="2500" dirty="0">
                <a:solidFill>
                  <a:prstClr val="white"/>
                </a:solidFill>
                <a:latin typeface="Calibri"/>
                <a:ea typeface="Calibri"/>
                <a:cs typeface="B Homa" pitchFamily="2" charset="-78"/>
              </a:rPr>
              <a:t> </a:t>
            </a:r>
            <a:r>
              <a:rPr lang="ar-SA" sz="2500" dirty="0">
                <a:solidFill>
                  <a:prstClr val="white"/>
                </a:solidFill>
                <a:latin typeface="Calibri"/>
                <a:ea typeface="Calibri"/>
                <a:cs typeface="B Homa" pitchFamily="2" charset="-78"/>
              </a:rPr>
              <a:t>شان نتیجه ی این آثار را عملاً مشاهده می نمایند . </a:t>
            </a:r>
            <a:endParaRPr lang="en-US" sz="2500" dirty="0"/>
          </a:p>
        </p:txBody>
      </p:sp>
    </p:spTree>
    <p:extLst>
      <p:ext uri="{BB962C8B-B14F-4D97-AF65-F5344CB8AC3E}">
        <p14:creationId xmlns:p14="http://schemas.microsoft.com/office/powerpoint/2010/main" val="248706726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2458" y="0"/>
            <a:ext cx="734528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solidFill>
                  <a:srgbClr val="FFFF00"/>
                </a:solidFill>
                <a:effectLst>
                  <a:outerShdw blurRad="50800" dist="39000" dir="5460000" algn="tl">
                    <a:srgbClr val="000000">
                      <a:alpha val="38000"/>
                    </a:srgbClr>
                  </a:outerShdw>
                </a:effectLst>
              </a:rPr>
              <a:t>فصل سوم: ویژگی های یادگیری در دوره ابتدایی</a:t>
            </a:r>
            <a:endParaRPr lang="en-US" sz="3600" b="1" cap="none" spc="0" dirty="0">
              <a:ln w="11430"/>
              <a:solidFill>
                <a:srgbClr val="FFFF00"/>
              </a:solidFill>
              <a:effectLst>
                <a:outerShdw blurRad="50800" dist="39000" dir="5460000" algn="tl">
                  <a:srgbClr val="000000">
                    <a:alpha val="38000"/>
                  </a:srgbClr>
                </a:outerShdw>
              </a:effectLst>
            </a:endParaRPr>
          </a:p>
        </p:txBody>
      </p:sp>
      <p:sp>
        <p:nvSpPr>
          <p:cNvPr id="3" name="TextBox 2"/>
          <p:cNvSpPr txBox="1"/>
          <p:nvPr/>
        </p:nvSpPr>
        <p:spPr>
          <a:xfrm>
            <a:off x="0" y="512618"/>
            <a:ext cx="9127258" cy="5693866"/>
          </a:xfrm>
          <a:prstGeom prst="rect">
            <a:avLst/>
          </a:prstGeom>
          <a:noFill/>
        </p:spPr>
        <p:txBody>
          <a:bodyPr wrap="square" rtlCol="0">
            <a:spAutoFit/>
          </a:bodyPr>
          <a:lstStyle/>
          <a:p>
            <a:pPr marL="457200" indent="-457200" algn="r" rtl="1">
              <a:buFont typeface="Courier New" pitchFamily="49" charset="0"/>
              <a:buChar char="o"/>
            </a:pPr>
            <a:r>
              <a:rPr lang="fa-IR" sz="2800" b="1" dirty="0">
                <a:solidFill>
                  <a:schemeClr val="tx2">
                    <a:lumMod val="75000"/>
                  </a:schemeClr>
                </a:solidFill>
                <a:cs typeface="B Homa" pitchFamily="2" charset="-78"/>
              </a:rPr>
              <a:t>عینی بودن: </a:t>
            </a:r>
            <a:r>
              <a:rPr lang="fa-IR" sz="2800" b="1" dirty="0">
                <a:cs typeface="B Homa" pitchFamily="2" charset="-78"/>
              </a:rPr>
              <a:t>به معنای ملموس بودن است، یعنی دانش آموز رابطه متقابل و مستقیم با موارد مورد تدریس داشته باشد. مانند استفاده از اشیاء واقعی، مدل ها، ماکت ها و برش ها.</a:t>
            </a:r>
          </a:p>
          <a:p>
            <a:pPr marL="457200" indent="-457200" algn="r" rtl="1">
              <a:buFont typeface="Courier New" pitchFamily="49" charset="0"/>
              <a:buChar char="o"/>
            </a:pPr>
            <a:r>
              <a:rPr lang="fa-IR" sz="2800" b="1" dirty="0">
                <a:solidFill>
                  <a:schemeClr val="tx2">
                    <a:lumMod val="75000"/>
                  </a:schemeClr>
                </a:solidFill>
                <a:cs typeface="B Homa" pitchFamily="2" charset="-78"/>
              </a:rPr>
              <a:t>عملی</a:t>
            </a:r>
            <a:r>
              <a:rPr lang="fa-IR" sz="2800" b="1" dirty="0">
                <a:cs typeface="B Homa" pitchFamily="2" charset="-78"/>
              </a:rPr>
              <a:t> </a:t>
            </a:r>
            <a:r>
              <a:rPr lang="fa-IR" sz="2800" b="1" dirty="0">
                <a:solidFill>
                  <a:schemeClr val="tx2">
                    <a:lumMod val="75000"/>
                  </a:schemeClr>
                </a:solidFill>
                <a:cs typeface="B Homa" pitchFamily="2" charset="-78"/>
              </a:rPr>
              <a:t>بودن: </a:t>
            </a:r>
            <a:r>
              <a:rPr lang="fa-IR" sz="2800" b="1" dirty="0">
                <a:cs typeface="B Homa" pitchFamily="2" charset="-78"/>
              </a:rPr>
              <a:t>به معنای آن است که دانش آموز فقط نظاره گر نباشد و فعالیت را انجام داده، دستکاری نموده، شرایط را تغییر داده و پس از آن به مشاهده پرداخته و نتایج را درک کند(فعال بودن بهترین حالت یادگیری در تجربه مستقیم است).   </a:t>
            </a:r>
          </a:p>
          <a:p>
            <a:pPr marL="457200" indent="-457200" algn="r" rtl="1">
              <a:buFont typeface="Courier New" pitchFamily="49" charset="0"/>
              <a:buChar char="o"/>
            </a:pPr>
            <a:r>
              <a:rPr lang="fa-IR" sz="2800" b="1" dirty="0">
                <a:solidFill>
                  <a:schemeClr val="tx2">
                    <a:lumMod val="75000"/>
                  </a:schemeClr>
                </a:solidFill>
                <a:cs typeface="B Homa" pitchFamily="2" charset="-78"/>
              </a:rPr>
              <a:t>سیال بودن: </a:t>
            </a:r>
            <a:r>
              <a:rPr lang="fa-IR" sz="2800" b="1" dirty="0">
                <a:cs typeface="B Homa" pitchFamily="2" charset="-78"/>
              </a:rPr>
              <a:t>سیال بودن در برنامه درسی در نظر گرفتن توانایی های متفاوت دانش آموزان از نظر یادگیری است. سیال بودن در یادگیری، توانایی ارائه ایده های فراوان در مورد یک موضوع یا سوال و دادن پاسخ های مختلف به یک موقعیت است. یعنی هنگام شنیدن یک موضوع جدید، سوالات زیادی به ذهن برسد و با دیدن یک سوال جدید، پاسخ های زیادی برای حل آن پیدا کند</a:t>
            </a:r>
            <a:r>
              <a:rPr lang="en-US" sz="2800" b="1" dirty="0">
                <a:cs typeface="B Homa" pitchFamily="2" charset="-78"/>
              </a:rPr>
              <a:t>.</a:t>
            </a:r>
            <a:r>
              <a:rPr lang="fa-IR" sz="2800" b="1" dirty="0">
                <a:cs typeface="B Homa" pitchFamily="2" charset="-78"/>
              </a:rPr>
              <a:t>  </a:t>
            </a:r>
          </a:p>
        </p:txBody>
      </p:sp>
    </p:spTree>
    <p:extLst>
      <p:ext uri="{BB962C8B-B14F-4D97-AF65-F5344CB8AC3E}">
        <p14:creationId xmlns:p14="http://schemas.microsoft.com/office/powerpoint/2010/main" val="2570720045"/>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067800" cy="5693866"/>
          </a:xfrm>
          <a:prstGeom prst="rect">
            <a:avLst/>
          </a:prstGeom>
        </p:spPr>
        <p:txBody>
          <a:bodyPr wrap="square">
            <a:spAutoFit/>
          </a:bodyPr>
          <a:lstStyle/>
          <a:p>
            <a:pPr marL="457200" lvl="0" indent="-457200" algn="r" rtl="1">
              <a:buFont typeface="Courier New" pitchFamily="49" charset="0"/>
              <a:buChar char="o"/>
            </a:pPr>
            <a:r>
              <a:rPr lang="fa-IR" sz="2800" b="1" dirty="0">
                <a:solidFill>
                  <a:schemeClr val="tx2">
                    <a:lumMod val="75000"/>
                  </a:schemeClr>
                </a:solidFill>
                <a:cs typeface="B Homa" pitchFamily="2" charset="-78"/>
              </a:rPr>
              <a:t>ذوقی بودن: </a:t>
            </a:r>
            <a:r>
              <a:rPr lang="fa-IR" sz="2800" b="1" dirty="0">
                <a:solidFill>
                  <a:prstClr val="white"/>
                </a:solidFill>
                <a:cs typeface="B Homa" pitchFamily="2" charset="-78"/>
              </a:rPr>
              <a:t>دانش آموز  از طریق برانگیختن علاقه و شور و شوق درگیر آموزش شود، بدین ترتیب حداکثر بهره را از مطلب آموزشی خواهد برد، زیرا مطابق با میل و ذوق و سلیقه وی می باشد. به عنوان مثال تغییر محیط آموزش از کلاس به طبیعت و یا به یکی از مکان های مورد نظر دانش آموزان در صورت امکان و یا تغییر شیوه دائمی انجام یک کار به یک روش خلاقانه.  </a:t>
            </a:r>
          </a:p>
          <a:p>
            <a:pPr marL="457200" lvl="0" indent="-457200" algn="r" rtl="1">
              <a:buFont typeface="Courier New" pitchFamily="49" charset="0"/>
              <a:buChar char="o"/>
            </a:pPr>
            <a:r>
              <a:rPr lang="fa-IR" sz="2800" b="1" dirty="0">
                <a:solidFill>
                  <a:schemeClr val="tx2">
                    <a:lumMod val="75000"/>
                  </a:schemeClr>
                </a:solidFill>
                <a:cs typeface="B Homa" pitchFamily="2" charset="-78"/>
              </a:rPr>
              <a:t>تلفیقی بودن: </a:t>
            </a:r>
            <a:r>
              <a:rPr lang="fa-IR" sz="2800" b="1" dirty="0">
                <a:solidFill>
                  <a:prstClr val="white"/>
                </a:solidFill>
                <a:cs typeface="B Homa" pitchFamily="2" charset="-78"/>
              </a:rPr>
              <a:t>به معنای پیوند زدن مطالب درسی با سایر دروس یا سایر موقعیت های یادگیری است. به این ترتیب فرصت های جدیدی در یادگیری ایجاد شده که برای شکوفایی قابلیت های فردی و گسترش تجربه های فردی آنها مفید است. با تلفیق و پیوند مطالب، دانش آموز چگونه فکر کردن، تصمیم گرفتن، سازماندهی، پژوهش و تجزیه و تحلیل اطلاعات را کسب می کند. با محیط اطراف خود ارتباط برقرار کرده و آموخته های خود را با جامعه و زندگی روزمره پیوند می زند.</a:t>
            </a:r>
            <a:endParaRPr lang="en-US" sz="2800" b="1" dirty="0">
              <a:solidFill>
                <a:prstClr val="white"/>
              </a:solidFill>
              <a:cs typeface="B Homa" pitchFamily="2" charset="-78"/>
            </a:endParaRPr>
          </a:p>
        </p:txBody>
      </p:sp>
    </p:spTree>
    <p:extLst>
      <p:ext uri="{BB962C8B-B14F-4D97-AF65-F5344CB8AC3E}">
        <p14:creationId xmlns:p14="http://schemas.microsoft.com/office/powerpoint/2010/main" val="2065834948"/>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9469"/>
            <a:ext cx="890660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solidFill>
                  <a:srgbClr val="FFFF00"/>
                </a:solidFill>
                <a:effectLst>
                  <a:outerShdw blurRad="50800" dist="39000" dir="5460000" algn="tl">
                    <a:srgbClr val="000000">
                      <a:alpha val="38000"/>
                    </a:srgbClr>
                  </a:outerShdw>
                </a:effectLst>
              </a:rPr>
              <a:t>فصل چهارم: تنیدگی سایر علوم با فعالیت های علوم تجربی</a:t>
            </a:r>
            <a:endParaRPr lang="en-US" sz="3600" b="1" cap="none" spc="0" dirty="0">
              <a:ln w="11430"/>
              <a:solidFill>
                <a:srgbClr val="FFFF00"/>
              </a:solidFill>
              <a:effectLst>
                <a:outerShdw blurRad="50800" dist="39000" dir="5460000" algn="tl">
                  <a:srgbClr val="000000">
                    <a:alpha val="38000"/>
                  </a:srgbClr>
                </a:outerShdw>
              </a:effectLst>
            </a:endParaRPr>
          </a:p>
        </p:txBody>
      </p:sp>
      <p:sp>
        <p:nvSpPr>
          <p:cNvPr id="3" name="TextBox 2"/>
          <p:cNvSpPr txBox="1"/>
          <p:nvPr/>
        </p:nvSpPr>
        <p:spPr>
          <a:xfrm>
            <a:off x="0" y="762000"/>
            <a:ext cx="8915400" cy="3108543"/>
          </a:xfrm>
          <a:prstGeom prst="rect">
            <a:avLst/>
          </a:prstGeom>
          <a:noFill/>
        </p:spPr>
        <p:txBody>
          <a:bodyPr wrap="square" rtlCol="0">
            <a:spAutoFit/>
          </a:bodyPr>
          <a:lstStyle/>
          <a:p>
            <a:pPr algn="r" rtl="1"/>
            <a:r>
              <a:rPr lang="fa-IR" sz="2800" b="1" dirty="0">
                <a:cs typeface="B Homa" pitchFamily="2" charset="-78"/>
              </a:rPr>
              <a:t>نگرش علمی اموری چون </a:t>
            </a:r>
            <a:r>
              <a:rPr lang="fa-IR" sz="2800" b="1" u="sng" dirty="0">
                <a:cs typeface="B Homa" pitchFamily="2" charset="-78"/>
              </a:rPr>
              <a:t>کنجکاوی</a:t>
            </a:r>
            <a:r>
              <a:rPr lang="fa-IR" sz="2800" b="1" dirty="0">
                <a:cs typeface="B Homa" pitchFamily="2" charset="-78"/>
              </a:rPr>
              <a:t>، </a:t>
            </a:r>
            <a:r>
              <a:rPr lang="fa-IR" sz="2800" b="1" u="sng" dirty="0">
                <a:cs typeface="B Homa" pitchFamily="2" charset="-78"/>
              </a:rPr>
              <a:t>پشتکار</a:t>
            </a:r>
            <a:r>
              <a:rPr lang="fa-IR" sz="2800" b="1" dirty="0">
                <a:cs typeface="B Homa" pitchFamily="2" charset="-78"/>
              </a:rPr>
              <a:t>، </a:t>
            </a:r>
            <a:r>
              <a:rPr lang="fa-IR" sz="2800" b="1" u="sng" dirty="0">
                <a:cs typeface="B Homa" pitchFamily="2" charset="-78"/>
              </a:rPr>
              <a:t>انعطاف پذیری</a:t>
            </a:r>
            <a:r>
              <a:rPr lang="fa-IR" sz="2800" b="1" dirty="0">
                <a:cs typeface="B Homa" pitchFamily="2" charset="-78"/>
              </a:rPr>
              <a:t>، </a:t>
            </a:r>
            <a:r>
              <a:rPr lang="fa-IR" sz="2800" b="1" u="sng" dirty="0">
                <a:cs typeface="B Homa" pitchFamily="2" charset="-78"/>
              </a:rPr>
              <a:t>دوری از تعصب</a:t>
            </a:r>
            <a:r>
              <a:rPr lang="fa-IR" sz="2800" b="1" dirty="0">
                <a:cs typeface="B Homa" pitchFamily="2" charset="-78"/>
              </a:rPr>
              <a:t> و ..... را شامل می شود.</a:t>
            </a:r>
          </a:p>
          <a:p>
            <a:pPr algn="r" rtl="1"/>
            <a:r>
              <a:rPr lang="fa-IR" sz="2800" dirty="0">
                <a:cs typeface="B Homa" pitchFamily="2" charset="-78"/>
              </a:rPr>
              <a:t>بنابراین هر گاه دانش آموزان در حین فعالیت ها این مهارت ها و نگرش ها را مد نظر داشته و عملا به آنان بپردازند در واقع آنها مشغول آموختن علوم هستند.</a:t>
            </a:r>
          </a:p>
          <a:p>
            <a:pPr algn="r" rtl="1"/>
            <a:r>
              <a:rPr lang="fa-IR" sz="2800" dirty="0">
                <a:cs typeface="B Homa" pitchFamily="2" charset="-78"/>
              </a:rPr>
              <a:t>معلم دوره ابتدایی در هر واحد درسی و در هر برنامه کاری باید جهت عمیق تر شدن تنیدگی مهارت های علوم تجربی با سایر علوم تلاش کند.</a:t>
            </a:r>
            <a:endParaRPr lang="en-US" sz="2800" dirty="0">
              <a:cs typeface="B Homa" pitchFamily="2" charset="-78"/>
            </a:endParaRPr>
          </a:p>
        </p:txBody>
      </p:sp>
      <p:sp>
        <p:nvSpPr>
          <p:cNvPr id="4" name="Rectangle 3"/>
          <p:cNvSpPr/>
          <p:nvPr/>
        </p:nvSpPr>
        <p:spPr>
          <a:xfrm>
            <a:off x="4800600" y="3886200"/>
            <a:ext cx="4264309"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اهداف آموزش علوم تجربی</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0" y="4572000"/>
            <a:ext cx="9144000" cy="2246769"/>
          </a:xfrm>
          <a:prstGeom prst="rect">
            <a:avLst/>
          </a:prstGeom>
          <a:noFill/>
        </p:spPr>
        <p:txBody>
          <a:bodyPr wrap="square" rtlCol="0">
            <a:spAutoFit/>
          </a:bodyPr>
          <a:lstStyle/>
          <a:p>
            <a:pPr algn="r" rtl="1"/>
            <a:r>
              <a:rPr lang="fa-IR" sz="2800" dirty="0">
                <a:cs typeface="B Homa" pitchFamily="2" charset="-78"/>
              </a:rPr>
              <a:t>اهداف آموزش علوم تجربی در دوره ابتدایی سه حیطه شناختی  را به شرح  ذیل شامل می شود. </a:t>
            </a:r>
          </a:p>
          <a:p>
            <a:pPr marL="400050" indent="-400050" algn="r" rtl="1">
              <a:buFont typeface="+mj-lt"/>
              <a:buAutoNum type="romanUcPeriod"/>
            </a:pPr>
            <a:r>
              <a:rPr lang="fa-IR" sz="2800" dirty="0">
                <a:cs typeface="B Homa" pitchFamily="2" charset="-78"/>
              </a:rPr>
              <a:t>کسب دانستنی های  ضروری</a:t>
            </a:r>
          </a:p>
          <a:p>
            <a:pPr marL="400050" indent="-400050" algn="r" rtl="1">
              <a:buFont typeface="+mj-lt"/>
              <a:buAutoNum type="romanUcPeriod"/>
            </a:pPr>
            <a:r>
              <a:rPr lang="fa-IR" sz="2800" dirty="0">
                <a:cs typeface="B Homa" pitchFamily="2" charset="-78"/>
              </a:rPr>
              <a:t>کسب مهارت های ضروری</a:t>
            </a:r>
          </a:p>
          <a:p>
            <a:pPr marL="400050" indent="-400050" algn="r" rtl="1">
              <a:buFont typeface="+mj-lt"/>
              <a:buAutoNum type="romanUcPeriod"/>
            </a:pPr>
            <a:r>
              <a:rPr lang="fa-IR" sz="2800" dirty="0">
                <a:cs typeface="B Homa" pitchFamily="2" charset="-78"/>
              </a:rPr>
              <a:t>کسب نگرش های ضروری</a:t>
            </a:r>
            <a:endParaRPr lang="en-US" sz="2800" dirty="0">
              <a:cs typeface="B Homa" pitchFamily="2" charset="-78"/>
            </a:endParaRPr>
          </a:p>
        </p:txBody>
      </p:sp>
    </p:spTree>
    <p:extLst>
      <p:ext uri="{BB962C8B-B14F-4D97-AF65-F5344CB8AC3E}">
        <p14:creationId xmlns:p14="http://schemas.microsoft.com/office/powerpoint/2010/main" val="370906376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474" y="1447800"/>
            <a:ext cx="9137274" cy="5016758"/>
          </a:xfrm>
          <a:prstGeom prst="rect">
            <a:avLst/>
          </a:prstGeom>
          <a:noFill/>
        </p:spPr>
        <p:txBody>
          <a:bodyPr wrap="square" rtlCol="0">
            <a:spAutoFit/>
          </a:bodyPr>
          <a:lstStyle/>
          <a:p>
            <a:pPr marL="400050" indent="-400050" algn="r" rtl="1">
              <a:buFont typeface="+mj-lt"/>
              <a:buAutoNum type="romanLcPeriod"/>
            </a:pPr>
            <a:r>
              <a:rPr lang="fa-IR" sz="3200" b="1" dirty="0">
                <a:solidFill>
                  <a:schemeClr val="bg1"/>
                </a:solidFill>
                <a:cs typeface="B Homa" pitchFamily="2" charset="-78"/>
              </a:rPr>
              <a:t>آموزش علوم تجربی به خصوص فعالیت های عملکردی باعث اصلاح عقاید کودک می شود</a:t>
            </a:r>
          </a:p>
          <a:p>
            <a:pPr marL="400050" indent="-400050" algn="r" rtl="1">
              <a:buFont typeface="+mj-lt"/>
              <a:buAutoNum type="romanLcPeriod"/>
            </a:pPr>
            <a:r>
              <a:rPr lang="fa-IR" sz="3200" b="1" dirty="0">
                <a:solidFill>
                  <a:schemeClr val="bg1"/>
                </a:solidFill>
                <a:cs typeface="B Homa" pitchFamily="2" charset="-78"/>
              </a:rPr>
              <a:t>با آموزش علوم تجربی می توان به کودک آموخت، تنها عقایدی صحیح و مستدل هستند که از راه  علمی اثبات شده باشند</a:t>
            </a:r>
          </a:p>
          <a:p>
            <a:pPr marL="400050" indent="-400050" algn="r" rtl="1">
              <a:buFont typeface="+mj-lt"/>
              <a:buAutoNum type="romanLcPeriod"/>
            </a:pPr>
            <a:r>
              <a:rPr lang="fa-IR" sz="3200" b="1" dirty="0">
                <a:solidFill>
                  <a:schemeClr val="bg1"/>
                </a:solidFill>
                <a:cs typeface="B Homa" pitchFamily="2" charset="-78"/>
              </a:rPr>
              <a:t>با آموزش و فعالیت های عملکردی در علوم، نظرات و </a:t>
            </a:r>
            <a:r>
              <a:rPr lang="fa-IR" sz="3200" b="1">
                <a:solidFill>
                  <a:schemeClr val="bg1"/>
                </a:solidFill>
                <a:cs typeface="B Homa" pitchFamily="2" charset="-78"/>
              </a:rPr>
              <a:t>عقاید غیرعلمی با </a:t>
            </a:r>
            <a:r>
              <a:rPr lang="fa-IR" sz="3200" b="1" dirty="0">
                <a:solidFill>
                  <a:schemeClr val="bg1"/>
                </a:solidFill>
                <a:cs typeface="B Homa" pitchFamily="2" charset="-78"/>
              </a:rPr>
              <a:t>مفاهیم علمی در تضاد قرار می گیرند و احتمال پذیرش عقاید باطل کم می شود.</a:t>
            </a:r>
          </a:p>
          <a:p>
            <a:pPr marL="400050" indent="-400050" algn="r" rtl="1">
              <a:buFont typeface="+mj-lt"/>
              <a:buAutoNum type="romanLcPeriod"/>
            </a:pPr>
            <a:r>
              <a:rPr lang="fa-IR" sz="3200" b="1" dirty="0">
                <a:solidFill>
                  <a:schemeClr val="bg1"/>
                </a:solidFill>
                <a:cs typeface="B Homa" pitchFamily="2" charset="-78"/>
              </a:rPr>
              <a:t>هر چه مدت زمانی که فردعقیده غلطی را دارد، بیشتر شود، امکان تغییر آن  کمتر و سخت تر می گردد.    </a:t>
            </a:r>
            <a:endParaRPr lang="en-US" sz="3200" b="1" dirty="0">
              <a:solidFill>
                <a:schemeClr val="bg1"/>
              </a:solidFill>
              <a:cs typeface="B Homa" pitchFamily="2" charset="-78"/>
            </a:endParaRPr>
          </a:p>
        </p:txBody>
      </p:sp>
      <p:sp>
        <p:nvSpPr>
          <p:cNvPr id="3" name="Rectangle 2"/>
          <p:cNvSpPr/>
          <p:nvPr/>
        </p:nvSpPr>
        <p:spPr>
          <a:xfrm>
            <a:off x="1066800" y="144959"/>
            <a:ext cx="783259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لزوم آموزش علوم تجربی در دوره ابتدایی</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720602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4431" y="76200"/>
            <a:ext cx="43348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کسب دانستنی های ضروری</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9908" y="533400"/>
            <a:ext cx="9144000" cy="6124754"/>
          </a:xfrm>
          <a:prstGeom prst="rect">
            <a:avLst/>
          </a:prstGeom>
          <a:noFill/>
        </p:spPr>
        <p:txBody>
          <a:bodyPr wrap="square" rtlCol="0">
            <a:spAutoFit/>
          </a:bodyPr>
          <a:lstStyle/>
          <a:p>
            <a:pPr algn="r" rtl="1"/>
            <a:r>
              <a:rPr lang="fa-IR" sz="2800" b="1" dirty="0">
                <a:latin typeface="2  Nazanin"/>
              </a:rPr>
              <a:t>در چارچوب مسائل علمی، یادگیری هر مفهوم جدید بر مبنای آموخته های قبلی معنادار و شکل می گیرد.</a:t>
            </a:r>
          </a:p>
          <a:p>
            <a:pPr algn="r" rtl="1"/>
            <a:r>
              <a:rPr lang="fa-IR" sz="2800" b="1" dirty="0">
                <a:latin typeface="2  Nazanin"/>
              </a:rPr>
              <a:t>سخن گفتن از انرژی اتمی برای کودکی که قوانین پایه فیزیک را نمی داند بی فایده است.</a:t>
            </a:r>
          </a:p>
          <a:p>
            <a:pPr lvl="0" algn="r" rtl="1"/>
            <a:r>
              <a:rPr lang="fa-IR" sz="2800" b="1" dirty="0">
                <a:solidFill>
                  <a:prstClr val="white"/>
                </a:solidFill>
                <a:latin typeface="2  Nazanin"/>
              </a:rPr>
              <a:t>سخن گفتن از سلول های بنیادین  برای کودکی که نظریه سلولی را نمی داند بی </a:t>
            </a:r>
            <a:r>
              <a:rPr lang="fa-IR" sz="2800" b="1">
                <a:solidFill>
                  <a:prstClr val="white"/>
                </a:solidFill>
                <a:latin typeface="2  Nazanin"/>
              </a:rPr>
              <a:t>فایده است.</a:t>
            </a:r>
            <a:r>
              <a:rPr lang="fa-IR" sz="2800" b="1">
                <a:latin typeface="2  Nazanin"/>
              </a:rPr>
              <a:t>و</a:t>
            </a:r>
            <a:r>
              <a:rPr lang="fa-IR" sz="2800" b="1" dirty="0">
                <a:latin typeface="2  Nazanin"/>
              </a:rPr>
              <a:t>.................</a:t>
            </a:r>
          </a:p>
          <a:p>
            <a:pPr algn="r" rtl="1"/>
            <a:r>
              <a:rPr lang="fa-IR" sz="2800" b="1" dirty="0">
                <a:latin typeface="2  Nazanin"/>
              </a:rPr>
              <a:t>اگر مفاهیم بدون توجه به حلقه های قبلی انتقال داده شود آن مفاهیم به شکلی طوطی وار خواهد بود.</a:t>
            </a:r>
          </a:p>
          <a:p>
            <a:pPr algn="r" rtl="1"/>
            <a:r>
              <a:rPr lang="fa-IR" sz="2800" b="1" dirty="0">
                <a:latin typeface="2  Nazanin"/>
              </a:rPr>
              <a:t>دانش پایه در آموزش علوم برای دانش آموزان پیرامون مباحث زیر می باشد:</a:t>
            </a:r>
          </a:p>
          <a:p>
            <a:pPr marL="400050" indent="-400050" algn="r" rtl="1">
              <a:buFont typeface="+mj-lt"/>
              <a:buAutoNum type="romanUcPeriod"/>
            </a:pPr>
            <a:r>
              <a:rPr lang="fa-IR" sz="2800" b="1" dirty="0">
                <a:latin typeface="2  Nazanin"/>
              </a:rPr>
              <a:t>علوم زیستی(محیط زنده)</a:t>
            </a:r>
          </a:p>
          <a:p>
            <a:pPr marL="400050" indent="-400050" algn="r" rtl="1">
              <a:buFont typeface="+mj-lt"/>
              <a:buAutoNum type="romanUcPeriod"/>
            </a:pPr>
            <a:r>
              <a:rPr lang="fa-IR" sz="2800" b="1" dirty="0">
                <a:latin typeface="2  Nazanin"/>
              </a:rPr>
              <a:t>علوم زمین(محیط غیر زنده)</a:t>
            </a:r>
          </a:p>
          <a:p>
            <a:pPr marL="400050" indent="-400050" algn="r" rtl="1">
              <a:buFont typeface="+mj-lt"/>
              <a:buAutoNum type="romanUcPeriod"/>
            </a:pPr>
            <a:r>
              <a:rPr lang="fa-IR" sz="2800" b="1" dirty="0">
                <a:latin typeface="2  Nazanin"/>
              </a:rPr>
              <a:t>علوم شیمی</a:t>
            </a:r>
          </a:p>
          <a:p>
            <a:pPr marL="400050" indent="-400050" algn="r" rtl="1">
              <a:buFont typeface="+mj-lt"/>
              <a:buAutoNum type="romanUcPeriod"/>
            </a:pPr>
            <a:r>
              <a:rPr lang="fa-IR" sz="2800" b="1" dirty="0">
                <a:latin typeface="2  Nazanin"/>
              </a:rPr>
              <a:t>علوم فیزیک</a:t>
            </a:r>
          </a:p>
          <a:p>
            <a:pPr marL="400050" indent="-400050" algn="r" rtl="1">
              <a:buFont typeface="+mj-lt"/>
              <a:buAutoNum type="romanUcPeriod"/>
            </a:pPr>
            <a:r>
              <a:rPr lang="fa-IR" sz="2800" b="1" dirty="0">
                <a:latin typeface="2  Nazanin"/>
              </a:rPr>
              <a:t>بدن انسان و بهداشت(علوم بهداشت)</a:t>
            </a:r>
          </a:p>
        </p:txBody>
      </p:sp>
    </p:spTree>
    <p:extLst>
      <p:ext uri="{BB962C8B-B14F-4D97-AF65-F5344CB8AC3E}">
        <p14:creationId xmlns:p14="http://schemas.microsoft.com/office/powerpoint/2010/main" val="539082536"/>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7402026"/>
          </a:xfrm>
          <a:prstGeom prst="rect">
            <a:avLst/>
          </a:prstGeom>
        </p:spPr>
        <p:txBody>
          <a:bodyPr wrap="square">
            <a:spAutoFit/>
          </a:bodyPr>
          <a:lstStyle/>
          <a:p>
            <a:pPr lvl="0" algn="r" rtl="1"/>
            <a:r>
              <a:rPr lang="fa-IR" sz="2500" b="1" dirty="0">
                <a:solidFill>
                  <a:prstClr val="white"/>
                </a:solidFill>
                <a:latin typeface="2  Nazanin"/>
              </a:rPr>
              <a:t>دانش آموزان دوره آموزش عمومی به مباحث فوق نیازمند هستند. و باید مجموعه ای از اصول، قوانین و اطلاعات  را بدانند  که اساس دانش پایه جهت گسترش علم ومتناسب با نیاز روزمره باشد، یعنی در حدی که:  </a:t>
            </a:r>
          </a:p>
          <a:p>
            <a:pPr marL="285750" lvl="0" indent="-285750" algn="r" rtl="1">
              <a:buFont typeface="Wingdings" pitchFamily="2" charset="2"/>
              <a:buChar char="ü"/>
            </a:pPr>
            <a:r>
              <a:rPr lang="fa-IR" sz="2500" b="1" dirty="0">
                <a:solidFill>
                  <a:prstClr val="white"/>
                </a:solidFill>
                <a:latin typeface="2  Nazanin"/>
              </a:rPr>
              <a:t>در بحث علوم زیستی </a:t>
            </a:r>
          </a:p>
          <a:p>
            <a:pPr marL="342900" lvl="0" indent="-342900" algn="r" rtl="1">
              <a:buFont typeface="+mj-lt"/>
              <a:buAutoNum type="arabicPeriod"/>
            </a:pPr>
            <a:r>
              <a:rPr lang="fa-IR" sz="2500" b="1" dirty="0">
                <a:solidFill>
                  <a:prstClr val="white"/>
                </a:solidFill>
                <a:latin typeface="2  Nazanin"/>
              </a:rPr>
              <a:t>در رابطه با گیاهان، جانوران و نقش آنها در زندگی انسان ها شناخت کافی پیدا کنند لزوم حفظ محیط زیست را بدانند و مسئولانه در حفظ آن بکوشند(مثلا از آزار حیوانات به عنوان سرگرمی پرهیز کننند و...</a:t>
            </a:r>
          </a:p>
          <a:p>
            <a:pPr marL="342900" lvl="0" indent="-342900" algn="r" rtl="1">
              <a:buFont typeface="Wingdings" pitchFamily="2" charset="2"/>
              <a:buChar char="ü"/>
            </a:pPr>
            <a:r>
              <a:rPr lang="fa-IR" sz="2500" b="1" dirty="0">
                <a:solidFill>
                  <a:prstClr val="white"/>
                </a:solidFill>
                <a:latin typeface="2  Nazanin"/>
              </a:rPr>
              <a:t>در بحث علوم زمین</a:t>
            </a:r>
          </a:p>
          <a:p>
            <a:pPr marL="342900" lvl="0" indent="-342900" algn="r" rtl="1">
              <a:buFont typeface="+mj-lt"/>
              <a:buAutoNum type="arabicPeriod"/>
            </a:pPr>
            <a:r>
              <a:rPr lang="fa-IR" sz="2500" b="1" dirty="0">
                <a:solidFill>
                  <a:prstClr val="white"/>
                </a:solidFill>
                <a:latin typeface="2  Nazanin"/>
              </a:rPr>
              <a:t>پدیده های آن را بدانند</a:t>
            </a:r>
          </a:p>
          <a:p>
            <a:pPr marL="342900" lvl="0" indent="-342900" algn="r" rtl="1">
              <a:buFont typeface="+mj-lt"/>
              <a:buAutoNum type="arabicPeriod"/>
            </a:pPr>
            <a:r>
              <a:rPr lang="fa-IR" sz="2500" b="1" dirty="0">
                <a:solidFill>
                  <a:prstClr val="white"/>
                </a:solidFill>
                <a:latin typeface="2  Nazanin"/>
              </a:rPr>
              <a:t>امکانات آن را بشناسند</a:t>
            </a:r>
          </a:p>
          <a:p>
            <a:pPr marL="342900" lvl="0" indent="-342900" algn="r" rtl="1">
              <a:buFont typeface="+mj-lt"/>
              <a:buAutoNum type="arabicPeriod"/>
            </a:pPr>
            <a:r>
              <a:rPr lang="fa-IR" sz="2500" b="1" dirty="0">
                <a:solidFill>
                  <a:prstClr val="white"/>
                </a:solidFill>
                <a:latin typeface="2  Nazanin"/>
              </a:rPr>
              <a:t>در حفظ زیبایی و پاکیزگی آن کوشا باشند </a:t>
            </a:r>
          </a:p>
          <a:p>
            <a:pPr marL="342900" lvl="0" indent="-342900" algn="r" rtl="1">
              <a:buFont typeface="Wingdings" pitchFamily="2" charset="2"/>
              <a:buChar char="ü"/>
            </a:pPr>
            <a:r>
              <a:rPr lang="fa-IR" sz="2500" b="1" dirty="0">
                <a:solidFill>
                  <a:prstClr val="white"/>
                </a:solidFill>
                <a:latin typeface="2  Nazanin"/>
              </a:rPr>
              <a:t>در علوم شیمی و فیزیک</a:t>
            </a:r>
          </a:p>
          <a:p>
            <a:pPr marL="342900" lvl="0" indent="-342900" algn="r" rtl="1">
              <a:buFont typeface="+mj-lt"/>
              <a:buAutoNum type="arabicPeriod"/>
            </a:pPr>
            <a:r>
              <a:rPr lang="fa-IR" sz="2500" b="1" dirty="0">
                <a:solidFill>
                  <a:prstClr val="white"/>
                </a:solidFill>
                <a:latin typeface="2  Nazanin"/>
              </a:rPr>
              <a:t>اصول، قوانین و اطلاعات کافی و مورد نیاز را داشته باشند</a:t>
            </a:r>
          </a:p>
          <a:p>
            <a:pPr marL="342900" lvl="0" indent="-342900" algn="r" rtl="1">
              <a:buFont typeface="+mj-lt"/>
              <a:buAutoNum type="arabicPeriod"/>
            </a:pPr>
            <a:r>
              <a:rPr lang="fa-IR" sz="2500" b="1" dirty="0">
                <a:solidFill>
                  <a:prstClr val="white"/>
                </a:solidFill>
                <a:latin typeface="2  Nazanin"/>
              </a:rPr>
              <a:t>در خصوص شکل های مختلف ماده و انرژی، خواص و کاربرد آنها آشنایی لازم را داشته باشند</a:t>
            </a:r>
          </a:p>
          <a:p>
            <a:pPr marL="342900" lvl="0" indent="-342900" algn="r" rtl="1">
              <a:buFont typeface="+mj-lt"/>
              <a:buAutoNum type="arabicPeriod"/>
            </a:pPr>
            <a:r>
              <a:rPr lang="fa-IR" sz="2500" b="1" dirty="0">
                <a:solidFill>
                  <a:prstClr val="white"/>
                </a:solidFill>
                <a:latin typeface="2  Nazanin"/>
              </a:rPr>
              <a:t> نسبت به حفاظت از مواد و منابع انرژی و صرفه جویی در آنها کوشا باشند.</a:t>
            </a:r>
            <a:endParaRPr lang="en-US" sz="2500" b="1" dirty="0">
              <a:solidFill>
                <a:prstClr val="white"/>
              </a:solidFill>
              <a:latin typeface="2  Nazanin"/>
            </a:endParaRPr>
          </a:p>
          <a:p>
            <a:pPr marL="342900" lvl="0" indent="-342900" algn="r" rtl="1">
              <a:buFont typeface="Wingdings" pitchFamily="2" charset="2"/>
              <a:buChar char="ü"/>
            </a:pPr>
            <a:r>
              <a:rPr lang="fa-IR" sz="2500" b="1" dirty="0">
                <a:solidFill>
                  <a:prstClr val="white"/>
                </a:solidFill>
                <a:latin typeface="2  Nazanin"/>
              </a:rPr>
              <a:t>در زمینه بدن و بهداشت</a:t>
            </a:r>
            <a:r>
              <a:rPr lang="en-US" sz="2500" b="1" dirty="0">
                <a:solidFill>
                  <a:prstClr val="white"/>
                </a:solidFill>
                <a:latin typeface="2  Nazanin"/>
              </a:rPr>
              <a:t>: </a:t>
            </a:r>
            <a:r>
              <a:rPr lang="fa-IR" sz="2500" b="1" dirty="0">
                <a:solidFill>
                  <a:prstClr val="white"/>
                </a:solidFill>
                <a:latin typeface="2  Nazanin"/>
              </a:rPr>
              <a:t>از بدن و ساختمان آن و کار اندام ها شناخت کافی پیدا کنند و در رعایت بهداشت فردی و اجتماعی همت گمارند.</a:t>
            </a:r>
            <a:endParaRPr lang="en-US" sz="2500" b="1" dirty="0">
              <a:solidFill>
                <a:prstClr val="white"/>
              </a:solidFill>
              <a:latin typeface="2  Nazanin"/>
            </a:endParaRPr>
          </a:p>
          <a:p>
            <a:pPr marL="342900" lvl="0" indent="-342900" algn="r" rtl="1">
              <a:buFont typeface="Wingdings" pitchFamily="2" charset="2"/>
              <a:buChar char="ü"/>
            </a:pPr>
            <a:endParaRPr lang="en-US" sz="2500" b="1" dirty="0">
              <a:solidFill>
                <a:prstClr val="white"/>
              </a:solidFill>
              <a:latin typeface="2  Nazanin"/>
            </a:endParaRPr>
          </a:p>
        </p:txBody>
      </p:sp>
    </p:spTree>
    <p:extLst>
      <p:ext uri="{BB962C8B-B14F-4D97-AF65-F5344CB8AC3E}">
        <p14:creationId xmlns:p14="http://schemas.microsoft.com/office/powerpoint/2010/main" val="346766395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69901" y="-76200"/>
            <a:ext cx="5764720"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a-IR" sz="3600" b="1" cap="none" spc="0" dirty="0">
                <a:ln/>
                <a:solidFill>
                  <a:schemeClr val="accent3"/>
                </a:solidFill>
                <a:effectLst/>
              </a:rPr>
              <a:t>سطح دانش معلم باید تا چه حدی باشد</a:t>
            </a:r>
            <a:endParaRPr lang="en-US" sz="3600" b="1" cap="none" spc="0" dirty="0">
              <a:ln/>
              <a:solidFill>
                <a:schemeClr val="accent3"/>
              </a:solidFill>
              <a:effectLst/>
            </a:endParaRPr>
          </a:p>
        </p:txBody>
      </p:sp>
      <p:sp>
        <p:nvSpPr>
          <p:cNvPr id="3" name="TextBox 2"/>
          <p:cNvSpPr txBox="1"/>
          <p:nvPr/>
        </p:nvSpPr>
        <p:spPr>
          <a:xfrm>
            <a:off x="0" y="457736"/>
            <a:ext cx="9220200" cy="6247864"/>
          </a:xfrm>
          <a:prstGeom prst="rect">
            <a:avLst/>
          </a:prstGeom>
          <a:noFill/>
        </p:spPr>
        <p:txBody>
          <a:bodyPr wrap="square" rtlCol="0">
            <a:spAutoFit/>
          </a:bodyPr>
          <a:lstStyle/>
          <a:p>
            <a:pPr marL="342900" indent="-342900" algn="just" rtl="1">
              <a:buFont typeface="Wingdings" pitchFamily="2" charset="2"/>
              <a:buChar char="ü"/>
            </a:pPr>
            <a:r>
              <a:rPr lang="fa-IR" sz="2500" b="1" dirty="0"/>
              <a:t>به حدی دانش و اطلاعات داشته باشد که اعتماد به نفس لازم را داشته باشد.</a:t>
            </a:r>
          </a:p>
          <a:p>
            <a:pPr marL="342900" indent="-342900" algn="just" rtl="1">
              <a:buFont typeface="Wingdings" pitchFamily="2" charset="2"/>
              <a:buChar char="ü"/>
            </a:pPr>
            <a:r>
              <a:rPr lang="fa-IR" sz="2500" b="1" dirty="0"/>
              <a:t>به دلیل آن که مفاهیم به سرعت در حال دگرگونی هستند، حجم دانش و اطلاعات به شکلی غیرقابل باور در حال افزایش هستند، پس کمتر معلمی قادر به پاسخ دادن به تمامی سوال های دانش آموزان است.(طبیعی است که معلم دانش کافی جهت پاسخگویی به هر آن چه دانش آموزان می پرسند را نداشته باشد). به عبارت دیگر اگر معلمی خود را موظف به پاسخگویی سوالات بی حد دانش آموزان بداند، هر چقدر هم اطلاعات در زمینه دانستنی های علوم تجربی کسب کند هرگز کافی نخواهد بود.</a:t>
            </a:r>
          </a:p>
          <a:p>
            <a:pPr algn="just" rtl="1"/>
            <a:r>
              <a:rPr lang="fa-IR" sz="2500" b="1" dirty="0"/>
              <a:t>  پس به صراحت نمی توان گفت که یک معلم علوم باید تا چه حدی بداند. ولی می توان    اظهار نمود که اطلاعات معلم باید به حدی باشدکه بتواند:</a:t>
            </a:r>
          </a:p>
          <a:p>
            <a:pPr marL="400050" indent="-400050" algn="just" rtl="1">
              <a:buFont typeface="+mj-lt"/>
              <a:buAutoNum type="romanLcPeriod"/>
            </a:pPr>
            <a:r>
              <a:rPr lang="fa-IR" sz="2500" b="1" dirty="0"/>
              <a:t>پژوهش را مرکز اصلی فرایند آموزش تلقی کند و به اهمیت کاربرد مهارت ها در پژوهش های علمی عمیقا اعتقاد داشته باشد.</a:t>
            </a:r>
          </a:p>
          <a:p>
            <a:pPr marL="400050" indent="-400050" algn="just" rtl="1">
              <a:buFont typeface="+mj-lt"/>
              <a:buAutoNum type="romanLcPeriod"/>
            </a:pPr>
            <a:r>
              <a:rPr lang="fa-IR" sz="2500" b="1" dirty="0"/>
              <a:t>از مفاهیم و حقایق اساسی که مبانی علوم تجربی اند مطلع باشد(حقایقی که موجب نظم در علوم تجربی اند).</a:t>
            </a:r>
          </a:p>
          <a:p>
            <a:pPr marL="400050" indent="-400050" algn="just" rtl="1">
              <a:buFont typeface="+mj-lt"/>
              <a:buAutoNum type="romanLcPeriod"/>
            </a:pPr>
            <a:r>
              <a:rPr lang="fa-IR" sz="2500" b="1" dirty="0"/>
              <a:t>در ایجاد ارتباط و تلفیق موضوعات علوم با یکدیگر و با سایر موضوعات درسی توانمند باشد.</a:t>
            </a:r>
          </a:p>
          <a:p>
            <a:pPr marL="400050" indent="-400050" algn="just" rtl="1">
              <a:buFont typeface="+mj-lt"/>
              <a:buAutoNum type="romanLcPeriod"/>
            </a:pPr>
            <a:r>
              <a:rPr lang="fa-IR" sz="2500" b="1" dirty="0"/>
              <a:t>به مسائل روزمره و غیر حرفه ای خود به روش علمی بپردازد.  </a:t>
            </a:r>
            <a:endParaRPr lang="en-US" sz="2500" b="1" dirty="0"/>
          </a:p>
        </p:txBody>
      </p:sp>
    </p:spTree>
    <p:extLst>
      <p:ext uri="{BB962C8B-B14F-4D97-AF65-F5344CB8AC3E}">
        <p14:creationId xmlns:p14="http://schemas.microsoft.com/office/powerpoint/2010/main" val="1825950654"/>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4581" y="76200"/>
            <a:ext cx="4174541"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کسب مهارت های ضروری</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0" y="609600"/>
            <a:ext cx="9144000" cy="4524315"/>
          </a:xfrm>
          <a:prstGeom prst="rect">
            <a:avLst/>
          </a:prstGeom>
          <a:noFill/>
        </p:spPr>
        <p:txBody>
          <a:bodyPr wrap="square" rtlCol="0">
            <a:spAutoFit/>
          </a:bodyPr>
          <a:lstStyle/>
          <a:p>
            <a:pPr algn="r" rtl="1"/>
            <a:r>
              <a:rPr lang="fa-IR" sz="2600" b="1" dirty="0">
                <a:latin typeface="2  Nazanin"/>
              </a:rPr>
              <a:t>مهارت ها جنبه عملی  و عامل پایداری علم و دانش هستند(زمانی علوم و دانش ها پایدار و قابل دسترسی است که به مهارت مبدل شده باشد). پس پرورش مهارت های یادگیری، برای یادگیری پایدار ضروری است. دانش آموزان زمانی شیوه ی یادگیری را می آموزند که مهارت های لازم را برای یادگیری کسب کنند.</a:t>
            </a:r>
          </a:p>
          <a:p>
            <a:pPr algn="r" rtl="1"/>
            <a:r>
              <a:rPr lang="fa-IR" sz="2600" b="1" dirty="0">
                <a:latin typeface="2  Nazanin"/>
              </a:rPr>
              <a:t>در آموزش علوم تجربی آنچه بیشتر مورد توجه می باشد «پرورش مهارت تفکر» است. مهارت تفکر را گاه روش کاوشگری یا حل مسئله نیز می گویند.</a:t>
            </a:r>
          </a:p>
          <a:p>
            <a:pPr algn="r" rtl="1"/>
            <a:r>
              <a:rPr lang="fa-IR" sz="2800" b="1" dirty="0">
                <a:solidFill>
                  <a:srgbClr val="00FF00"/>
                </a:solidFill>
                <a:latin typeface="2  Nazanin"/>
              </a:rPr>
              <a:t>دو نوع کلی تفکر:</a:t>
            </a:r>
          </a:p>
          <a:p>
            <a:pPr marL="400050" indent="-400050" algn="r" rtl="1">
              <a:buFont typeface="+mj-lt"/>
              <a:buAutoNum type="romanUcPeriod"/>
            </a:pPr>
            <a:r>
              <a:rPr lang="fa-IR" sz="2600" b="1" dirty="0">
                <a:latin typeface="2  Nazanin"/>
              </a:rPr>
              <a:t>تفکر علمی یا کاوشگری: که بیشتر فعالیت های ذهنی است.</a:t>
            </a:r>
          </a:p>
          <a:p>
            <a:pPr marL="400050" indent="-400050" algn="r" rtl="1">
              <a:buFont typeface="+mj-lt"/>
              <a:buAutoNum type="romanUcPeriod"/>
            </a:pPr>
            <a:r>
              <a:rPr lang="fa-IR" sz="2600" b="1" dirty="0">
                <a:latin typeface="2  Nazanin"/>
              </a:rPr>
              <a:t>تفکر فرایندی یا مهارت های فرایندی تفکر  </a:t>
            </a:r>
          </a:p>
          <a:p>
            <a:pPr marL="400050" indent="-400050" algn="r" rtl="1">
              <a:buFont typeface="+mj-lt"/>
              <a:buAutoNum type="romanUcPeriod"/>
            </a:pPr>
            <a:endParaRPr lang="fa-IR" sz="2600" b="1" dirty="0">
              <a:latin typeface="2  Nazanin"/>
            </a:endParaRPr>
          </a:p>
          <a:p>
            <a:pPr algn="r" rtl="1"/>
            <a:r>
              <a:rPr lang="fa-IR" sz="2600" b="1" dirty="0">
                <a:latin typeface="2  Nazanin"/>
              </a:rPr>
              <a:t> </a:t>
            </a:r>
          </a:p>
        </p:txBody>
      </p:sp>
    </p:spTree>
    <p:extLst>
      <p:ext uri="{BB962C8B-B14F-4D97-AF65-F5344CB8AC3E}">
        <p14:creationId xmlns:p14="http://schemas.microsoft.com/office/powerpoint/2010/main" val="770942933"/>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477000" y="1295400"/>
            <a:ext cx="2590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1-مهارت مشاهده: </a:t>
            </a:r>
            <a:endParaRPr lang="en-US" dirty="0">
              <a:solidFill>
                <a:srgbClr val="FFFF00"/>
              </a:solidFill>
            </a:endParaRPr>
          </a:p>
        </p:txBody>
      </p:sp>
      <p:sp>
        <p:nvSpPr>
          <p:cNvPr id="3" name="Rectangle 2"/>
          <p:cNvSpPr/>
          <p:nvPr/>
        </p:nvSpPr>
        <p:spPr>
          <a:xfrm>
            <a:off x="0" y="2326719"/>
            <a:ext cx="9067800" cy="2092881"/>
          </a:xfrm>
          <a:prstGeom prst="rect">
            <a:avLst/>
          </a:prstGeom>
        </p:spPr>
        <p:txBody>
          <a:bodyPr wrap="square">
            <a:spAutoFit/>
          </a:bodyPr>
          <a:lstStyle/>
          <a:p>
            <a:pPr lvl="0" algn="r" rtl="1"/>
            <a:r>
              <a:rPr lang="fa-IR" sz="2600" b="1" dirty="0">
                <a:solidFill>
                  <a:prstClr val="white"/>
                </a:solidFill>
                <a:latin typeface="2  Nazanin"/>
              </a:rPr>
              <a:t>از مهمترین مهارت ها در تفکر فرایندی است. مشاهده در تفکر فرایندی تنها شامل دیدن با دقت نمی شود بلکه مهارتی است که از طریق آن با استفاده از یک یا چند حس به شناسایی پدیده های طبیعی و اشیاء پیرامون می پردازیم . در فرایند مشاهده بکارگیری تمام حواس برای کمک به حس بینایی اند، یعنی تمام حواس، دیدنی معنی دار و عمیق و موثر را باعث می شوند.</a:t>
            </a:r>
          </a:p>
        </p:txBody>
      </p:sp>
      <p:sp>
        <p:nvSpPr>
          <p:cNvPr id="4" name="Rectangle 3"/>
          <p:cNvSpPr/>
          <p:nvPr/>
        </p:nvSpPr>
        <p:spPr>
          <a:xfrm>
            <a:off x="0" y="4334232"/>
            <a:ext cx="9144000" cy="2523768"/>
          </a:xfrm>
          <a:prstGeom prst="rect">
            <a:avLst/>
          </a:prstGeom>
        </p:spPr>
        <p:txBody>
          <a:bodyPr wrap="square">
            <a:spAutoFit/>
          </a:bodyPr>
          <a:lstStyle/>
          <a:p>
            <a:pPr lvl="0" algn="r" rtl="1"/>
            <a:r>
              <a:rPr lang="fa-IR" sz="2800" b="1" dirty="0">
                <a:solidFill>
                  <a:srgbClr val="00FF00"/>
                </a:solidFill>
                <a:latin typeface="2  Nazanin"/>
              </a:rPr>
              <a:t>بنابراین مشاهده ای علمی است که(ویژگی های مشاهده علمی):</a:t>
            </a:r>
          </a:p>
          <a:p>
            <a:pPr marL="342900" lvl="0" indent="-342900" algn="r" rtl="1">
              <a:buFont typeface="+mj-lt"/>
              <a:buAutoNum type="arabicPeriod"/>
            </a:pPr>
            <a:r>
              <a:rPr lang="fa-IR" sz="2600" b="1" dirty="0">
                <a:solidFill>
                  <a:prstClr val="white"/>
                </a:solidFill>
                <a:latin typeface="2  Nazanin"/>
              </a:rPr>
              <a:t>از تمام یا چند حس استفاده شود.</a:t>
            </a:r>
          </a:p>
          <a:p>
            <a:pPr marL="342900" lvl="0" indent="-342900" algn="r" rtl="1">
              <a:buFont typeface="+mj-lt"/>
              <a:buAutoNum type="arabicPeriod"/>
            </a:pPr>
            <a:r>
              <a:rPr lang="fa-IR" sz="2600" b="1" dirty="0">
                <a:solidFill>
                  <a:prstClr val="white"/>
                </a:solidFill>
                <a:latin typeface="2  Nazanin"/>
              </a:rPr>
              <a:t>به جزئیات مربوط به موضوع مورد مشاهده توجه شود.</a:t>
            </a:r>
          </a:p>
          <a:p>
            <a:pPr marL="342900" lvl="0" indent="-342900" algn="r" rtl="1">
              <a:buFont typeface="+mj-lt"/>
              <a:buAutoNum type="arabicPeriod"/>
            </a:pPr>
            <a:r>
              <a:rPr lang="fa-IR" sz="2600" b="1" dirty="0">
                <a:solidFill>
                  <a:prstClr val="white"/>
                </a:solidFill>
                <a:latin typeface="2  Nazanin"/>
              </a:rPr>
              <a:t>شباهت ها و تفاوت ها مشخص شوند.</a:t>
            </a:r>
          </a:p>
          <a:p>
            <a:pPr marL="342900" lvl="0" indent="-342900" algn="r" rtl="1">
              <a:buFont typeface="+mj-lt"/>
              <a:buAutoNum type="arabicPeriod"/>
            </a:pPr>
            <a:r>
              <a:rPr lang="fa-IR" sz="2600" b="1" dirty="0">
                <a:solidFill>
                  <a:prstClr val="white"/>
                </a:solidFill>
                <a:latin typeface="2  Nazanin"/>
              </a:rPr>
              <a:t>ترتیب رخ دادن وقایع معلوم شوند.</a:t>
            </a:r>
          </a:p>
          <a:p>
            <a:pPr marL="342900" lvl="0" indent="-342900" algn="r" rtl="1">
              <a:buFont typeface="+mj-lt"/>
              <a:buAutoNum type="arabicPeriod"/>
            </a:pPr>
            <a:r>
              <a:rPr lang="fa-IR" sz="2600" b="1" dirty="0">
                <a:solidFill>
                  <a:prstClr val="white"/>
                </a:solidFill>
                <a:latin typeface="2  Nazanin"/>
              </a:rPr>
              <a:t>از ابزار مناسب برای کمک به حواس استفاده شود.</a:t>
            </a:r>
          </a:p>
        </p:txBody>
      </p:sp>
      <p:sp>
        <p:nvSpPr>
          <p:cNvPr id="6" name="Horizontal Scroll 5"/>
          <p:cNvSpPr/>
          <p:nvPr/>
        </p:nvSpPr>
        <p:spPr>
          <a:xfrm>
            <a:off x="0" y="-152400"/>
            <a:ext cx="9144000" cy="1828800"/>
          </a:xfrm>
          <a:prstGeom prst="horizontalScroll">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fa-IR" sz="4000" b="1" dirty="0">
                <a:solidFill>
                  <a:srgbClr val="FF0000"/>
                </a:solidFill>
                <a:latin typeface="2  Nazanin"/>
              </a:rPr>
              <a:t>مهم ترین مهارت هایی که پرورش آنها از اهداف  آموزش علوم تجربی می باشد:</a:t>
            </a:r>
          </a:p>
        </p:txBody>
      </p:sp>
    </p:spTree>
    <p:extLst>
      <p:ext uri="{BB962C8B-B14F-4D97-AF65-F5344CB8AC3E}">
        <p14:creationId xmlns:p14="http://schemas.microsoft.com/office/powerpoint/2010/main" val="4186078949"/>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324"/>
            <a:ext cx="9144000" cy="7694414"/>
          </a:xfrm>
          <a:prstGeom prst="rect">
            <a:avLst/>
          </a:prstGeom>
        </p:spPr>
        <p:txBody>
          <a:bodyPr wrap="square">
            <a:spAutoFit/>
          </a:bodyPr>
          <a:lstStyle/>
          <a:p>
            <a:pPr lvl="0" algn="just" rtl="1"/>
            <a:r>
              <a:rPr lang="fa-IR" sz="3600" b="1" dirty="0">
                <a:solidFill>
                  <a:prstClr val="white"/>
                </a:solidFill>
                <a:latin typeface="2  Nazanin"/>
                <a:cs typeface="B Koodak" pitchFamily="2" charset="-78"/>
              </a:rPr>
              <a:t>کسب اطلاعات از طریق مشاهده مانند جذب آب توسط اسفنج نیست که تمام یا بخشی از آب را بدون گزینش می‌تواند جذب نماید، بلکه به علت نوعی انتخاب توسط حواس، اطلاعات معنی دار که در ساخت شناختی از اطلاعات هم جنس آن موجود است را جذب می کند(این ویژگی دریافت در نظریه رشد شناختی پیاژه است). یعنی کودکان آگاهانه در جست و جوی اطلاعاتی هستند که به </a:t>
            </a:r>
            <a:r>
              <a:rPr lang="fa-IR" sz="3600" b="1" u="sng" dirty="0">
                <a:solidFill>
                  <a:prstClr val="white"/>
                </a:solidFill>
                <a:latin typeface="2  Nazanin"/>
                <a:cs typeface="B Koodak" pitchFamily="2" charset="-78"/>
              </a:rPr>
              <a:t>دانش قبلی آنها چیزی بیافزاید</a:t>
            </a:r>
            <a:r>
              <a:rPr lang="fa-IR" sz="3600" b="1" dirty="0">
                <a:solidFill>
                  <a:prstClr val="white"/>
                </a:solidFill>
                <a:latin typeface="2  Nazanin"/>
                <a:cs typeface="B Koodak" pitchFamily="2" charset="-78"/>
              </a:rPr>
              <a:t> و یا با توجه به ساخت شناختی خود، </a:t>
            </a:r>
            <a:r>
              <a:rPr lang="fa-IR" sz="3600" b="1" u="sng" dirty="0">
                <a:solidFill>
                  <a:prstClr val="white"/>
                </a:solidFill>
                <a:latin typeface="2  Nazanin"/>
                <a:cs typeface="B Koodak" pitchFamily="2" charset="-78"/>
              </a:rPr>
              <a:t>پاسخ سوالات ذهنی</a:t>
            </a:r>
            <a:r>
              <a:rPr lang="fa-IR" sz="3600" b="1" dirty="0">
                <a:solidFill>
                  <a:prstClr val="white"/>
                </a:solidFill>
                <a:latin typeface="2  Nazanin"/>
                <a:cs typeface="B Koodak" pitchFamily="2" charset="-78"/>
              </a:rPr>
              <a:t> را بیابند. بنابراین معلم باید علاوه بر پرورش مشاهده در پرورش مفاهیم ذهن کودکان(و در صورت نیاز تشکیل مفاهیم جدید در ذهن کودکان) همت گمارد.</a:t>
            </a:r>
          </a:p>
          <a:p>
            <a:pPr lvl="0" algn="just" rtl="1"/>
            <a:r>
              <a:rPr lang="fa-IR" sz="3600" b="1" dirty="0">
                <a:solidFill>
                  <a:prstClr val="white"/>
                </a:solidFill>
                <a:latin typeface="2  Nazanin"/>
                <a:cs typeface="B Koodak" pitchFamily="2" charset="-78"/>
              </a:rPr>
              <a:t>   </a:t>
            </a:r>
          </a:p>
          <a:p>
            <a:pPr lvl="0" algn="r" rtl="1"/>
            <a:r>
              <a:rPr lang="fa-IR" sz="2600" b="1" dirty="0">
                <a:solidFill>
                  <a:prstClr val="white"/>
                </a:solidFill>
                <a:latin typeface="2  Nazanin"/>
              </a:rPr>
              <a:t>  </a:t>
            </a:r>
            <a:endParaRPr lang="en-US" sz="2600" b="1" dirty="0">
              <a:solidFill>
                <a:prstClr val="white"/>
              </a:solidFill>
              <a:latin typeface="2  Nazanin"/>
            </a:endParaRPr>
          </a:p>
        </p:txBody>
      </p:sp>
    </p:spTree>
    <p:extLst>
      <p:ext uri="{BB962C8B-B14F-4D97-AF65-F5344CB8AC3E}">
        <p14:creationId xmlns:p14="http://schemas.microsoft.com/office/powerpoint/2010/main" val="73006796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9144000" cy="6309420"/>
          </a:xfrm>
          <a:prstGeom prst="rect">
            <a:avLst/>
          </a:prstGeom>
          <a:noFill/>
        </p:spPr>
        <p:txBody>
          <a:bodyPr wrap="square" rtlCol="0">
            <a:spAutoFit/>
          </a:bodyPr>
          <a:lstStyle/>
          <a:p>
            <a:pPr algn="r" rtl="1"/>
            <a:r>
              <a:rPr lang="fa-IR" sz="3200" b="1" dirty="0">
                <a:solidFill>
                  <a:srgbClr val="00FF00"/>
                </a:solidFill>
              </a:rPr>
              <a:t>انواع مشاهده:</a:t>
            </a:r>
          </a:p>
          <a:p>
            <a:pPr marL="342900" indent="-342900" algn="r" rtl="1">
              <a:buFont typeface="+mj-lt"/>
              <a:buAutoNum type="alphaLcPeriod"/>
            </a:pPr>
            <a:r>
              <a:rPr lang="fa-IR" sz="2800" dirty="0"/>
              <a:t>مشاهده شباهت ها و تفاوت ها: کودکان در عمل مشاهده به تفاوتها بیشتر از شباهت ها می پردازند( مثال: مداد من از مداد تو..........و کمتر به اموری چون مداد من و تو ...........) و بسیاری از موارد معلم باید آنها را به یافتن شباهت ها وادار نماید .</a:t>
            </a:r>
          </a:p>
          <a:p>
            <a:pPr marL="342900" indent="-342900" algn="r" rtl="1">
              <a:buFont typeface="+mj-lt"/>
              <a:buAutoNum type="alphaLcPeriod"/>
            </a:pPr>
            <a:r>
              <a:rPr lang="fa-IR" sz="2800" dirty="0"/>
              <a:t>مشاهده به منظور افزایش دانش.</a:t>
            </a:r>
          </a:p>
          <a:p>
            <a:pPr marL="342900" indent="-342900" algn="r" rtl="1">
              <a:buFont typeface="+mj-lt"/>
              <a:buAutoNum type="alphaLcPeriod"/>
            </a:pPr>
            <a:r>
              <a:rPr lang="fa-IR" sz="2800" dirty="0"/>
              <a:t>مشاهده به منظور ایجاد سوال در کودکان و سپس بررسی برای یافتن پاسخ. مثلا برای آموزش دما بر جریان هوا، وقتی نوار کاغذی پیچ خورده ای که با یک نخ از بالا وصل است، بالای شعله ای آویزان می شود، شروع به چرخش می کند، برای کودک سوال پیش می آید که چه چیزی باعث........</a:t>
            </a:r>
          </a:p>
          <a:p>
            <a:pPr marL="342900" indent="-342900" algn="r" rtl="1">
              <a:buFont typeface="+mj-lt"/>
              <a:buAutoNum type="alphaLcPeriod"/>
            </a:pPr>
            <a:r>
              <a:rPr lang="fa-IR" sz="2800" dirty="0"/>
              <a:t>مشاهده به منظور بسط و گسترش مفاهیم.</a:t>
            </a:r>
          </a:p>
          <a:p>
            <a:pPr marL="342900" indent="-342900" algn="r" rtl="1">
              <a:buFont typeface="+mj-lt"/>
              <a:buAutoNum type="alphaLcPeriod"/>
            </a:pPr>
            <a:r>
              <a:rPr lang="fa-IR" sz="2800" dirty="0">
                <a:solidFill>
                  <a:prstClr val="white"/>
                </a:solidFill>
              </a:rPr>
              <a:t>مشاهده به منظور ایجاد انگیزه.</a:t>
            </a:r>
            <a:endParaRPr lang="fa-IR" sz="2800" dirty="0"/>
          </a:p>
          <a:p>
            <a:pPr marL="342900" indent="-342900" algn="r" rtl="1">
              <a:buFont typeface="+mj-lt"/>
              <a:buAutoNum type="alphaLcPeriod"/>
            </a:pPr>
            <a:r>
              <a:rPr lang="fa-IR" sz="2800" dirty="0">
                <a:solidFill>
                  <a:prstClr val="white"/>
                </a:solidFill>
              </a:rPr>
              <a:t>مشاهده جزئیات.</a:t>
            </a:r>
            <a:endParaRPr lang="fa-IR" sz="2800" dirty="0"/>
          </a:p>
          <a:p>
            <a:pPr marL="342900" indent="-342900" algn="r" rtl="1">
              <a:buFont typeface="+mj-lt"/>
              <a:buAutoNum type="alphaLcPeriod"/>
            </a:pPr>
            <a:endParaRPr lang="fa-IR" dirty="0"/>
          </a:p>
          <a:p>
            <a:pPr marL="342900" indent="-342900" algn="r" rtl="1">
              <a:buFont typeface="+mj-lt"/>
              <a:buAutoNum type="alphaLcPeriod"/>
            </a:pPr>
            <a:endParaRPr lang="en-US" dirty="0"/>
          </a:p>
        </p:txBody>
      </p:sp>
    </p:spTree>
    <p:extLst>
      <p:ext uri="{BB962C8B-B14F-4D97-AF65-F5344CB8AC3E}">
        <p14:creationId xmlns:p14="http://schemas.microsoft.com/office/powerpoint/2010/main" val="643119602"/>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5562600" y="-152400"/>
            <a:ext cx="35052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2-مهارت برقراری ارتباط: </a:t>
            </a:r>
            <a:endParaRPr lang="en-US" dirty="0">
              <a:solidFill>
                <a:srgbClr val="FFFF00"/>
              </a:solidFill>
            </a:endParaRPr>
          </a:p>
        </p:txBody>
      </p:sp>
      <p:sp>
        <p:nvSpPr>
          <p:cNvPr id="3" name="TextBox 2"/>
          <p:cNvSpPr txBox="1"/>
          <p:nvPr/>
        </p:nvSpPr>
        <p:spPr>
          <a:xfrm>
            <a:off x="0" y="762000"/>
            <a:ext cx="9144000" cy="6494085"/>
          </a:xfrm>
          <a:prstGeom prst="rect">
            <a:avLst/>
          </a:prstGeom>
          <a:noFill/>
        </p:spPr>
        <p:txBody>
          <a:bodyPr wrap="square" rtlCol="0">
            <a:spAutoFit/>
          </a:bodyPr>
          <a:lstStyle/>
          <a:p>
            <a:pPr algn="just" rtl="1"/>
            <a:r>
              <a:rPr lang="fa-IR" sz="2500" b="1" dirty="0">
                <a:latin typeface="2  Nazanin"/>
              </a:rPr>
              <a:t>توانایی برقراری ارتباط با دیگران در اغلب کارهای روزمره حائز اهمیت است.</a:t>
            </a:r>
          </a:p>
          <a:p>
            <a:pPr algn="just" rtl="1"/>
            <a:r>
              <a:rPr lang="fa-IR" sz="2500" b="1" dirty="0">
                <a:latin typeface="2  Nazanin"/>
              </a:rPr>
              <a:t>مهارت ارتباط فعالیت هایی چون رسم نمودار، چارت، نقشه، نقاشی، علامت، طرح معادلات ریاضی، نمایش، گزارش های کتبی و شفاهی را در بر می گیرد. برای رشد مهارت برقراری ارتباط باید به اشکال آن توجه نمود. مثلا یک فیلم ساز از طریق فیلمی که می سازد با دیگران ارتباط برقرار می کند یا یک نویسنده با کتابش یا یک نقاش با نقاشی اش.</a:t>
            </a:r>
          </a:p>
          <a:p>
            <a:pPr algn="just" rtl="1"/>
            <a:r>
              <a:rPr lang="fa-IR" sz="2500" b="1" dirty="0">
                <a:latin typeface="2  Nazanin"/>
              </a:rPr>
              <a:t>در دوره ابتدایی پرورش مهارت برقراری ارتباط کودکان به شکل ورود آنها در بحث و گفتگو با همسالان و معلم ضرورت بیشتری دارد. این مهارت در کودکان فواید زیر را دارد:</a:t>
            </a:r>
          </a:p>
          <a:p>
            <a:pPr marL="285750" indent="-285750" algn="just" rtl="1">
              <a:buFont typeface="Wingdings" pitchFamily="2" charset="2"/>
              <a:buChar char="§"/>
            </a:pPr>
            <a:r>
              <a:rPr lang="fa-IR" sz="2500" b="1" dirty="0">
                <a:latin typeface="2  Nazanin"/>
              </a:rPr>
              <a:t>ارتباط کلامی در کودکان مهارت گفت و شنود را افزایش می دهد. </a:t>
            </a:r>
          </a:p>
          <a:p>
            <a:pPr marL="285750" indent="-285750" algn="just" rtl="1">
              <a:buFont typeface="Wingdings" pitchFamily="2" charset="2"/>
              <a:buChar char="§"/>
            </a:pPr>
            <a:r>
              <a:rPr lang="fa-IR" sz="2500" b="1" dirty="0">
                <a:latin typeface="2  Nazanin"/>
              </a:rPr>
              <a:t>موجب اعتماد به نفس آنان می شود و علائقی جدید در آنها ایجاد می کند و ترغیب می شوند اظهار نظر کنند. </a:t>
            </a:r>
          </a:p>
          <a:p>
            <a:pPr marL="285750" indent="-285750" algn="just" rtl="1">
              <a:buFont typeface="Wingdings" pitchFamily="2" charset="2"/>
              <a:buChar char="§"/>
            </a:pPr>
            <a:r>
              <a:rPr lang="fa-IR" sz="2500" b="1" dirty="0">
                <a:latin typeface="2  Nazanin"/>
              </a:rPr>
              <a:t>می آموزند چگونه از عقاید خود دفاع کنند. </a:t>
            </a:r>
          </a:p>
          <a:p>
            <a:pPr marL="285750" indent="-285750" algn="just" rtl="1">
              <a:buFont typeface="Wingdings" pitchFamily="2" charset="2"/>
              <a:buChar char="§"/>
            </a:pPr>
            <a:r>
              <a:rPr lang="fa-IR" sz="2500" b="1" dirty="0">
                <a:latin typeface="2  Nazanin"/>
              </a:rPr>
              <a:t>به اظهار نظر دیگران احترام بگذارند. </a:t>
            </a:r>
          </a:p>
          <a:p>
            <a:pPr marL="285750" indent="-285750" algn="just" rtl="1">
              <a:buFont typeface="Wingdings" pitchFamily="2" charset="2"/>
              <a:buChar char="§"/>
            </a:pPr>
            <a:r>
              <a:rPr lang="fa-IR" sz="2500" b="1" dirty="0">
                <a:latin typeface="2  Nazanin"/>
              </a:rPr>
              <a:t>و مهمتراز همه این که در می یابند حاصل تفکر گروهی و جمعی از تفکر انفرادی بهتر است.</a:t>
            </a:r>
            <a:endParaRPr lang="en-US" sz="2500" b="1" dirty="0">
              <a:latin typeface="2  Nazanin"/>
            </a:endParaRPr>
          </a:p>
        </p:txBody>
      </p:sp>
    </p:spTree>
    <p:extLst>
      <p:ext uri="{BB962C8B-B14F-4D97-AF65-F5344CB8AC3E}">
        <p14:creationId xmlns:p14="http://schemas.microsoft.com/office/powerpoint/2010/main" val="292358480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019800" y="-76200"/>
            <a:ext cx="30480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3-مهارت اندازه گیری: </a:t>
            </a:r>
            <a:endParaRPr lang="en-US" dirty="0">
              <a:solidFill>
                <a:srgbClr val="FFFF00"/>
              </a:solidFill>
            </a:endParaRPr>
          </a:p>
        </p:txBody>
      </p:sp>
      <p:sp>
        <p:nvSpPr>
          <p:cNvPr id="3" name="TextBox 2"/>
          <p:cNvSpPr txBox="1"/>
          <p:nvPr/>
        </p:nvSpPr>
        <p:spPr>
          <a:xfrm>
            <a:off x="0" y="764024"/>
            <a:ext cx="9144000" cy="6093976"/>
          </a:xfrm>
          <a:prstGeom prst="rect">
            <a:avLst/>
          </a:prstGeom>
          <a:noFill/>
        </p:spPr>
        <p:txBody>
          <a:bodyPr wrap="square" rtlCol="0">
            <a:spAutoFit/>
          </a:bodyPr>
          <a:lstStyle/>
          <a:p>
            <a:pPr algn="just" rtl="1"/>
            <a:r>
              <a:rPr lang="fa-IR" sz="2600" b="1" dirty="0">
                <a:latin typeface="2  Nazanin"/>
              </a:rPr>
              <a:t>این مهارت مخصوص شیمی، فیزیک، ریاضی نیست بلکه در زیست شناسی، زمین شناسی و حتی علوم اجتماعی (حل برخی معضلات اجتماعی از طریق محاسبات ریاضی و آمار) و هنر کاربرد دارد. اما در علوم تجربی به منظور افزایش سواد علمی فناورانه به آن توجه خاصی می شود.</a:t>
            </a:r>
          </a:p>
          <a:p>
            <a:pPr algn="just" rtl="1"/>
            <a:r>
              <a:rPr lang="fa-IR" sz="2600" b="1" dirty="0">
                <a:latin typeface="2  Nazanin"/>
              </a:rPr>
              <a:t>در اندازه گیری توجه به استفاده از مقیاس مناسب دارای اهمیت است. منظور الزاما استفاده از مقیاس  برای </a:t>
            </a:r>
            <a:r>
              <a:rPr lang="fa-IR" sz="2600" b="1">
                <a:latin typeface="2  Nazanin"/>
              </a:rPr>
              <a:t>اندازه گیری‌های </a:t>
            </a:r>
            <a:r>
              <a:rPr lang="fa-IR" sz="2600" b="1" dirty="0">
                <a:latin typeface="2  Nazanin"/>
              </a:rPr>
              <a:t>استاندارد نیست.  مثلا دانش آموز برای اندازه گیری طول و عرض کلاس یا مدرسه از قدم زدن و برای اندازه گیری سطح میز از وجب کردن و یا سطح کتاب از خط کش (واحد سانتی متر) استفاده کند. در این حالات دانش آموز توانسته است مقیاس مناسب را تشخیص دهد، این تشخیص به مراتب از محاسبه ذهنی این که 500 متر چند کیلومتر یا چند سانتی متر است، با ارزش تر است.</a:t>
            </a:r>
          </a:p>
          <a:p>
            <a:pPr algn="just" rtl="1"/>
            <a:r>
              <a:rPr lang="fa-IR" sz="2600" b="1" dirty="0">
                <a:latin typeface="2  Nazanin"/>
              </a:rPr>
              <a:t>پس مهارت اندازه گیری این نیست که دانش آموز سریع پاسخ دهد که 500 متر چند  سانتی متر است. بلکه اگر او مثلا بداند که هر تخم مرغ حدود 50 گرم است با ارزش است و مهارت محسوب می شود.</a:t>
            </a:r>
          </a:p>
          <a:p>
            <a:pPr algn="just" rtl="1"/>
            <a:r>
              <a:rPr lang="fa-IR" sz="2600" b="1" dirty="0">
                <a:latin typeface="2  Nazanin"/>
              </a:rPr>
              <a:t>این مهارت بیش از سایر مهارت ها با مهارت مشاهده تنیدگی دارد. </a:t>
            </a:r>
            <a:endParaRPr lang="en-US" sz="2600" b="1" dirty="0">
              <a:latin typeface="2  Nazanin"/>
            </a:endParaRPr>
          </a:p>
        </p:txBody>
      </p:sp>
    </p:spTree>
    <p:extLst>
      <p:ext uri="{BB962C8B-B14F-4D97-AF65-F5344CB8AC3E}">
        <p14:creationId xmlns:p14="http://schemas.microsoft.com/office/powerpoint/2010/main" val="89944658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096000" y="-14169"/>
            <a:ext cx="2971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4-مهارت کاربرد ابزار: </a:t>
            </a:r>
            <a:endParaRPr lang="en-US" dirty="0">
              <a:solidFill>
                <a:srgbClr val="FFFF00"/>
              </a:solidFill>
            </a:endParaRPr>
          </a:p>
        </p:txBody>
      </p:sp>
      <p:sp>
        <p:nvSpPr>
          <p:cNvPr id="3" name="TextBox 2"/>
          <p:cNvSpPr txBox="1"/>
          <p:nvPr/>
        </p:nvSpPr>
        <p:spPr>
          <a:xfrm>
            <a:off x="0" y="1101436"/>
            <a:ext cx="9137073" cy="5078313"/>
          </a:xfrm>
          <a:prstGeom prst="rect">
            <a:avLst/>
          </a:prstGeom>
          <a:noFill/>
        </p:spPr>
        <p:txBody>
          <a:bodyPr wrap="square" rtlCol="0">
            <a:spAutoFit/>
          </a:bodyPr>
          <a:lstStyle/>
          <a:p>
            <a:pPr algn="just" rtl="1"/>
            <a:r>
              <a:rPr lang="fa-IR" sz="2700" b="1" dirty="0">
                <a:latin typeface="2  Nazanin"/>
                <a:cs typeface="B Homa" pitchFamily="2" charset="-78"/>
              </a:rPr>
              <a:t>این مهارت از دوره پیش دبستانی آغاز می شود(با قیچی کردن، چسباندن و.........)</a:t>
            </a:r>
          </a:p>
          <a:p>
            <a:pPr algn="just" rtl="1"/>
            <a:r>
              <a:rPr lang="fa-IR" sz="2700" b="1" dirty="0">
                <a:latin typeface="2  Nazanin"/>
                <a:cs typeface="B Homa" pitchFamily="2" charset="-78"/>
              </a:rPr>
              <a:t>فعالیت هایی که موجب پرورش مهارت کاربرد ابزار می شوند، عبارتند از:</a:t>
            </a:r>
          </a:p>
          <a:p>
            <a:pPr marL="342900" indent="-342900" algn="just" rtl="1">
              <a:buFont typeface="+mj-lt"/>
              <a:buAutoNum type="arabicPeriod"/>
            </a:pPr>
            <a:r>
              <a:rPr lang="fa-IR" sz="2700" b="1" dirty="0">
                <a:latin typeface="2  Nazanin"/>
                <a:cs typeface="B Homa" pitchFamily="2" charset="-78"/>
              </a:rPr>
              <a:t>طراحی فعالیت های ساده برای کاربرد وسایلی معین.</a:t>
            </a:r>
          </a:p>
          <a:p>
            <a:pPr marL="342900" indent="-342900" algn="just" rtl="1">
              <a:buFont typeface="+mj-lt"/>
              <a:buAutoNum type="arabicPeriod"/>
            </a:pPr>
            <a:r>
              <a:rPr lang="fa-IR" sz="2700" b="1" dirty="0">
                <a:latin typeface="2  Nazanin"/>
                <a:cs typeface="B Homa" pitchFamily="2" charset="-78"/>
              </a:rPr>
              <a:t>تشویق دانش آموزان به ساختن ابزارهای ساده با وسایل دور ریز یا ارزان.</a:t>
            </a:r>
          </a:p>
          <a:p>
            <a:pPr marL="342900" indent="-342900" algn="just" rtl="1">
              <a:buFont typeface="+mj-lt"/>
              <a:buAutoNum type="arabicPeriod"/>
            </a:pPr>
            <a:r>
              <a:rPr lang="fa-IR" sz="2700" b="1" dirty="0">
                <a:latin typeface="2  Nazanin"/>
                <a:cs typeface="B Homa" pitchFamily="2" charset="-78"/>
              </a:rPr>
              <a:t>از بین بردن ترس و هراس دانش آموزان در استفاده از وسایل شکستنی و یا گران قیمت با هدایت صحیح آنها.</a:t>
            </a:r>
          </a:p>
          <a:p>
            <a:pPr marL="342900" indent="-342900" algn="just" rtl="1">
              <a:buFont typeface="+mj-lt"/>
              <a:buAutoNum type="arabicPeriod"/>
            </a:pPr>
            <a:r>
              <a:rPr lang="fa-IR" sz="2700" b="1" dirty="0">
                <a:latin typeface="2  Nazanin"/>
                <a:cs typeface="B Homa" pitchFamily="2" charset="-78"/>
              </a:rPr>
              <a:t>هدایت دانش آموزان به کاربردابزار به جای  دست نزن.(افزایش اعتماد به نفس)</a:t>
            </a:r>
          </a:p>
          <a:p>
            <a:pPr marL="342900" indent="-342900" algn="just" rtl="1">
              <a:buFont typeface="+mj-lt"/>
              <a:buAutoNum type="arabicPeriod"/>
            </a:pPr>
            <a:r>
              <a:rPr lang="fa-IR" sz="2700" b="1" dirty="0">
                <a:latin typeface="2  Nazanin"/>
                <a:cs typeface="B Homa" pitchFamily="2" charset="-78"/>
              </a:rPr>
              <a:t>تبیین قوانین طرز کار و کاربرد بعضی ابزار.</a:t>
            </a:r>
          </a:p>
          <a:p>
            <a:pPr marL="342900" indent="-342900" algn="just" rtl="1">
              <a:buFont typeface="+mj-lt"/>
              <a:buAutoNum type="arabicPeriod"/>
            </a:pPr>
            <a:r>
              <a:rPr lang="fa-IR" sz="2700" b="1" dirty="0">
                <a:latin typeface="2  Nazanin"/>
                <a:cs typeface="B Homa" pitchFamily="2" charset="-78"/>
              </a:rPr>
              <a:t>تذکر دستورات لازم ایمنی در استفاده از ابزار.</a:t>
            </a:r>
          </a:p>
          <a:p>
            <a:pPr marL="342900" indent="-342900" algn="just" rtl="1">
              <a:buFont typeface="+mj-lt"/>
              <a:buAutoNum type="arabicPeriod"/>
            </a:pPr>
            <a:r>
              <a:rPr lang="fa-IR" sz="2700" b="1" dirty="0">
                <a:latin typeface="2  Nazanin"/>
                <a:cs typeface="B Homa" pitchFamily="2" charset="-78"/>
              </a:rPr>
              <a:t>استفاده از ابزارهای ایمنی مثل عینک ایمنی، کفش ایمنی و..........</a:t>
            </a:r>
            <a:endParaRPr lang="en-US" sz="2700" b="1" dirty="0">
              <a:latin typeface="2  Nazanin"/>
              <a:cs typeface="B Homa" pitchFamily="2" charset="-78"/>
            </a:endParaRPr>
          </a:p>
        </p:txBody>
      </p:sp>
    </p:spTree>
    <p:extLst>
      <p:ext uri="{BB962C8B-B14F-4D97-AF65-F5344CB8AC3E}">
        <p14:creationId xmlns:p14="http://schemas.microsoft.com/office/powerpoint/2010/main" val="27545369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0926" y="76200"/>
            <a:ext cx="792877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سواد علمی فناورانه-سواد علمی کاربردی</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Box 3"/>
          <p:cNvSpPr txBox="1"/>
          <p:nvPr/>
        </p:nvSpPr>
        <p:spPr>
          <a:xfrm>
            <a:off x="-1" y="914400"/>
            <a:ext cx="9088191" cy="4031873"/>
          </a:xfrm>
          <a:prstGeom prst="rect">
            <a:avLst/>
          </a:prstGeom>
          <a:noFill/>
        </p:spPr>
        <p:txBody>
          <a:bodyPr wrap="square" rtlCol="0">
            <a:spAutoFit/>
          </a:bodyPr>
          <a:lstStyle/>
          <a:p>
            <a:pPr algn="r" rtl="1"/>
            <a:r>
              <a:rPr lang="fa-IR" sz="3200" dirty="0">
                <a:cs typeface="B Homa" pitchFamily="2" charset="-78"/>
              </a:rPr>
              <a:t>هدف دیگر آموزش علوم تجربی در دوره های آموزش عمومی، پرورش سواد علمی فناورانه در کودکان است.</a:t>
            </a:r>
          </a:p>
          <a:p>
            <a:pPr algn="r" rtl="1"/>
            <a:r>
              <a:rPr lang="fa-IR" sz="3200" dirty="0">
                <a:cs typeface="B Homa" pitchFamily="2" charset="-78"/>
              </a:rPr>
              <a:t>سواد علمی توانایی درک علم و فناوری در زندگی روزمره است.</a:t>
            </a:r>
          </a:p>
          <a:p>
            <a:pPr algn="r" rtl="1"/>
            <a:r>
              <a:rPr lang="fa-IR" sz="3200" dirty="0">
                <a:cs typeface="B Homa" pitchFamily="2" charset="-78"/>
              </a:rPr>
              <a:t>پرورش سواد علمی فناورانه در دوره های آموزش عمومی: تربیت افرادی است که با سواد علمی در زندگی روزمره می توانند عالمانه و مسئولانه تصمیم بگیرند. </a:t>
            </a:r>
            <a:endParaRPr lang="en-US" sz="3200" dirty="0">
              <a:cs typeface="B Homa" pitchFamily="2" charset="-78"/>
            </a:endParaRPr>
          </a:p>
          <a:p>
            <a:pPr algn="r" rtl="1"/>
            <a:r>
              <a:rPr lang="fa-IR" sz="3200" dirty="0">
                <a:cs typeface="B Homa" pitchFamily="2" charset="-78"/>
              </a:rPr>
              <a:t>جهت این منظور (ایجاد سواد </a:t>
            </a:r>
            <a:r>
              <a:rPr lang="fa-IR" sz="3200">
                <a:cs typeface="B Homa" pitchFamily="2" charset="-78"/>
              </a:rPr>
              <a:t>علمی فناورانه) </a:t>
            </a:r>
            <a:r>
              <a:rPr lang="fa-IR" sz="3200" dirty="0">
                <a:cs typeface="B Homa" pitchFamily="2" charset="-78"/>
              </a:rPr>
              <a:t>باید امر یادگیری در یک فرایند علمی اتفاق افتد.</a:t>
            </a:r>
            <a:endParaRPr lang="en-US" dirty="0"/>
          </a:p>
        </p:txBody>
      </p:sp>
    </p:spTree>
    <p:extLst>
      <p:ext uri="{BB962C8B-B14F-4D97-AF65-F5344CB8AC3E}">
        <p14:creationId xmlns:p14="http://schemas.microsoft.com/office/powerpoint/2010/main" val="3106279724"/>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477000" y="-152400"/>
            <a:ext cx="2590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5-مهارت طبقه بندی: </a:t>
            </a:r>
            <a:endParaRPr lang="en-US" dirty="0">
              <a:solidFill>
                <a:srgbClr val="FFFF00"/>
              </a:solidFill>
            </a:endParaRPr>
          </a:p>
        </p:txBody>
      </p:sp>
      <p:sp>
        <p:nvSpPr>
          <p:cNvPr id="3" name="TextBox 2"/>
          <p:cNvSpPr txBox="1"/>
          <p:nvPr/>
        </p:nvSpPr>
        <p:spPr>
          <a:xfrm>
            <a:off x="76200" y="685800"/>
            <a:ext cx="9067800" cy="1246495"/>
          </a:xfrm>
          <a:prstGeom prst="rect">
            <a:avLst/>
          </a:prstGeom>
          <a:noFill/>
        </p:spPr>
        <p:txBody>
          <a:bodyPr wrap="square" rtlCol="0">
            <a:spAutoFit/>
          </a:bodyPr>
          <a:lstStyle/>
          <a:p>
            <a:pPr algn="just" rtl="1"/>
            <a:r>
              <a:rPr lang="fa-IR" sz="2400" b="1" dirty="0">
                <a:cs typeface="B Homa" pitchFamily="2" charset="-78"/>
              </a:rPr>
              <a:t>طبقه بندی یعنی دسته بندی اجسام، جانوران</a:t>
            </a:r>
            <a:r>
              <a:rPr lang="fa-IR" sz="2400" b="1">
                <a:cs typeface="B Homa" pitchFamily="2" charset="-78"/>
              </a:rPr>
              <a:t>، گیاهان  </a:t>
            </a:r>
            <a:r>
              <a:rPr lang="fa-IR" sz="2400" b="1" dirty="0">
                <a:cs typeface="B Homa" pitchFamily="2" charset="-78"/>
              </a:rPr>
              <a:t>و............... بر اساس یک یا چند خاصیت مشترک. برای طبقه بندی باید به  </a:t>
            </a:r>
            <a:r>
              <a:rPr lang="fa-IR" sz="2400" b="1" u="sng" dirty="0">
                <a:cs typeface="B Homa" pitchFamily="2" charset="-78"/>
              </a:rPr>
              <a:t>تفاوت ها  </a:t>
            </a:r>
            <a:r>
              <a:rPr lang="fa-IR" sz="2400" b="1" dirty="0">
                <a:cs typeface="B Homa" pitchFamily="2" charset="-78"/>
              </a:rPr>
              <a:t>، </a:t>
            </a:r>
            <a:r>
              <a:rPr lang="fa-IR" sz="2400" b="1" u="sng" dirty="0">
                <a:cs typeface="B Homa" pitchFamily="2" charset="-78"/>
              </a:rPr>
              <a:t>شباهت ها </a:t>
            </a:r>
            <a:r>
              <a:rPr lang="fa-IR" sz="2400" b="1" dirty="0">
                <a:cs typeface="B Homa" pitchFamily="2" charset="-78"/>
              </a:rPr>
              <a:t>و </a:t>
            </a:r>
            <a:r>
              <a:rPr lang="fa-IR" sz="2400" b="1" u="sng" dirty="0">
                <a:cs typeface="B Homa" pitchFamily="2" charset="-78"/>
              </a:rPr>
              <a:t>روابط بین آنان</a:t>
            </a:r>
            <a:r>
              <a:rPr lang="fa-IR" sz="2400" b="1" dirty="0">
                <a:cs typeface="B Homa" pitchFamily="2" charset="-78"/>
              </a:rPr>
              <a:t> توجه نمود.</a:t>
            </a:r>
            <a:endParaRPr lang="en-US" sz="2400" b="1" dirty="0">
              <a:cs typeface="B Homa" pitchFamily="2" charset="-78"/>
            </a:endParaRPr>
          </a:p>
        </p:txBody>
      </p:sp>
      <p:sp>
        <p:nvSpPr>
          <p:cNvPr id="4" name="Flowchart: Punched Tape 3"/>
          <p:cNvSpPr/>
          <p:nvPr/>
        </p:nvSpPr>
        <p:spPr>
          <a:xfrm>
            <a:off x="3429000" y="1890831"/>
            <a:ext cx="5638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600" b="1" dirty="0">
                <a:solidFill>
                  <a:srgbClr val="FFFF00"/>
                </a:solidFill>
                <a:latin typeface="2  Nazanin"/>
              </a:rPr>
              <a:t>6-مهارت استنباط ، تفسیر یافته ها و نتیجه گیری: </a:t>
            </a:r>
            <a:endParaRPr lang="en-US" dirty="0">
              <a:solidFill>
                <a:srgbClr val="FFFF00"/>
              </a:solidFill>
            </a:endParaRPr>
          </a:p>
        </p:txBody>
      </p:sp>
      <p:sp>
        <p:nvSpPr>
          <p:cNvPr id="5" name="TextBox 4"/>
          <p:cNvSpPr txBox="1"/>
          <p:nvPr/>
        </p:nvSpPr>
        <p:spPr>
          <a:xfrm>
            <a:off x="0" y="2743200"/>
            <a:ext cx="9067800" cy="4154984"/>
          </a:xfrm>
          <a:prstGeom prst="rect">
            <a:avLst/>
          </a:prstGeom>
          <a:noFill/>
        </p:spPr>
        <p:txBody>
          <a:bodyPr wrap="square" rtlCol="0">
            <a:spAutoFit/>
          </a:bodyPr>
          <a:lstStyle/>
          <a:p>
            <a:pPr algn="just" rtl="1"/>
            <a:r>
              <a:rPr lang="fa-IR" sz="2400" b="1" dirty="0">
                <a:latin typeface="2  Nazanin"/>
              </a:rPr>
              <a:t>اگر ما بتوانیم رویدادهای پیرامون خود را تجزیه و تحلیل کنیم مسلما درک بهتری از محیط زندگی به دست می آوریم.  استنباط  فراتر از توصیف شواهد است. </a:t>
            </a:r>
          </a:p>
          <a:p>
            <a:pPr algn="just" rtl="1"/>
            <a:r>
              <a:rPr lang="fa-IR" sz="2400" b="1" dirty="0">
                <a:latin typeface="2  Nazanin"/>
              </a:rPr>
              <a:t>استنباط، حدس و گمان نیست، زیرا حدس زدن مبنای دقیقی ندارد ولی استنباط بر پایه مشاهده استوار است.</a:t>
            </a:r>
          </a:p>
          <a:p>
            <a:pPr algn="just" rtl="1"/>
            <a:r>
              <a:rPr lang="fa-IR" sz="2400" b="1" dirty="0">
                <a:latin typeface="2  Nazanin"/>
              </a:rPr>
              <a:t>برای پرورش مهارت استنباط به دانش آموزان باید:</a:t>
            </a:r>
          </a:p>
          <a:p>
            <a:pPr marL="342900" indent="-342900" algn="just" rtl="1">
              <a:buFont typeface="+mj-lt"/>
              <a:buAutoNum type="arabicParenR"/>
            </a:pPr>
            <a:r>
              <a:rPr lang="fa-IR" sz="2400" b="1" dirty="0">
                <a:latin typeface="2  Nazanin"/>
              </a:rPr>
              <a:t>کودکان را تشویق کنیم درباره اشیا ء یا حوادث مشاهدات خود را افزایش دهند.</a:t>
            </a:r>
          </a:p>
          <a:p>
            <a:pPr marL="342900" indent="-342900" algn="just" rtl="1">
              <a:buFont typeface="+mj-lt"/>
              <a:buAutoNum type="arabicParenR"/>
            </a:pPr>
            <a:r>
              <a:rPr lang="fa-IR" sz="2400" b="1" dirty="0">
                <a:latin typeface="2  Nazanin"/>
              </a:rPr>
              <a:t>از تجربیات و دانسته های قبلی خود درباره یک حادثه یا شی، چیزهای بیشتری را به خاطر آورند و آنها را با مشاهدات خود مرتبط سازند.</a:t>
            </a:r>
          </a:p>
          <a:p>
            <a:pPr marL="342900" indent="-342900" algn="just" rtl="1">
              <a:buFont typeface="+mj-lt"/>
              <a:buAutoNum type="arabicParenR"/>
            </a:pPr>
            <a:r>
              <a:rPr lang="fa-IR" sz="2400" b="1" dirty="0">
                <a:latin typeface="2  Nazanin"/>
              </a:rPr>
              <a:t>هر استنباط را طوری بیان کنند که به روشنی با بیان مهارت های دیگر تفاوت داشته باشد. مثلا از آن چه مشاهده می کنم چنین بر می آید که:......... از مشاهداتم این گونه  استنباط می کنم که ......به نظرم می رسد که ..........و ...........</a:t>
            </a:r>
          </a:p>
        </p:txBody>
      </p:sp>
    </p:spTree>
    <p:extLst>
      <p:ext uri="{BB962C8B-B14F-4D97-AF65-F5344CB8AC3E}">
        <p14:creationId xmlns:p14="http://schemas.microsoft.com/office/powerpoint/2010/main" val="1981433620"/>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62815"/>
          </a:xfrm>
          <a:prstGeom prst="rect">
            <a:avLst/>
          </a:prstGeom>
        </p:spPr>
        <p:txBody>
          <a:bodyPr wrap="square">
            <a:spAutoFit/>
          </a:bodyPr>
          <a:lstStyle/>
          <a:p>
            <a:pPr lvl="0" algn="just" rtl="1"/>
            <a:r>
              <a:rPr lang="fa-IR" sz="2700" b="1" dirty="0">
                <a:solidFill>
                  <a:prstClr val="white"/>
                </a:solidFill>
                <a:cs typeface="B Homa" pitchFamily="2" charset="-78"/>
              </a:rPr>
              <a:t>مشاهده دریافت حسی است ولی استنباط تجزیه و تحلیل ذهنی است. </a:t>
            </a:r>
          </a:p>
          <a:p>
            <a:pPr lvl="0" algn="just" rtl="1"/>
            <a:r>
              <a:rPr lang="fa-IR" sz="2700" b="1" dirty="0">
                <a:solidFill>
                  <a:prstClr val="white"/>
                </a:solidFill>
                <a:cs typeface="B Homa" pitchFamily="2" charset="-78"/>
              </a:rPr>
              <a:t>مشاهدات را افراد مختلف می توانند یکسان ببینند ولی تفسیر و تعبیر و استنباط ها متفاوتند. یادگیری نیز نوعی استنباط است. وقتی شما استنباط می کنید در واقع سعی می کنید به مشاهده ی خود معنی بدهید. پس یادگیری یا معنی بخشیدن به چیزها خود نوعی استنباط است.</a:t>
            </a:r>
          </a:p>
          <a:p>
            <a:pPr lvl="0" algn="just" rtl="1"/>
            <a:r>
              <a:rPr lang="fa-IR" sz="2700" b="1" dirty="0">
                <a:solidFill>
                  <a:prstClr val="white"/>
                </a:solidFill>
                <a:cs typeface="B Homa" pitchFamily="2" charset="-78"/>
              </a:rPr>
              <a:t>اگر دانش آموزان بخواهند مطالب تازه ای یاد بگیرند باید آن را با مفاهیمی که از قبل در ذهن خود دارند، ارتباط دهند. در غیر این صورت دانش جدیدی به دست نمی آید. مهم ترین نقش معلم در این میان یافتن ایده و نظر و دانش قبلی دانش آموزان و اتصال آن به دریافت های فعلی است. یعنی معلم باید از آموخته های قبلی کودک آگاه و گلوگاه های یادگیری را کشف کند.(مثلا بد فهمی ها را بشناسد)    </a:t>
            </a:r>
            <a:endParaRPr lang="en-US" sz="2700" b="1" dirty="0">
              <a:solidFill>
                <a:prstClr val="white"/>
              </a:solidFill>
              <a:cs typeface="B Homa" pitchFamily="2" charset="-78"/>
            </a:endParaRPr>
          </a:p>
        </p:txBody>
      </p:sp>
    </p:spTree>
    <p:extLst>
      <p:ext uri="{BB962C8B-B14F-4D97-AF65-F5344CB8AC3E}">
        <p14:creationId xmlns:p14="http://schemas.microsoft.com/office/powerpoint/2010/main" val="1439665789"/>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477000" y="-14169"/>
            <a:ext cx="2590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7-مهارت پیش بینی: </a:t>
            </a:r>
            <a:endParaRPr lang="en-US" dirty="0">
              <a:solidFill>
                <a:srgbClr val="FFFF00"/>
              </a:solidFill>
            </a:endParaRPr>
          </a:p>
        </p:txBody>
      </p:sp>
      <p:sp>
        <p:nvSpPr>
          <p:cNvPr id="3" name="TextBox 2"/>
          <p:cNvSpPr txBox="1"/>
          <p:nvPr/>
        </p:nvSpPr>
        <p:spPr>
          <a:xfrm>
            <a:off x="0" y="1219200"/>
            <a:ext cx="9144000" cy="4662815"/>
          </a:xfrm>
          <a:prstGeom prst="rect">
            <a:avLst/>
          </a:prstGeom>
          <a:noFill/>
        </p:spPr>
        <p:txBody>
          <a:bodyPr wrap="square" rtlCol="0">
            <a:spAutoFit/>
          </a:bodyPr>
          <a:lstStyle/>
          <a:p>
            <a:pPr algn="just" rtl="1"/>
            <a:r>
              <a:rPr lang="fa-IR" sz="2700" b="1" dirty="0">
                <a:cs typeface="B Homa" pitchFamily="2" charset="-78"/>
              </a:rPr>
              <a:t>پیش بینی بیان اتفاقاتی است که ممکن است در آینده به وقوع بپیوندد، پیش بینی با حدس زدن متفاوت است زیرا پیش بینی بر اساس اطلاعات، دانسته ها و فرضیه ها انجام می شود اما حدس بر اساس فرضیه و شواهد و دلایل نیست.</a:t>
            </a:r>
          </a:p>
          <a:p>
            <a:pPr algn="just" rtl="1"/>
            <a:r>
              <a:rPr lang="fa-IR" sz="2700" b="1" dirty="0">
                <a:cs typeface="B Homa" pitchFamily="2" charset="-78"/>
              </a:rPr>
              <a:t>تدابیر زیر موجب تقویت مهارت پیش بینی می شود:</a:t>
            </a:r>
          </a:p>
          <a:p>
            <a:pPr marL="342900" indent="-342900" algn="just" rtl="1">
              <a:buFont typeface="+mj-lt"/>
              <a:buAutoNum type="alphaLcPeriod"/>
            </a:pPr>
            <a:r>
              <a:rPr lang="fa-IR" sz="2700" b="1" dirty="0">
                <a:cs typeface="B Homa" pitchFamily="2" charset="-78"/>
              </a:rPr>
              <a:t>اطلاعات را در طی مشاهدات دقیق جمع آوری کنند.</a:t>
            </a:r>
          </a:p>
          <a:p>
            <a:pPr marL="342900" indent="-342900" algn="just" rtl="1">
              <a:buFont typeface="+mj-lt"/>
              <a:buAutoNum type="alphaLcPeriod"/>
            </a:pPr>
            <a:r>
              <a:rPr lang="fa-IR" sz="2700" b="1" dirty="0">
                <a:cs typeface="B Homa" pitchFamily="2" charset="-78"/>
              </a:rPr>
              <a:t>الگوهای مربوط به حوادث را بیابند. مثلا چون نمک در آب حل شده پس باید نقطه انجماد آب کاهش یابد.</a:t>
            </a:r>
          </a:p>
          <a:p>
            <a:pPr marL="342900" indent="-342900" algn="just" rtl="1">
              <a:buFont typeface="+mj-lt"/>
              <a:buAutoNum type="alphaLcPeriod"/>
            </a:pPr>
            <a:r>
              <a:rPr lang="fa-IR" sz="2700" b="1" dirty="0">
                <a:cs typeface="B Homa" pitchFamily="2" charset="-78"/>
              </a:rPr>
              <a:t>روابط یبن علت و معلول را استنباط کنند.</a:t>
            </a:r>
          </a:p>
          <a:p>
            <a:pPr marL="342900" indent="-342900" algn="just" rtl="1">
              <a:buFont typeface="+mj-lt"/>
              <a:buAutoNum type="alphaLcPeriod"/>
            </a:pPr>
            <a:r>
              <a:rPr lang="fa-IR" sz="2700" b="1" dirty="0">
                <a:cs typeface="B Homa" pitchFamily="2" charset="-78"/>
              </a:rPr>
              <a:t>نوع مشاهده ای را که ممکن است در آینده انجام دهند، مشخص کنند.</a:t>
            </a:r>
          </a:p>
          <a:p>
            <a:pPr marL="342900" indent="-342900" algn="just" rtl="1">
              <a:buFont typeface="+mj-lt"/>
              <a:buAutoNum type="alphaLcPeriod"/>
            </a:pPr>
            <a:r>
              <a:rPr lang="fa-IR" sz="2700" b="1" dirty="0">
                <a:cs typeface="B Homa" pitchFamily="2" charset="-78"/>
              </a:rPr>
              <a:t>میزان درست بودن وقایع را بیازمایند.</a:t>
            </a:r>
            <a:endParaRPr lang="en-US" sz="2700" b="1" dirty="0">
              <a:cs typeface="B Homa" pitchFamily="2" charset="-78"/>
            </a:endParaRPr>
          </a:p>
        </p:txBody>
      </p:sp>
    </p:spTree>
    <p:extLst>
      <p:ext uri="{BB962C8B-B14F-4D97-AF65-F5344CB8AC3E}">
        <p14:creationId xmlns:p14="http://schemas.microsoft.com/office/powerpoint/2010/main" val="2204734670"/>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5791200" y="-14169"/>
            <a:ext cx="32766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8-مهارت تشخیص متغیرها: </a:t>
            </a:r>
            <a:endParaRPr lang="en-US" dirty="0">
              <a:solidFill>
                <a:srgbClr val="FFFF00"/>
              </a:solidFill>
            </a:endParaRPr>
          </a:p>
        </p:txBody>
      </p:sp>
      <p:sp>
        <p:nvSpPr>
          <p:cNvPr id="3" name="TextBox 2"/>
          <p:cNvSpPr txBox="1"/>
          <p:nvPr/>
        </p:nvSpPr>
        <p:spPr>
          <a:xfrm>
            <a:off x="0" y="1219200"/>
            <a:ext cx="9067800" cy="3970318"/>
          </a:xfrm>
          <a:prstGeom prst="rect">
            <a:avLst/>
          </a:prstGeom>
          <a:noFill/>
        </p:spPr>
        <p:txBody>
          <a:bodyPr wrap="square" rtlCol="0">
            <a:spAutoFit/>
          </a:bodyPr>
          <a:lstStyle/>
          <a:p>
            <a:pPr algn="just" rtl="1"/>
            <a:r>
              <a:rPr lang="fa-IR" sz="2800" b="1" dirty="0">
                <a:cs typeface="B Homa" pitchFamily="2" charset="-78"/>
              </a:rPr>
              <a:t>متغییر یعنی چیزی که می تواند عوض شود و یا تغییر کند.</a:t>
            </a:r>
          </a:p>
          <a:p>
            <a:pPr algn="just" rtl="1"/>
            <a:r>
              <a:rPr lang="fa-IR" sz="2800" b="1" dirty="0">
                <a:cs typeface="B Homa" pitchFamily="2" charset="-78"/>
              </a:rPr>
              <a:t>متغییر مستقل: امری که تغییر می کند اثر می گذارد اما تاثیر نمی پذیرد.</a:t>
            </a:r>
          </a:p>
          <a:p>
            <a:pPr algn="just" rtl="1"/>
            <a:r>
              <a:rPr lang="fa-IR" sz="2800" b="1" dirty="0">
                <a:cs typeface="B Homa" pitchFamily="2" charset="-78"/>
              </a:rPr>
              <a:t>متغیر وابسته: امری است که تغییر می کند و تاثیر می پذیرد و وابسته به متغیر مستقل است.</a:t>
            </a:r>
          </a:p>
          <a:p>
            <a:pPr algn="just" rtl="1"/>
            <a:r>
              <a:rPr lang="fa-IR" sz="2800" b="1" dirty="0">
                <a:cs typeface="B Homa" pitchFamily="2" charset="-78"/>
              </a:rPr>
              <a:t>مثلا یکی از عوامل رشد گیاهان نور است. رشد گیاه که می توان آن را کم و زیاد متغیر وابسته است. نور متغیر مستقل است زیرا رشد گیاه وابسته به نور است اما نور به رشد گیاه وابسته نیست.</a:t>
            </a:r>
          </a:p>
          <a:p>
            <a:pPr algn="just" rtl="1"/>
            <a:r>
              <a:rPr lang="fa-IR" sz="2800" b="1" dirty="0">
                <a:cs typeface="B Homa" pitchFamily="2" charset="-78"/>
              </a:rPr>
              <a:t>توانایی تعیین متغیرهای مستقل و وابسته در نتیجه گیری و تجزیه وتحلیل یافته ها اهمیت فراوان دارد.</a:t>
            </a:r>
            <a:endParaRPr lang="en-US" sz="2800" b="1" dirty="0">
              <a:cs typeface="B Homa" pitchFamily="2" charset="-78"/>
            </a:endParaRPr>
          </a:p>
        </p:txBody>
      </p:sp>
    </p:spTree>
    <p:extLst>
      <p:ext uri="{BB962C8B-B14F-4D97-AF65-F5344CB8AC3E}">
        <p14:creationId xmlns:p14="http://schemas.microsoft.com/office/powerpoint/2010/main" val="1540972347"/>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5715000" y="-14169"/>
            <a:ext cx="3352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b="1" dirty="0">
                <a:solidFill>
                  <a:srgbClr val="FFFF00"/>
                </a:solidFill>
                <a:latin typeface="2  Nazanin"/>
              </a:rPr>
              <a:t>9-مهارت فرضیه سازی:</a:t>
            </a:r>
            <a:endParaRPr lang="en-US" dirty="0">
              <a:solidFill>
                <a:srgbClr val="FFFF00"/>
              </a:solidFill>
            </a:endParaRPr>
          </a:p>
        </p:txBody>
      </p:sp>
      <p:sp>
        <p:nvSpPr>
          <p:cNvPr id="3" name="TextBox 2"/>
          <p:cNvSpPr txBox="1"/>
          <p:nvPr/>
        </p:nvSpPr>
        <p:spPr>
          <a:xfrm>
            <a:off x="381000" y="1447800"/>
            <a:ext cx="8610600" cy="4401205"/>
          </a:xfrm>
          <a:prstGeom prst="rect">
            <a:avLst/>
          </a:prstGeom>
          <a:noFill/>
        </p:spPr>
        <p:txBody>
          <a:bodyPr wrap="square" rtlCol="0">
            <a:spAutoFit/>
          </a:bodyPr>
          <a:lstStyle/>
          <a:p>
            <a:pPr algn="just" rtl="1"/>
            <a:r>
              <a:rPr lang="fa-IR" sz="2800" dirty="0">
                <a:cs typeface="B Homa" pitchFamily="2" charset="-78"/>
              </a:rPr>
              <a:t>فرضیه و استنباط در یکدیگر تنیدگی دارند. وجه تمایز آن ها این است که فرضیه به دنبال استنباط می آید. استنباط منتج از مشاهدات است. فرضیه پیش بینی روابط بین متغیرها است. فرضیه توضیحی برای استنباط  است. فرضیه تعمیم استنباط و یافته ها به موارد مشابه است. فرضیه باید قابل آزمون باشد. مثال:</a:t>
            </a:r>
          </a:p>
          <a:p>
            <a:pPr algn="just" rtl="1"/>
            <a:r>
              <a:rPr lang="fa-IR" sz="2800" dirty="0">
                <a:cs typeface="B Homa" pitchFamily="2" charset="-78"/>
              </a:rPr>
              <a:t>گلدان بیرون خانه از گلدان داخل خانه رشد بهتری داشته است(مشاهده).</a:t>
            </a:r>
          </a:p>
          <a:p>
            <a:pPr algn="just" rtl="1"/>
            <a:r>
              <a:rPr lang="fa-IR" sz="2800" dirty="0">
                <a:cs typeface="B Homa" pitchFamily="2" charset="-78"/>
              </a:rPr>
              <a:t>نور باعث اختلاف رشد دو گلدان شده است(استنباط).</a:t>
            </a:r>
          </a:p>
          <a:p>
            <a:pPr algn="just" rtl="1"/>
            <a:r>
              <a:rPr lang="fa-IR" sz="2800" dirty="0">
                <a:cs typeface="B Homa" pitchFamily="2" charset="-78"/>
              </a:rPr>
              <a:t> هر چه نور بیشتر باشد رشد گیاهان بیشتر است(فرضیه).</a:t>
            </a:r>
            <a:endParaRPr lang="en-US" sz="2800" dirty="0">
              <a:cs typeface="B Homa" pitchFamily="2" charset="-78"/>
            </a:endParaRPr>
          </a:p>
          <a:p>
            <a:pPr algn="just" rtl="1"/>
            <a:r>
              <a:rPr lang="fa-IR" sz="2800" dirty="0">
                <a:cs typeface="B Homa" pitchFamily="2" charset="-78"/>
              </a:rPr>
              <a:t>مشاهده                          استنباط                   فرضیه</a:t>
            </a:r>
            <a:endParaRPr lang="en-US" sz="2800" dirty="0">
              <a:cs typeface="B Homa" pitchFamily="2" charset="-78"/>
            </a:endParaRPr>
          </a:p>
        </p:txBody>
      </p:sp>
      <p:sp>
        <p:nvSpPr>
          <p:cNvPr id="4" name="Left Arrow 3"/>
          <p:cNvSpPr/>
          <p:nvPr/>
        </p:nvSpPr>
        <p:spPr>
          <a:xfrm>
            <a:off x="5715000" y="5410200"/>
            <a:ext cx="1981200" cy="301788"/>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3124200" y="5455080"/>
            <a:ext cx="1522771" cy="256908"/>
          </a:xfrm>
          <a:prstGeom prst="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489536"/>
      </p:ext>
    </p:extLst>
  </p:cSld>
  <p:clrMapOvr>
    <a:masterClrMapping/>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5638800" y="-14169"/>
            <a:ext cx="34290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600" b="1" dirty="0">
                <a:solidFill>
                  <a:srgbClr val="FFFF00"/>
                </a:solidFill>
                <a:latin typeface="2  Nazanin"/>
              </a:rPr>
              <a:t>10.مهارت طراحی تحقیق :</a:t>
            </a:r>
            <a:endParaRPr lang="en-US" dirty="0">
              <a:solidFill>
                <a:srgbClr val="FFFF00"/>
              </a:solidFill>
            </a:endParaRPr>
          </a:p>
        </p:txBody>
      </p:sp>
      <p:sp>
        <p:nvSpPr>
          <p:cNvPr id="3" name="TextBox 2"/>
          <p:cNvSpPr txBox="1"/>
          <p:nvPr/>
        </p:nvSpPr>
        <p:spPr>
          <a:xfrm>
            <a:off x="0" y="1447800"/>
            <a:ext cx="8991600" cy="2246769"/>
          </a:xfrm>
          <a:prstGeom prst="rect">
            <a:avLst/>
          </a:prstGeom>
          <a:noFill/>
        </p:spPr>
        <p:txBody>
          <a:bodyPr wrap="square" rtlCol="0">
            <a:spAutoFit/>
          </a:bodyPr>
          <a:lstStyle/>
          <a:p>
            <a:pPr algn="just" rtl="1"/>
            <a:r>
              <a:rPr lang="fa-IR" sz="2800" dirty="0">
                <a:solidFill>
                  <a:prstClr val="white"/>
                </a:solidFill>
                <a:cs typeface="B Homa" pitchFamily="2" charset="-78"/>
              </a:rPr>
              <a:t>طراحی تحقیق از جمله مهارت هایی است که پرورش آن در دانش آموزان، آنان را در حل مسائل کمک فراوان می کند.</a:t>
            </a:r>
          </a:p>
          <a:p>
            <a:pPr algn="just" rtl="1"/>
            <a:r>
              <a:rPr lang="fa-IR" sz="2800" dirty="0">
                <a:solidFill>
                  <a:prstClr val="white"/>
                </a:solidFill>
                <a:cs typeface="B Homa" pitchFamily="2" charset="-78"/>
              </a:rPr>
              <a:t>طراحی تحقیق یعنی طراحی یک موقعیت برنامه ریزی شده است.</a:t>
            </a:r>
          </a:p>
          <a:p>
            <a:pPr algn="just" rtl="1"/>
            <a:r>
              <a:rPr lang="fa-IR" sz="2800" dirty="0">
                <a:solidFill>
                  <a:prstClr val="white"/>
                </a:solidFill>
                <a:cs typeface="B Homa" pitchFamily="2" charset="-78"/>
              </a:rPr>
              <a:t>هدف از طراحی تحقیق به دست آوردن اطلاعاتی است که بتوان فرضیه را تائید یا رد کرد.</a:t>
            </a:r>
            <a:endParaRPr lang="en-US" sz="2800" dirty="0">
              <a:solidFill>
                <a:prstClr val="white"/>
              </a:solidFill>
              <a:cs typeface="B Homa" pitchFamily="2" charset="-78"/>
            </a:endParaRPr>
          </a:p>
        </p:txBody>
      </p:sp>
    </p:spTree>
    <p:extLst>
      <p:ext uri="{BB962C8B-B14F-4D97-AF65-F5344CB8AC3E}">
        <p14:creationId xmlns:p14="http://schemas.microsoft.com/office/powerpoint/2010/main" val="2383353032"/>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4197" y="-36731"/>
            <a:ext cx="415530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کسب نگرش های ضروری</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0" y="381000"/>
            <a:ext cx="9144000" cy="2492990"/>
          </a:xfrm>
          <a:prstGeom prst="rect">
            <a:avLst/>
          </a:prstGeom>
          <a:noFill/>
        </p:spPr>
        <p:txBody>
          <a:bodyPr wrap="square" rtlCol="0">
            <a:spAutoFit/>
          </a:bodyPr>
          <a:lstStyle/>
          <a:p>
            <a:pPr algn="just" rtl="1"/>
            <a:r>
              <a:rPr lang="fa-IR" sz="2600" dirty="0">
                <a:latin typeface="2  Nazanin"/>
              </a:rPr>
              <a:t>در صورتی که نگرش های ضروری در کودکان پرورش نیابد، هرچند در حیطه شناختی و مهارت ها خوب پرورش یافته باشند، چون انگیزه به کار بستن ندارند، پرورش دوحیطه قبلی نیز بلا استفاده خواهد شد.</a:t>
            </a:r>
          </a:p>
          <a:p>
            <a:pPr algn="just" rtl="1"/>
            <a:r>
              <a:rPr lang="fa-IR" sz="2600" dirty="0">
                <a:latin typeface="2  Nazanin"/>
              </a:rPr>
              <a:t>صفاتی چون علاقه، پشتکار، صبر و حوصله، کنجکاوی، انعطاف پذیری، قبول مسئولیت، ارج نهادن به نظر دیگران، رعایت نوبت و.....در پیشبرد اهداف آموزش و پرورش و موثر واقع شدن حیطه های شناختی و مهارتی لازم است.</a:t>
            </a:r>
          </a:p>
        </p:txBody>
      </p:sp>
      <p:sp>
        <p:nvSpPr>
          <p:cNvPr id="4" name="Flowchart: Punched Tape 3"/>
          <p:cNvSpPr/>
          <p:nvPr/>
        </p:nvSpPr>
        <p:spPr>
          <a:xfrm>
            <a:off x="4572000" y="2805231"/>
            <a:ext cx="4495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sz="2600" b="1" dirty="0">
                <a:solidFill>
                  <a:srgbClr val="FFFF00"/>
                </a:solidFill>
                <a:latin typeface="2  Nazanin"/>
              </a:rPr>
              <a:t>اصول اساسی در زمینه حیطه نگرشی</a:t>
            </a:r>
            <a:endParaRPr lang="en-US" dirty="0">
              <a:solidFill>
                <a:srgbClr val="FFFF00"/>
              </a:solidFill>
            </a:endParaRPr>
          </a:p>
        </p:txBody>
      </p:sp>
      <p:sp>
        <p:nvSpPr>
          <p:cNvPr id="5" name="TextBox 4"/>
          <p:cNvSpPr txBox="1"/>
          <p:nvPr/>
        </p:nvSpPr>
        <p:spPr>
          <a:xfrm>
            <a:off x="-152400" y="3505200"/>
            <a:ext cx="9296400" cy="3693319"/>
          </a:xfrm>
          <a:prstGeom prst="rect">
            <a:avLst/>
          </a:prstGeom>
          <a:noFill/>
        </p:spPr>
        <p:txBody>
          <a:bodyPr wrap="square" rtlCol="0">
            <a:spAutoFit/>
          </a:bodyPr>
          <a:lstStyle/>
          <a:p>
            <a:pPr marL="285750" indent="-285750" algn="r" rtl="1">
              <a:buFont typeface="Wingdings" pitchFamily="2" charset="2"/>
              <a:buChar char="§"/>
            </a:pPr>
            <a:r>
              <a:rPr lang="fa-IR" sz="2400" dirty="0"/>
              <a:t>نگرش ها آموختنی اند</a:t>
            </a:r>
          </a:p>
          <a:p>
            <a:pPr marL="285750" indent="-285750" algn="r" rtl="1">
              <a:buFont typeface="Wingdings" pitchFamily="2" charset="2"/>
              <a:buChar char="§"/>
            </a:pPr>
            <a:r>
              <a:rPr lang="fa-IR" sz="2400" dirty="0"/>
              <a:t>نگرش ها بر اساس اطلاعات کسب شده حاصل می شوند.</a:t>
            </a:r>
          </a:p>
          <a:p>
            <a:pPr marL="285750" indent="-285750" algn="r" rtl="1">
              <a:buFont typeface="Wingdings" pitchFamily="2" charset="2"/>
              <a:buChar char="§"/>
            </a:pPr>
            <a:r>
              <a:rPr lang="fa-IR" sz="2400" dirty="0"/>
              <a:t>نگرش ها دیرپایند(نگرش ها به راحتی از بین نمی روند، اگر از دوستی یک دروغ بشنوید ممکن است با صد راست شنیدن نظرتان راجع به اون عوض نشود).</a:t>
            </a:r>
          </a:p>
          <a:p>
            <a:pPr marL="285750" indent="-285750" algn="r" rtl="1">
              <a:buFont typeface="Wingdings" pitchFamily="2" charset="2"/>
              <a:buChar char="§"/>
            </a:pPr>
            <a:r>
              <a:rPr lang="fa-IR" sz="2400" dirty="0"/>
              <a:t>نگرش ها کمتر به صحت اطلاعات و یا کذب اطلاعات ارتباط دارند بلکه به تحلیل اطلاعات بیشتر ارتباط دارند.</a:t>
            </a:r>
          </a:p>
          <a:p>
            <a:pPr marL="285750" indent="-285750" algn="r" rtl="1">
              <a:buFont typeface="Wingdings" pitchFamily="2" charset="2"/>
              <a:buChar char="§"/>
            </a:pPr>
            <a:r>
              <a:rPr lang="fa-IR" sz="2400" dirty="0"/>
              <a:t>به صورت ناخودآگاه و اتفاقی هم کسب می گردند.</a:t>
            </a:r>
          </a:p>
          <a:p>
            <a:pPr marL="285750" indent="-285750" algn="r" rtl="1">
              <a:buFont typeface="Wingdings" pitchFamily="2" charset="2"/>
              <a:buChar char="§"/>
            </a:pPr>
            <a:r>
              <a:rPr lang="fa-IR" sz="2400" dirty="0"/>
              <a:t>به ارزش ها گره خورده اند(ارزش ها موضوعاتی انتزاعی و خصایصی عمومی اند  مانند: صداقت، خوشبختی، سلامت، حقیقت، عدالت و......در مالکیت کسی نیستند).</a:t>
            </a:r>
          </a:p>
          <a:p>
            <a:pPr algn="r" rtl="1"/>
            <a:endParaRPr lang="en-US" dirty="0"/>
          </a:p>
        </p:txBody>
      </p:sp>
    </p:spTree>
    <p:extLst>
      <p:ext uri="{BB962C8B-B14F-4D97-AF65-F5344CB8AC3E}">
        <p14:creationId xmlns:p14="http://schemas.microsoft.com/office/powerpoint/2010/main" val="449398253"/>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87953"/>
            <a:ext cx="9144000" cy="4893647"/>
          </a:xfrm>
          <a:prstGeom prst="rect">
            <a:avLst/>
          </a:prstGeom>
          <a:noFill/>
        </p:spPr>
        <p:txBody>
          <a:bodyPr wrap="square" rtlCol="0">
            <a:spAutoFit/>
          </a:bodyPr>
          <a:lstStyle/>
          <a:p>
            <a:pPr algn="just" rtl="1"/>
            <a:r>
              <a:rPr lang="fa-IR" sz="2600" b="1" dirty="0">
                <a:cs typeface="B Homa" pitchFamily="2" charset="-78"/>
              </a:rPr>
              <a:t>بخشی  از یادگیری باید شناساندن ارز ش ها باشد.</a:t>
            </a:r>
          </a:p>
          <a:p>
            <a:pPr algn="just" rtl="1"/>
            <a:r>
              <a:rPr lang="fa-IR" sz="2600" b="1" dirty="0">
                <a:cs typeface="B Homa" pitchFamily="2" charset="-78"/>
              </a:rPr>
              <a:t>ارزش ها قبل از تبدیل شدن به نگرش به طور مستقیم دیده نمی شوند. با آموزش و تبدیل آنها به نگرش قابل مشاهده می شوند(در قالب رفتار).</a:t>
            </a:r>
          </a:p>
          <a:p>
            <a:pPr algn="just" rtl="1"/>
            <a:r>
              <a:rPr lang="fa-IR" sz="2600" b="1" dirty="0">
                <a:cs typeface="B Homa" pitchFamily="2" charset="-78"/>
              </a:rPr>
              <a:t>در فرایند یادگیری، اطلاعات به بینش و بینش به رفتار تبدیل می شود.</a:t>
            </a:r>
          </a:p>
          <a:p>
            <a:pPr algn="just" rtl="1"/>
            <a:r>
              <a:rPr lang="fa-IR" sz="2600" b="1" dirty="0">
                <a:cs typeface="B Homa" pitchFamily="2" charset="-78"/>
              </a:rPr>
              <a:t>به عبارتی دیگر رفتار محصول بیرونی نگرش و دیدگاه محصول درونی نگرش است. برای روشن شدن موضوع به مثال زیر توجه کنید. </a:t>
            </a:r>
          </a:p>
          <a:p>
            <a:pPr algn="just" rtl="1"/>
            <a:r>
              <a:rPr lang="fa-IR" sz="2600" b="1" dirty="0">
                <a:cs typeface="B Homa" pitchFamily="2" charset="-78"/>
              </a:rPr>
              <a:t>دانش یا اطلاعات شامل : دانشجویان رشته آموزش ابتدایی ترم ششم تربیت معلم ....................... دانشجویانی با حس مسئولیت بالا هستند.</a:t>
            </a:r>
          </a:p>
          <a:p>
            <a:pPr algn="just" rtl="1"/>
            <a:r>
              <a:rPr lang="fa-IR" sz="2600" b="1" dirty="0">
                <a:cs typeface="B Homa" pitchFamily="2" charset="-78"/>
              </a:rPr>
              <a:t>بینش شامل: این دانشجویان قادرند مبانی علمی را تا سطح </a:t>
            </a:r>
            <a:r>
              <a:rPr lang="en-US" sz="2600" b="1" dirty="0">
                <a:cs typeface="B Homa" pitchFamily="2" charset="-78"/>
              </a:rPr>
              <a:t>n</a:t>
            </a:r>
            <a:r>
              <a:rPr lang="fa-IR" sz="2600" b="1" dirty="0">
                <a:cs typeface="B Homa" pitchFamily="2" charset="-78"/>
              </a:rPr>
              <a:t> به خوبی بیاموزند.</a:t>
            </a:r>
          </a:p>
          <a:p>
            <a:pPr algn="just" rtl="1"/>
            <a:r>
              <a:rPr lang="fa-IR" sz="2600" b="1" dirty="0">
                <a:cs typeface="B Homa" pitchFamily="2" charset="-78"/>
              </a:rPr>
              <a:t>رفتار: تعیین منابع مطالعاتی </a:t>
            </a:r>
            <a:r>
              <a:rPr lang="en-US" sz="2600" b="1" dirty="0">
                <a:cs typeface="B Homa" pitchFamily="2" charset="-78"/>
              </a:rPr>
              <a:t>m</a:t>
            </a:r>
            <a:r>
              <a:rPr lang="fa-IR" sz="2600" b="1" dirty="0">
                <a:cs typeface="B Homa" pitchFamily="2" charset="-78"/>
              </a:rPr>
              <a:t> برای چنین دانشجویانی مطلوب می باشد. دیدگاه: این دانشجویان در محیط کار معلمینی شایسته خواهند بود</a:t>
            </a:r>
            <a:r>
              <a:rPr lang="fa-IR" dirty="0"/>
              <a:t>.    </a:t>
            </a:r>
            <a:endParaRPr lang="en-US" dirty="0"/>
          </a:p>
        </p:txBody>
      </p:sp>
    </p:spTree>
    <p:extLst>
      <p:ext uri="{BB962C8B-B14F-4D97-AF65-F5344CB8AC3E}">
        <p14:creationId xmlns:p14="http://schemas.microsoft.com/office/powerpoint/2010/main" val="2673017749"/>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477000" y="0"/>
            <a:ext cx="2590800" cy="1080969"/>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600" b="1" dirty="0">
                <a:solidFill>
                  <a:srgbClr val="FFFF00"/>
                </a:solidFill>
                <a:latin typeface="2  Nazanin"/>
              </a:rPr>
              <a:t>محاسن تدریس مفاهیم علوم به کمک آزمایش</a:t>
            </a:r>
            <a:endParaRPr lang="en-US" dirty="0">
              <a:solidFill>
                <a:srgbClr val="FFFF00"/>
              </a:solidFill>
            </a:endParaRPr>
          </a:p>
        </p:txBody>
      </p:sp>
      <p:sp>
        <p:nvSpPr>
          <p:cNvPr id="3" name="TextBox 2"/>
          <p:cNvSpPr txBox="1"/>
          <p:nvPr/>
        </p:nvSpPr>
        <p:spPr>
          <a:xfrm>
            <a:off x="-76200" y="1143000"/>
            <a:ext cx="9144000" cy="5570756"/>
          </a:xfrm>
          <a:prstGeom prst="rect">
            <a:avLst/>
          </a:prstGeom>
          <a:noFill/>
        </p:spPr>
        <p:txBody>
          <a:bodyPr wrap="square" rtlCol="0">
            <a:spAutoFit/>
          </a:bodyPr>
          <a:lstStyle/>
          <a:p>
            <a:pPr algn="just" rtl="1"/>
            <a:r>
              <a:rPr lang="fa-IR" sz="2600" b="1" dirty="0">
                <a:cs typeface="B Homa" pitchFamily="2" charset="-78"/>
              </a:rPr>
              <a:t>اهمیت انجام آزمایشات علوم برای سهولت و عمق بخشیدن به یادگیری بر کسی پوشیده نیست. برخی از این محاسن عبارتند از:</a:t>
            </a:r>
          </a:p>
          <a:p>
            <a:pPr marL="342900" indent="-342900" algn="just" rtl="1">
              <a:buFont typeface="+mj-lt"/>
              <a:buAutoNum type="arabicPeriod"/>
            </a:pPr>
            <a:r>
              <a:rPr lang="fa-IR" sz="2600" b="1" dirty="0">
                <a:cs typeface="B Homa" pitchFamily="2" charset="-78"/>
              </a:rPr>
              <a:t>انجام آزمایش رویدادی خوشایند برای دانش آموزان است.</a:t>
            </a:r>
          </a:p>
          <a:p>
            <a:pPr marL="342900" indent="-342900" algn="just" rtl="1">
              <a:buFont typeface="+mj-lt"/>
              <a:buAutoNum type="arabicPeriod"/>
            </a:pPr>
            <a:r>
              <a:rPr lang="fa-IR" sz="2600" b="1" dirty="0">
                <a:cs typeface="B Homa" pitchFamily="2" charset="-78"/>
              </a:rPr>
              <a:t>آزمایش فعالیتی است در جهت ارضاء حس کنجکاوی.</a:t>
            </a:r>
          </a:p>
          <a:p>
            <a:pPr marL="342900" indent="-342900" algn="just" rtl="1">
              <a:buFont typeface="+mj-lt"/>
              <a:buAutoNum type="arabicPeriod"/>
            </a:pPr>
            <a:r>
              <a:rPr lang="fa-IR" sz="2600" b="1" dirty="0">
                <a:cs typeface="B Homa" pitchFamily="2" charset="-78"/>
              </a:rPr>
              <a:t>آزمایش به معنی دار شدن مفاهیم کمک می کند.</a:t>
            </a:r>
          </a:p>
          <a:p>
            <a:pPr marL="342900" indent="-342900" algn="just" rtl="1">
              <a:buFont typeface="+mj-lt"/>
              <a:buAutoNum type="arabicPeriod"/>
            </a:pPr>
            <a:r>
              <a:rPr lang="fa-IR" sz="2600" b="1" dirty="0">
                <a:cs typeface="B Homa" pitchFamily="2" charset="-78"/>
              </a:rPr>
              <a:t>در بخش های قبلی اشاره شد که همخوانی بعضی  رویدادها  به یادگیری و به یاد آوری آموخته ها کمک می کند. آزمایش پدیده ای همجوار با موضوع مورد یادگیری محسوب می شود.</a:t>
            </a:r>
          </a:p>
          <a:p>
            <a:pPr marL="342900" indent="-342900" algn="just" rtl="1">
              <a:buFont typeface="+mj-lt"/>
              <a:buAutoNum type="arabicPeriod"/>
            </a:pPr>
            <a:r>
              <a:rPr lang="fa-IR" sz="2600" b="1" dirty="0">
                <a:cs typeface="B Homa" pitchFamily="2" charset="-78"/>
              </a:rPr>
              <a:t>مهارت را در دانش آموزان تقویت می کند.</a:t>
            </a:r>
          </a:p>
          <a:p>
            <a:pPr marL="342900" indent="-342900" algn="just" rtl="1">
              <a:buFont typeface="+mj-lt"/>
              <a:buAutoNum type="arabicPeriod"/>
            </a:pPr>
            <a:r>
              <a:rPr lang="fa-IR" sz="2600" b="1" dirty="0">
                <a:cs typeface="B Homa" pitchFamily="2" charset="-78"/>
              </a:rPr>
              <a:t>مراحل انجام آمایش به بعضی از مراحل یادگیری اکتشافی شباهت دارد و همین امر باعث لذت بردن از حصول نتیجه می شود.</a:t>
            </a:r>
          </a:p>
          <a:p>
            <a:pPr marL="342900" indent="-342900" algn="just" rtl="1">
              <a:buFont typeface="+mj-lt"/>
              <a:buAutoNum type="arabicPeriod"/>
            </a:pPr>
            <a:r>
              <a:rPr lang="fa-IR" sz="2600" b="1" dirty="0">
                <a:cs typeface="B Homa" pitchFamily="2" charset="-78"/>
              </a:rPr>
              <a:t>تجربه یادگیری را عمق می بخشد.</a:t>
            </a:r>
          </a:p>
          <a:p>
            <a:pPr marL="342900" indent="-342900" algn="just" rtl="1">
              <a:buFont typeface="+mj-lt"/>
              <a:buAutoNum type="arabicPeriod"/>
            </a:pPr>
            <a:r>
              <a:rPr lang="fa-IR" sz="2600" b="1" dirty="0">
                <a:cs typeface="B Homa" pitchFamily="2" charset="-78"/>
              </a:rPr>
              <a:t>در انجام آزمایش یادگیری با دیدن که موثرتر از شنیدن است، اتفاق می افتد</a:t>
            </a:r>
            <a:r>
              <a:rPr lang="fa-IR" sz="2600" dirty="0">
                <a:cs typeface="B Homa" pitchFamily="2" charset="-78"/>
              </a:rPr>
              <a:t>.</a:t>
            </a:r>
          </a:p>
          <a:p>
            <a:pPr marL="342900" indent="-342900" algn="r" rtl="1">
              <a:buFont typeface="+mj-lt"/>
              <a:buAutoNum type="arabicPeriod"/>
            </a:pPr>
            <a:endParaRPr lang="en-US" dirty="0"/>
          </a:p>
        </p:txBody>
      </p:sp>
    </p:spTree>
    <p:extLst>
      <p:ext uri="{BB962C8B-B14F-4D97-AF65-F5344CB8AC3E}">
        <p14:creationId xmlns:p14="http://schemas.microsoft.com/office/powerpoint/2010/main" val="3036444241"/>
      </p:ext>
    </p:extLst>
  </p:cSld>
  <p:clrMapOvr>
    <a:masterClrMapping/>
  </p:clrMapOvr>
  <p:transition spd="slow">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241" y="39469"/>
            <a:ext cx="9595897"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3600" b="1" dirty="0">
                <a:ln w="11430"/>
                <a:solidFill>
                  <a:srgbClr val="FFFF00"/>
                </a:solidFill>
                <a:effectLst>
                  <a:outerShdw blurRad="50800" dist="39000" dir="5460000" algn="tl">
                    <a:srgbClr val="000000">
                      <a:alpha val="38000"/>
                    </a:srgbClr>
                  </a:outerShdw>
                </a:effectLst>
              </a:rPr>
              <a:t>فصل پنجم: ارزش یابی پیشرفت تحصیلی در درس علوم تجربی</a:t>
            </a:r>
            <a:endParaRPr lang="en-US" sz="3600" b="1" dirty="0">
              <a:ln w="11430"/>
              <a:solidFill>
                <a:srgbClr val="FFFF00"/>
              </a:solidFill>
              <a:effectLst>
                <a:outerShdw blurRad="50800" dist="39000" dir="5460000" algn="tl">
                  <a:srgbClr val="000000">
                    <a:alpha val="38000"/>
                  </a:srgbClr>
                </a:outerShdw>
              </a:effectLst>
            </a:endParaRPr>
          </a:p>
        </p:txBody>
      </p:sp>
      <p:sp>
        <p:nvSpPr>
          <p:cNvPr id="3" name="TextBox 2"/>
          <p:cNvSpPr txBox="1"/>
          <p:nvPr/>
        </p:nvSpPr>
        <p:spPr>
          <a:xfrm>
            <a:off x="0" y="609600"/>
            <a:ext cx="9144000" cy="6093976"/>
          </a:xfrm>
          <a:prstGeom prst="rect">
            <a:avLst/>
          </a:prstGeom>
          <a:noFill/>
        </p:spPr>
        <p:txBody>
          <a:bodyPr wrap="square" rtlCol="0">
            <a:spAutoFit/>
          </a:bodyPr>
          <a:lstStyle/>
          <a:p>
            <a:pPr algn="r" rtl="1"/>
            <a:r>
              <a:rPr lang="fa-IR" sz="2600" b="1" dirty="0">
                <a:solidFill>
                  <a:prstClr val="white"/>
                </a:solidFill>
                <a:cs typeface="B Homa" pitchFamily="2" charset="-78"/>
              </a:rPr>
              <a:t>ارزش یابی</a:t>
            </a:r>
            <a:r>
              <a:rPr lang="en-US" sz="2600" b="1" dirty="0">
                <a:solidFill>
                  <a:prstClr val="white"/>
                </a:solidFill>
                <a:cs typeface="B Homa" pitchFamily="2" charset="-78"/>
              </a:rPr>
              <a:t> </a:t>
            </a:r>
            <a:r>
              <a:rPr lang="fa-IR" sz="2600" b="1" dirty="0">
                <a:solidFill>
                  <a:prstClr val="white"/>
                </a:solidFill>
                <a:cs typeface="B Homa" pitchFamily="2" charset="-78"/>
              </a:rPr>
              <a:t>عنصری حساس است که بر تصمیم گیری معلم اثر می گذارد و یادگیری دانش آموز را هدایت می کند.</a:t>
            </a:r>
            <a:r>
              <a:rPr lang="en-US" sz="2600" b="1" dirty="0">
                <a:solidFill>
                  <a:prstClr val="white"/>
                </a:solidFill>
                <a:cs typeface="B Homa" pitchFamily="2" charset="-78"/>
              </a:rPr>
              <a:t> </a:t>
            </a:r>
            <a:r>
              <a:rPr lang="fa-IR" sz="2600" b="1" dirty="0">
                <a:solidFill>
                  <a:prstClr val="white"/>
                </a:solidFill>
                <a:cs typeface="B Homa" pitchFamily="2" charset="-78"/>
              </a:rPr>
              <a:t>ارزش یابی دانش آموزان فرایندی جامع و مستمر است که نیازمند برنامه ریزی دقیق و اجرای نظام مند است. </a:t>
            </a:r>
          </a:p>
          <a:p>
            <a:pPr algn="r" rtl="1"/>
            <a:r>
              <a:rPr lang="fa-IR" sz="2600" b="1" dirty="0">
                <a:solidFill>
                  <a:prstClr val="white"/>
                </a:solidFill>
                <a:cs typeface="B Homa" pitchFamily="2" charset="-78"/>
              </a:rPr>
              <a:t>در </a:t>
            </a:r>
            <a:r>
              <a:rPr lang="fa-IR" sz="2600" b="1" dirty="0">
                <a:cs typeface="B Homa" pitchFamily="2" charset="-78"/>
              </a:rPr>
              <a:t>فرایند یادگیری اهمیت ارزش یابی کمتر از روش تدریس مناسب نیست، بنابراین توصیه می شود که روش تدریس مناسب با ارزش یابی مناسب تلفیق گردد.</a:t>
            </a:r>
          </a:p>
          <a:p>
            <a:pPr algn="r" rtl="1"/>
            <a:r>
              <a:rPr lang="fa-IR" sz="2600" b="1" dirty="0">
                <a:cs typeface="B Homa" pitchFamily="2" charset="-78"/>
              </a:rPr>
              <a:t>در ارز شیابی سه واژه «اندازه گیری» «سنجش» و «ارزشیابی» مد نظر است:</a:t>
            </a:r>
          </a:p>
          <a:p>
            <a:pPr marL="457200" indent="-457200" algn="r" rtl="1">
              <a:buFont typeface="Wingdings" pitchFamily="2" charset="2"/>
              <a:buChar char="ü"/>
            </a:pPr>
            <a:r>
              <a:rPr lang="fa-IR" sz="2600" b="1" dirty="0">
                <a:cs typeface="B Homa" pitchFamily="2" charset="-78"/>
              </a:rPr>
              <a:t>اندازه گیری، یعنی گردآوری اطلاعات درباره گستردگی یا فراوانی یک مورد.</a:t>
            </a:r>
          </a:p>
          <a:p>
            <a:pPr marL="457200" indent="-457200" algn="r" rtl="1">
              <a:buFont typeface="Wingdings" pitchFamily="2" charset="2"/>
              <a:buChar char="ü"/>
            </a:pPr>
            <a:r>
              <a:rPr lang="fa-IR" sz="2600" b="1" dirty="0">
                <a:cs typeface="B Homa" pitchFamily="2" charset="-78"/>
              </a:rPr>
              <a:t>سنجش: دامنه یی وسیع تر از اندازه گیری دارد و شامل گردآوری اطلاعات درباره پیشرفت یادگیری دانش آموزان است. سنجش شامل اقداماتی است که در اندازه گیری صورت گرفته است. </a:t>
            </a:r>
            <a:endParaRPr lang="en-US" sz="2600" b="1" dirty="0">
              <a:cs typeface="B Homa" pitchFamily="2" charset="-78"/>
            </a:endParaRPr>
          </a:p>
          <a:p>
            <a:pPr marL="457200" indent="-457200" algn="r" rtl="1">
              <a:buFont typeface="Wingdings" pitchFamily="2" charset="2"/>
              <a:buChar char="ü"/>
            </a:pPr>
            <a:r>
              <a:rPr lang="fa-IR" sz="2600" b="1" dirty="0">
                <a:cs typeface="B Homa" pitchFamily="2" charset="-78"/>
              </a:rPr>
              <a:t>ارزشیابی به معنی قضاوت درباره میزان ارزش یا اعتبار اطلاعات گردآوری شده است.</a:t>
            </a:r>
          </a:p>
          <a:p>
            <a:pPr algn="r" rtl="1"/>
            <a:r>
              <a:rPr lang="fa-IR" sz="2600" b="1" dirty="0">
                <a:cs typeface="B Homa" pitchFamily="2" charset="-78"/>
              </a:rPr>
              <a:t>ارزشیابی از پیشرفت تحصیلی « فرایند جمع آوری اطلاعات از آموخته های دانش آموزان و قضاوت در مورد آموخته های آنها است.    </a:t>
            </a:r>
            <a:endParaRPr lang="en-US" sz="2600" dirty="0">
              <a:cs typeface="B Homa" pitchFamily="2" charset="-78"/>
            </a:endParaRPr>
          </a:p>
        </p:txBody>
      </p:sp>
    </p:spTree>
    <p:extLst>
      <p:ext uri="{BB962C8B-B14F-4D97-AF65-F5344CB8AC3E}">
        <p14:creationId xmlns:p14="http://schemas.microsoft.com/office/powerpoint/2010/main" val="1928557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959"/>
            <a:ext cx="9144000" cy="6555641"/>
          </a:xfrm>
          <a:prstGeom prst="rect">
            <a:avLst/>
          </a:prstGeom>
        </p:spPr>
        <p:txBody>
          <a:bodyPr wrap="square">
            <a:spAutoFit/>
          </a:bodyPr>
          <a:lstStyle/>
          <a:p>
            <a:pPr algn="just" rtl="1"/>
            <a:r>
              <a:rPr lang="fa-IR" sz="3000" dirty="0">
                <a:latin typeface="2  Nazanin"/>
              </a:rPr>
              <a:t>سواد علمی فناورانه:مجموعه ای ازدانشها،مهارتهاونگرشها درزمینه علوم وفناوری است که هرانسانی برای زندگی کردن به آن نیاز دارد. آنچه امروز در دنیابه سوادعلمی وفناورانه مشهور است،درواقع کسب توانایی برای حل  مسايل ومشکلاتی است که جامعه امروزی بشر با آن مواجه است.</a:t>
            </a:r>
          </a:p>
          <a:p>
            <a:pPr algn="just" rtl="1"/>
            <a:r>
              <a:rPr lang="fa-IR" sz="3000" dirty="0">
                <a:latin typeface="2  Nazanin"/>
              </a:rPr>
              <a:t>به همین علت یکی از عواملی که به طور مستقیم برارتقای سطح سواد علمی وفناورانه ی مردم جامعه اثرمی گذارد،کیفیت آمو زش علوم درنظام آموزش و پرورش است. آنچه امروزه در رسانه ها سواد علمی – فناورانه نامیده می شود، در واقع یافتن توانایی حل مسایل و مشکلاتی است که جامعه بشری با آن مواجه است و هر انسانی، به عنوان عضوی  از این جامعه، می تواند نقشی مثبت یا منفی در مقابل این مسایل ایفا کند، مشکلاتی همچون : کاهش منابع ماده و انرژی ، لزوم یافتن منابع جایگزین برای این دو منبع حیاتی ، آلودگی محیط زیست ، بازیافت مواد اولیه پس از مصرف و بسیاری مسایل دیگر . </a:t>
            </a:r>
          </a:p>
        </p:txBody>
      </p:sp>
    </p:spTree>
    <p:extLst>
      <p:ext uri="{BB962C8B-B14F-4D97-AF65-F5344CB8AC3E}">
        <p14:creationId xmlns:p14="http://schemas.microsoft.com/office/powerpoint/2010/main" val="3366776345"/>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41493"/>
            <a:ext cx="9220200" cy="6740307"/>
          </a:xfrm>
          <a:prstGeom prst="rect">
            <a:avLst/>
          </a:prstGeom>
          <a:noFill/>
        </p:spPr>
        <p:txBody>
          <a:bodyPr wrap="square" rtlCol="0">
            <a:spAutoFit/>
          </a:bodyPr>
          <a:lstStyle/>
          <a:p>
            <a:pPr algn="r" rtl="1"/>
            <a:r>
              <a:rPr lang="fa-IR" sz="2400" dirty="0"/>
              <a:t>در ارزشیابی بر قضاوت تاکید می شود. (فرایند است نه فراورده، پس زمان بر است.</a:t>
            </a:r>
          </a:p>
          <a:p>
            <a:pPr algn="r" rtl="1"/>
            <a:r>
              <a:rPr lang="fa-IR" sz="2400" dirty="0"/>
              <a:t>ارزشیابی نیز می تواند بر اندازه گیری استوار گردد و می تواند سنجش را نیز در بر گیرد.</a:t>
            </a:r>
          </a:p>
          <a:p>
            <a:pPr algn="r" rtl="1"/>
            <a:r>
              <a:rPr lang="fa-IR" sz="2400" dirty="0"/>
              <a:t>در سنجش به میزان موجودیت یک امر توجه می شود، ولی در ارزشیابی ممکن است به عدم موجودیت نیز توجه شود. مثال:</a:t>
            </a:r>
          </a:p>
          <a:p>
            <a:pPr algn="r" rtl="1"/>
            <a:r>
              <a:rPr lang="fa-IR" sz="2400" dirty="0"/>
              <a:t>حضور و غیاب نوعی اندازه گیری است.</a:t>
            </a:r>
          </a:p>
          <a:p>
            <a:pPr algn="r" rtl="1"/>
            <a:r>
              <a:rPr lang="fa-IR" sz="2400" dirty="0"/>
              <a:t>توجه به حضور دانش آموز(که می تواند بر فرایند یادگیری اثر بگذارد) سنجش است.</a:t>
            </a:r>
          </a:p>
          <a:p>
            <a:pPr algn="r" rtl="1"/>
            <a:r>
              <a:rPr lang="fa-IR" sz="2400" dirty="0"/>
              <a:t>توجه به میزان عدم حضور دانش آموزان(که می تواند بر عدم موفقیت در فرایند یادگیری اثر گذار باشد) ارزشیابی است.</a:t>
            </a:r>
          </a:p>
          <a:p>
            <a:pPr algn="r" rtl="1"/>
            <a:r>
              <a:rPr lang="fa-IR" sz="2400" dirty="0"/>
              <a:t>بنابراین: اندازه گیری، صرفا تعیین مقدار کمیت است.</a:t>
            </a:r>
          </a:p>
          <a:p>
            <a:pPr algn="r" rtl="1"/>
            <a:r>
              <a:rPr lang="fa-IR" sz="2400" dirty="0"/>
              <a:t>سنجش بعد از اندازه گیری صورت می گیرد و معطوف به جایگاه اعضا نسبت به گروه است.</a:t>
            </a:r>
          </a:p>
          <a:p>
            <a:pPr algn="r" rtl="1"/>
            <a:r>
              <a:rPr lang="fa-IR" sz="2400" dirty="0"/>
              <a:t>  ارزشیابی قضاوت است بر مبنای داده های اندازه گیری و سنجش.</a:t>
            </a:r>
          </a:p>
          <a:p>
            <a:pPr algn="r" rtl="1"/>
            <a:r>
              <a:rPr lang="fa-IR" sz="2400" dirty="0"/>
              <a:t>مثال 2:</a:t>
            </a:r>
          </a:p>
          <a:p>
            <a:pPr algn="r" rtl="1"/>
            <a:r>
              <a:rPr lang="fa-IR" sz="2400" dirty="0"/>
              <a:t>در آزمون علوم علی نمره 14 گرفته است.</a:t>
            </a:r>
          </a:p>
          <a:p>
            <a:pPr algn="r" rtl="1"/>
            <a:r>
              <a:rPr lang="fa-IR" sz="2400" dirty="0"/>
              <a:t>تعیین نقطه 14 بر روی محور اعداد اندازه گیری است.</a:t>
            </a:r>
          </a:p>
          <a:p>
            <a:pPr algn="r" rtl="1"/>
            <a:r>
              <a:rPr lang="fa-IR" sz="2400" dirty="0"/>
              <a:t>موقعیت 14 بین دامنه نمرات دانش آموزان سنجش است.</a:t>
            </a:r>
          </a:p>
          <a:p>
            <a:pPr algn="r" rtl="1"/>
            <a:r>
              <a:rPr lang="fa-IR" sz="2400" dirty="0"/>
              <a:t>ارزش گذاری آن ارزشیابی است. یعنی اگر باقی دانش آموزان 19 و 20 باشند، علی نمره بدی کسب کرده است. اما اگر باقی دانش آموزان 0 تا 13 گرفته باشند علی نمره خوبی به گرفته </a:t>
            </a:r>
            <a:r>
              <a:rPr lang="fa-IR" sz="2400" dirty="0">
                <a:solidFill>
                  <a:srgbClr val="FF0000"/>
                </a:solidFill>
              </a:rPr>
              <a:t>است. </a:t>
            </a:r>
            <a:endParaRPr lang="en-US" sz="2400" dirty="0">
              <a:solidFill>
                <a:srgbClr val="FF0000"/>
              </a:solidFill>
            </a:endParaRPr>
          </a:p>
        </p:txBody>
      </p:sp>
    </p:spTree>
    <p:extLst>
      <p:ext uri="{BB962C8B-B14F-4D97-AF65-F5344CB8AC3E}">
        <p14:creationId xmlns:p14="http://schemas.microsoft.com/office/powerpoint/2010/main" val="3248915970"/>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109365"/>
          </a:xfrm>
          <a:prstGeom prst="rect">
            <a:avLst/>
          </a:prstGeom>
        </p:spPr>
        <p:txBody>
          <a:bodyPr wrap="square">
            <a:spAutoFit/>
          </a:bodyPr>
          <a:lstStyle/>
          <a:p>
            <a:pPr lvl="0" algn="ctr" rtl="1" fontAlgn="base">
              <a:spcBef>
                <a:spcPct val="0"/>
              </a:spcBef>
              <a:spcAft>
                <a:spcPct val="0"/>
              </a:spcAft>
            </a:pPr>
            <a:r>
              <a:rPr lang="ar-SA" sz="4000" b="1" dirty="0">
                <a:solidFill>
                  <a:srgbClr val="FF0000"/>
                </a:solidFill>
                <a:latin typeface="Calibri" pitchFamily="34" charset="0"/>
                <a:ea typeface="Calibri" pitchFamily="34" charset="0"/>
                <a:cs typeface="Arial" pitchFamily="34" charset="0"/>
              </a:rPr>
              <a:t>انواع ارزشیابی</a:t>
            </a:r>
            <a:endParaRPr lang="en-US" sz="4000" b="1" dirty="0">
              <a:solidFill>
                <a:srgbClr val="FF0000"/>
              </a:solidFill>
              <a:latin typeface="Arial" pitchFamily="34" charset="0"/>
              <a:cs typeface="Arial" pitchFamily="34" charset="0"/>
            </a:endParaRPr>
          </a:p>
          <a:p>
            <a:pPr lvl="0" algn="r" rtl="1" eaLnBrk="0" fontAlgn="base" hangingPunct="0">
              <a:spcBef>
                <a:spcPct val="0"/>
              </a:spcBef>
              <a:spcAft>
                <a:spcPct val="0"/>
              </a:spcAft>
            </a:pPr>
            <a:r>
              <a:rPr lang="ar-SA" sz="2700" dirty="0">
                <a:solidFill>
                  <a:prstClr val="black"/>
                </a:solidFill>
                <a:latin typeface="Calibri" pitchFamily="34" charset="0"/>
                <a:ea typeface="Calibri" pitchFamily="34" charset="0"/>
                <a:cs typeface="B Koodak" pitchFamily="2" charset="-78"/>
              </a:rPr>
              <a:t>ارزشيابى را با توجه به زمان ارزشيابى و هدف‌هاى آن مى‌توان به سه دسته ارزشيابى تشخيصي، ارزشيابى تکوينى و ارزشيابى پايانى تقسيم کرد و آنها را به منظورهاى متفاوت در زمان و مقاطع مختلف آموزشى به کار برد.  </a:t>
            </a:r>
            <a:endParaRPr lang="fa-IR" sz="2700" dirty="0">
              <a:solidFill>
                <a:prstClr val="black"/>
              </a:solidFill>
              <a:latin typeface="Calibri" pitchFamily="34" charset="0"/>
              <a:ea typeface="Calibri" pitchFamily="34" charset="0"/>
              <a:cs typeface="B Koodak" pitchFamily="2" charset="-78"/>
            </a:endParaRPr>
          </a:p>
          <a:p>
            <a:pPr lvl="0" algn="r" rtl="1" eaLnBrk="0" fontAlgn="base" hangingPunct="0">
              <a:spcBef>
                <a:spcPct val="0"/>
              </a:spcBef>
              <a:spcAft>
                <a:spcPct val="0"/>
              </a:spcAft>
            </a:pPr>
            <a:r>
              <a:rPr lang="fa-IR" sz="2700" b="1" dirty="0">
                <a:solidFill>
                  <a:srgbClr val="FF0000"/>
                </a:solidFill>
                <a:latin typeface="Calibri" pitchFamily="34" charset="0"/>
                <a:cs typeface="B Koodak" pitchFamily="2" charset="-78"/>
              </a:rPr>
              <a:t>ارزشیابی تشخیصی: </a:t>
            </a:r>
            <a:endParaRPr lang="en-US" sz="2700" b="1" dirty="0">
              <a:solidFill>
                <a:srgbClr val="FF0000"/>
              </a:solidFill>
              <a:latin typeface="Calibri" pitchFamily="34" charset="0"/>
              <a:cs typeface="B Koodak" pitchFamily="2" charset="-78"/>
            </a:endParaRPr>
          </a:p>
          <a:p>
            <a:pPr lvl="0" algn="r" rtl="1" eaLnBrk="0" fontAlgn="base" hangingPunct="0">
              <a:spcBef>
                <a:spcPct val="0"/>
              </a:spcBef>
              <a:spcAft>
                <a:spcPct val="0"/>
              </a:spcAft>
            </a:pPr>
            <a:r>
              <a:rPr lang="ar-SA" sz="2700" dirty="0">
                <a:solidFill>
                  <a:prstClr val="black"/>
                </a:solidFill>
                <a:latin typeface="Calibri" pitchFamily="34" charset="0"/>
                <a:ea typeface="Calibri" pitchFamily="34" charset="0"/>
                <a:cs typeface="B Koodak" pitchFamily="2" charset="-78"/>
              </a:rPr>
              <a:t>معلم چگونه مى‌تواند مطمئن شود که شاگردانش مهارت‌هاى لازم را براى ورود به مطلب جديد دارند؟  </a:t>
            </a:r>
            <a:endParaRPr lang="en-US" sz="2700" dirty="0">
              <a:solidFill>
                <a:prstClr val="black"/>
              </a:solidFill>
              <a:latin typeface="Arial" pitchFamily="34" charset="0"/>
              <a:cs typeface="B Koodak" pitchFamily="2" charset="-78"/>
            </a:endParaRPr>
          </a:p>
          <a:p>
            <a:pPr lvl="0" algn="r" rtl="1" eaLnBrk="0" fontAlgn="base" hangingPunct="0">
              <a:spcBef>
                <a:spcPct val="0"/>
              </a:spcBef>
              <a:spcAft>
                <a:spcPct val="0"/>
              </a:spcAft>
            </a:pPr>
            <a:r>
              <a:rPr lang="en-US" sz="2700" dirty="0">
                <a:solidFill>
                  <a:prstClr val="black"/>
                </a:solidFill>
                <a:latin typeface="Calibri" pitchFamily="34" charset="0"/>
                <a:ea typeface="Calibri" pitchFamily="34" charset="0"/>
                <a:cs typeface="B Koodak" pitchFamily="2" charset="-78"/>
              </a:rPr>
              <a:t> </a:t>
            </a:r>
            <a:r>
              <a:rPr lang="ar-SA" sz="2700" dirty="0">
                <a:solidFill>
                  <a:prstClr val="black"/>
                </a:solidFill>
                <a:latin typeface="Calibri" pitchFamily="34" charset="0"/>
                <a:ea typeface="Calibri" pitchFamily="34" charset="0"/>
                <a:cs typeface="B Koodak" pitchFamily="2" charset="-78"/>
              </a:rPr>
              <a:t>- او چگونه مى‌تواند دريابد که شاگردانش قسمتى از مطالبى را که وى مى‌خواهد تدريس کند از پيش مى‌دانند؟  </a:t>
            </a:r>
            <a:endParaRPr lang="en-US" sz="2700" dirty="0">
              <a:solidFill>
                <a:prstClr val="black"/>
              </a:solidFill>
              <a:latin typeface="Arial" pitchFamily="34" charset="0"/>
              <a:cs typeface="B Koodak" pitchFamily="2" charset="-78"/>
            </a:endParaRPr>
          </a:p>
          <a:p>
            <a:pPr lvl="0" algn="r" rtl="1" eaLnBrk="0" fontAlgn="base" hangingPunct="0">
              <a:spcBef>
                <a:spcPct val="0"/>
              </a:spcBef>
              <a:spcAft>
                <a:spcPct val="0"/>
              </a:spcAft>
            </a:pPr>
            <a:r>
              <a:rPr lang="en-US" sz="2700" dirty="0">
                <a:solidFill>
                  <a:prstClr val="black"/>
                </a:solidFill>
                <a:latin typeface="Calibri" pitchFamily="34" charset="0"/>
                <a:ea typeface="Calibri" pitchFamily="34" charset="0"/>
                <a:cs typeface="B Koodak" pitchFamily="2" charset="-78"/>
              </a:rPr>
              <a:t> </a:t>
            </a:r>
            <a:r>
              <a:rPr lang="ar-SA" sz="2700" dirty="0">
                <a:solidFill>
                  <a:prstClr val="black"/>
                </a:solidFill>
                <a:latin typeface="Calibri" pitchFamily="34" charset="0"/>
                <a:ea typeface="Calibri" pitchFamily="34" charset="0"/>
                <a:cs typeface="B Koodak" pitchFamily="2" charset="-78"/>
              </a:rPr>
              <a:t>پاسخ‌دادن به دو پرسش فوق به مدد ارزشيابى تشخيصى امکان‌پذير است. از طريق ارزشيابى تشخيصى مى‌توان مشخص کرد که شاگردان معلومات، توانايى‌ها و مهارت‌هاى لازم را براى ورود به مطلب جديد دارند يا نه. </a:t>
            </a:r>
            <a:endParaRPr lang="fa-IR" sz="2700" dirty="0">
              <a:solidFill>
                <a:prstClr val="black"/>
              </a:solidFill>
              <a:latin typeface="Calibri" pitchFamily="34" charset="0"/>
              <a:ea typeface="Calibri" pitchFamily="34" charset="0"/>
              <a:cs typeface="B Koodak" pitchFamily="2" charset="-78"/>
            </a:endParaRPr>
          </a:p>
          <a:p>
            <a:pPr lvl="0" algn="r" rtl="1" eaLnBrk="0" fontAlgn="base" hangingPunct="0">
              <a:spcBef>
                <a:spcPct val="0"/>
              </a:spcBef>
              <a:spcAft>
                <a:spcPct val="0"/>
              </a:spcAft>
            </a:pPr>
            <a:r>
              <a:rPr lang="ar-SA" sz="2700" dirty="0">
                <a:solidFill>
                  <a:prstClr val="black"/>
                </a:solidFill>
                <a:latin typeface="Calibri" pitchFamily="34" charset="0"/>
                <a:ea typeface="Calibri" pitchFamily="34" charset="0"/>
                <a:cs typeface="B Koodak" pitchFamily="2" charset="-78"/>
              </a:rPr>
              <a:t>ارزشيابى تشخيصى را معمولاً از طريق اجراى سنجش آغازين يا آزمون رفتار ورودي انجام مى‌دهند. </a:t>
            </a:r>
            <a:endParaRPr lang="en-US" sz="2400" dirty="0">
              <a:solidFill>
                <a:prstClr val="black"/>
              </a:solidFill>
              <a:latin typeface="Arial" pitchFamily="34" charset="0"/>
              <a:cs typeface="B Koodak" pitchFamily="2" charset="-78"/>
            </a:endParaRPr>
          </a:p>
        </p:txBody>
      </p:sp>
    </p:spTree>
    <p:extLst>
      <p:ext uri="{BB962C8B-B14F-4D97-AF65-F5344CB8AC3E}">
        <p14:creationId xmlns:p14="http://schemas.microsoft.com/office/powerpoint/2010/main" val="2836673923"/>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7891"/>
            <a:ext cx="9144000" cy="6186309"/>
          </a:xfrm>
          <a:prstGeom prst="rect">
            <a:avLst/>
          </a:prstGeom>
        </p:spPr>
        <p:txBody>
          <a:bodyPr wrap="square">
            <a:spAutoFit/>
          </a:bodyPr>
          <a:lstStyle/>
          <a:p>
            <a:pPr lvl="0" algn="just" rtl="1" fontAlgn="base">
              <a:spcBef>
                <a:spcPct val="0"/>
              </a:spcBef>
              <a:spcAft>
                <a:spcPct val="0"/>
              </a:spcAft>
            </a:pPr>
            <a:r>
              <a:rPr lang="ar-SA" sz="3200" dirty="0">
                <a:solidFill>
                  <a:srgbClr val="FF0000"/>
                </a:solidFill>
                <a:latin typeface="Calibri" pitchFamily="34" charset="0"/>
                <a:ea typeface="Calibri" pitchFamily="34" charset="0"/>
                <a:cs typeface="B Koodak" pitchFamily="2" charset="-78"/>
              </a:rPr>
              <a:t>ارزشيابى تکوينى </a:t>
            </a:r>
            <a:r>
              <a:rPr lang="fa-IR" sz="3200" dirty="0">
                <a:solidFill>
                  <a:srgbClr val="FF0000"/>
                </a:solidFill>
                <a:latin typeface="Calibri" pitchFamily="34" charset="0"/>
                <a:ea typeface="Calibri" pitchFamily="34" charset="0"/>
                <a:cs typeface="B Koodak" pitchFamily="2" charset="-78"/>
              </a:rPr>
              <a:t>:</a:t>
            </a:r>
            <a:r>
              <a:rPr lang="ar-SA" sz="2800" dirty="0">
                <a:solidFill>
                  <a:prstClr val="black"/>
                </a:solidFill>
                <a:latin typeface="Calibri" pitchFamily="34" charset="0"/>
                <a:ea typeface="Calibri" pitchFamily="34" charset="0"/>
                <a:cs typeface="B Koodak" pitchFamily="2" charset="-78"/>
              </a:rPr>
              <a:t>ارزشيابى تکويني، آنطور که از اسم آن پيداست، زمانى به اجرا در مى‌آيد که فعاليت‌هاى آموزشى هنوز جريان دارد و يادگيرى شاگردان در حال تکوين يا شکل‌گيرى است. معمولاً تحقق هدف‌هاى آموزشى و پرورشى يا تغيير رفتار شاگردان، بتدريج و بمرور زمان امکان‌پذير مى‌شود. به اين دليل، معلم ناگزير است تحقق هدف‌هاى آموزشى هر بخش را در فاصله زمانى معيني، متناسب با توانايى و امکانات شاگردان انتظار داشته باشد. او براى آنکه از چگونگى تحقق هدف‌هاى آموزشى هر بخش از مطالب تدريس شده آگاه شود، لازم است در پايان هر بخش، آموخته‌هاى شاگردان را مورد ارزشيابى قرار دهد. اين نوع ارزشيابى که به طور مستمر در پايان هر بخش از مطالب تدريس شده و در طول سال تحصيلى انجام مى‌گيرد، ارزشيابى تکويني يا ارزشيابى مرحله‌اي ناميده مى‌شود. بديهى است محتواى سؤالات ارزشيابى تکويني، مستقيماً ناظر به اندازه‌گيرى آن دسته از هدف‌هاى آموزشى است که براى هر يک از بخش‌هاى مختلف و در فواصل زمانى معين پيش‌بينى شده است. </a:t>
            </a:r>
            <a:endParaRPr lang="en-US" sz="1600" dirty="0">
              <a:solidFill>
                <a:prstClr val="black"/>
              </a:solidFill>
              <a:latin typeface="Arial" pitchFamily="34" charset="0"/>
              <a:cs typeface="B Koodak" pitchFamily="2" charset="-78"/>
            </a:endParaRPr>
          </a:p>
        </p:txBody>
      </p:sp>
    </p:spTree>
    <p:extLst>
      <p:ext uri="{BB962C8B-B14F-4D97-AF65-F5344CB8AC3E}">
        <p14:creationId xmlns:p14="http://schemas.microsoft.com/office/powerpoint/2010/main" val="1019176348"/>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617196"/>
          </a:xfrm>
          <a:prstGeom prst="rect">
            <a:avLst/>
          </a:prstGeom>
        </p:spPr>
        <p:txBody>
          <a:bodyPr wrap="square">
            <a:spAutoFit/>
          </a:bodyPr>
          <a:lstStyle/>
          <a:p>
            <a:pPr lvl="0" algn="just" rtl="1" fontAlgn="base">
              <a:spcBef>
                <a:spcPct val="0"/>
              </a:spcBef>
              <a:spcAft>
                <a:spcPct val="0"/>
              </a:spcAft>
            </a:pPr>
            <a:r>
              <a:rPr lang="ar-SA" sz="3200" dirty="0">
                <a:solidFill>
                  <a:srgbClr val="FF0000"/>
                </a:solidFill>
                <a:latin typeface="Calibri" pitchFamily="34" charset="0"/>
                <a:ea typeface="Calibri" pitchFamily="34" charset="0"/>
                <a:cs typeface="B Koodak" pitchFamily="2" charset="-78"/>
              </a:rPr>
              <a:t>ارزشيابى پايانى </a:t>
            </a:r>
            <a:r>
              <a:rPr lang="fa-IR" sz="3200" dirty="0">
                <a:solidFill>
                  <a:srgbClr val="FF0000"/>
                </a:solidFill>
                <a:latin typeface="Calibri" pitchFamily="34" charset="0"/>
                <a:ea typeface="Calibri" pitchFamily="34" charset="0"/>
                <a:cs typeface="B Koodak" pitchFamily="2" charset="-78"/>
              </a:rPr>
              <a:t>:</a:t>
            </a:r>
            <a:r>
              <a:rPr lang="en-US" sz="2800" dirty="0">
                <a:solidFill>
                  <a:prstClr val="black"/>
                </a:solidFill>
                <a:latin typeface="Calibri" pitchFamily="34" charset="0"/>
                <a:ea typeface="Calibri" pitchFamily="34" charset="0"/>
                <a:cs typeface="B Koodak" pitchFamily="2" charset="-78"/>
              </a:rPr>
              <a:t> </a:t>
            </a:r>
            <a:r>
              <a:rPr lang="fa-IR" sz="2800" dirty="0">
                <a:solidFill>
                  <a:prstClr val="black"/>
                </a:solidFill>
                <a:latin typeface="Calibri" pitchFamily="34" charset="0"/>
                <a:ea typeface="Calibri" pitchFamily="34" charset="0"/>
                <a:cs typeface="B Koodak" pitchFamily="2" charset="-78"/>
              </a:rPr>
              <a:t> </a:t>
            </a:r>
            <a:r>
              <a:rPr lang="ar-SA" sz="2800" dirty="0">
                <a:solidFill>
                  <a:prstClr val="black"/>
                </a:solidFill>
                <a:latin typeface="Calibri" pitchFamily="34" charset="0"/>
                <a:ea typeface="Calibri" pitchFamily="34" charset="0"/>
                <a:cs typeface="B Koodak" pitchFamily="2" charset="-78"/>
              </a:rPr>
              <a:t>در پايان هر دوره آموزشي، لازم است ارزشيابى جامعى از ميزان آموخته‌هاى شاگردان به عمل آيد. اين نوع ارزشيابى را ارزشيابى پاياني گويند که ممکن است در پايان يک ترم يا يک سال تحصيلى انجام پذيرد. هدف از ارزشيابى پايانى معمولاً تعيين مقدار آموخته‌هاى شاگردان در طول يک دوره آموزشى به منظور نمره دادن و صدور گواهى‌نامه يا قضاوت درباره اثربخشى کار معلم و برنامه درسى يا مقايسه برنامه‌هاى مختلف با يکديگر است. ارزشيابى پايانى بر خلاف ارزشيابى تکوينى که تحقق هدف‌هاى جزئى مطالب آموزشى را ارزيابى مى‌کند، معمولاً ناظر به ارزشيابى هدف‌هاى نهايى آموزشى است؛ بنابراين، از نتايج آن براى اصلاح روش تدريس معلم يا رفع اشکالات يادگيرى شاگردان چندان استفاده‌اى نمى‌توان کرد؛ زيرا اين ارزشيابى پس از پايان يافتن جريان آموزشى يا دوره آموزشى صورت مى‌گيرد، ولى با اين همه از نتايج حاصل از آن مى‌توان به عنوان تجربه‌اى براى طراحى و اجراى فعاليت‌هاى آموزشى بعدى استفاده کرد.</a:t>
            </a:r>
            <a:r>
              <a:rPr lang="fa-IR" sz="2800" dirty="0">
                <a:solidFill>
                  <a:prstClr val="black"/>
                </a:solidFill>
                <a:latin typeface="Calibri" pitchFamily="34" charset="0"/>
                <a:ea typeface="Calibri" pitchFamily="34" charset="0"/>
                <a:cs typeface="B Koodak" pitchFamily="2" charset="-78"/>
              </a:rPr>
              <a:t> این نوع ارزشیابی برای قضاوت معلم در خصوص تصمیم گیری به منظور ارتقاء دانش آموزان به پایه بالاتر صورت می گیرد.</a:t>
            </a:r>
            <a:r>
              <a:rPr lang="ar-SA" sz="2800" dirty="0">
                <a:solidFill>
                  <a:prstClr val="black"/>
                </a:solidFill>
                <a:latin typeface="Calibri" pitchFamily="34" charset="0"/>
                <a:ea typeface="Calibri" pitchFamily="34" charset="0"/>
                <a:cs typeface="B Koodak" pitchFamily="2" charset="-78"/>
              </a:rPr>
              <a:t>  </a:t>
            </a:r>
            <a:endParaRPr lang="ar-SA" sz="4400" dirty="0">
              <a:solidFill>
                <a:prstClr val="black"/>
              </a:solidFill>
              <a:latin typeface="Arial" pitchFamily="34" charset="0"/>
              <a:cs typeface="B Koodak" pitchFamily="2" charset="-78"/>
            </a:endParaRPr>
          </a:p>
        </p:txBody>
      </p:sp>
    </p:spTree>
    <p:extLst>
      <p:ext uri="{BB962C8B-B14F-4D97-AF65-F5344CB8AC3E}">
        <p14:creationId xmlns:p14="http://schemas.microsoft.com/office/powerpoint/2010/main" val="2998300163"/>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08105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fa-IR"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در درس علوم چه چیزی ارزشیابی می شود</a:t>
            </a:r>
            <a:endParaRPr lang="en-US" sz="4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0" y="990600"/>
            <a:ext cx="9144000" cy="5816977"/>
          </a:xfrm>
          <a:prstGeom prst="rect">
            <a:avLst/>
          </a:prstGeom>
          <a:noFill/>
        </p:spPr>
        <p:txBody>
          <a:bodyPr wrap="square" rtlCol="0">
            <a:spAutoFit/>
          </a:bodyPr>
          <a:lstStyle/>
          <a:p>
            <a:pPr algn="r" rtl="1"/>
            <a:r>
              <a:rPr lang="fa-IR" sz="2400" dirty="0">
                <a:cs typeface="B Homa" pitchFamily="2" charset="-78"/>
              </a:rPr>
              <a:t>ارزشیابی باید از میزان دستیابی دانش آموزان به هر یک از سه حیطه(شناختی، روانی-حرکتی و عاطفی) انجام شود.</a:t>
            </a:r>
          </a:p>
          <a:p>
            <a:pPr algn="r" rtl="1"/>
            <a:r>
              <a:rPr lang="fa-IR" sz="2400" dirty="0">
                <a:cs typeface="B Homa" pitchFamily="2" charset="-78"/>
              </a:rPr>
              <a:t>ارزشیابی مستمر در فرآیند آموزش علوم نقش بسیار مهمی ایفا می کند.</a:t>
            </a:r>
          </a:p>
          <a:p>
            <a:pPr algn="r" rtl="1"/>
            <a:r>
              <a:rPr lang="fa-IR" sz="2400" dirty="0">
                <a:cs typeface="B Homa" pitchFamily="2" charset="-78"/>
              </a:rPr>
              <a:t>معلم باید در هر مرحله از تدریس خود با بهره گیری از ارزشیابی تدریجی آموزش خود را از جایی شروع کند که دانش آموزان از نظر دانش، مهارت و نگرش در آنجا  قرار دارند.</a:t>
            </a:r>
          </a:p>
          <a:p>
            <a:pPr algn="r" rtl="1"/>
            <a:r>
              <a:rPr lang="fa-IR" sz="2400" dirty="0">
                <a:cs typeface="B Homa" pitchFamily="2" charset="-78"/>
              </a:rPr>
              <a:t>ارزشیابی تکوینی در دروس دیگر به علت تاکید کمتر بر کسب مهارت ها آسانتر صورت می پذیرد. ولی در علوم چون مهارت ها جایگاهی متفاوت از دروس دیگر دارد، ارزشیابی تکوینی مشکل تر به نظر می رسد. بنابراین معلم باید در شناسایی سطح مهارت های کسب شده دانش آموزان خود مهارت پیدا کند.</a:t>
            </a:r>
          </a:p>
          <a:p>
            <a:pPr algn="r" rtl="1"/>
            <a:r>
              <a:rPr lang="fa-IR" sz="3600" dirty="0">
                <a:solidFill>
                  <a:srgbClr val="FF0000"/>
                </a:solidFill>
                <a:cs typeface="B Homa" pitchFamily="2" charset="-78"/>
              </a:rPr>
              <a:t>محاسن ارزشیابی مستمر:</a:t>
            </a:r>
          </a:p>
          <a:p>
            <a:pPr marL="571500" indent="-571500" algn="r" rtl="1">
              <a:buFont typeface="+mj-lt"/>
              <a:buAutoNum type="romanUcPeriod"/>
            </a:pPr>
            <a:r>
              <a:rPr lang="fa-IR" sz="2400" dirty="0">
                <a:cs typeface="B Homa" pitchFamily="2" charset="-78"/>
              </a:rPr>
              <a:t>بازخورد مناسب به معلم می دهد تا وی بر اساس سطح کسب دانش، مهارت و نگرش دانش آموزان طرح درس تنظیم کند. </a:t>
            </a:r>
          </a:p>
          <a:p>
            <a:pPr marL="571500" indent="-571500" algn="r" rtl="1">
              <a:buFont typeface="+mj-lt"/>
              <a:buAutoNum type="romanUcPeriod"/>
            </a:pPr>
            <a:r>
              <a:rPr lang="fa-IR" sz="2400" dirty="0">
                <a:cs typeface="B Homa" pitchFamily="2" charset="-78"/>
              </a:rPr>
              <a:t>تفاوت های فردی را شناسایی و متناسب با آن تدبیر در آموزش بیندیشد.</a:t>
            </a:r>
          </a:p>
          <a:p>
            <a:pPr marL="571500" indent="-571500" algn="r" rtl="1">
              <a:buFont typeface="+mj-lt"/>
              <a:buAutoNum type="romanUcPeriod"/>
            </a:pPr>
            <a:r>
              <a:rPr lang="fa-IR" sz="2400" dirty="0">
                <a:cs typeface="B Homa" pitchFamily="2" charset="-78"/>
              </a:rPr>
              <a:t>علاقه سنجی کند.</a:t>
            </a:r>
          </a:p>
          <a:p>
            <a:pPr marL="571500" indent="-571500" algn="r" rtl="1">
              <a:buFont typeface="+mj-lt"/>
              <a:buAutoNum type="romanUcPeriod"/>
            </a:pPr>
            <a:r>
              <a:rPr lang="fa-IR" sz="2400" dirty="0">
                <a:cs typeface="B Homa" pitchFamily="2" charset="-78"/>
              </a:rPr>
              <a:t>اطلاعات لازم برای سنجش و ارزشیابی پایانی دانش آموزان فراهم کند. </a:t>
            </a:r>
            <a:endParaRPr lang="en-US" sz="2400" dirty="0">
              <a:cs typeface="B Homa" pitchFamily="2" charset="-78"/>
            </a:endParaRPr>
          </a:p>
        </p:txBody>
      </p:sp>
    </p:spTree>
    <p:extLst>
      <p:ext uri="{BB962C8B-B14F-4D97-AF65-F5344CB8AC3E}">
        <p14:creationId xmlns:p14="http://schemas.microsoft.com/office/powerpoint/2010/main" val="2802857114"/>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9372600" cy="7171194"/>
          </a:xfrm>
          <a:prstGeom prst="rect">
            <a:avLst/>
          </a:prstGeom>
          <a:noFill/>
        </p:spPr>
        <p:txBody>
          <a:bodyPr wrap="square" rtlCol="0">
            <a:spAutoFit/>
          </a:bodyPr>
          <a:lstStyle/>
          <a:p>
            <a:pPr algn="r" rtl="1"/>
            <a:r>
              <a:rPr lang="fa-IR" sz="2300" dirty="0">
                <a:cs typeface="B Homa" pitchFamily="2" charset="-78"/>
              </a:rPr>
              <a:t>روش علمی ارزشیابی مستمر در درس علوم:</a:t>
            </a:r>
          </a:p>
          <a:p>
            <a:pPr marL="342900" indent="-342900" algn="r" rtl="1">
              <a:buFont typeface="+mj-lt"/>
              <a:buAutoNum type="arabicPeriod"/>
            </a:pPr>
            <a:r>
              <a:rPr lang="fa-IR" sz="2300" dirty="0">
                <a:cs typeface="B Homa" pitchFamily="2" charset="-78"/>
              </a:rPr>
              <a:t>ارزشیابی مستمر از فعالیت ها. فعالیت های دانش آموزان شامل فعالیت های گوناگونی است که درون کلاس به شکل آزمایش، پرسش و پاسخ و گفتگوهای حین تدریس صورت می پذیرد.فعالیت های دانش آموزان خارج از مدرسه شامل جمع آوری اطلاعات، انجام پروژه،گزارش و .... می باشد.</a:t>
            </a:r>
          </a:p>
          <a:p>
            <a:pPr marL="342900" indent="-342900" algn="r" rtl="1">
              <a:buFont typeface="+mj-lt"/>
              <a:buAutoNum type="arabicPeriod"/>
            </a:pPr>
            <a:r>
              <a:rPr lang="fa-IR" sz="2300" dirty="0">
                <a:cs typeface="B Homa" pitchFamily="2" charset="-78"/>
              </a:rPr>
              <a:t>ارزشیابی بر اساس چک لیست. در این نوع ارزشیابی معلم برای هر مبحثی که تدریس می کند، سطح انتظارات خود را یا به صورت انتظار می رود یا به صورت پیامد تنظیم و اقدام می کند.</a:t>
            </a:r>
          </a:p>
          <a:p>
            <a:pPr marL="342900" indent="-342900" algn="r" rtl="1">
              <a:buFont typeface="+mj-lt"/>
              <a:buAutoNum type="arabicPeriod"/>
            </a:pPr>
            <a:r>
              <a:rPr lang="fa-IR" sz="2300" dirty="0">
                <a:cs typeface="B Homa" pitchFamily="2" charset="-78"/>
              </a:rPr>
              <a:t>ارزشیابی بر اساس آزمون های عملکردی.</a:t>
            </a:r>
          </a:p>
          <a:p>
            <a:pPr marL="342900" indent="-342900" algn="r" rtl="1">
              <a:buFont typeface="+mj-lt"/>
              <a:buAutoNum type="arabicPeriod"/>
            </a:pPr>
            <a:r>
              <a:rPr lang="fa-IR" sz="2300" dirty="0">
                <a:cs typeface="B Homa" pitchFamily="2" charset="-78"/>
              </a:rPr>
              <a:t>ارزشیابی بر اساس تهیه گزارش.</a:t>
            </a:r>
          </a:p>
          <a:p>
            <a:pPr algn="r" rtl="1"/>
            <a:r>
              <a:rPr lang="fa-IR" sz="2300" dirty="0">
                <a:solidFill>
                  <a:srgbClr val="C00000"/>
                </a:solidFill>
                <a:cs typeface="B Homa" pitchFamily="2" charset="-78"/>
              </a:rPr>
              <a:t>معیارهای قضاوت در ارزشیابی :</a:t>
            </a:r>
          </a:p>
          <a:p>
            <a:pPr marL="342900" indent="-342900" algn="r" rtl="1">
              <a:buFont typeface="+mj-lt"/>
              <a:buAutoNum type="alphaUcPeriod"/>
            </a:pPr>
            <a:r>
              <a:rPr lang="fa-IR" sz="2300" dirty="0">
                <a:solidFill>
                  <a:srgbClr val="C00000"/>
                </a:solidFill>
                <a:cs typeface="B Homa" pitchFamily="2" charset="-78"/>
              </a:rPr>
              <a:t>ارزشیابی ملاکی یا معیار مدار: در ارزشیابی معیار مدار ملاک، برنامه درسی و انتظارات معلم است.</a:t>
            </a:r>
          </a:p>
          <a:p>
            <a:pPr marL="342900" indent="-342900" algn="r" rtl="1">
              <a:buFont typeface="+mj-lt"/>
              <a:buAutoNum type="alphaUcPeriod"/>
            </a:pPr>
            <a:r>
              <a:rPr lang="fa-IR" sz="2300" dirty="0">
                <a:solidFill>
                  <a:srgbClr val="C00000"/>
                </a:solidFill>
                <a:cs typeface="B Homa" pitchFamily="2" charset="-78"/>
              </a:rPr>
              <a:t>ارزشیابی هنجار مدار: در ارزشیابی هنجار مدار، ملاک خاصی مد نظر نیست. تنها دانش اموزان با یکدیگر مقایسه می شوند.</a:t>
            </a:r>
          </a:p>
          <a:p>
            <a:pPr marL="342900" indent="-342900" algn="r" rtl="1">
              <a:buFont typeface="+mj-lt"/>
              <a:buAutoNum type="alphaUcPeriod"/>
            </a:pPr>
            <a:r>
              <a:rPr lang="fa-IR" sz="2300" dirty="0">
                <a:solidFill>
                  <a:srgbClr val="C00000"/>
                </a:solidFill>
                <a:cs typeface="B Homa" pitchFamily="2" charset="-78"/>
              </a:rPr>
              <a:t>ارزشیابی دانش آموز مدار: در ارزشیابی دانش آموز مدار، دانش آموز با خودش یعنی با وضعیت قبل خودش و نقطه مورد انتظار فعلی باز با توجه به خودش سنجیده می شود.</a:t>
            </a:r>
          </a:p>
          <a:p>
            <a:pPr algn="r" rtl="1"/>
            <a:r>
              <a:rPr lang="fa-IR" sz="2300" dirty="0">
                <a:solidFill>
                  <a:srgbClr val="C00000"/>
                </a:solidFill>
                <a:cs typeface="B Homa" pitchFamily="2" charset="-78"/>
              </a:rPr>
              <a:t>در ارزشیابی مستمر عاقلانه ترین ارزشیابی دانش آموز محور یا دانش آموزمدار است. در این ارزشیابی دو دانش آموز که در یک سطح </a:t>
            </a:r>
            <a:r>
              <a:rPr lang="fa-IR" sz="2300">
                <a:solidFill>
                  <a:srgbClr val="C00000"/>
                </a:solidFill>
                <a:cs typeface="B Homa" pitchFamily="2" charset="-78"/>
              </a:rPr>
              <a:t>قرار دارند، </a:t>
            </a:r>
            <a:r>
              <a:rPr lang="fa-IR" sz="2300" dirty="0">
                <a:solidFill>
                  <a:srgbClr val="C00000"/>
                </a:solidFill>
                <a:cs typeface="B Homa" pitchFamily="2" charset="-78"/>
              </a:rPr>
              <a:t>یکی می تواند تشویق شود و دیگری مورد تشویق قرار نگیرد.</a:t>
            </a:r>
            <a:endParaRPr lang="en-US" sz="2300" dirty="0">
              <a:cs typeface="B Homa" pitchFamily="2" charset="-78"/>
            </a:endParaRPr>
          </a:p>
        </p:txBody>
      </p:sp>
    </p:spTree>
    <p:extLst>
      <p:ext uri="{BB962C8B-B14F-4D97-AF65-F5344CB8AC3E}">
        <p14:creationId xmlns:p14="http://schemas.microsoft.com/office/powerpoint/2010/main" val="136518570"/>
      </p:ext>
    </p:extLst>
  </p:cSld>
  <p:clrMapOvr>
    <a:masterClrMapping/>
  </p:clrMapOvr>
  <p:transition spd="slow">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94195"/>
          </a:xfrm>
          <a:prstGeom prst="rect">
            <a:avLst/>
          </a:prstGeom>
        </p:spPr>
        <p:txBody>
          <a:bodyPr wrap="square">
            <a:spAutoFit/>
          </a:bodyPr>
          <a:lstStyle/>
          <a:p>
            <a:pPr algn="r" rtl="1"/>
            <a:r>
              <a:rPr lang="fa-IR" sz="2600" dirty="0">
                <a:cs typeface="B Homa" pitchFamily="2" charset="-78"/>
              </a:rPr>
              <a:t>ده ویژگی معلمان امروزی از دیدگاه یونسکو:</a:t>
            </a:r>
            <a:endParaRPr lang="en-US" sz="2600" dirty="0">
              <a:cs typeface="B Homa" pitchFamily="2" charset="-78"/>
            </a:endParaRPr>
          </a:p>
          <a:p>
            <a:pPr algn="r" rtl="1"/>
            <a:r>
              <a:rPr lang="fa-IR" sz="2600" dirty="0">
                <a:cs typeface="B Homa" pitchFamily="2" charset="-78"/>
              </a:rPr>
              <a:t>1-معلمان موفق امروزی آماده اند بگویند : ما نمی دانیم اما با هم می آموزیم</a:t>
            </a:r>
          </a:p>
          <a:p>
            <a:pPr algn="r" rtl="1"/>
            <a:r>
              <a:rPr lang="fa-IR" sz="2600" dirty="0">
                <a:cs typeface="B Homa" pitchFamily="2" charset="-78"/>
              </a:rPr>
              <a:t>2- معلمان امروزی می دانندکه در وهله نخست معلم دانش آموزان هستند نه معلم کتب درسی</a:t>
            </a:r>
          </a:p>
          <a:p>
            <a:pPr algn="r" rtl="1"/>
            <a:r>
              <a:rPr lang="fa-IR" sz="2600" dirty="0">
                <a:cs typeface="B Homa" pitchFamily="2" charset="-78"/>
              </a:rPr>
              <a:t>3- معلمان فقط عرضه کنندگان دانش نیستند بلکه تسهیل گر روند یادگیری اند</a:t>
            </a:r>
          </a:p>
          <a:p>
            <a:pPr algn="r" rtl="1"/>
            <a:r>
              <a:rPr lang="fa-IR" sz="2600" dirty="0">
                <a:cs typeface="B Homa" pitchFamily="2" charset="-78"/>
              </a:rPr>
              <a:t>4- معلمان موفق امروزی می دانند که اثر گذاری بردانش آموزان بی انگیزه نیز از اهداف مهم آنهاست</a:t>
            </a:r>
          </a:p>
          <a:p>
            <a:pPr algn="r" rtl="1"/>
            <a:r>
              <a:rPr lang="fa-IR" sz="2600" dirty="0">
                <a:cs typeface="B Homa" pitchFamily="2" charset="-78"/>
              </a:rPr>
              <a:t>5- معلمان موفق امروزی می دانند زنگ تفریح وبازی حق مسلم کودکان است</a:t>
            </a:r>
          </a:p>
          <a:p>
            <a:pPr algn="r" rtl="1"/>
            <a:r>
              <a:rPr lang="fa-IR" sz="2600" dirty="0">
                <a:cs typeface="B Homa" pitchFamily="2" charset="-78"/>
              </a:rPr>
              <a:t>6- معلمان موفق امروزی می دانند برداشتن دیوارهای میان کلاس درس وجامعه از اهداف آنهاست</a:t>
            </a:r>
          </a:p>
          <a:p>
            <a:pPr algn="r" rtl="1"/>
            <a:r>
              <a:rPr lang="fa-IR" sz="2600" dirty="0">
                <a:cs typeface="B Homa" pitchFamily="2" charset="-78"/>
              </a:rPr>
              <a:t>7- معلمان موفق امروزی می دانند کلید قرن اخیر یادگیری مداوم است</a:t>
            </a:r>
          </a:p>
          <a:p>
            <a:pPr algn="r" rtl="1"/>
            <a:r>
              <a:rPr lang="fa-IR" sz="2600" dirty="0">
                <a:cs typeface="B Homa" pitchFamily="2" charset="-78"/>
              </a:rPr>
              <a:t>8- معلمان موفق امروزی می دانند بایدفرصت های مناسب برای احساس امنیت در دانش آموزان فراهم نمایند</a:t>
            </a:r>
          </a:p>
          <a:p>
            <a:pPr algn="r" rtl="1"/>
            <a:r>
              <a:rPr lang="fa-IR" sz="2600" dirty="0">
                <a:cs typeface="B Homa" pitchFamily="2" charset="-78"/>
              </a:rPr>
              <a:t>9- معلمان موفق امروزی می دانند سهم هر دانش آموز از یادگیری اهمیت دارد</a:t>
            </a:r>
          </a:p>
          <a:p>
            <a:pPr algn="r" rtl="1"/>
            <a:r>
              <a:rPr lang="fa-IR" sz="2600" dirty="0">
                <a:cs typeface="B Homa" pitchFamily="2" charset="-78"/>
              </a:rPr>
              <a:t>10- معلمان موفق امروزی می دانند آنها علاوه برنیازهای علمی نیازهای معنوی واخلاقی هم دارند.</a:t>
            </a:r>
            <a:endParaRPr lang="en-US" sz="2600" dirty="0">
              <a:cs typeface="B Homa" pitchFamily="2" charset="-78"/>
            </a:endParaRPr>
          </a:p>
        </p:txBody>
      </p:sp>
    </p:spTree>
    <p:extLst>
      <p:ext uri="{BB962C8B-B14F-4D97-AF65-F5344CB8AC3E}">
        <p14:creationId xmlns:p14="http://schemas.microsoft.com/office/powerpoint/2010/main" val="4207960483"/>
      </p:ext>
    </p:extLst>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8" name="TextBox 7"/>
          <p:cNvSpPr txBox="1"/>
          <p:nvPr/>
        </p:nvSpPr>
        <p:spPr>
          <a:xfrm>
            <a:off x="2133600" y="2514600"/>
            <a:ext cx="5105400" cy="1015663"/>
          </a:xfrm>
          <a:prstGeom prst="rect">
            <a:avLst/>
          </a:prstGeom>
          <a:noFill/>
        </p:spPr>
        <p:txBody>
          <a:bodyPr wrap="square" rtlCol="0">
            <a:spAutoFit/>
          </a:bodyPr>
          <a:lstStyle/>
          <a:p>
            <a:r>
              <a:rPr lang="fa-IR" sz="6000" dirty="0">
                <a:solidFill>
                  <a:srgbClr val="DC24CF"/>
                </a:solidFill>
              </a:rPr>
              <a:t>موفق و پیروز باشید</a:t>
            </a:r>
            <a:endParaRPr lang="en-US" sz="6000" dirty="0">
              <a:solidFill>
                <a:srgbClr val="DC24C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ox(in)">
                                      <p:cBhvr>
                                        <p:cTn id="7" dur="500"/>
                                        <p:tgtEl>
                                          <p:spTgt spid="103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nodeType="clickEffect">
                                  <p:stCondLst>
                                    <p:cond delay="0"/>
                                  </p:stCondLst>
                                  <p:childTnLst>
                                    <p:set>
                                      <p:cBhvr>
                                        <p:cTn id="11" dur="1" fill="hold">
                                          <p:stCondLst>
                                            <p:cond delay="0"/>
                                          </p:stCondLst>
                                        </p:cTn>
                                        <p:tgtEl>
                                          <p:spTgt spid="1032"/>
                                        </p:tgtEl>
                                        <p:attrNameLst>
                                          <p:attrName>style.visibility</p:attrName>
                                        </p:attrNameLst>
                                      </p:cBhvr>
                                      <p:to>
                                        <p:strVal val="visible"/>
                                      </p:to>
                                    </p:set>
                                    <p:anim calcmode="lin" valueType="num">
                                      <p:cBhvr additive="base">
                                        <p:cTn id="12" dur="5000" fill="hold"/>
                                        <p:tgtEl>
                                          <p:spTgt spid="1032"/>
                                        </p:tgtEl>
                                        <p:attrNameLst>
                                          <p:attrName>ppt_x</p:attrName>
                                        </p:attrNameLst>
                                      </p:cBhvr>
                                      <p:tavLst>
                                        <p:tav tm="0">
                                          <p:val>
                                            <p:strVal val="#ppt_x"/>
                                          </p:val>
                                        </p:tav>
                                        <p:tav tm="100000">
                                          <p:val>
                                            <p:strVal val="#ppt_x"/>
                                          </p:val>
                                        </p:tav>
                                      </p:tavLst>
                                    </p:anim>
                                    <p:anim calcmode="lin" valueType="num">
                                      <p:cBhvr additive="base">
                                        <p:cTn id="13" dur="50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093976"/>
          </a:xfrm>
          <a:prstGeom prst="rect">
            <a:avLst/>
          </a:prstGeom>
        </p:spPr>
        <p:txBody>
          <a:bodyPr wrap="square">
            <a:spAutoFit/>
          </a:bodyPr>
          <a:lstStyle/>
          <a:p>
            <a:pPr lvl="0" algn="just" rtl="1"/>
            <a:r>
              <a:rPr lang="fa-IR" sz="3000" dirty="0">
                <a:solidFill>
                  <a:prstClr val="white"/>
                </a:solidFill>
                <a:latin typeface="arial, helvetica, sans-serif"/>
              </a:rPr>
              <a:t>از همه این مسائل مهم تر، نیازی به نام توسعه پایدار است که بستگی عمیق به سطح سواد علمی –فناورانه مردم جامعه دارد. امروزه، متخصصان توسعه شناسی، بر عامل نیروی انسانی کارآمد و دارای سطح بالای سواد علمی – فناورانه ، به عنوان یکی از عوامل اساسی توسعه پذیری جامعه تاکید می کنند و گاهی آن را به عنوان مهم ترین عامل توسعه و پیش شرط تحقق آن بر می شمارد. از این رو در جهان امروز، تمامی کشورها می کوشند سطح سواد علمی – فناورانه جامعه خود را بهبود بخشند تا زمینه توسعه پایدار را در کشور خود فراهم کنند. یکی از عواملی که مستقیما بر سطح سواد علمی –فناورانه مردم هر جامعه اثر </a:t>
            </a:r>
            <a:r>
              <a:rPr lang="fa-IR" sz="3000">
                <a:solidFill>
                  <a:prstClr val="white"/>
                </a:solidFill>
                <a:latin typeface="arial, helvetica, sans-serif"/>
              </a:rPr>
              <a:t>می گذارد، </a:t>
            </a:r>
            <a:r>
              <a:rPr lang="fa-IR" sz="3000" dirty="0">
                <a:solidFill>
                  <a:prstClr val="white"/>
                </a:solidFill>
                <a:latin typeface="arial, helvetica, sans-serif"/>
              </a:rPr>
              <a:t>کیفیت آموزش علوم در نظام آموزش و پرورش آن کشور است. ارتباط بین سطح سواد علمی –فناورانه مردم یک جامعه و کیفیت آموزش علوم در دوره آموزش رسمی در آن جامعه، ارتباطی کاملا نظامدار است و تا حدود زیادی به مشخصات و ماهیت سواد علمی – فناورانه مربوط می شود. </a:t>
            </a:r>
            <a:endParaRPr lang="fa-IR" sz="3000" dirty="0">
              <a:solidFill>
                <a:prstClr val="white"/>
              </a:solidFill>
            </a:endParaRPr>
          </a:p>
        </p:txBody>
      </p:sp>
    </p:spTree>
    <p:extLst>
      <p:ext uri="{BB962C8B-B14F-4D97-AF65-F5344CB8AC3E}">
        <p14:creationId xmlns:p14="http://schemas.microsoft.com/office/powerpoint/2010/main" val="1381781653"/>
      </p:ext>
    </p:extLst>
  </p:cSld>
  <p:clrMapOvr>
    <a:masterClrMapping/>
  </p:clrMapOvr>
  <p:transition spd="slow">
    <p:wip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4554</TotalTime>
  <Words>9351</Words>
  <Application>Microsoft Office PowerPoint</Application>
  <PresentationFormat>نمایش روی صفحه (4:3)</PresentationFormat>
  <Paragraphs>518</Paragraphs>
  <Slides>87</Slides>
  <Notes>5</Notes>
  <HiddenSlides>0</HiddenSlides>
  <MMClips>0</MMClips>
  <ScaleCrop>false</ScaleCrop>
  <HeadingPairs>
    <vt:vector size="4" baseType="variant">
      <vt:variant>
        <vt:lpstr>طرح زمینه</vt:lpstr>
      </vt:variant>
      <vt:variant>
        <vt:i4>1</vt:i4>
      </vt:variant>
      <vt:variant>
        <vt:lpstr>عنوان های اسلاید</vt:lpstr>
      </vt:variant>
      <vt:variant>
        <vt:i4>87</vt:i4>
      </vt:variant>
    </vt:vector>
  </HeadingPairs>
  <TitlesOfParts>
    <vt:vector size="88" baseType="lpstr">
      <vt:lpstr>Paper</vt:lpstr>
      <vt:lpstr>به نام آن که جان را فکرت آموخت</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rayan.paliz</dc:creator>
  <cp:lastModifiedBy>کاربر ناشناخته</cp:lastModifiedBy>
  <cp:revision>883</cp:revision>
  <dcterms:created xsi:type="dcterms:W3CDTF">2002-01-02T07:49:56Z</dcterms:created>
  <dcterms:modified xsi:type="dcterms:W3CDTF">2020-04-07T07:12:23Z</dcterms:modified>
</cp:coreProperties>
</file>