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68" r:id="rId1"/>
    <p:sldMasterId id="2147483780" r:id="rId2"/>
  </p:sldMasterIdLst>
  <p:notesMasterIdLst>
    <p:notesMasterId r:id="rId13"/>
  </p:notesMasterIdLst>
  <p:sldIdLst>
    <p:sldId id="256" r:id="rId3"/>
    <p:sldId id="439" r:id="rId4"/>
    <p:sldId id="440" r:id="rId5"/>
    <p:sldId id="441" r:id="rId6"/>
    <p:sldId id="417" r:id="rId7"/>
    <p:sldId id="425" r:id="rId8"/>
    <p:sldId id="426" r:id="rId9"/>
    <p:sldId id="427" r:id="rId10"/>
    <p:sldId id="428" r:id="rId11"/>
    <p:sldId id="442" r:id="rId12"/>
  </p:sldIdLst>
  <p:sldSz cx="9144000" cy="6858000" type="screen4x3"/>
  <p:notesSz cx="6858000" cy="9947275"/>
  <p:embeddedFontLst>
    <p:embeddedFont>
      <p:font typeface="Trebuchet MS" panose="020B0603020202020204" pitchFamily="34" charset="0"/>
      <p:regular r:id="rId14"/>
      <p:bold r:id="rId15"/>
      <p:italic r:id="rId16"/>
      <p:boldItalic r:id="rId17"/>
    </p:embeddedFont>
    <p:embeddedFont>
      <p:font typeface="Verdana" panose="020B0604030504040204" pitchFamily="3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0C0C"/>
    <a:srgbClr val="6B0B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3" autoAdjust="0"/>
    <p:restoredTop sz="87627" autoAdjust="0"/>
  </p:normalViewPr>
  <p:slideViewPr>
    <p:cSldViewPr>
      <p:cViewPr varScale="1">
        <p:scale>
          <a:sx n="64" d="100"/>
          <a:sy n="64" d="100"/>
        </p:scale>
        <p:origin x="-1476" y="-102"/>
      </p:cViewPr>
      <p:guideLst>
        <p:guide orient="horz" pos="1026"/>
        <p:guide pos="3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D17F406-6433-4177-83BE-B0FC62E1D163}" type="datetimeFigureOut">
              <a:rPr lang="en-US"/>
              <a:pPr>
                <a:defRPr/>
              </a:pPr>
              <a:t>4/11/2020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NZ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NZ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89BF6EA-D5C3-4723-A4A7-EE17DCC8C18C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972950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NZ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F1DE9F-5E14-4EE9-A133-D0FFD3719A40}" type="slidenum">
              <a:rPr lang="en-N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N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NZ" dirty="0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6195C-B06B-4DF4-918A-DC727D7D6C9C}" type="slidenum">
              <a:rPr lang="en-N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N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35CD9-3DCF-4F92-8D35-8543C5DE01FE}" type="datetimeFigureOut">
              <a:rPr lang="en-US"/>
              <a:pPr>
                <a:defRPr/>
              </a:pPr>
              <a:t>4/11/2020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168AF-005B-490A-9A36-C18A67DB4068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1492637"/>
      </p:ext>
    </p:extLst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57CEF-BBEB-44B4-9857-8A00B6B3236D}" type="datetimeFigureOut">
              <a:rPr lang="en-US"/>
              <a:pPr>
                <a:defRPr/>
              </a:pPr>
              <a:t>4/11/2020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3EACB-A8FA-4B67-A2D6-3D28E8BDC0A7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02112820"/>
      </p:ext>
    </p:extLst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95E14-8B21-4C72-B13C-3123AC4942C6}" type="datetimeFigureOut">
              <a:rPr lang="en-US"/>
              <a:pPr>
                <a:defRPr/>
              </a:pPr>
              <a:t>4/11/2020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74AA0-48A8-40A3-AB6A-43151911BD7F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38207289"/>
      </p:ext>
    </p:extLst>
  </p:cSld>
  <p:clrMapOvr>
    <a:masterClrMapping/>
  </p:clrMapOvr>
  <p:transition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84138-8178-4768-9149-8B8C41AA8927}" type="datetimeFigureOut">
              <a:rPr lang="en-US"/>
              <a:pPr>
                <a:defRPr/>
              </a:pPr>
              <a:t>4/11/2020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C4DB4-16D0-41EA-A7DF-BFED4F11550A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02780417"/>
      </p:ext>
    </p:extLst>
  </p:cSld>
  <p:clrMapOvr>
    <a:masterClrMapping/>
  </p:clrMapOvr>
  <p:transition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F0AFD-3FB3-4C28-B7B1-E1F6928F498A}" type="datetimeFigureOut">
              <a:rPr lang="en-US"/>
              <a:pPr>
                <a:defRPr/>
              </a:pPr>
              <a:t>4/11/2020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C5781-9DBA-4C43-A6B3-3744D044F1B4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03388925"/>
      </p:ext>
    </p:extLst>
  </p:cSld>
  <p:clrMapOvr>
    <a:masterClrMapping/>
  </p:clrMapOvr>
  <p:transition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C2616-4010-4C4E-A369-8352D8825A2F}" type="datetimeFigureOut">
              <a:rPr lang="en-US"/>
              <a:pPr>
                <a:defRPr/>
              </a:pPr>
              <a:t>4/11/2020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AA611-A3FC-4625-AAD6-05425F10D982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95607757"/>
      </p:ext>
    </p:extLst>
  </p:cSld>
  <p:clrMapOvr>
    <a:masterClrMapping/>
  </p:clrMapOvr>
  <p:transition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2A398-C467-4612-B048-2816F7B2A4BF}" type="datetimeFigureOut">
              <a:rPr lang="en-US"/>
              <a:pPr>
                <a:defRPr/>
              </a:pPr>
              <a:t>4/11/2020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752EF-0D83-456F-99E3-B75FB2D7F4E0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68220750"/>
      </p:ext>
    </p:extLst>
  </p:cSld>
  <p:clrMapOvr>
    <a:masterClrMapping/>
  </p:clrMapOvr>
  <p:transition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C1A3F-6553-4FA3-847F-D05058A416C7}" type="datetimeFigureOut">
              <a:rPr lang="en-US"/>
              <a:pPr>
                <a:defRPr/>
              </a:pPr>
              <a:t>4/11/2020</a:t>
            </a:fld>
            <a:endParaRPr lang="en-N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C81A3-152D-49E0-B826-BB3C0F10E514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00351713"/>
      </p:ext>
    </p:extLst>
  </p:cSld>
  <p:clrMapOvr>
    <a:masterClrMapping/>
  </p:clrMapOvr>
  <p:transition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3D1D7-33AB-4323-AA27-93E161A3AD14}" type="datetimeFigureOut">
              <a:rPr lang="en-US"/>
              <a:pPr>
                <a:defRPr/>
              </a:pPr>
              <a:t>4/11/2020</a:t>
            </a:fld>
            <a:endParaRPr lang="en-N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D98B9-E34D-45D7-A54F-4225D01554F1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54814526"/>
      </p:ext>
    </p:extLst>
  </p:cSld>
  <p:clrMapOvr>
    <a:masterClrMapping/>
  </p:clrMapOvr>
  <p:transition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F9B54-B49A-41ED-9A04-7EFD83FF35ED}" type="datetimeFigureOut">
              <a:rPr lang="en-US"/>
              <a:pPr>
                <a:defRPr/>
              </a:pPr>
              <a:t>4/11/2020</a:t>
            </a:fld>
            <a:endParaRPr lang="en-N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17A02-DB51-43F7-A5F0-F85E45366A6A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64532807"/>
      </p:ext>
    </p:extLst>
  </p:cSld>
  <p:clrMapOvr>
    <a:masterClrMapping/>
  </p:clrMapOvr>
  <p:transition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25E97-80D9-4E1D-9078-B11BFBE2A3C7}" type="datetimeFigureOut">
              <a:rPr lang="en-US"/>
              <a:pPr>
                <a:defRPr/>
              </a:pPr>
              <a:t>4/11/2020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2B6CE-9A41-4B13-8FDF-F9F43088C7F2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68844147"/>
      </p:ext>
    </p:extLst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6482D-EA08-4375-8DAF-7E8ACCF83146}" type="datetimeFigureOut">
              <a:rPr lang="en-US"/>
              <a:pPr>
                <a:defRPr/>
              </a:pPr>
              <a:t>4/11/2020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511B7-10CA-4D79-921A-246F3FE87025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58296100"/>
      </p:ext>
    </p:extLst>
  </p:cSld>
  <p:clrMapOvr>
    <a:masterClrMapping/>
  </p:clrMapOvr>
  <p:transition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AF543-9A8F-4DD8-A436-C63C87FB58EB}" type="datetimeFigureOut">
              <a:rPr lang="en-US"/>
              <a:pPr>
                <a:defRPr/>
              </a:pPr>
              <a:t>4/11/2020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91B30-672D-4EED-9FD6-98EAADF61F64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51657601"/>
      </p:ext>
    </p:extLst>
  </p:cSld>
  <p:clrMapOvr>
    <a:masterClrMapping/>
  </p:clrMapOvr>
  <p:transition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A1CBB-4E2B-4183-A643-9277EABCDF76}" type="datetimeFigureOut">
              <a:rPr lang="en-US"/>
              <a:pPr>
                <a:defRPr/>
              </a:pPr>
              <a:t>4/11/2020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F4854-741C-468E-8F8D-18F97D1B4930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89303199"/>
      </p:ext>
    </p:extLst>
  </p:cSld>
  <p:clrMapOvr>
    <a:masterClrMapping/>
  </p:clrMapOvr>
  <p:transition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1EE82-A0FB-4BE1-B3AC-3D63F2551646}" type="datetimeFigureOut">
              <a:rPr lang="en-US"/>
              <a:pPr>
                <a:defRPr/>
              </a:pPr>
              <a:t>4/11/2020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27C62-013B-4CBF-8E11-744C44B7A399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94766758"/>
      </p:ext>
    </p:extLst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A0C99-A70F-4EC8-89D3-7CBCBF12581E}" type="datetimeFigureOut">
              <a:rPr lang="en-US"/>
              <a:pPr>
                <a:defRPr/>
              </a:pPr>
              <a:t>4/11/2020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25079-8BFF-4D78-85D6-E73D7FE97BA2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24441424"/>
      </p:ext>
    </p:extLst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8F5DA-82D8-43D5-8B40-4FD1208D09E4}" type="datetimeFigureOut">
              <a:rPr lang="en-US"/>
              <a:pPr>
                <a:defRPr/>
              </a:pPr>
              <a:t>4/11/2020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F5A14-5D87-4127-8F40-C1D67ACA4441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58294999"/>
      </p:ext>
    </p:extLst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4D59A-0B75-4747-8B48-EA84D828B77E}" type="datetimeFigureOut">
              <a:rPr lang="en-US"/>
              <a:pPr>
                <a:defRPr/>
              </a:pPr>
              <a:t>4/11/2020</a:t>
            </a:fld>
            <a:endParaRPr lang="en-N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250B9-F471-4DAC-B954-25685A9A9CEA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01360244"/>
      </p:ext>
    </p:extLst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1C299-B252-4C95-AE63-F3291606E58E}" type="datetimeFigureOut">
              <a:rPr lang="en-US"/>
              <a:pPr>
                <a:defRPr/>
              </a:pPr>
              <a:t>4/11/2020</a:t>
            </a:fld>
            <a:endParaRPr lang="en-N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966B1-A4CA-473B-9BB1-6AF441A74E19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38246853"/>
      </p:ext>
    </p:extLst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D18DE-09FF-43C5-91CF-793C190F63EF}" type="datetimeFigureOut">
              <a:rPr lang="en-US"/>
              <a:pPr>
                <a:defRPr/>
              </a:pPr>
              <a:t>4/11/2020</a:t>
            </a:fld>
            <a:endParaRPr lang="en-N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0804C-874F-4730-BA03-9ACE251FE3C8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73646403"/>
      </p:ext>
    </p:extLst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FA3FC-0A1E-4D7B-BBBD-672EC0368925}" type="datetimeFigureOut">
              <a:rPr lang="en-US"/>
              <a:pPr>
                <a:defRPr/>
              </a:pPr>
              <a:t>4/11/2020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D474B-60CC-46CC-AD17-12965FD651A9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88296681"/>
      </p:ext>
    </p:extLst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NZ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CFDF4-E649-4100-95D2-2D58835EABEF}" type="datetimeFigureOut">
              <a:rPr lang="en-US"/>
              <a:pPr>
                <a:defRPr/>
              </a:pPr>
              <a:t>4/11/2020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AD6A0-B9C3-46D1-B286-3A19B907B6A1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68583709"/>
      </p:ext>
    </p:extLst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0E3242-DFC5-4791-BF4F-6997A3E14DB4}" type="datetimeFigureOut">
              <a:rPr lang="en-US"/>
              <a:pPr>
                <a:defRPr/>
              </a:pPr>
              <a:t>4/11/2020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2D40AD-F374-45CB-A058-7E3F34A19A2B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>
    <p:split orient="vert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AE62FC-C01A-48EF-B76D-F61B2A2131FD}" type="datetimeFigureOut">
              <a:rPr lang="en-US"/>
              <a:pPr>
                <a:defRPr/>
              </a:pPr>
              <a:t>4/11/2020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96FFCB-C626-464E-97C1-8444C61D90D9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ransition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71810"/>
            <a:ext cx="9144000" cy="141166"/>
          </a:xfrm>
          <a:extLst/>
        </p:spPr>
        <p:txBody>
          <a:bodyPr rtlCol="0">
            <a:normAutofit fontScale="900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NZ" b="1" cap="small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NZ" b="1" cap="small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NZ" b="1" cap="small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NZ" b="1" cap="small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NZ" b="1" cap="small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Becoming a good and professional teacher</a:t>
            </a:r>
            <a:br>
              <a:rPr lang="en-NZ" b="1" cap="small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NZ" b="1" cap="small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NZ" b="1" cap="small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NZ" b="1" cap="small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by</a:t>
            </a:r>
            <a:br>
              <a:rPr lang="en-NZ" b="1" cap="small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NZ" b="1" cap="small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M. </a:t>
            </a:r>
            <a:r>
              <a:rPr lang="en-NZ" b="1" cap="small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Maghsoudi</a:t>
            </a:r>
            <a:r>
              <a:rPr lang="en-NZ" b="1" cap="small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Ph.D. in tefl</a:t>
            </a:r>
            <a:br>
              <a:rPr lang="en-NZ" b="1" cap="small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NZ" b="1" cap="small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assistance Professor, </a:t>
            </a:r>
            <a:r>
              <a:rPr lang="en-NZ" b="1" cap="small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Farhangian</a:t>
            </a:r>
            <a:r>
              <a:rPr lang="en-NZ" b="1" cap="small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University, Arak</a:t>
            </a:r>
            <a:endParaRPr lang="en-NZ" sz="3600" b="1" cap="small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3861048"/>
            <a:ext cx="9143999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en-NZ" sz="3600" b="1" cap="small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Classroom management</a:t>
            </a:r>
            <a:endParaRPr lang="fa-I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357850"/>
          </a:xfrm>
        </p:spPr>
        <p:txBody>
          <a:bodyPr/>
          <a:lstStyle/>
          <a:p>
            <a:pPr>
              <a:buNone/>
            </a:pPr>
            <a:r>
              <a:rPr lang="en-US" sz="2600" b="1" dirty="0" smtClean="0"/>
              <a:t>How to prevent learning? (unintentionally</a:t>
            </a:r>
            <a:r>
              <a:rPr lang="en-US" dirty="0" smtClean="0"/>
              <a:t>)</a:t>
            </a:r>
          </a:p>
          <a:p>
            <a:pPr marL="514350" indent="-514350">
              <a:buAutoNum type="arabicParenR"/>
            </a:pPr>
            <a:r>
              <a:rPr lang="en-US" sz="2800" dirty="0" smtClean="0"/>
              <a:t>TTT</a:t>
            </a:r>
          </a:p>
          <a:p>
            <a:pPr marL="514350" indent="-514350">
              <a:buAutoNum type="arabicParenR"/>
            </a:pPr>
            <a:r>
              <a:rPr lang="en-US" sz="2800" dirty="0" smtClean="0"/>
              <a:t>Echo</a:t>
            </a:r>
          </a:p>
          <a:p>
            <a:pPr marL="514350" indent="-514350">
              <a:buAutoNum type="arabicParenR"/>
            </a:pPr>
            <a:r>
              <a:rPr lang="en-US" sz="2800" dirty="0" smtClean="0"/>
              <a:t>Adding  tails to sentences</a:t>
            </a:r>
          </a:p>
          <a:p>
            <a:pPr marL="514350" indent="-514350">
              <a:buAutoNum type="arabicParenR"/>
            </a:pPr>
            <a:r>
              <a:rPr lang="en-US" sz="2800" dirty="0" smtClean="0"/>
              <a:t>Asking “ do you understand?” </a:t>
            </a:r>
          </a:p>
          <a:p>
            <a:pPr marL="514350" indent="-514350">
              <a:buAutoNum type="arabicParenR"/>
            </a:pPr>
            <a:r>
              <a:rPr lang="en-US" sz="2800" dirty="0" smtClean="0"/>
              <a:t>Over- politeness</a:t>
            </a:r>
          </a:p>
          <a:p>
            <a:pPr marL="514350" indent="-514350">
              <a:buAutoNum type="arabicParenR"/>
            </a:pPr>
            <a:r>
              <a:rPr lang="en-US" sz="2800" dirty="0" smtClean="0"/>
              <a:t>Over- helping </a:t>
            </a:r>
          </a:p>
          <a:p>
            <a:pPr marL="514350" indent="-514350">
              <a:buAutoNum type="arabicParenR"/>
            </a:pPr>
            <a:r>
              <a:rPr lang="en-US" sz="2800" dirty="0" smtClean="0"/>
              <a:t>Flying with fastest 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/>
          <a:p>
            <a:r>
              <a:rPr lang="en-NZ" sz="3600" b="1" cap="small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Classroom management</a:t>
            </a:r>
            <a:endParaRPr lang="fa-IR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35785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Classroom management includes:</a:t>
            </a:r>
          </a:p>
          <a:p>
            <a:pPr>
              <a:buNone/>
            </a:pPr>
            <a:r>
              <a:rPr lang="en-US" sz="2600" b="1" dirty="0" smtClean="0"/>
              <a:t>1- activities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sz="2800" dirty="0" smtClean="0"/>
              <a:t>a) kinds of activities</a:t>
            </a:r>
          </a:p>
          <a:p>
            <a:pPr>
              <a:buNone/>
            </a:pPr>
            <a:r>
              <a:rPr lang="en-US" sz="2800" dirty="0" smtClean="0"/>
              <a:t>     b) monitoring activities</a:t>
            </a:r>
          </a:p>
          <a:p>
            <a:pPr>
              <a:buNone/>
            </a:pPr>
            <a:r>
              <a:rPr lang="en-US" sz="2800" dirty="0" smtClean="0"/>
              <a:t>     c) timing activities</a:t>
            </a:r>
          </a:p>
          <a:p>
            <a:pPr>
              <a:buNone/>
            </a:pPr>
            <a:r>
              <a:rPr lang="en-US" sz="2600" b="1" dirty="0" smtClean="0"/>
              <a:t>2- grouping and seating </a:t>
            </a:r>
          </a:p>
          <a:p>
            <a:pPr>
              <a:buNone/>
            </a:pPr>
            <a:r>
              <a:rPr lang="en-US" sz="2600" b="1" dirty="0" smtClean="0"/>
              <a:t>3- authority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sz="2800" dirty="0" smtClean="0"/>
              <a:t>a) deciding who does what</a:t>
            </a:r>
          </a:p>
          <a:p>
            <a:pPr>
              <a:buNone/>
            </a:pPr>
            <a:r>
              <a:rPr lang="en-US" sz="2800" dirty="0" smtClean="0"/>
              <a:t>     b) holding attention</a:t>
            </a:r>
          </a:p>
          <a:p>
            <a:pPr>
              <a:buNone/>
            </a:pPr>
            <a:r>
              <a:rPr lang="en-US" sz="2800" dirty="0" smtClean="0"/>
              <a:t>     c) relinquishing authority </a:t>
            </a:r>
            <a:endParaRPr lang="fa-IR" sz="28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en-NZ" sz="3600" b="1" cap="small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Classroom management</a:t>
            </a:r>
            <a:endParaRPr lang="fa-IR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71546"/>
            <a:ext cx="8715436" cy="5572164"/>
          </a:xfrm>
        </p:spPr>
        <p:txBody>
          <a:bodyPr/>
          <a:lstStyle/>
          <a:p>
            <a:pPr>
              <a:buNone/>
            </a:pPr>
            <a:r>
              <a:rPr lang="en-US" sz="2600" b="1" dirty="0" smtClean="0"/>
              <a:t>4- critical moments </a:t>
            </a:r>
          </a:p>
          <a:p>
            <a:pPr marL="635000" indent="-290513">
              <a:buAutoNum type="alphaLcParenR"/>
            </a:pPr>
            <a:r>
              <a:rPr lang="en-US" sz="2800" dirty="0" smtClean="0"/>
              <a:t>Starting the lesson</a:t>
            </a:r>
          </a:p>
          <a:p>
            <a:pPr marL="635000" indent="-290513">
              <a:buAutoNum type="alphaLcParenR"/>
            </a:pPr>
            <a:r>
              <a:rPr lang="en-US" sz="2800" dirty="0" smtClean="0"/>
              <a:t>Dealing with unexpected problems</a:t>
            </a:r>
          </a:p>
          <a:p>
            <a:pPr marL="635000" indent="-290513">
              <a:buAutoNum type="alphaLcParenR"/>
            </a:pPr>
            <a:r>
              <a:rPr lang="en-US" sz="2800" dirty="0" smtClean="0"/>
              <a:t>Finishing the lesson</a:t>
            </a:r>
          </a:p>
          <a:p>
            <a:pPr marL="514350" indent="-514350">
              <a:buNone/>
            </a:pPr>
            <a:r>
              <a:rPr lang="en-US" sz="2600" b="1" dirty="0" smtClean="0"/>
              <a:t>5- tools and techniques</a:t>
            </a:r>
          </a:p>
          <a:p>
            <a:pPr marL="858838" indent="-514350">
              <a:buAutoNum type="alphaLcParenR"/>
            </a:pPr>
            <a:r>
              <a:rPr lang="en-US" sz="2700" dirty="0" smtClean="0"/>
              <a:t>Using the board and classroom equipments</a:t>
            </a:r>
          </a:p>
          <a:p>
            <a:pPr marL="858838" indent="-514350">
              <a:buAutoNum type="alphaLcParenR"/>
            </a:pPr>
            <a:r>
              <a:rPr lang="en-US" sz="2800" dirty="0" smtClean="0"/>
              <a:t> using gestures</a:t>
            </a:r>
          </a:p>
          <a:p>
            <a:pPr marL="858838" indent="-514350">
              <a:buAutoNum type="alphaLcParenR"/>
            </a:pPr>
            <a:r>
              <a:rPr lang="en-US" sz="2800" dirty="0" smtClean="0"/>
              <a:t>Appropriate volume and speed</a:t>
            </a:r>
          </a:p>
          <a:p>
            <a:pPr marL="858838" indent="-514350">
              <a:buAutoNum type="alphaLcParenR"/>
            </a:pPr>
            <a:r>
              <a:rPr lang="en-US" sz="2800" dirty="0" smtClean="0"/>
              <a:t>Use of silence</a:t>
            </a:r>
          </a:p>
          <a:p>
            <a:pPr marL="858838" indent="-514350">
              <a:buAutoNum type="alphaLcParenR"/>
            </a:pPr>
            <a:r>
              <a:rPr lang="en-US" sz="2800" dirty="0" smtClean="0"/>
              <a:t>Grading policy</a:t>
            </a:r>
            <a:endParaRPr lang="fa-IR" sz="28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en-NZ" sz="3600" b="1" cap="small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Classroom management</a:t>
            </a:r>
            <a:endParaRPr lang="fa-I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600" b="1" dirty="0" smtClean="0"/>
              <a:t>6- working with students</a:t>
            </a:r>
          </a:p>
          <a:p>
            <a:pPr marL="514350" indent="-4763">
              <a:buAutoNum type="alphaLcParenR"/>
            </a:pPr>
            <a:r>
              <a:rPr lang="en-US" sz="2800" dirty="0" smtClean="0"/>
              <a:t>Spreading your attention evenly</a:t>
            </a:r>
          </a:p>
          <a:p>
            <a:pPr marL="514350" indent="-4763">
              <a:buAutoNum type="alphaLcParenR"/>
            </a:pPr>
            <a:r>
              <a:rPr lang="en-US" sz="2800" dirty="0" smtClean="0"/>
              <a:t>Eliciting feedback from students</a:t>
            </a:r>
          </a:p>
          <a:p>
            <a:pPr marL="514350" indent="-4763">
              <a:buAutoNum type="alphaLcParenR"/>
            </a:pPr>
            <a:r>
              <a:rPr lang="en-US" sz="2800" dirty="0" smtClean="0"/>
              <a:t>Really listening to students </a:t>
            </a:r>
          </a:p>
          <a:p>
            <a:pPr marL="514350" indent="-4763">
              <a:buAutoNum type="alphaLcParenR"/>
            </a:pPr>
            <a:r>
              <a:rPr lang="en-US" sz="2800" dirty="0" smtClean="0"/>
              <a:t>Understanding the students 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/>
          <a:p>
            <a:r>
              <a:rPr lang="en-NZ" sz="3600" b="1" cap="small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Classroom management</a:t>
            </a:r>
            <a:endParaRPr lang="en-NZ" sz="3600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4282" y="1285860"/>
            <a:ext cx="8643998" cy="4840303"/>
          </a:xfrm>
        </p:spPr>
        <p:txBody>
          <a:bodyPr/>
          <a:lstStyle/>
          <a:p>
            <a:pPr algn="ctr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Classroom Interaction: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In the list of statements below, choose any that you feel you agree with.</a:t>
            </a:r>
          </a:p>
          <a:p>
            <a:pPr algn="just">
              <a:buNone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1.a. it is more important for learners to listen and speak to teachers than for learners to listen and speak to each other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1.b. students should get most conversation practice in interacting with other learners rather than with teachers. </a:t>
            </a:r>
          </a:p>
          <a:p>
            <a:pPr algn="ctr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Commentary</a:t>
            </a:r>
          </a:p>
          <a:p>
            <a:pPr algn="just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If teachers speak most of the time, how much time will learners get to speak? Statement 1b suggests that we could maximize learners speaking time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908185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en-NZ" sz="3600" b="1" cap="small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Classroom management</a:t>
            </a:r>
            <a:endParaRPr lang="fa-I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pPr>
              <a:buNone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2.a. students usually learn best by listening to people explaining things.</a:t>
            </a:r>
          </a:p>
          <a:p>
            <a:pPr>
              <a:buNone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2.b. students usually learn best by trying things out.</a:t>
            </a:r>
          </a:p>
          <a:p>
            <a:pPr algn="ctr">
              <a:buNone/>
            </a:pPr>
            <a:r>
              <a:rPr lang="en-US" sz="2400" b="1" dirty="0" smtClean="0"/>
              <a:t>Commentary</a:t>
            </a:r>
          </a:p>
          <a:p>
            <a:pPr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Explanation, especially long ones, tend to leave the students cold, get bored, switched off. They will have a problem to follow what is being said. But they learn effectively if they are involved, take risks, experiment and practice.  </a:t>
            </a:r>
            <a:endParaRPr lang="fa-I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n-NZ" sz="3600" b="1" cap="small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Classroom</a:t>
            </a:r>
            <a:r>
              <a:rPr lang="en-NZ" sz="3600" b="1" cap="small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management</a:t>
            </a:r>
            <a:endParaRPr lang="fa-IR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142984"/>
            <a:ext cx="8643998" cy="5500726"/>
          </a:xfrm>
        </p:spPr>
        <p:txBody>
          <a:bodyPr/>
          <a:lstStyle/>
          <a:p>
            <a:pPr algn="just">
              <a:buNone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How could you get more student- student interaction instead of teacher to student or student to teacher ones?</a:t>
            </a:r>
          </a:p>
          <a:p>
            <a:pPr algn="ctr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Commentary</a:t>
            </a:r>
          </a:p>
          <a:p>
            <a:pPr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1- Encourage a friendly, relaxed, positive, supportive, rapport and trusting learning environment.</a:t>
            </a:r>
          </a:p>
          <a:p>
            <a:pPr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2- ask question rather than giving explanation.</a:t>
            </a:r>
          </a:p>
          <a:p>
            <a:pPr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3- allow time for students to listen, think and process their answer and speak.</a:t>
            </a:r>
          </a:p>
          <a:p>
            <a:pPr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4- use gesture to replace TT.</a:t>
            </a:r>
          </a:p>
          <a:p>
            <a:pPr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5- increase chances for STT.</a:t>
            </a:r>
          </a:p>
          <a:p>
            <a:pPr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6- if a student is speaking too quietly for you to hear, walk further away, rather than closer to them. </a:t>
            </a:r>
            <a:endParaRPr lang="fa-I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en-NZ" sz="3200" b="1" cap="small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Classroom management</a:t>
            </a:r>
            <a:endParaRPr lang="fa-I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Seating options in the classroom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fa-IR" dirty="0"/>
          </a:p>
        </p:txBody>
      </p:sp>
      <p:pic>
        <p:nvPicPr>
          <p:cNvPr id="6" name="Picture 2" descr="C:\Users\dell inspiron1525\Desktop\20160327_0759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914742" y="871284"/>
            <a:ext cx="5600268" cy="8429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n-NZ" sz="3600" b="1" cap="small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Classroom management</a:t>
            </a:r>
            <a:endParaRPr lang="fa-IR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 smtClean="0"/>
              <a:t>Kinds of Monitoring:</a:t>
            </a:r>
          </a:p>
          <a:p>
            <a:pPr>
              <a:buNone/>
            </a:pPr>
            <a:r>
              <a:rPr lang="en-US" dirty="0" smtClean="0"/>
              <a:t>1- Monitoring to check the mechanics</a:t>
            </a:r>
          </a:p>
          <a:p>
            <a:pPr>
              <a:buNone/>
            </a:pPr>
            <a:r>
              <a:rPr lang="en-US" dirty="0" smtClean="0"/>
              <a:t>2- Discreetly monitoring</a:t>
            </a:r>
          </a:p>
          <a:p>
            <a:pPr>
              <a:buNone/>
            </a:pPr>
            <a:r>
              <a:rPr lang="en-US" dirty="0" smtClean="0"/>
              <a:t>3- Vanish</a:t>
            </a:r>
          </a:p>
          <a:p>
            <a:pPr>
              <a:buNone/>
            </a:pPr>
            <a:r>
              <a:rPr lang="en-US" dirty="0" smtClean="0"/>
              <a:t>4- Actively monitoring</a:t>
            </a:r>
          </a:p>
          <a:p>
            <a:pPr>
              <a:buNone/>
            </a:pPr>
            <a:r>
              <a:rPr lang="en-US" dirty="0" smtClean="0"/>
              <a:t>5- Participate 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fa-IR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theme1.xml><?xml version="1.0" encoding="utf-8"?>
<a:theme xmlns:a="http://schemas.openxmlformats.org/drawingml/2006/main" name="Jack Richards PP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JCR-SF">
      <a:majorFont>
        <a:latin typeface="Trebuchet MS"/>
        <a:ea typeface=""/>
        <a:cs typeface=""/>
      </a:majorFont>
      <a:minorFont>
        <a:latin typeface="Verdana"/>
        <a:ea typeface=""/>
        <a:cs typeface="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Jack Richards PP Template</Template>
  <TotalTime>4154</TotalTime>
  <Words>432</Words>
  <Application>Microsoft Office PowerPoint</Application>
  <PresentationFormat>On-screen Show (4:3)</PresentationFormat>
  <Paragraphs>71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Trebuchet MS</vt:lpstr>
      <vt:lpstr>Times New Roman</vt:lpstr>
      <vt:lpstr>Verdana</vt:lpstr>
      <vt:lpstr>Calibri</vt:lpstr>
      <vt:lpstr>Jack Richards PP Template</vt:lpstr>
      <vt:lpstr>Custom Design</vt:lpstr>
      <vt:lpstr>  Becoming a good and professional teacher  by M. Maghsoudi, Ph.D. in tefl assistance Professor, Farhangian University, Arak</vt:lpstr>
      <vt:lpstr>Classroom management</vt:lpstr>
      <vt:lpstr>Classroom management</vt:lpstr>
      <vt:lpstr>Classroom management</vt:lpstr>
      <vt:lpstr>Classroom management</vt:lpstr>
      <vt:lpstr>Classroom management</vt:lpstr>
      <vt:lpstr>Classroom management</vt:lpstr>
      <vt:lpstr>Classroom management</vt:lpstr>
      <vt:lpstr>Classroom management</vt:lpstr>
      <vt:lpstr>Classroom management</vt:lpstr>
    </vt:vector>
  </TitlesOfParts>
  <Company>Textus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</dc:title>
  <dc:creator>R A S</dc:creator>
  <cp:lastModifiedBy>edu11</cp:lastModifiedBy>
  <cp:revision>311</cp:revision>
  <dcterms:created xsi:type="dcterms:W3CDTF">2011-03-15T08:08:53Z</dcterms:created>
  <dcterms:modified xsi:type="dcterms:W3CDTF">2020-04-11T15:59:48Z</dcterms:modified>
</cp:coreProperties>
</file>