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E36C73-3E77-4ED5-9722-FE910395AB0E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034B64-9ABB-4A70-BF64-937F54B25883}">
      <dgm:prSet phldrT="[Text]"/>
      <dgm:spPr/>
      <dgm:t>
        <a:bodyPr/>
        <a:lstStyle/>
        <a:p>
          <a:r>
            <a:rPr lang="fa-IR" dirty="0" smtClean="0">
              <a:cs typeface="B Zar" panose="00000400000000000000" pitchFamily="2" charset="-78"/>
            </a:rPr>
            <a:t>تفکر واگرا</a:t>
          </a:r>
          <a:endParaRPr lang="en-US" dirty="0">
            <a:cs typeface="B Zar" panose="00000400000000000000" pitchFamily="2" charset="-78"/>
          </a:endParaRPr>
        </a:p>
      </dgm:t>
    </dgm:pt>
    <dgm:pt modelId="{4B1627C3-75B2-4301-94D8-FC9E2713F740}" type="parTrans" cxnId="{B6F6BE7D-8CE3-41D5-BCC1-ED68703716DA}">
      <dgm:prSet/>
      <dgm:spPr/>
      <dgm:t>
        <a:bodyPr/>
        <a:lstStyle/>
        <a:p>
          <a:endParaRPr lang="en-US"/>
        </a:p>
      </dgm:t>
    </dgm:pt>
    <dgm:pt modelId="{9F8FC8B5-3807-40C0-A707-5A5FD8DB89F3}" type="sibTrans" cxnId="{B6F6BE7D-8CE3-41D5-BCC1-ED68703716DA}">
      <dgm:prSet/>
      <dgm:spPr/>
      <dgm:t>
        <a:bodyPr/>
        <a:lstStyle/>
        <a:p>
          <a:endParaRPr lang="en-US"/>
        </a:p>
      </dgm:t>
    </dgm:pt>
    <dgm:pt modelId="{74C5A21B-AC16-4724-802F-1B776CBE66D6}">
      <dgm:prSet phldrT="[Text]"/>
      <dgm:spPr/>
      <dgm:t>
        <a:bodyPr/>
        <a:lstStyle/>
        <a:p>
          <a:r>
            <a:rPr lang="fa-IR" dirty="0" smtClean="0">
              <a:cs typeface="B Zar" panose="00000400000000000000" pitchFamily="2" charset="-78"/>
            </a:rPr>
            <a:t>اصالت</a:t>
          </a:r>
          <a:endParaRPr lang="en-US" dirty="0">
            <a:cs typeface="B Zar" panose="00000400000000000000" pitchFamily="2" charset="-78"/>
          </a:endParaRPr>
        </a:p>
      </dgm:t>
    </dgm:pt>
    <dgm:pt modelId="{B308982B-00CA-484C-A949-153C234EBB5F}" type="parTrans" cxnId="{FEF83183-95B8-45FB-8871-193B1D1BCECD}">
      <dgm:prSet/>
      <dgm:spPr/>
      <dgm:t>
        <a:bodyPr/>
        <a:lstStyle/>
        <a:p>
          <a:endParaRPr lang="en-US">
            <a:cs typeface="B Zar" panose="00000400000000000000" pitchFamily="2" charset="-78"/>
          </a:endParaRPr>
        </a:p>
      </dgm:t>
    </dgm:pt>
    <dgm:pt modelId="{2EFA501F-0A77-4EFE-AEB3-A5FE4A16BA81}" type="sibTrans" cxnId="{FEF83183-95B8-45FB-8871-193B1D1BCECD}">
      <dgm:prSet/>
      <dgm:spPr/>
      <dgm:t>
        <a:bodyPr/>
        <a:lstStyle/>
        <a:p>
          <a:endParaRPr lang="en-US"/>
        </a:p>
      </dgm:t>
    </dgm:pt>
    <dgm:pt modelId="{25AA7FA5-3880-49C1-9EF2-1DD37D3E1827}">
      <dgm:prSet phldrT="[Text]"/>
      <dgm:spPr/>
      <dgm:t>
        <a:bodyPr/>
        <a:lstStyle/>
        <a:p>
          <a:r>
            <a:rPr lang="fa-IR" dirty="0" smtClean="0">
              <a:cs typeface="B Zar" panose="00000400000000000000" pitchFamily="2" charset="-78"/>
            </a:rPr>
            <a:t>انعطاف پذیری</a:t>
          </a:r>
          <a:endParaRPr lang="en-US" dirty="0">
            <a:cs typeface="B Zar" panose="00000400000000000000" pitchFamily="2" charset="-78"/>
          </a:endParaRPr>
        </a:p>
      </dgm:t>
    </dgm:pt>
    <dgm:pt modelId="{94AD4D72-A3E5-4A42-9114-7D30F351A437}" type="parTrans" cxnId="{B070F225-A96C-41D6-860B-2826E8FE0120}">
      <dgm:prSet/>
      <dgm:spPr/>
      <dgm:t>
        <a:bodyPr/>
        <a:lstStyle/>
        <a:p>
          <a:endParaRPr lang="en-US">
            <a:cs typeface="B Zar" panose="00000400000000000000" pitchFamily="2" charset="-78"/>
          </a:endParaRPr>
        </a:p>
      </dgm:t>
    </dgm:pt>
    <dgm:pt modelId="{27EB61A2-28C3-40AE-BC68-C004C287C5D4}" type="sibTrans" cxnId="{B070F225-A96C-41D6-860B-2826E8FE0120}">
      <dgm:prSet/>
      <dgm:spPr/>
      <dgm:t>
        <a:bodyPr/>
        <a:lstStyle/>
        <a:p>
          <a:endParaRPr lang="en-US"/>
        </a:p>
      </dgm:t>
    </dgm:pt>
    <dgm:pt modelId="{3D13F10D-87BE-4B93-B2DC-BA86C1EE0428}">
      <dgm:prSet phldrT="[Text]"/>
      <dgm:spPr/>
      <dgm:t>
        <a:bodyPr/>
        <a:lstStyle/>
        <a:p>
          <a:r>
            <a:rPr lang="fa-IR" dirty="0" smtClean="0">
              <a:cs typeface="B Zar" panose="00000400000000000000" pitchFamily="2" charset="-78"/>
            </a:rPr>
            <a:t>سیالی</a:t>
          </a:r>
          <a:endParaRPr lang="en-US" dirty="0">
            <a:cs typeface="B Zar" panose="00000400000000000000" pitchFamily="2" charset="-78"/>
          </a:endParaRPr>
        </a:p>
      </dgm:t>
    </dgm:pt>
    <dgm:pt modelId="{C0F82E51-05CF-4DC2-A200-14982105F963}" type="parTrans" cxnId="{D80A0140-F69F-493A-B3AF-A853173325B7}">
      <dgm:prSet/>
      <dgm:spPr/>
      <dgm:t>
        <a:bodyPr/>
        <a:lstStyle/>
        <a:p>
          <a:endParaRPr lang="en-US">
            <a:cs typeface="B Zar" panose="00000400000000000000" pitchFamily="2" charset="-78"/>
          </a:endParaRPr>
        </a:p>
      </dgm:t>
    </dgm:pt>
    <dgm:pt modelId="{710B8B21-781A-4059-ABCF-519751634621}" type="sibTrans" cxnId="{D80A0140-F69F-493A-B3AF-A853173325B7}">
      <dgm:prSet/>
      <dgm:spPr/>
      <dgm:t>
        <a:bodyPr/>
        <a:lstStyle/>
        <a:p>
          <a:endParaRPr lang="en-US"/>
        </a:p>
      </dgm:t>
    </dgm:pt>
    <dgm:pt modelId="{0D56B4FE-BC10-4547-99B5-EA38A9BAD5E7}" type="pres">
      <dgm:prSet presAssocID="{40E36C73-3E77-4ED5-9722-FE910395AB0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556CB0D-B98E-444E-9856-334A25EF5629}" type="pres">
      <dgm:prSet presAssocID="{24034B64-9ABB-4A70-BF64-937F54B25883}" presName="centerShape" presStyleLbl="node0" presStyleIdx="0" presStyleCnt="1"/>
      <dgm:spPr/>
    </dgm:pt>
    <dgm:pt modelId="{3ED3A6DB-CE1D-4949-8FA9-47911C9A05E8}" type="pres">
      <dgm:prSet presAssocID="{B308982B-00CA-484C-A949-153C234EBB5F}" presName="parTrans" presStyleLbl="bgSibTrans2D1" presStyleIdx="0" presStyleCnt="3"/>
      <dgm:spPr/>
    </dgm:pt>
    <dgm:pt modelId="{D8B8C48F-D053-4A82-8C10-A8C28D9D5FAB}" type="pres">
      <dgm:prSet presAssocID="{74C5A21B-AC16-4724-802F-1B776CBE66D6}" presName="node" presStyleLbl="node1" presStyleIdx="0" presStyleCnt="3">
        <dgm:presLayoutVars>
          <dgm:bulletEnabled val="1"/>
        </dgm:presLayoutVars>
      </dgm:prSet>
      <dgm:spPr/>
    </dgm:pt>
    <dgm:pt modelId="{B2FF0D97-F21D-4A34-B524-5A8F33689DE0}" type="pres">
      <dgm:prSet presAssocID="{94AD4D72-A3E5-4A42-9114-7D30F351A437}" presName="parTrans" presStyleLbl="bgSibTrans2D1" presStyleIdx="1" presStyleCnt="3"/>
      <dgm:spPr/>
    </dgm:pt>
    <dgm:pt modelId="{40F00372-2155-465D-AEE6-03CCDFD13049}" type="pres">
      <dgm:prSet presAssocID="{25AA7FA5-3880-49C1-9EF2-1DD37D3E1827}" presName="node" presStyleLbl="node1" presStyleIdx="1" presStyleCnt="3">
        <dgm:presLayoutVars>
          <dgm:bulletEnabled val="1"/>
        </dgm:presLayoutVars>
      </dgm:prSet>
      <dgm:spPr/>
    </dgm:pt>
    <dgm:pt modelId="{6FDDC356-B766-431A-8809-5F8AC26C6DAB}" type="pres">
      <dgm:prSet presAssocID="{C0F82E51-05CF-4DC2-A200-14982105F963}" presName="parTrans" presStyleLbl="bgSibTrans2D1" presStyleIdx="2" presStyleCnt="3"/>
      <dgm:spPr/>
    </dgm:pt>
    <dgm:pt modelId="{E87FE403-4368-4E12-B747-10F799E9BE70}" type="pres">
      <dgm:prSet presAssocID="{3D13F10D-87BE-4B93-B2DC-BA86C1EE042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F83183-95B8-45FB-8871-193B1D1BCECD}" srcId="{24034B64-9ABB-4A70-BF64-937F54B25883}" destId="{74C5A21B-AC16-4724-802F-1B776CBE66D6}" srcOrd="0" destOrd="0" parTransId="{B308982B-00CA-484C-A949-153C234EBB5F}" sibTransId="{2EFA501F-0A77-4EFE-AEB3-A5FE4A16BA81}"/>
    <dgm:cxn modelId="{17E07A96-558B-4AC0-8176-4F33DDAC41C6}" type="presOf" srcId="{3D13F10D-87BE-4B93-B2DC-BA86C1EE0428}" destId="{E87FE403-4368-4E12-B747-10F799E9BE70}" srcOrd="0" destOrd="0" presId="urn:microsoft.com/office/officeart/2005/8/layout/radial4"/>
    <dgm:cxn modelId="{B6F6BE7D-8CE3-41D5-BCC1-ED68703716DA}" srcId="{40E36C73-3E77-4ED5-9722-FE910395AB0E}" destId="{24034B64-9ABB-4A70-BF64-937F54B25883}" srcOrd="0" destOrd="0" parTransId="{4B1627C3-75B2-4301-94D8-FC9E2713F740}" sibTransId="{9F8FC8B5-3807-40C0-A707-5A5FD8DB89F3}"/>
    <dgm:cxn modelId="{699B171F-6136-496A-8BB2-CC4AEE12DCB6}" type="presOf" srcId="{C0F82E51-05CF-4DC2-A200-14982105F963}" destId="{6FDDC356-B766-431A-8809-5F8AC26C6DAB}" srcOrd="0" destOrd="0" presId="urn:microsoft.com/office/officeart/2005/8/layout/radial4"/>
    <dgm:cxn modelId="{C753FDAE-3CF2-4990-93E4-B9AD67E4AC84}" type="presOf" srcId="{B308982B-00CA-484C-A949-153C234EBB5F}" destId="{3ED3A6DB-CE1D-4949-8FA9-47911C9A05E8}" srcOrd="0" destOrd="0" presId="urn:microsoft.com/office/officeart/2005/8/layout/radial4"/>
    <dgm:cxn modelId="{B070F225-A96C-41D6-860B-2826E8FE0120}" srcId="{24034B64-9ABB-4A70-BF64-937F54B25883}" destId="{25AA7FA5-3880-49C1-9EF2-1DD37D3E1827}" srcOrd="1" destOrd="0" parTransId="{94AD4D72-A3E5-4A42-9114-7D30F351A437}" sibTransId="{27EB61A2-28C3-40AE-BC68-C004C287C5D4}"/>
    <dgm:cxn modelId="{839B9F74-1C29-4F7C-9A45-F64FD737C577}" type="presOf" srcId="{94AD4D72-A3E5-4A42-9114-7D30F351A437}" destId="{B2FF0D97-F21D-4A34-B524-5A8F33689DE0}" srcOrd="0" destOrd="0" presId="urn:microsoft.com/office/officeart/2005/8/layout/radial4"/>
    <dgm:cxn modelId="{F8CED54F-B9F2-4DAB-B67C-9BF1E4EBE076}" type="presOf" srcId="{24034B64-9ABB-4A70-BF64-937F54B25883}" destId="{4556CB0D-B98E-444E-9856-334A25EF5629}" srcOrd="0" destOrd="0" presId="urn:microsoft.com/office/officeart/2005/8/layout/radial4"/>
    <dgm:cxn modelId="{D80A0140-F69F-493A-B3AF-A853173325B7}" srcId="{24034B64-9ABB-4A70-BF64-937F54B25883}" destId="{3D13F10D-87BE-4B93-B2DC-BA86C1EE0428}" srcOrd="2" destOrd="0" parTransId="{C0F82E51-05CF-4DC2-A200-14982105F963}" sibTransId="{710B8B21-781A-4059-ABCF-519751634621}"/>
    <dgm:cxn modelId="{7EFB797E-1B7C-46F9-A868-6B24CD3AD456}" type="presOf" srcId="{25AA7FA5-3880-49C1-9EF2-1DD37D3E1827}" destId="{40F00372-2155-465D-AEE6-03CCDFD13049}" srcOrd="0" destOrd="0" presId="urn:microsoft.com/office/officeart/2005/8/layout/radial4"/>
    <dgm:cxn modelId="{8B0A3EE9-5517-4CCC-A395-B55543AF46D0}" type="presOf" srcId="{74C5A21B-AC16-4724-802F-1B776CBE66D6}" destId="{D8B8C48F-D053-4A82-8C10-A8C28D9D5FAB}" srcOrd="0" destOrd="0" presId="urn:microsoft.com/office/officeart/2005/8/layout/radial4"/>
    <dgm:cxn modelId="{670DFD41-20FA-4451-B124-2C3C332B8A97}" type="presOf" srcId="{40E36C73-3E77-4ED5-9722-FE910395AB0E}" destId="{0D56B4FE-BC10-4547-99B5-EA38A9BAD5E7}" srcOrd="0" destOrd="0" presId="urn:microsoft.com/office/officeart/2005/8/layout/radial4"/>
    <dgm:cxn modelId="{2E960431-70B2-406A-ABA8-4DA6D6AF6032}" type="presParOf" srcId="{0D56B4FE-BC10-4547-99B5-EA38A9BAD5E7}" destId="{4556CB0D-B98E-444E-9856-334A25EF5629}" srcOrd="0" destOrd="0" presId="urn:microsoft.com/office/officeart/2005/8/layout/radial4"/>
    <dgm:cxn modelId="{27FB1003-A6FE-47DF-8689-C297C8DA2F3E}" type="presParOf" srcId="{0D56B4FE-BC10-4547-99B5-EA38A9BAD5E7}" destId="{3ED3A6DB-CE1D-4949-8FA9-47911C9A05E8}" srcOrd="1" destOrd="0" presId="urn:microsoft.com/office/officeart/2005/8/layout/radial4"/>
    <dgm:cxn modelId="{A166B499-B72F-42FA-93A0-636FB0F9C1AE}" type="presParOf" srcId="{0D56B4FE-BC10-4547-99B5-EA38A9BAD5E7}" destId="{D8B8C48F-D053-4A82-8C10-A8C28D9D5FAB}" srcOrd="2" destOrd="0" presId="urn:microsoft.com/office/officeart/2005/8/layout/radial4"/>
    <dgm:cxn modelId="{FCBB3C1E-1734-44DE-BBED-86608F846E14}" type="presParOf" srcId="{0D56B4FE-BC10-4547-99B5-EA38A9BAD5E7}" destId="{B2FF0D97-F21D-4A34-B524-5A8F33689DE0}" srcOrd="3" destOrd="0" presId="urn:microsoft.com/office/officeart/2005/8/layout/radial4"/>
    <dgm:cxn modelId="{538ED4ED-D507-4FEA-AC04-66B126257392}" type="presParOf" srcId="{0D56B4FE-BC10-4547-99B5-EA38A9BAD5E7}" destId="{40F00372-2155-465D-AEE6-03CCDFD13049}" srcOrd="4" destOrd="0" presId="urn:microsoft.com/office/officeart/2005/8/layout/radial4"/>
    <dgm:cxn modelId="{11B34805-462A-42AD-97DC-18D84CD631FD}" type="presParOf" srcId="{0D56B4FE-BC10-4547-99B5-EA38A9BAD5E7}" destId="{6FDDC356-B766-431A-8809-5F8AC26C6DAB}" srcOrd="5" destOrd="0" presId="urn:microsoft.com/office/officeart/2005/8/layout/radial4"/>
    <dgm:cxn modelId="{A354D2A2-726C-4BD3-9AE6-5F48715575DD}" type="presParOf" srcId="{0D56B4FE-BC10-4547-99B5-EA38A9BAD5E7}" destId="{E87FE403-4368-4E12-B747-10F799E9BE70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6CB0D-B98E-444E-9856-334A25EF5629}">
      <dsp:nvSpPr>
        <dsp:cNvPr id="0" name=""/>
        <dsp:cNvSpPr/>
      </dsp:nvSpPr>
      <dsp:spPr>
        <a:xfrm>
          <a:off x="2874010" y="3036805"/>
          <a:ext cx="2379980" cy="237998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200" kern="1200" dirty="0" smtClean="0">
              <a:cs typeface="B Zar" panose="00000400000000000000" pitchFamily="2" charset="-78"/>
            </a:rPr>
            <a:t>تفکر واگرا</a:t>
          </a:r>
          <a:endParaRPr lang="en-US" sz="4200" kern="1200" dirty="0">
            <a:cs typeface="B Zar" panose="00000400000000000000" pitchFamily="2" charset="-78"/>
          </a:endParaRPr>
        </a:p>
      </dsp:txBody>
      <dsp:txXfrm>
        <a:off x="3222550" y="3385345"/>
        <a:ext cx="1682900" cy="1682900"/>
      </dsp:txXfrm>
    </dsp:sp>
    <dsp:sp modelId="{3ED3A6DB-CE1D-4949-8FA9-47911C9A05E8}">
      <dsp:nvSpPr>
        <dsp:cNvPr id="0" name=""/>
        <dsp:cNvSpPr/>
      </dsp:nvSpPr>
      <dsp:spPr>
        <a:xfrm rot="12900000">
          <a:off x="1161933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B8C48F-D053-4A82-8C10-A8C28D9D5FAB}">
      <dsp:nvSpPr>
        <dsp:cNvPr id="0" name=""/>
        <dsp:cNvSpPr/>
      </dsp:nvSpPr>
      <dsp:spPr>
        <a:xfrm>
          <a:off x="213498" y="1417830"/>
          <a:ext cx="2260981" cy="18087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>
              <a:cs typeface="B Zar" panose="00000400000000000000" pitchFamily="2" charset="-78"/>
            </a:rPr>
            <a:t>اصالت</a:t>
          </a:r>
          <a:endParaRPr lang="en-US" sz="4000" kern="1200" dirty="0">
            <a:cs typeface="B Zar" panose="00000400000000000000" pitchFamily="2" charset="-78"/>
          </a:endParaRPr>
        </a:p>
      </dsp:txBody>
      <dsp:txXfrm>
        <a:off x="266475" y="1470807"/>
        <a:ext cx="2155027" cy="1702830"/>
      </dsp:txXfrm>
    </dsp:sp>
    <dsp:sp modelId="{B2FF0D97-F21D-4A34-B524-5A8F33689DE0}">
      <dsp:nvSpPr>
        <dsp:cNvPr id="0" name=""/>
        <dsp:cNvSpPr/>
      </dsp:nvSpPr>
      <dsp:spPr>
        <a:xfrm rot="16200000">
          <a:off x="3057324" y="1573802"/>
          <a:ext cx="2013351" cy="67829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F00372-2155-465D-AEE6-03CCDFD13049}">
      <dsp:nvSpPr>
        <dsp:cNvPr id="0" name=""/>
        <dsp:cNvSpPr/>
      </dsp:nvSpPr>
      <dsp:spPr>
        <a:xfrm>
          <a:off x="2933509" y="1881"/>
          <a:ext cx="2260981" cy="18087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>
              <a:cs typeface="B Zar" panose="00000400000000000000" pitchFamily="2" charset="-78"/>
            </a:rPr>
            <a:t>انعطاف پذیری</a:t>
          </a:r>
          <a:endParaRPr lang="en-US" sz="4000" kern="1200" dirty="0">
            <a:cs typeface="B Zar" panose="00000400000000000000" pitchFamily="2" charset="-78"/>
          </a:endParaRPr>
        </a:p>
      </dsp:txBody>
      <dsp:txXfrm>
        <a:off x="2986486" y="54858"/>
        <a:ext cx="2155027" cy="1702830"/>
      </dsp:txXfrm>
    </dsp:sp>
    <dsp:sp modelId="{6FDDC356-B766-431A-8809-5F8AC26C6DAB}">
      <dsp:nvSpPr>
        <dsp:cNvPr id="0" name=""/>
        <dsp:cNvSpPr/>
      </dsp:nvSpPr>
      <dsp:spPr>
        <a:xfrm rot="19500000">
          <a:off x="4952715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87FE403-4368-4E12-B747-10F799E9BE70}">
      <dsp:nvSpPr>
        <dsp:cNvPr id="0" name=""/>
        <dsp:cNvSpPr/>
      </dsp:nvSpPr>
      <dsp:spPr>
        <a:xfrm>
          <a:off x="5653520" y="1417830"/>
          <a:ext cx="2260981" cy="18087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>
              <a:cs typeface="B Zar" panose="00000400000000000000" pitchFamily="2" charset="-78"/>
            </a:rPr>
            <a:t>سیالی</a:t>
          </a:r>
          <a:endParaRPr lang="en-US" sz="4000" kern="1200" dirty="0">
            <a:cs typeface="B Zar" panose="00000400000000000000" pitchFamily="2" charset="-78"/>
          </a:endParaRPr>
        </a:p>
      </dsp:txBody>
      <dsp:txXfrm>
        <a:off x="5706497" y="1470807"/>
        <a:ext cx="2155027" cy="1702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543" y="312452"/>
            <a:ext cx="917450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فرمول های خوانایی:</a:t>
            </a:r>
          </a:p>
          <a:p>
            <a:pPr algn="just" rtl="1">
              <a:lnSpc>
                <a:spcPct val="20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marL="342900" indent="-342900" algn="just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در فرمول خوانایی محقق به تجزیه و تحلیل کتاب می پردازد تا درجه ی خوانایی (میزان پیچیدگی یا سادگلی متن) کتاب را برای فراگیران مشخص نماید.</a:t>
            </a:r>
          </a:p>
          <a:p>
            <a:pPr marL="342900" indent="-342900" algn="just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به همین منظور ابتدا مشخصات ظاهری متن یعنی اندازه و نوع حروف، استفاده از علائم و نشانه گذاری ها، میزان و درجه تصاویر، جداول و ... بررسی قرار می گیرد.</a:t>
            </a:r>
          </a:p>
          <a:p>
            <a:pPr marL="342900" indent="-342900" algn="just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sz="2400" dirty="0" smtClean="0">
                <a:cs typeface="B Zar" panose="00000400000000000000" pitchFamily="2" charset="-78"/>
              </a:rPr>
              <a:t>فرمول های خوانایی «سطح خوانایی» متن را با توجه به سن، پایه، کلاس، سطح و توانایی فراگیران مشخص ماید. 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275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809" y="497983"/>
            <a:ext cx="799106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فرمول خوانایی کلوز (1943)</a:t>
            </a:r>
          </a:p>
          <a:p>
            <a:pPr algn="just" rtl="1">
              <a:lnSpc>
                <a:spcPct val="20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کلوز معتقد است برخی از کتاب های درسی بسیار ساده و قابل فهم هستند و دانش آموزان می توانند مطالب کتاب درسی با به طور مستقل و به تنهایی درک کنند. این کتاب ها برای آموزش های غیر حضوری مناسب است.چنین کتاب های درسی نقش و جایگاه معلم را بسیار کمرنگ می کند. زیرا فراگیر در اندک زمانی در می یابد که به تنهایی می تواند مطالب درسی را درک کند.</a:t>
            </a:r>
          </a:p>
        </p:txBody>
      </p:sp>
    </p:spTree>
    <p:extLst>
      <p:ext uri="{BB962C8B-B14F-4D97-AF65-F5344CB8AC3E}">
        <p14:creationId xmlns:p14="http://schemas.microsoft.com/office/powerpoint/2010/main" val="342412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6835" y="484358"/>
            <a:ext cx="855957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در مقابل، کتاب های درسی هستند که درجه ی پیچیدگی آن ها زیاد است که نه تنها وجود معلم را جهت تفهیم و آموزش مطالب حساستر می کند بلکه هنگام مطالعه فراگیران دچار یاس می شوند.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به اعتقاد کلوز آن دسته از کتاب های درسی مناسب هستند که ما بین این دو دسته کتاب های ساده و دشوار باشند.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Zar" panose="00000400000000000000" pitchFamily="2" charset="-78"/>
              </a:rPr>
              <a:t>گام های پیشنهادی کلوز عبارتند از: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1. ابتدا قسمت های گوناگونی از متن کتاب درسی را انتخاب کنید که هنوز آموزش داده نشده باشد. (تعداد این قسمت ها براساس پایه تحصیلی و توانایی فراگیران می تواند از 20-100 باشد)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4403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2674" y="482491"/>
            <a:ext cx="880587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2. اولین جمله از متن های انتخابی را در برگه ای یادداشت کنید و کلمه پنجم هر جمله را حذف و به جای آن نقطه چین بگذارید.</a:t>
            </a:r>
          </a:p>
          <a:p>
            <a:pPr algn="just" rtl="1">
              <a:lnSpc>
                <a:spcPct val="150000"/>
              </a:lnSpc>
            </a:pPr>
            <a:endParaRPr lang="fa-IR" sz="2400" dirty="0" smtClean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3. برگه هایی را که جملات اول هر متن روی آن نوشته شده به تعداد فراگیران تکثیر کیند و در اختیار آنان قرار دهید تا با بهترین مفهومی که به ذهنشان می رسد را در جای خالی قرار دهند.</a:t>
            </a:r>
          </a:p>
          <a:p>
            <a:pPr algn="just" rtl="1">
              <a:lnSpc>
                <a:spcPct val="150000"/>
              </a:lnSpc>
            </a:pPr>
            <a:endParaRPr lang="fa-IR" sz="2400" dirty="0" smtClean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4. برگه ها را تصحیح و میانگین نمرات را محاسبه و به مقیاس صد تبدیل کنید.</a:t>
            </a:r>
          </a:p>
          <a:p>
            <a:pPr algn="just" rtl="1">
              <a:lnSpc>
                <a:spcPct val="150000"/>
              </a:lnSpc>
            </a:pPr>
            <a:endParaRPr lang="fa-IR" sz="2400" dirty="0" smtClean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5. جواب به دست آمده را در محور زیر قرار دهید.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4303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1294327" y="4186622"/>
            <a:ext cx="7534141" cy="257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1165538" y="4212380"/>
            <a:ext cx="128789" cy="3219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172756" y="4225258"/>
            <a:ext cx="90152" cy="3090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6445689" y="4225258"/>
            <a:ext cx="90152" cy="3090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50825" y="244698"/>
            <a:ext cx="807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400" b="1" dirty="0" smtClean="0">
                <a:cs typeface="B Zar" panose="00000400000000000000" pitchFamily="2" charset="-78"/>
              </a:rPr>
              <a:t>40-0 متن دشوار و ناتوانی فراگیران برای درک صحیح مطالب در کلاس</a:t>
            </a:r>
            <a:endParaRPr lang="en-US" sz="2400" b="1" dirty="0">
              <a:cs typeface="B Zar" panose="00000400000000000000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28127" y="4671350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b="1" dirty="0" smtClean="0"/>
              <a:t>0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50098" y="474313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b="1" dirty="0" smtClean="0"/>
              <a:t>40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226719" y="467135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b="1" dirty="0" smtClean="0"/>
              <a:t>60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459291" y="4719799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b="1" dirty="0" smtClean="0"/>
              <a:t>100</a:t>
            </a:r>
            <a:endParaRPr lang="en-US" b="1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8738316" y="4186622"/>
            <a:ext cx="90152" cy="3090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64638" y="1048090"/>
            <a:ext cx="7845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2400" b="1" dirty="0" smtClean="0">
                <a:cs typeface="B Zar" panose="00000400000000000000" pitchFamily="2" charset="-78"/>
              </a:rPr>
              <a:t>40-60 متن مناسب هماهنگ با سطح آموزشی فراگیران در کلاس درس</a:t>
            </a:r>
            <a:endParaRPr lang="en-US" sz="2400" b="1" dirty="0">
              <a:cs typeface="B Zar" panose="000004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06100" y="1980302"/>
            <a:ext cx="5910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2400" b="1" dirty="0" smtClean="0">
                <a:cs typeface="B Zar" panose="00000400000000000000" pitchFamily="2" charset="-78"/>
              </a:rPr>
              <a:t>60-100 متن ساده و یادگیری مستقل و بی نیاز به معلم</a:t>
            </a:r>
            <a:endParaRPr lang="en-US" sz="2400" b="1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996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899" y="581976"/>
            <a:ext cx="883142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تحلیل محتوای کتاب درسی بر اساس شاخص خلاقیت گیلفورد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گیلفورد عناصر هوش انسان را در 150 عامل شناسایی کرده است و آن را در سه بعد «اعمال ذهنی»، «محتوای ذهنی»، «فعالیت های ذهنی» قرار داده است.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اعمال ذهنی در چهار دسته قرار می گیرند: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Medad" panose="00000400000000000000" pitchFamily="2" charset="-78"/>
              </a:rPr>
              <a:t>حافظه شناختی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Medad" panose="00000400000000000000" pitchFamily="2" charset="-78"/>
              </a:rPr>
              <a:t>تفکر همگرا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Medad" panose="00000400000000000000" pitchFamily="2" charset="-78"/>
              </a:rPr>
              <a:t>تفکر واگرا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Medad" panose="00000400000000000000" pitchFamily="2" charset="-78"/>
              </a:rPr>
              <a:t>تفکر ارزشیاب</a:t>
            </a:r>
            <a:endParaRPr lang="en-US" sz="2400" b="1" dirty="0">
              <a:cs typeface="B Medad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883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0550" y="603627"/>
            <a:ext cx="86962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حافظه شناختی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مقصود از حافظه شناختی در کلاس درس یا در محتوای آموزشی آن قسمت از موضوعاتی است که صرفا به ارائه مطالب و وقایعی که اتفاق افتاده است می پردازد بدون آنکه به دلایل وقوع آن اشاره ای نماید.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عناصر کتاب درسی اعم از متن، سوالات و تکالیف و اشکال که مجموعه از  تعاریف، حقایق و اصول را معرفی می نمایند در بخش حافظه شناختی فراگیر قرار می گیرد.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>
                <a:cs typeface="B Zar" panose="00000400000000000000" pitchFamily="2" charset="-78"/>
              </a:rPr>
              <a:t> </a:t>
            </a:r>
            <a:endParaRPr lang="fa-IR" sz="2400" dirty="0" smtClean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434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874456"/>
            <a:ext cx="77305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تفکر همگرا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به مراحلی از آموزش اشاره می نماید که فراگیر با انبوهی از مفاهیم، واقعیت ها و اصول آشنا شده است و آن ها را در هم می امیزد تا به پاسخ صحیح و کلیشه ای دست یابد.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>
                <a:cs typeface="B Zar" panose="00000400000000000000" pitchFamily="2" charset="-78"/>
              </a:rPr>
              <a:t> </a:t>
            </a:r>
            <a:r>
              <a:rPr lang="fa-IR" sz="2400" dirty="0" smtClean="0">
                <a:cs typeface="B Zar" panose="00000400000000000000" pitchFamily="2" charset="-78"/>
              </a:rPr>
              <a:t>در این بخش مجموعه رفتارهای آموزشی معلم و عناصر کتاب درسی بر ترکیب و تلفیق اطلاعات و دانسته های ذهنی فراگیر (حافظه شناختی) مطابق با الگوی از قبل طراحی شده تاکید دارند.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071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8946" y="386366"/>
            <a:ext cx="79076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تفکر واگرا</a:t>
            </a:r>
          </a:p>
          <a:p>
            <a:pPr algn="just" rtl="1">
              <a:lnSpc>
                <a:spcPct val="20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نشانگر عملکرد آزادنه تفکر است و گیلفورد آن را مترادف با خلاقیت می داند.</a:t>
            </a:r>
          </a:p>
          <a:p>
            <a:pPr algn="just" rtl="1">
              <a:lnSpc>
                <a:spcPct val="20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کتاب درسی و نوع ملکرد و انتظار معلم در کلاس می تواند موجب رشد و پرورش این بعد از ذهن شود که با طرح مسئله، فراگیر را ملزم به تفکر و بررسی عوامل و جنبه های مختلف موضوع می کند.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6283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2586" y="180304"/>
            <a:ext cx="775308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تفکر ارزشیاب</a:t>
            </a:r>
          </a:p>
          <a:p>
            <a:pPr algn="just" rtl="1">
              <a:lnSpc>
                <a:spcPct val="20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فراگیر در این بعد به ارزش گذاری و داوری در خصوص دانسته های خود می پردازد و صحت و سقم آن را ارزیابی می کند که تا چه اندازه آنچه را در مرحله تفکر واگرا خلق کرده است مفید و صحیح و مناسب است.</a:t>
            </a:r>
          </a:p>
          <a:p>
            <a:pPr algn="just" rtl="1">
              <a:lnSpc>
                <a:spcPct val="20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کتاب های درسی با ارائه تصاویر و سوالات مناسب فراگیر ار ملزم به ارزیابی از آموخته های خود می کنند.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033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07215091"/>
              </p:ext>
            </p:extLst>
          </p:nvPr>
        </p:nvGraphicFramePr>
        <p:xfrm>
          <a:off x="937296" y="53936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577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8034" y="384313"/>
            <a:ext cx="87556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فرمول خوانایی فرای (1951)</a:t>
            </a:r>
          </a:p>
          <a:p>
            <a:pPr>
              <a:lnSpc>
                <a:spcPct val="150000"/>
              </a:lnSpc>
            </a:pPr>
            <a:endParaRPr lang="fa-IR" sz="2400" dirty="0" smtClean="0">
              <a:cs typeface="B Zar" panose="00000400000000000000" pitchFamily="2" charset="-78"/>
            </a:endParaRPr>
          </a:p>
          <a:p>
            <a:pPr marL="342900" indent="-34290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sz="2400" dirty="0" smtClean="0">
                <a:cs typeface="B Zar" panose="00000400000000000000" pitchFamily="2" charset="-78"/>
              </a:rPr>
              <a:t>فرای معتقد است طول کلمه ها و جمله ها میازن قدرت خوانایی متن را مشخص می نماید.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برای تعیین میزان خوانایی متن یک کتاب درسی چهار گام پیشنهاد می دهد: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Zar" panose="00000400000000000000" pitchFamily="2" charset="-78"/>
              </a:rPr>
              <a:t>گام اول: </a:t>
            </a:r>
            <a:r>
              <a:rPr lang="fa-IR" sz="2400" dirty="0" smtClean="0">
                <a:cs typeface="B Zar" panose="00000400000000000000" pitchFamily="2" charset="-78"/>
              </a:rPr>
              <a:t>انتخاب سه نمونه یکصد کلمه ای از متن کتاب درسی و بهتر است نمونه ها به ترتیب از بخش های اول، وسط و پایانی کتاب باشد.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Zar" panose="00000400000000000000" pitchFamily="2" charset="-78"/>
              </a:rPr>
              <a:t>گام دوم: </a:t>
            </a:r>
            <a:r>
              <a:rPr lang="fa-IR" sz="2400" dirty="0" smtClean="0">
                <a:cs typeface="B Zar" panose="00000400000000000000" pitchFamily="2" charset="-78"/>
              </a:rPr>
              <a:t>شمارش تعداد جمله ها و هجاهای هر یک از نمونه ها.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Zar" panose="00000400000000000000" pitchFamily="2" charset="-78"/>
              </a:rPr>
              <a:t>گام سوم: </a:t>
            </a:r>
            <a:r>
              <a:rPr lang="fa-IR" sz="2400" dirty="0" smtClean="0">
                <a:cs typeface="B Zar" panose="00000400000000000000" pitchFamily="2" charset="-78"/>
              </a:rPr>
              <a:t>محاسبه میانگین هجاها و جملات سه نمونه انتخاب شده و درج آن در ردیف پایانی جدول.</a:t>
            </a:r>
          </a:p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cs typeface="B Zar" panose="00000400000000000000" pitchFamily="2" charset="-78"/>
              </a:rPr>
              <a:t>گام چهارم: </a:t>
            </a:r>
            <a:r>
              <a:rPr lang="fa-IR" sz="2400" dirty="0" smtClean="0">
                <a:cs typeface="B Zar" panose="00000400000000000000" pitchFamily="2" charset="-78"/>
              </a:rPr>
              <a:t>جا گذاری میانگین هجاها و جمله های جدول در دو محور افقی و عمودی نمودار فرای.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763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639" y="296214"/>
            <a:ext cx="897657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سیال بودن</a:t>
            </a:r>
          </a:p>
          <a:p>
            <a:pPr algn="just" rtl="1">
              <a:lnSpc>
                <a:spcPct val="20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مقصود تعداد راه حل ها و ایده های پیشنهادی از سوی فراگیر است.</a:t>
            </a:r>
          </a:p>
          <a:p>
            <a:pPr algn="just" rtl="1">
              <a:lnSpc>
                <a:spcPct val="20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محتوای کتاب های درسی می توانند با به کارگیری شیوه های متنوع، فراگیر را برانگیزاند که به تنوع و تعدد فکری برسد و از او انتظار ارائه راه حل های متعددی داشته باشد.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5747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5308" y="502276"/>
            <a:ext cx="802353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اصالت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توانایی ایجاد و شکل گیری یک فکر، راه حل، فعالیت و عمل جدید است که لازم است فراگیر از این قدرت برخوردار باشد تا بتواند از افکار و راه حل های عادی و تکراری بگذرد و از منظری تازه به موضوع نگاه کند.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کتاب های درسی می توانند پس از ارائه مفاهیم و موضوعات درس، در پرسشها و تکالیف درسی فراگیر را وادار به تفکر در خصوص راه حل تازه و انجام کار به شیوه نو نمایند.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49828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1386" y="699100"/>
            <a:ext cx="78403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انعطاف پذیری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به مفهوم تغییر در دیدگاه فردی و نگریستن به مسائل از زوایای مختلف و گاهی متضاد است.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 در این ویگی کتاب های درسی با ارائه سوالاتی ذهن فراگیر را متوجه ابعادی از موضوع می نمایند که با راه حل های عادی متناقض است.</a:t>
            </a:r>
          </a:p>
        </p:txBody>
      </p:sp>
    </p:spTree>
    <p:extLst>
      <p:ext uri="{BB962C8B-B14F-4D97-AF65-F5344CB8AC3E}">
        <p14:creationId xmlns:p14="http://schemas.microsoft.com/office/powerpoint/2010/main" val="372278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2123" y="695459"/>
            <a:ext cx="88091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 smtClean="0">
                <a:cs typeface="B Zar" panose="00000400000000000000" pitchFamily="2" charset="-78"/>
              </a:rPr>
              <a:t>تحلیل کتاب های درسی بر اساس الگوی تفکر نقاد گریسون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کتاب های درسی مجموعه ای از دانش هاف بینش ها و مهارت ها را در فراگر ایجاد می کنند که یکی از ملاک های مهم و قابل توجه در این خصوص ایجاد و پرروش تفکر انتقادی در فراگیران است.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در الگوی تفکر نقاد گریسون 4 مرحله اصلی جهت سنجش و ارزیابی مزان ایجاد و تاکید بر تفکر نقادانه طی می شود.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879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933141"/>
              </p:ext>
            </p:extLst>
          </p:nvPr>
        </p:nvGraphicFramePr>
        <p:xfrm>
          <a:off x="924417" y="154546"/>
          <a:ext cx="8127999" cy="655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فرایندهای شناختی</a:t>
                      </a:r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 - اجتماعی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شاخص ها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مراحل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ارائه مطالب قبل به نحوی که موجب طرح مسئله گردد.</a:t>
                      </a:r>
                    </a:p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طرح سوالاتی تفکر</a:t>
                      </a:r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 برانگیز</a:t>
                      </a:r>
                    </a:p>
                    <a:p>
                      <a:pPr algn="just" rtl="1"/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ارائه مطالب و موضوعاتی که موجب بحث شود.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درک موضوع یا مسئله جدی قلمداد کردن مسئله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1. آماده شدن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دریافت نظرات مختلف درباره یک موضوع</a:t>
                      </a:r>
                    </a:p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بیان دیدگاه و نظرات</a:t>
                      </a:r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 شخصی</a:t>
                      </a:r>
                    </a:p>
                    <a:p>
                      <a:pPr algn="just" rtl="1"/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کشف تفاوت وتناقض بین نظرات دیگران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یافتن اطلاعات</a:t>
                      </a:r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 جدید</a:t>
                      </a:r>
                    </a:p>
                    <a:p>
                      <a:pPr algn="just" rtl="1"/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تبادل اطلاعات با دیگران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2. جستجو و کشف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تایید بخش یا تمامی نظرات گذشته</a:t>
                      </a:r>
                    </a:p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تکمیل کردن نظرات دیگران</a:t>
                      </a:r>
                    </a:p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جمع بندی کلیه نظرات و ارائه راه کار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برقرار کردن پیوند بین نظرات مختلف</a:t>
                      </a:r>
                    </a:p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جمع بندی نظرات مختلف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3. ترکیب و جمع بندی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به کار گیری راه حل ها در زندگی واقعی و ارزیابی از نتایج آن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ارائه و</a:t>
                      </a:r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 معرفی راه حل ها</a:t>
                      </a:r>
                    </a:p>
                    <a:p>
                      <a:pPr algn="just" rtl="1"/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آزمون هر یک از راه حل ها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4. راه حل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82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536958"/>
              </p:ext>
            </p:extLst>
          </p:nvPr>
        </p:nvGraphicFramePr>
        <p:xfrm>
          <a:off x="782749" y="1582551"/>
          <a:ext cx="812799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cs typeface="B Zar" panose="00000400000000000000" pitchFamily="2" charset="-78"/>
                        </a:rPr>
                        <a:t>تعداد جمله ها</a:t>
                      </a:r>
                      <a:endParaRPr lang="en-US" sz="2400" b="1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cs typeface="B Zar" panose="00000400000000000000" pitchFamily="2" charset="-78"/>
                        </a:rPr>
                        <a:t>تعداد هجاها</a:t>
                      </a:r>
                      <a:endParaRPr lang="en-US" sz="2400" b="1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cs typeface="B Zar" panose="00000400000000000000" pitchFamily="2" charset="-78"/>
                        </a:rPr>
                        <a:t>نمونه</a:t>
                      </a:r>
                      <a:endParaRPr lang="en-US" sz="2400" b="1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cs typeface="B Zar" panose="00000400000000000000" pitchFamily="2" charset="-78"/>
                        </a:rPr>
                        <a:t>اول</a:t>
                      </a:r>
                      <a:endParaRPr lang="en-US" sz="2400" b="1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cs typeface="B Zar" panose="00000400000000000000" pitchFamily="2" charset="-78"/>
                        </a:rPr>
                        <a:t>دوم</a:t>
                      </a:r>
                      <a:endParaRPr lang="en-US" sz="2400" b="1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cs typeface="B Zar" panose="00000400000000000000" pitchFamily="2" charset="-78"/>
                        </a:rPr>
                        <a:t>سوم</a:t>
                      </a:r>
                      <a:endParaRPr lang="en-US" sz="2400" b="1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cs typeface="B Zar" panose="00000400000000000000" pitchFamily="2" charset="-78"/>
                        </a:rPr>
                        <a:t>میانگین</a:t>
                      </a:r>
                      <a:endParaRPr lang="en-US" sz="2400" b="1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9205" y="4546242"/>
            <a:ext cx="8991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 rtl="1"/>
            <a:r>
              <a:rPr lang="fa-IR" sz="2400" b="1" dirty="0" smtClean="0">
                <a:cs typeface="B Zar" panose="00000400000000000000" pitchFamily="2" charset="-78"/>
              </a:rPr>
              <a:t>نقطه تلاقی دو محور در نمودار فرای سطح خوانایی کتاب درسی را نشان می دهد.</a:t>
            </a:r>
            <a:endParaRPr lang="en-US" sz="2400" b="1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150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4698" y="244697"/>
            <a:ext cx="90152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فرمول خوانایی مک لافلین (1968)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مک لافلین معتقد است که برای تعیین میزان و سطح خوانایی یک متن باید آن را به کوچکترین واحد معنی دار در یک متن یعنی کلمات توجه کرد.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مجموعه کلمات هستند که یک جمله را تشکیل می دهند و مفهومی را به ذهن خواننده منتقل می کنند، کلمات می توانند ساده باشند یا پیچیده.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متنی که از کلمات ساده تشکیل شده باشد ساده است کلمات ساده یعنی کلمات کمتر از سه هجا.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مراحل پیشنهادی ملک لافلین عبارتند از: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1. انتخاب سه نمونه ده جمله ای از قسمت اول، وسط و پایان کتاب.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765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1634" y="596160"/>
            <a:ext cx="82693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fa-IR" sz="2400" b="1" dirty="0" smtClean="0">
                <a:cs typeface="B Zar" panose="00000400000000000000" pitchFamily="2" charset="-78"/>
              </a:rPr>
              <a:t>2. شمارش کلمات سه هجایی و بیشتر در سه قسمت مشخص شده (حتی اگر تکراری است دوباره شمارش می شود.)</a:t>
            </a:r>
          </a:p>
          <a:p>
            <a:pPr algn="just" rtl="1">
              <a:lnSpc>
                <a:spcPct val="200000"/>
              </a:lnSpc>
            </a:pPr>
            <a:r>
              <a:rPr lang="fa-IR" sz="2400" b="1" dirty="0" smtClean="0">
                <a:cs typeface="B Zar" panose="00000400000000000000" pitchFamily="2" charset="-78"/>
              </a:rPr>
              <a:t>3. محاسبه جذر عدد به دست آمده (چنانچه جذر عدد کامل نبوده، به نزدیک ترین عدد کامل گرد می شود.)</a:t>
            </a:r>
          </a:p>
          <a:p>
            <a:pPr algn="just" rtl="1">
              <a:lnSpc>
                <a:spcPct val="200000"/>
              </a:lnSpc>
            </a:pPr>
            <a:r>
              <a:rPr lang="fa-IR" sz="2400" b="1" dirty="0" smtClean="0">
                <a:cs typeface="B Zar" panose="00000400000000000000" pitchFamily="2" charset="-78"/>
              </a:rPr>
              <a:t>4. اضافه کردن عدد ثابت 3 و 5 به جذر بدست آمده تا به ترتیب سطح خوانایی پایه تحصیلی و سطح خوانایی سن خوانندگان کتاب مشخص شود.</a:t>
            </a:r>
            <a:endParaRPr lang="en-US" sz="2400" b="1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9137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38754" y="682581"/>
            <a:ext cx="2582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 rtl="1"/>
            <a:r>
              <a:rPr lang="fa-IR" sz="2400" dirty="0" smtClean="0">
                <a:cs typeface="B Zar" panose="00000400000000000000" pitchFamily="2" charset="-78"/>
              </a:rPr>
              <a:t>فرمول خوانایی مک لافلین</a:t>
            </a:r>
            <a:endParaRPr lang="en-US" sz="2400" dirty="0">
              <a:cs typeface="B Zar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4020" y="1776912"/>
            <a:ext cx="6296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 rtl="1"/>
            <a:r>
              <a:rPr lang="fa-IR" sz="2400" b="1" dirty="0" smtClean="0">
                <a:cs typeface="B Zar" panose="00000400000000000000" pitchFamily="2" charset="-78"/>
              </a:rPr>
              <a:t>سطح خوانایی کلاس</a:t>
            </a:r>
            <a:r>
              <a:rPr lang="fa-IR" sz="2400" dirty="0" smtClean="0">
                <a:cs typeface="B Zar" panose="00000400000000000000" pitchFamily="2" charset="-78"/>
              </a:rPr>
              <a:t>= مجموع کلمات سه هجایی و بیشتر √ + </a:t>
            </a: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3</a:t>
            </a:r>
            <a:endParaRPr lang="en-US" sz="2400" b="1" dirty="0">
              <a:solidFill>
                <a:srgbClr val="FF0000"/>
              </a:solidFill>
              <a:cs typeface="B Zar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31077" y="2963576"/>
            <a:ext cx="6022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 rtl="1"/>
            <a:r>
              <a:rPr lang="fa-IR" sz="2400" b="1" dirty="0" smtClean="0">
                <a:cs typeface="B Zar" panose="00000400000000000000" pitchFamily="2" charset="-78"/>
              </a:rPr>
              <a:t>سطح خوانایی سنی</a:t>
            </a:r>
            <a:r>
              <a:rPr lang="fa-IR" sz="2400" dirty="0" smtClean="0">
                <a:cs typeface="B Zar" panose="00000400000000000000" pitchFamily="2" charset="-78"/>
              </a:rPr>
              <a:t>= مجموع کلمات سه هجایی و بیشتر√+ </a:t>
            </a: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5 </a:t>
            </a:r>
            <a:endParaRPr lang="en-US" sz="2400" b="1" dirty="0">
              <a:solidFill>
                <a:srgbClr val="FF0000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043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3481" y="402231"/>
            <a:ext cx="7544458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b="1" dirty="0" smtClean="0">
                <a:solidFill>
                  <a:srgbClr val="FF0000"/>
                </a:solidFill>
                <a:cs typeface="B Zar" panose="00000400000000000000" pitchFamily="2" charset="-78"/>
              </a:rPr>
              <a:t>فرمول خوانایی هارتلی (1991)</a:t>
            </a:r>
          </a:p>
          <a:p>
            <a:pPr algn="just" rtl="1">
              <a:lnSpc>
                <a:spcPct val="150000"/>
              </a:lnSpc>
            </a:pPr>
            <a:endParaRPr lang="fa-IR" sz="2400" dirty="0">
              <a:cs typeface="B Zar" panose="000004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هارتلی به منظور سنجش میزان تناسب متن با پایه های مختلف تحصیلی، کلمات به کار رفته در کتاب درسی را به دو گروه سه هجا و کمتر و واژه های بیش از سه هجا تقسیم می کند.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او نتیجه می گیرد اگر متنی برای یک گروه در یک پایه تحصیلی دشوار باشد همان متن برای گروه های سنی بالاتر یک متن متوسط و گاهی ساده است.</a:t>
            </a:r>
          </a:p>
          <a:p>
            <a:pPr algn="just" rtl="1">
              <a:lnSpc>
                <a:spcPct val="15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آن متنی که برای گروه و پایه سنی مناسب است برای فراگیران پایه قبلی دشوار است.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8216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774" y="515154"/>
            <a:ext cx="85207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fa-IR" sz="2400" dirty="0" smtClean="0">
                <a:cs typeface="B Zar" panose="00000400000000000000" pitchFamily="2" charset="-78"/>
              </a:rPr>
              <a:t>هارتلی مراحل خود را به شرح زیر معرفی می کند:</a:t>
            </a:r>
          </a:p>
          <a:p>
            <a:pPr marL="342900" indent="-342900" algn="just" rtl="1">
              <a:lnSpc>
                <a:spcPct val="200000"/>
              </a:lnSpc>
              <a:buAutoNum type="arabicPeriod"/>
            </a:pPr>
            <a:r>
              <a:rPr lang="fa-IR" sz="2400" dirty="0" smtClean="0">
                <a:cs typeface="B Zar" panose="00000400000000000000" pitchFamily="2" charset="-78"/>
              </a:rPr>
              <a:t>ابتدا چند نمونه صد کلمه ای از قسمت های مختلف کتاب درسی انتخاب کنید.</a:t>
            </a:r>
          </a:p>
          <a:p>
            <a:pPr marL="342900" indent="-342900" algn="just" rtl="1">
              <a:lnSpc>
                <a:spcPct val="200000"/>
              </a:lnSpc>
              <a:buAutoNum type="arabicPeriod"/>
            </a:pPr>
            <a:r>
              <a:rPr lang="fa-IR" sz="2400" dirty="0" smtClean="0">
                <a:cs typeface="B Zar" panose="00000400000000000000" pitchFamily="2" charset="-78"/>
              </a:rPr>
              <a:t>میانگین واژه های ساده در نمونه ها را به دست آورید.</a:t>
            </a:r>
          </a:p>
          <a:p>
            <a:pPr marL="342900" indent="-342900" algn="just" rtl="1">
              <a:lnSpc>
                <a:spcPct val="200000"/>
              </a:lnSpc>
              <a:buAutoNum type="arabicPeriod"/>
            </a:pPr>
            <a:r>
              <a:rPr lang="fa-IR" sz="2400" dirty="0" smtClean="0">
                <a:cs typeface="B Zar" panose="00000400000000000000" pitchFamily="2" charset="-78"/>
              </a:rPr>
              <a:t>نسبت واژه ها ساده به کل کلمه های کتاب را با جدول مقایسه کنید.</a:t>
            </a:r>
          </a:p>
          <a:p>
            <a:pPr marL="342900" indent="-342900" algn="just" rtl="1">
              <a:lnSpc>
                <a:spcPct val="200000"/>
              </a:lnSpc>
              <a:buAutoNum type="arabicPeriod"/>
            </a:pPr>
            <a:r>
              <a:rPr lang="fa-IR" sz="2400" dirty="0" smtClean="0">
                <a:cs typeface="B Zar" panose="00000400000000000000" pitchFamily="2" charset="-78"/>
              </a:rPr>
              <a:t>عددی که به دست می اید نشان می دهد که کتاب درسی تا چه اندازه با پایه تحصیلی و سن فراگیر تناسب دارد.</a:t>
            </a:r>
            <a:endParaRPr lang="en-US" sz="2400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0669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269620"/>
              </p:ext>
            </p:extLst>
          </p:nvPr>
        </p:nvGraphicFramePr>
        <p:xfrm>
          <a:off x="1001690" y="423452"/>
          <a:ext cx="8127999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درصد واژه های</a:t>
                      </a:r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 ساده به کل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وضعیت متن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پایه (سن)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100-90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خیلی ساده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10 ساله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90-80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ساده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11 ساله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80-70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نسبتا ساده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12 ساله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70-60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متوسط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13 و 14 ساله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60-50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نسبتا دشوار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15 و 16 ساله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50-30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دشوار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17</a:t>
                      </a:r>
                      <a:r>
                        <a:rPr lang="fa-IR" sz="2000" baseline="0" dirty="0" smtClean="0">
                          <a:cs typeface="B Zar" panose="00000400000000000000" pitchFamily="2" charset="-78"/>
                        </a:rPr>
                        <a:t> و 18 ساله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30-0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خیلی دشوار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Zar" panose="00000400000000000000" pitchFamily="2" charset="-78"/>
                        </a:rPr>
                        <a:t>فارغ التحصیل دانشگاه</a:t>
                      </a:r>
                      <a:endParaRPr lang="en-US" sz="2000" dirty="0">
                        <a:cs typeface="B Zar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16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</TotalTime>
  <Words>1737</Words>
  <Application>Microsoft Office PowerPoint</Application>
  <PresentationFormat>Widescreen</PresentationFormat>
  <Paragraphs>161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B Medad</vt:lpstr>
      <vt:lpstr>B Zar</vt:lpstr>
      <vt:lpstr>Tahoma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nava</dc:creator>
  <cp:lastModifiedBy>nava</cp:lastModifiedBy>
  <cp:revision>23</cp:revision>
  <dcterms:created xsi:type="dcterms:W3CDTF">2017-09-19T07:59:18Z</dcterms:created>
  <dcterms:modified xsi:type="dcterms:W3CDTF">2017-09-20T16:08:49Z</dcterms:modified>
</cp:coreProperties>
</file>