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7" d="100"/>
          <a:sy n="47" d="100"/>
        </p:scale>
        <p:origin x="7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6023" y="117565"/>
            <a:ext cx="8543108" cy="6296297"/>
          </a:xfrm>
        </p:spPr>
        <p:txBody>
          <a:bodyPr/>
          <a:lstStyle/>
          <a:p>
            <a:r>
              <a:rPr lang="fa-IR" sz="19900" dirty="0">
                <a:solidFill>
                  <a:schemeClr val="tx1"/>
                </a:solidFill>
                <a:latin typeface="Aldhabi" panose="01000000000000000000" pitchFamily="2" charset="-78"/>
                <a:cs typeface="Aldhabi" panose="01000000000000000000" pitchFamily="2" charset="-78"/>
              </a:rPr>
              <a:t>بسم الله الرحمن الرحیم </a:t>
            </a:r>
            <a:r>
              <a:rPr lang="en-US" sz="19900" dirty="0" smtClean="0">
                <a:solidFill>
                  <a:schemeClr val="tx1"/>
                </a:solidFill>
                <a:latin typeface="Aldhabi" panose="01000000000000000000" pitchFamily="2" charset="-78"/>
                <a:cs typeface="Aldhabi" panose="01000000000000000000" pitchFamily="2" charset="-78"/>
              </a:rPr>
              <a:t/>
            </a:r>
            <a:br>
              <a:rPr lang="en-US" sz="19900" dirty="0" smtClean="0">
                <a:solidFill>
                  <a:schemeClr val="tx1"/>
                </a:solidFill>
                <a:latin typeface="Aldhabi" panose="01000000000000000000" pitchFamily="2" charset="-78"/>
                <a:cs typeface="Aldhabi" panose="01000000000000000000" pitchFamily="2" charset="-78"/>
              </a:rPr>
            </a:br>
            <a:r>
              <a:rPr lang="en-US" dirty="0"/>
              <a:t/>
            </a:r>
            <a:br>
              <a:rPr lang="en-US" dirty="0"/>
            </a:br>
            <a:endParaRPr lang="fa-IR" sz="2800" dirty="0"/>
          </a:p>
        </p:txBody>
      </p:sp>
    </p:spTree>
    <p:extLst>
      <p:ext uri="{BB962C8B-B14F-4D97-AF65-F5344CB8AC3E}">
        <p14:creationId xmlns:p14="http://schemas.microsoft.com/office/powerpoint/2010/main" val="4188003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5" y="0"/>
            <a:ext cx="8072846" cy="6858000"/>
          </a:xfrm>
        </p:spPr>
        <p:txBody>
          <a:bodyPr/>
          <a:lstStyle/>
          <a:p>
            <a:pPr>
              <a:lnSpc>
                <a:spcPct val="150000"/>
              </a:lnSpc>
            </a:pPr>
            <a:r>
              <a:rPr lang="fa-IR" sz="3200" dirty="0">
                <a:solidFill>
                  <a:schemeClr val="tx1"/>
                </a:solidFill>
                <a:cs typeface="B Titr" panose="00000700000000000000" pitchFamily="2" charset="-78"/>
              </a:rPr>
              <a:t>بیان مساله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محقق بر اساس تجربیات شخصی و یا استدلال های عقلی و یا بر اساس نتایج تحقیقاتی که تا کنون انجام شده است به گونه ای توصیف می نماید که خواننده متوجه ابعاد و زوایای موضوع و مساله بودن آن از دیدگاه محقق شود.</a:t>
            </a:r>
            <a:r>
              <a:rPr lang="en-US" dirty="0"/>
              <a:t/>
            </a:r>
            <a:br>
              <a:rPr lang="en-US" dirty="0"/>
            </a:br>
            <a:endParaRPr lang="fa-IR" dirty="0"/>
          </a:p>
        </p:txBody>
      </p:sp>
    </p:spTree>
    <p:extLst>
      <p:ext uri="{BB962C8B-B14F-4D97-AF65-F5344CB8AC3E}">
        <p14:creationId xmlns:p14="http://schemas.microsoft.com/office/powerpoint/2010/main" val="4003844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086" y="0"/>
            <a:ext cx="8125097" cy="6858000"/>
          </a:xfrm>
        </p:spPr>
        <p:txBody>
          <a:bodyPr/>
          <a:lstStyle/>
          <a:p>
            <a:pPr>
              <a:lnSpc>
                <a:spcPct val="150000"/>
              </a:lnSpc>
            </a:pPr>
            <a:r>
              <a:rPr lang="fa-IR" sz="3200" dirty="0">
                <a:solidFill>
                  <a:schemeClr val="tx1"/>
                </a:solidFill>
                <a:cs typeface="B Titr" panose="00000700000000000000" pitchFamily="2" charset="-78"/>
              </a:rPr>
              <a:t>-تبیین اهمیت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این مرحله محقق می بایست در مورد اهمیت موضوع و مساله تحقیق خود توضیح داده و خواننده را متقاعد کند که موضوع تحقیق آن قدر مهم است که باید در اسرع وقت مورد مطالعه و بررسی قرار گرفته و حتی اختصاص بودجه برای انجام آن ضرورت دارد. اهمیت با نیاز سنجیده می شود،یعنی میزان پوشش نیاز چقدر است و چه تعدادی از آن مشکل رنج می برند و سودمندی حل مشکل مشخص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1600" dirty="0">
              <a:solidFill>
                <a:schemeClr val="tx1"/>
              </a:solidFill>
              <a:cs typeface="B Zar" panose="00000400000000000000" pitchFamily="2" charset="-78"/>
            </a:endParaRPr>
          </a:p>
        </p:txBody>
      </p:sp>
    </p:spTree>
    <p:extLst>
      <p:ext uri="{BB962C8B-B14F-4D97-AF65-F5344CB8AC3E}">
        <p14:creationId xmlns:p14="http://schemas.microsoft.com/office/powerpoint/2010/main" val="3352516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337" y="0"/>
            <a:ext cx="8020594" cy="6858000"/>
          </a:xfrm>
        </p:spPr>
        <p:txBody>
          <a:bodyPr/>
          <a:lstStyle/>
          <a:p>
            <a:pPr>
              <a:lnSpc>
                <a:spcPct val="150000"/>
              </a:lnSpc>
            </a:pPr>
            <a:r>
              <a:rPr lang="fa-IR" sz="3200" dirty="0">
                <a:solidFill>
                  <a:schemeClr val="tx1"/>
                </a:solidFill>
                <a:cs typeface="B Titr" panose="00000700000000000000" pitchFamily="2" charset="-78"/>
              </a:rPr>
              <a:t>مرور منابع</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مطالعه و بررسی منابع و سوابق مربوط به موضوع تحقیق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مطالعه سوابق تحقیق یکی از وقت گیرترین مراحل فعالیت پژوهشی است.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هدف های مطالعه سوابق تحقیق عبارتنداز: </a:t>
            </a:r>
            <a:r>
              <a:rPr lang="fa-IR" sz="3200" dirty="0">
                <a:solidFill>
                  <a:schemeClr val="tx1"/>
                </a:solidFill>
                <a:cs typeface="B Zar" panose="00000400000000000000" pitchFamily="2" charset="-78"/>
              </a:rPr>
              <a:t>تعیین متغیرهای اساسی – تشخیص آنچه انجام شده و آنچه باید انجام شود- تعیین کردن معانی و روابط</a:t>
            </a:r>
            <a:r>
              <a:rPr lang="en-US" dirty="0"/>
              <a:t/>
            </a:r>
            <a:br>
              <a:rPr lang="en-US" dirty="0"/>
            </a:br>
            <a:endParaRPr lang="fa-IR" dirty="0"/>
          </a:p>
        </p:txBody>
      </p:sp>
    </p:spTree>
    <p:extLst>
      <p:ext uri="{BB962C8B-B14F-4D97-AF65-F5344CB8AC3E}">
        <p14:creationId xmlns:p14="http://schemas.microsoft.com/office/powerpoint/2010/main" val="3194367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6389" y="0"/>
            <a:ext cx="8869680" cy="6858000"/>
          </a:xfrm>
        </p:spPr>
        <p:txBody>
          <a:bodyPr/>
          <a:lstStyle/>
          <a:p>
            <a:pPr>
              <a:lnSpc>
                <a:spcPct val="200000"/>
              </a:lnSpc>
            </a:pPr>
            <a:r>
              <a:rPr lang="fa-IR" sz="2800" dirty="0">
                <a:solidFill>
                  <a:schemeClr val="tx1"/>
                </a:solidFill>
                <a:cs typeface="B Titr" panose="00000700000000000000" pitchFamily="2" charset="-78"/>
              </a:rPr>
              <a:t>اهمیت بررسی سوابق تحقیق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1-بینش محقق نسبت به موضوع وسیع می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2-آگاهی از تحقیقات انجام شده نشان می دهد که تحقیق تا کجا پیش رفته و پژوهشگران قبلی با چه موانعی مواجه شده اتد و چه کارهای هنوز انجام نشده است و چه اقدامات دیگری باید صورت بگیرد.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3-پس از بررسی سوابق تحقیقات گذشته پژوهشگر هم می تواند کارهای انجام شده را نقد کند،هم می تواند آن ها را تکمیل کند و هم می تواند یک فعالیت و حرکت جدید تحقیقاتی را تولید و آغاز کند</a:t>
            </a:r>
            <a:r>
              <a:rPr lang="fa-IR" sz="2800" dirty="0" smtClean="0">
                <a:solidFill>
                  <a:schemeClr val="tx1"/>
                </a:solidFill>
                <a:cs typeface="B Zar" panose="00000400000000000000" pitchFamily="2" charset="-78"/>
              </a:rPr>
              <a:t>.</a:t>
            </a:r>
            <a:endParaRPr lang="fa-IR" sz="4800" dirty="0"/>
          </a:p>
        </p:txBody>
      </p:sp>
    </p:spTree>
    <p:extLst>
      <p:ext uri="{BB962C8B-B14F-4D97-AF65-F5344CB8AC3E}">
        <p14:creationId xmlns:p14="http://schemas.microsoft.com/office/powerpoint/2010/main" val="1005066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5395" y="0"/>
            <a:ext cx="8112034" cy="6858000"/>
          </a:xfrm>
        </p:spPr>
        <p:txBody>
          <a:bodyPr/>
          <a:lstStyle/>
          <a:p>
            <a:pPr>
              <a:lnSpc>
                <a:spcPct val="150000"/>
              </a:lnSpc>
            </a:pPr>
            <a:r>
              <a:rPr lang="fa-IR" sz="3200" dirty="0">
                <a:solidFill>
                  <a:schemeClr val="tx1"/>
                </a:solidFill>
                <a:cs typeface="B Titr" panose="00000700000000000000" pitchFamily="2" charset="-78"/>
              </a:rPr>
              <a:t>اقسام سوابق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الف- سوابق نظری تحقیق: </a:t>
            </a:r>
            <a:r>
              <a:rPr lang="fa-IR" sz="3200" dirty="0">
                <a:solidFill>
                  <a:schemeClr val="tx1"/>
                </a:solidFill>
                <a:cs typeface="B Zar" panose="00000400000000000000" pitchFamily="2" charset="-78"/>
              </a:rPr>
              <a:t>به مفاهیم ،نظریه ها و دیدگاه های که مرتبط با موضوع تحقیق مطرح شده ودر کتاب ها ،مجلات،روزنامه ها،سایت های مرتبط جستجو کرد.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ب- سوابق عملی تحقیق: </a:t>
            </a:r>
            <a:r>
              <a:rPr lang="fa-IR" sz="3200" dirty="0">
                <a:solidFill>
                  <a:schemeClr val="tx1"/>
                </a:solidFill>
                <a:cs typeface="B Zar" panose="00000400000000000000" pitchFamily="2" charset="-78"/>
              </a:rPr>
              <a:t>به تحقیقات انجام شده،پایان نامه ها و کارهای عملی که محققین قبلی فعالیت های مرتبط با موضوع مورد مطالعه انجام داده و به نتایجی نیز دست یافته </a:t>
            </a:r>
            <a:r>
              <a:rPr lang="fa-IR" sz="3200" dirty="0" smtClean="0">
                <a:solidFill>
                  <a:schemeClr val="tx1"/>
                </a:solidFill>
                <a:cs typeface="B Zar" panose="00000400000000000000" pitchFamily="2" charset="-78"/>
              </a:rPr>
              <a:t>اند</a:t>
            </a:r>
            <a:br>
              <a:rPr lang="fa-IR" sz="3200" dirty="0" smtClean="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1600" dirty="0">
              <a:solidFill>
                <a:schemeClr val="tx1"/>
              </a:solidFill>
              <a:cs typeface="B Zar" panose="00000400000000000000" pitchFamily="2" charset="-78"/>
            </a:endParaRPr>
          </a:p>
        </p:txBody>
      </p:sp>
    </p:spTree>
    <p:extLst>
      <p:ext uri="{BB962C8B-B14F-4D97-AF65-F5344CB8AC3E}">
        <p14:creationId xmlns:p14="http://schemas.microsoft.com/office/powerpoint/2010/main" val="1840517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086" y="0"/>
            <a:ext cx="8072219" cy="6858000"/>
          </a:xfrm>
        </p:spPr>
        <p:txBody>
          <a:bodyPr/>
          <a:lstStyle/>
          <a:p>
            <a:pPr>
              <a:lnSpc>
                <a:spcPct val="150000"/>
              </a:lnSpc>
            </a:pPr>
            <a:r>
              <a:rPr lang="fa-IR" sz="3200" dirty="0">
                <a:solidFill>
                  <a:schemeClr val="tx1"/>
                </a:solidFill>
                <a:cs typeface="B Zar" panose="00000400000000000000" pitchFamily="2" charset="-78"/>
              </a:rPr>
              <a:t>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اهداف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هر طرحی بر محور هدف شکل می گیرد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dirty="0"/>
              <a:t/>
            </a:r>
            <a:br>
              <a:rPr lang="en-US" dirty="0"/>
            </a:br>
            <a:endParaRPr lang="fa-IR" sz="3200" dirty="0"/>
          </a:p>
        </p:txBody>
      </p:sp>
    </p:spTree>
    <p:extLst>
      <p:ext uri="{BB962C8B-B14F-4D97-AF65-F5344CB8AC3E}">
        <p14:creationId xmlns:p14="http://schemas.microsoft.com/office/powerpoint/2010/main" val="2428882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5" y="0"/>
            <a:ext cx="8072846" cy="6858000"/>
          </a:xfrm>
        </p:spPr>
        <p:txBody>
          <a:bodyPr/>
          <a:lstStyle/>
          <a:p>
            <a:pPr>
              <a:lnSpc>
                <a:spcPct val="150000"/>
              </a:lnSpc>
            </a:pPr>
            <a:r>
              <a:rPr lang="fa-IR" sz="3200" dirty="0">
                <a:solidFill>
                  <a:schemeClr val="tx1"/>
                </a:solidFill>
                <a:cs typeface="B Titr" panose="00000700000000000000" pitchFamily="2" charset="-78"/>
              </a:rPr>
              <a:t>ویژگی های هدف:</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-منطقی </a:t>
            </a:r>
            <a:r>
              <a:rPr lang="fa-IR" sz="3200" dirty="0">
                <a:solidFill>
                  <a:schemeClr val="tx1"/>
                </a:solidFill>
                <a:cs typeface="B Zar" panose="00000400000000000000" pitchFamily="2" charset="-78"/>
              </a:rPr>
              <a:t>بودن</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قابل تحقیق بودن</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واقع </a:t>
            </a:r>
            <a:r>
              <a:rPr lang="fa-IR" sz="3200" dirty="0" smtClean="0">
                <a:solidFill>
                  <a:schemeClr val="tx1"/>
                </a:solidFill>
                <a:cs typeface="B Zar" panose="00000400000000000000" pitchFamily="2" charset="-78"/>
              </a:rPr>
              <a:t>بینی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مفهوم بودن عبارات کوتاه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کاربرد واژه های استاندارد علمی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استفاده از افعال کنشی مانند تعیین ،مطالعه،شناسایی و...</a:t>
            </a:r>
            <a:r>
              <a:rPr lang="en-US" dirty="0"/>
              <a:t/>
            </a:r>
            <a:br>
              <a:rPr lang="en-US" dirty="0"/>
            </a:br>
            <a:endParaRPr lang="fa-IR" sz="3200" dirty="0"/>
          </a:p>
        </p:txBody>
      </p:sp>
    </p:spTree>
    <p:extLst>
      <p:ext uri="{BB962C8B-B14F-4D97-AF65-F5344CB8AC3E}">
        <p14:creationId xmlns:p14="http://schemas.microsoft.com/office/powerpoint/2010/main" val="1227001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0"/>
            <a:ext cx="8033657" cy="6858000"/>
          </a:xfrm>
        </p:spPr>
        <p:txBody>
          <a:bodyPr/>
          <a:lstStyle/>
          <a:p>
            <a:pPr>
              <a:lnSpc>
                <a:spcPct val="200000"/>
              </a:lnSpc>
            </a:pPr>
            <a:r>
              <a:rPr lang="fa-IR" dirty="0"/>
              <a:t>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انواع هدف</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الف –هدف کلی</a:t>
            </a:r>
            <a:r>
              <a:rPr lang="fa-IR" sz="2800" dirty="0" smtClean="0">
                <a:solidFill>
                  <a:schemeClr val="tx1"/>
                </a:solidFill>
                <a:cs typeface="B Titr" panose="00000700000000000000" pitchFamily="2" charset="-78"/>
              </a:rPr>
              <a:t>: </a:t>
            </a:r>
            <a:r>
              <a:rPr lang="fa-IR" sz="2800" dirty="0" smtClean="0">
                <a:solidFill>
                  <a:schemeClr val="tx1"/>
                </a:solidFill>
                <a:cs typeface="B Zar" panose="00000400000000000000" pitchFamily="2" charset="-78"/>
              </a:rPr>
              <a:t>به </a:t>
            </a:r>
            <a:r>
              <a:rPr lang="fa-IR" sz="2800" dirty="0">
                <a:solidFill>
                  <a:schemeClr val="tx1"/>
                </a:solidFill>
                <a:cs typeface="B Zar" panose="00000400000000000000" pitchFamily="2" charset="-78"/>
              </a:rPr>
              <a:t>همه جنبه های مطالعه توجه نموده وکلیت جامعه آماری و یا متغیرتابع مورد مطالعه را مد نظر داشته باشد.آنچه را که مطالعه به طور کلی به آن دست خواهد </a:t>
            </a:r>
            <a:r>
              <a:rPr lang="fa-IR" sz="2800" dirty="0" smtClean="0">
                <a:solidFill>
                  <a:schemeClr val="tx1"/>
                </a:solidFill>
                <a:cs typeface="B Zar" panose="00000400000000000000" pitchFamily="2" charset="-78"/>
              </a:rPr>
              <a:t>یافت</a:t>
            </a:r>
            <a:r>
              <a:rPr lang="en-US" sz="2800" dirty="0" smtClean="0">
                <a:solidFill>
                  <a:schemeClr val="tx1"/>
                </a:solidFill>
                <a:cs typeface="B Zar" panose="00000400000000000000" pitchFamily="2" charset="-78"/>
              </a:rPr>
              <a:t>.</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i="1" dirty="0">
                <a:solidFill>
                  <a:schemeClr val="tx1"/>
                </a:solidFill>
                <a:cs typeface="B Titr" panose="00000700000000000000" pitchFamily="2" charset="-78"/>
              </a:rPr>
              <a:t>مثال: </a:t>
            </a:r>
            <a:r>
              <a:rPr lang="fa-IR" sz="2800" dirty="0">
                <a:solidFill>
                  <a:schemeClr val="tx1"/>
                </a:solidFill>
                <a:cs typeface="B Zar" panose="00000400000000000000" pitchFamily="2" charset="-78"/>
              </a:rPr>
              <a:t>مقایسه سلامت روان دانش آموزان مدارس استعدادهای درخشان وعادی  دوره متوسطه شهر اراک.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endParaRPr lang="fa-IR" sz="1400" dirty="0">
              <a:solidFill>
                <a:schemeClr val="tx1"/>
              </a:solidFill>
              <a:cs typeface="B Zar" panose="00000400000000000000" pitchFamily="2" charset="-78"/>
            </a:endParaRPr>
          </a:p>
        </p:txBody>
      </p:sp>
    </p:spTree>
    <p:extLst>
      <p:ext uri="{BB962C8B-B14F-4D97-AF65-F5344CB8AC3E}">
        <p14:creationId xmlns:p14="http://schemas.microsoft.com/office/powerpoint/2010/main" val="3763869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72221" cy="6858000"/>
          </a:xfrm>
        </p:spPr>
        <p:txBody>
          <a:bodyPr/>
          <a:lstStyle/>
          <a:p>
            <a:pPr>
              <a:lnSpc>
                <a:spcPct val="150000"/>
              </a:lnSpc>
            </a:pPr>
            <a:r>
              <a:rPr lang="fa-IR" sz="2800" b="1" dirty="0">
                <a:solidFill>
                  <a:schemeClr val="tx1"/>
                </a:solidFill>
                <a:cs typeface="B Zar" panose="00000400000000000000" pitchFamily="2" charset="-78"/>
              </a:rPr>
              <a:t>ب- هدف جزیی: </a:t>
            </a:r>
            <a:r>
              <a:rPr lang="fa-IR" sz="2800" dirty="0">
                <a:solidFill>
                  <a:schemeClr val="tx1"/>
                </a:solidFill>
                <a:cs typeface="B Zar" panose="00000400000000000000" pitchFamily="2" charset="-78"/>
              </a:rPr>
              <a:t>به </a:t>
            </a:r>
            <a:r>
              <a:rPr lang="fa-IR" sz="2800" dirty="0" smtClean="0">
                <a:solidFill>
                  <a:schemeClr val="tx1"/>
                </a:solidFill>
                <a:cs typeface="B Zar" panose="00000400000000000000" pitchFamily="2" charset="-78"/>
              </a:rPr>
              <a:t>جنبه </a:t>
            </a:r>
            <a:r>
              <a:rPr lang="fa-IR" sz="2800" dirty="0">
                <a:solidFill>
                  <a:schemeClr val="tx1"/>
                </a:solidFill>
                <a:cs typeface="B Zar" panose="00000400000000000000" pitchFamily="2" charset="-78"/>
              </a:rPr>
              <a:t>های حاصل از هدف کلی توجه دارد. در هر یک از هدف های جزیی به جنبه خاصی از هدف کلی اشاره دارد. از این رو هدف های جزیی عینی تر از هدف های کلی است .و به طور معمول تعداد هدف های جزیی از هدف های کلی بیشتر است.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مثال</a:t>
            </a:r>
            <a:r>
              <a:rPr lang="fa-IR" sz="2800" dirty="0">
                <a:solidFill>
                  <a:schemeClr val="tx1"/>
                </a:solidFill>
                <a:cs typeface="B Zar" panose="00000400000000000000" pitchFamily="2" charset="-78"/>
              </a:rPr>
              <a:t> :1-مقایسه میزان اضطراب </a:t>
            </a:r>
            <a:r>
              <a:rPr lang="fa-IR" sz="2800" dirty="0" smtClean="0">
                <a:solidFill>
                  <a:schemeClr val="tx1"/>
                </a:solidFill>
                <a:cs typeface="B Zar" panose="00000400000000000000" pitchFamily="2" charset="-78"/>
              </a:rPr>
              <a:t>دانش </a:t>
            </a:r>
            <a:r>
              <a:rPr lang="fa-IR" sz="2800" dirty="0">
                <a:solidFill>
                  <a:schemeClr val="tx1"/>
                </a:solidFill>
                <a:cs typeface="B Zar" panose="00000400000000000000" pitchFamily="2" charset="-78"/>
              </a:rPr>
              <a:t>آموزان دوره متوسطه استعدادهای درخشان با دانش آموزان عادی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2-مقایسه میزان </a:t>
            </a:r>
            <a:r>
              <a:rPr lang="fa-IR" sz="2800" dirty="0" smtClean="0">
                <a:solidFill>
                  <a:schemeClr val="tx1"/>
                </a:solidFill>
                <a:cs typeface="B Zar" panose="00000400000000000000" pitchFamily="2" charset="-78"/>
              </a:rPr>
              <a:t>افسردگی دانش </a:t>
            </a:r>
            <a:r>
              <a:rPr lang="fa-IR" sz="2800" dirty="0">
                <a:solidFill>
                  <a:schemeClr val="tx1"/>
                </a:solidFill>
                <a:cs typeface="B Zar" panose="00000400000000000000" pitchFamily="2" charset="-78"/>
              </a:rPr>
              <a:t>آموزان دوره متوسطه استعدادهای درخشان با دانش آموزان عادی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و....</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endParaRPr lang="fa-IR" sz="2400" dirty="0">
              <a:solidFill>
                <a:schemeClr val="tx1"/>
              </a:solidFill>
              <a:cs typeface="B Zar" panose="00000400000000000000" pitchFamily="2" charset="-78"/>
            </a:endParaRPr>
          </a:p>
        </p:txBody>
      </p:sp>
    </p:spTree>
    <p:extLst>
      <p:ext uri="{BB962C8B-B14F-4D97-AF65-F5344CB8AC3E}">
        <p14:creationId xmlns:p14="http://schemas.microsoft.com/office/powerpoint/2010/main" val="716547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33032" cy="6858000"/>
          </a:xfrm>
        </p:spPr>
        <p:txBody>
          <a:bodyPr/>
          <a:lstStyle/>
          <a:p>
            <a:pPr>
              <a:lnSpc>
                <a:spcPct val="200000"/>
              </a:lnSpc>
            </a:pPr>
            <a:r>
              <a:rPr lang="fa-IR" sz="3200" dirty="0">
                <a:solidFill>
                  <a:schemeClr val="tx1"/>
                </a:solidFill>
                <a:cs typeface="B Titr" panose="00000700000000000000" pitchFamily="2" charset="-78"/>
              </a:rPr>
              <a:t>اهمیت اهداف جزیی: </a:t>
            </a:r>
            <a:r>
              <a:rPr lang="fa-IR" sz="3200" dirty="0">
                <a:solidFill>
                  <a:schemeClr val="tx1"/>
                </a:solidFill>
                <a:cs typeface="B Zar" panose="00000400000000000000" pitchFamily="2" charset="-78"/>
              </a:rPr>
              <a:t>متمرکز ساختن مطالعه، برآورد بودجه و زمان لازم برای اجرای طرح، ارزیابی طرح ، انتخاب متغیرها و شیوه تجزیه و تحلیل داده ها</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هدف کاربردی: </a:t>
            </a:r>
            <a:r>
              <a:rPr lang="fa-IR" sz="3200" dirty="0" smtClean="0">
                <a:solidFill>
                  <a:schemeClr val="tx1"/>
                </a:solidFill>
                <a:cs typeface="B Zar" panose="00000400000000000000" pitchFamily="2" charset="-78"/>
              </a:rPr>
              <a:t>هدفی </a:t>
            </a:r>
            <a:r>
              <a:rPr lang="fa-IR" sz="3200" dirty="0">
                <a:solidFill>
                  <a:schemeClr val="tx1"/>
                </a:solidFill>
                <a:cs typeface="B Zar" panose="00000400000000000000" pitchFamily="2" charset="-78"/>
              </a:rPr>
              <a:t>است که در رابطه با بکارگیری نتایج طرح تنظیم می شود.</a:t>
            </a:r>
            <a:r>
              <a:rPr lang="en-US" dirty="0"/>
              <a:t/>
            </a:r>
            <a:br>
              <a:rPr lang="en-US" dirty="0"/>
            </a:br>
            <a:endParaRPr lang="fa-IR" dirty="0"/>
          </a:p>
        </p:txBody>
      </p:sp>
    </p:spTree>
    <p:extLst>
      <p:ext uri="{BB962C8B-B14F-4D97-AF65-F5344CB8AC3E}">
        <p14:creationId xmlns:p14="http://schemas.microsoft.com/office/powerpoint/2010/main" val="386273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130629"/>
            <a:ext cx="8229599" cy="6624219"/>
          </a:xfrm>
        </p:spPr>
        <p:txBody>
          <a:bodyPr/>
          <a:lstStyle/>
          <a:p>
            <a:pPr algn="ctr"/>
            <a:r>
              <a:rPr lang="fa-IR" sz="6000" b="1" i="1" dirty="0">
                <a:solidFill>
                  <a:schemeClr val="tx1"/>
                </a:solidFill>
                <a:cs typeface="B Zar" panose="00000400000000000000" pitchFamily="2" charset="-78"/>
              </a:rPr>
              <a:t>کارگاه </a:t>
            </a:r>
            <a:r>
              <a:rPr lang="fa-IR" sz="6000" b="1" i="1" dirty="0" smtClean="0">
                <a:solidFill>
                  <a:schemeClr val="tx1"/>
                </a:solidFill>
                <a:cs typeface="B Zar" panose="00000400000000000000" pitchFamily="2" charset="-78"/>
              </a:rPr>
              <a:t>روش تحقیق</a:t>
            </a:r>
            <a:r>
              <a:rPr lang="fa-IR" dirty="0" smtClean="0">
                <a:solidFill>
                  <a:schemeClr val="tx1"/>
                </a:solidFill>
                <a:cs typeface="B Zar" panose="00000400000000000000" pitchFamily="2" charset="-78"/>
              </a:rPr>
              <a:t/>
            </a:r>
            <a:br>
              <a:rPr lang="fa-IR" dirty="0" smtClean="0">
                <a:solidFill>
                  <a:schemeClr val="tx1"/>
                </a:solidFill>
                <a:cs typeface="B Zar" panose="00000400000000000000" pitchFamily="2" charset="-78"/>
              </a:rPr>
            </a:br>
            <a:r>
              <a:rPr lang="fa-IR" dirty="0">
                <a:solidFill>
                  <a:schemeClr val="tx1"/>
                </a:solidFill>
                <a:cs typeface="B Zar" panose="00000400000000000000" pitchFamily="2" charset="-78"/>
              </a:rPr>
              <a:t/>
            </a:r>
            <a:br>
              <a:rPr lang="fa-IR" dirty="0">
                <a:solidFill>
                  <a:schemeClr val="tx1"/>
                </a:solidFill>
                <a:cs typeface="B Zar" panose="00000400000000000000" pitchFamily="2" charset="-78"/>
              </a:rPr>
            </a:br>
            <a:r>
              <a:rPr lang="fa-IR" dirty="0" smtClean="0">
                <a:solidFill>
                  <a:schemeClr val="tx1"/>
                </a:solidFill>
                <a:cs typeface="B Zar" panose="00000400000000000000" pitchFamily="2" charset="-78"/>
              </a:rPr>
              <a:t/>
            </a:r>
            <a:br>
              <a:rPr lang="fa-IR" dirty="0" smtClean="0">
                <a:solidFill>
                  <a:schemeClr val="tx1"/>
                </a:solidFill>
                <a:cs typeface="B Zar" panose="00000400000000000000" pitchFamily="2" charset="-78"/>
              </a:rPr>
            </a:br>
            <a:r>
              <a:rPr lang="fa-IR" dirty="0">
                <a:solidFill>
                  <a:schemeClr val="tx1"/>
                </a:solidFill>
                <a:cs typeface="B Zar" panose="00000400000000000000" pitchFamily="2" charset="-78"/>
              </a:rPr>
              <a:t/>
            </a:r>
            <a:br>
              <a:rPr lang="fa-IR" dirty="0">
                <a:solidFill>
                  <a:schemeClr val="tx1"/>
                </a:solidFill>
                <a:cs typeface="B Zar" panose="00000400000000000000" pitchFamily="2" charset="-78"/>
              </a:rPr>
            </a:br>
            <a:endParaRPr lang="fa-IR" sz="2800" dirty="0">
              <a:solidFill>
                <a:schemeClr val="tx1"/>
              </a:solidFill>
              <a:cs typeface="B Zar" panose="00000400000000000000" pitchFamily="2" charset="-78"/>
            </a:endParaRPr>
          </a:p>
        </p:txBody>
      </p:sp>
    </p:spTree>
    <p:extLst>
      <p:ext uri="{BB962C8B-B14F-4D97-AF65-F5344CB8AC3E}">
        <p14:creationId xmlns:p14="http://schemas.microsoft.com/office/powerpoint/2010/main" val="3706640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
            <a:ext cx="7941591" cy="6858000"/>
          </a:xfrm>
        </p:spPr>
        <p:txBody>
          <a:bodyPr/>
          <a:lstStyle/>
          <a:p>
            <a:pPr>
              <a:lnSpc>
                <a:spcPct val="200000"/>
              </a:lnSpc>
            </a:pPr>
            <a:r>
              <a:rPr lang="fa-IR" sz="2800" dirty="0" smtClean="0">
                <a:solidFill>
                  <a:schemeClr val="tx1"/>
                </a:solidFill>
                <a:cs typeface="B Titr" panose="00000700000000000000" pitchFamily="2" charset="-78"/>
              </a:rPr>
              <a:t>طرح </a:t>
            </a:r>
            <a:r>
              <a:rPr lang="fa-IR" sz="2800" dirty="0">
                <a:solidFill>
                  <a:schemeClr val="tx1"/>
                </a:solidFill>
                <a:cs typeface="B Titr" panose="00000700000000000000" pitchFamily="2" charset="-78"/>
              </a:rPr>
              <a:t>وتدوین فرضیه های تحقیق یا سوال های </a:t>
            </a:r>
            <a:r>
              <a:rPr lang="fa-IR" sz="2800" dirty="0" smtClean="0">
                <a:solidFill>
                  <a:schemeClr val="tx1"/>
                </a:solidFill>
                <a:cs typeface="B Titr" panose="00000700000000000000" pitchFamily="2" charset="-78"/>
              </a:rPr>
              <a:t>تحقیق</a:t>
            </a:r>
            <a:r>
              <a:rPr lang="en-US" sz="2800" dirty="0">
                <a:solidFill>
                  <a:schemeClr val="tx1"/>
                </a:solidFill>
                <a:cs typeface="B Titr" panose="00000700000000000000" pitchFamily="2" charset="-78"/>
              </a:rPr>
              <a:t>:</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در ایجاد یک مساله معمولا عواملی نقش دارند که محقق با مطالعه مقدماتی خود حدس و گمان های در مورد چگونگی روابط متغیرهای مورد مطالعه می زند. حدس و گمانی که محقق در مورد میزان ونحوه ارتباط بین متغیرها قبل از انجام تحقیق می زند و ممکن است پس از مطالعه و تحقیق حدس و فرضیه تایید یا رد شود. البته حدس و گمان بایستی مبتنی براستدلال عقلی و تحقیقات قبلی باشد تا بتوان از آن دفاع کرد. به عبارتی راه حل پیشنهادی پژوهشگر برای پاسخگویی به مساله است</a:t>
            </a:r>
            <a:r>
              <a:rPr lang="fa-IR" sz="2800" dirty="0" smtClean="0">
                <a:solidFill>
                  <a:schemeClr val="tx1"/>
                </a:solidFill>
                <a:cs typeface="B Zar" panose="00000400000000000000" pitchFamily="2" charset="-78"/>
              </a:rPr>
              <a:t>.</a:t>
            </a:r>
            <a:endParaRPr lang="fa-IR" dirty="0"/>
          </a:p>
        </p:txBody>
      </p:sp>
    </p:spTree>
    <p:extLst>
      <p:ext uri="{BB962C8B-B14F-4D97-AF65-F5344CB8AC3E}">
        <p14:creationId xmlns:p14="http://schemas.microsoft.com/office/powerpoint/2010/main" val="504785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337" y="0"/>
            <a:ext cx="8033657" cy="6858000"/>
          </a:xfrm>
        </p:spPr>
        <p:txBody>
          <a:bodyPr/>
          <a:lstStyle/>
          <a:p>
            <a:pPr>
              <a:lnSpc>
                <a:spcPct val="150000"/>
              </a:lnSpc>
            </a:pPr>
            <a:r>
              <a:rPr lang="fa-IR" sz="3200" dirty="0">
                <a:solidFill>
                  <a:schemeClr val="tx1"/>
                </a:solidFill>
                <a:cs typeface="B Zar" panose="00000400000000000000" pitchFamily="2" charset="-78"/>
              </a:rPr>
              <a:t>برای هر هدف توصیفی یک سوال و برای هرهدف تحلیلی یک فرضیه مطرح می شود</a:t>
            </a:r>
            <a:r>
              <a:rPr lang="fa-IR" sz="3200" dirty="0" smtClean="0">
                <a:solidFill>
                  <a:schemeClr val="tx1"/>
                </a:solidFill>
                <a:cs typeface="B Zar" panose="00000400000000000000" pitchFamily="2" charset="-78"/>
              </a:rPr>
              <a:t>.</a:t>
            </a:r>
            <a:r>
              <a:rPr lang="en-US" sz="3200" dirty="0" smtClean="0">
                <a:solidFill>
                  <a:schemeClr val="tx1"/>
                </a:solidFill>
                <a:cs typeface="B Zar" panose="00000400000000000000" pitchFamily="2" charset="-78"/>
              </a:rPr>
              <a:t/>
            </a:r>
            <a:br>
              <a:rPr lang="en-US" sz="3200" dirty="0" smtClean="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dirty="0"/>
              <a:t/>
            </a:r>
            <a:br>
              <a:rPr lang="en-US" dirty="0"/>
            </a:br>
            <a:endParaRPr lang="fa-IR" dirty="0"/>
          </a:p>
        </p:txBody>
      </p:sp>
    </p:spTree>
    <p:extLst>
      <p:ext uri="{BB962C8B-B14F-4D97-AF65-F5344CB8AC3E}">
        <p14:creationId xmlns:p14="http://schemas.microsoft.com/office/powerpoint/2010/main" val="770154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1"/>
            <a:ext cx="8059783" cy="6858000"/>
          </a:xfrm>
        </p:spPr>
        <p:txBody>
          <a:bodyPr/>
          <a:lstStyle/>
          <a:p>
            <a:pPr>
              <a:lnSpc>
                <a:spcPct val="200000"/>
              </a:lnSpc>
            </a:pPr>
            <a:r>
              <a:rPr lang="fa-IR" sz="2800" dirty="0">
                <a:solidFill>
                  <a:schemeClr val="tx1"/>
                </a:solidFill>
                <a:cs typeface="B Titr" panose="00000700000000000000" pitchFamily="2" charset="-78"/>
              </a:rPr>
              <a:t>مهمترین نکاتی که در نوشتن فرضیه بایستی رعایت گردد: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1-فرضیه بصورت یک جمله خبری نوشته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2-معمولا در فرضیه از میزان و نحوه ارتباط بین دو متغیر سخن گفته می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3-متغیرهای که در فرضیه طرح می شوند باید قابل سنجش باشند،یعنی از طریق آزمونها قابل سنجش باشند.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4-در یک فرضیه نمی توان متغیرهای زیادی را طرح کردبلکه باید آن ها را در چند فرضیه جداگانه طراحی کرد</a:t>
            </a:r>
            <a:r>
              <a:rPr lang="fa-IR" sz="2800" dirty="0" smtClean="0">
                <a:solidFill>
                  <a:schemeClr val="tx1"/>
                </a:solidFill>
                <a:cs typeface="B Zar" panose="00000400000000000000" pitchFamily="2" charset="-78"/>
              </a:rPr>
              <a:t>.</a:t>
            </a:r>
            <a:endParaRPr lang="fa-IR" sz="3600" dirty="0"/>
          </a:p>
        </p:txBody>
      </p:sp>
    </p:spTree>
    <p:extLst>
      <p:ext uri="{BB962C8B-B14F-4D97-AF65-F5344CB8AC3E}">
        <p14:creationId xmlns:p14="http://schemas.microsoft.com/office/powerpoint/2010/main" val="2184700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0"/>
            <a:ext cx="8033657" cy="6858000"/>
          </a:xfrm>
        </p:spPr>
        <p:txBody>
          <a:bodyPr/>
          <a:lstStyle/>
          <a:p>
            <a:r>
              <a:rPr lang="fa-IR" sz="2800" dirty="0">
                <a:solidFill>
                  <a:schemeClr val="tx1"/>
                </a:solidFill>
                <a:cs typeface="B Titr" panose="00000700000000000000" pitchFamily="2" charset="-78"/>
              </a:rPr>
              <a:t>انواع فرضیه:</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b="1" dirty="0">
                <a:solidFill>
                  <a:schemeClr val="tx1"/>
                </a:solidFill>
                <a:cs typeface="B Zar" panose="00000400000000000000" pitchFamily="2" charset="-78"/>
              </a:rPr>
              <a:t>1-فرضیه تحقیق: </a:t>
            </a:r>
            <a:r>
              <a:rPr lang="fa-IR" sz="2800" dirty="0">
                <a:solidFill>
                  <a:schemeClr val="tx1"/>
                </a:solidFill>
                <a:cs typeface="B Zar" panose="00000400000000000000" pitchFamily="2" charset="-78"/>
              </a:rPr>
              <a:t>به فرضیه ای گفته می شود که انتظارات پژوهشگر را در زمینه روابط بین متغیرها نشان می دهد. فرضیه ای که توسط محقق طرح شده است و قصد دارد درستی یا نادرستی آن را مورد بررسی و آزمون قرار دهد.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فرضیه تحقیق به دو دسته تقسیم می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3200" dirty="0">
                <a:solidFill>
                  <a:schemeClr val="tx1"/>
                </a:solidFill>
                <a:cs typeface="B Zar" panose="00000400000000000000" pitchFamily="2" charset="-78"/>
              </a:rPr>
              <a:t>الف-فرضیه جهت دار</a:t>
            </a:r>
            <a:r>
              <a:rPr lang="fa-IR" sz="2800" dirty="0" smtClean="0">
                <a:solidFill>
                  <a:schemeClr val="tx1"/>
                </a:solidFill>
                <a:cs typeface="B Zar" panose="00000400000000000000" pitchFamily="2" charset="-78"/>
              </a:rPr>
              <a:t>: در </a:t>
            </a:r>
            <a:r>
              <a:rPr lang="fa-IR" sz="2800" dirty="0">
                <a:solidFill>
                  <a:schemeClr val="tx1"/>
                </a:solidFill>
                <a:cs typeface="B Zar" panose="00000400000000000000" pitchFamily="2" charset="-78"/>
              </a:rPr>
              <a:t>آن حدس و گمان محقق کاملا مشخص بوده و جهت  آن معین است.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3200" dirty="0">
                <a:solidFill>
                  <a:schemeClr val="tx1"/>
                </a:solidFill>
                <a:cs typeface="B Zar" panose="00000400000000000000" pitchFamily="2" charset="-78"/>
              </a:rPr>
              <a:t>ب-فرضیه بدون جهت</a:t>
            </a:r>
            <a:r>
              <a:rPr lang="fa-IR" sz="2800" dirty="0" smtClean="0">
                <a:solidFill>
                  <a:schemeClr val="tx1"/>
                </a:solidFill>
                <a:cs typeface="B Zar" panose="00000400000000000000" pitchFamily="2" charset="-78"/>
              </a:rPr>
              <a:t>: به </a:t>
            </a:r>
            <a:r>
              <a:rPr lang="fa-IR" sz="2800" dirty="0">
                <a:solidFill>
                  <a:schemeClr val="tx1"/>
                </a:solidFill>
                <a:cs typeface="B Zar" panose="00000400000000000000" pitchFamily="2" charset="-78"/>
              </a:rPr>
              <a:t>فرضیه ای گفته می شود که فقط رابطه و تفاوت بین دو متغیر را بیان کرده اما معلوم نمی کند که متغیر مستقل موجب کاهش و یا افزایش متغیر وابسته است یا خیر؟</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b="1" dirty="0">
                <a:solidFill>
                  <a:schemeClr val="tx1"/>
                </a:solidFill>
                <a:cs typeface="B Zar" panose="00000400000000000000" pitchFamily="2" charset="-78"/>
              </a:rPr>
              <a:t>2-فرضیه صفر: </a:t>
            </a:r>
            <a:r>
              <a:rPr lang="fa-IR" sz="2800" dirty="0">
                <a:solidFill>
                  <a:schemeClr val="tx1"/>
                </a:solidFill>
                <a:cs typeface="B Zar" panose="00000400000000000000" pitchFamily="2" charset="-78"/>
              </a:rPr>
              <a:t>فرضیه ای است که حالت نفی یا عدم اختلاف یک فرضیه است</a:t>
            </a:r>
            <a:r>
              <a:rPr lang="fa-IR" sz="2800" dirty="0" smtClean="0">
                <a:solidFill>
                  <a:schemeClr val="tx1"/>
                </a:solidFill>
                <a:cs typeface="B Zar" panose="00000400000000000000" pitchFamily="2" charset="-78"/>
              </a:rPr>
              <a:t>.</a:t>
            </a:r>
            <a:br>
              <a:rPr lang="fa-IR" sz="2800" dirty="0" smtClean="0">
                <a:solidFill>
                  <a:schemeClr val="tx1"/>
                </a:solidFill>
                <a:cs typeface="B Zar" panose="00000400000000000000" pitchFamily="2" charset="-78"/>
              </a:rPr>
            </a:br>
            <a:endParaRPr lang="fa-IR" sz="2800" dirty="0"/>
          </a:p>
        </p:txBody>
      </p:sp>
    </p:spTree>
    <p:extLst>
      <p:ext uri="{BB962C8B-B14F-4D97-AF65-F5344CB8AC3E}">
        <p14:creationId xmlns:p14="http://schemas.microsoft.com/office/powerpoint/2010/main" val="1905389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ctrTitle"/>
          </p:nvPr>
        </p:nvSpPr>
        <p:spPr>
          <a:xfrm>
            <a:off x="862013" y="0"/>
            <a:ext cx="8072437" cy="6858000"/>
          </a:xfrm>
        </p:spPr>
        <p:txBody>
          <a:bodyPr/>
          <a:lstStyle/>
          <a:p>
            <a:pPr>
              <a:lnSpc>
                <a:spcPct val="200000"/>
              </a:lnSpc>
            </a:pPr>
            <a:r>
              <a:rPr lang="fa-IR" sz="3200" dirty="0">
                <a:solidFill>
                  <a:schemeClr val="tx1"/>
                </a:solidFill>
                <a:cs typeface="B Zar" panose="00000400000000000000" pitchFamily="2" charset="-78"/>
              </a:rPr>
              <a:t>مثال: -بین اضطراب دانش آموزان دوره متوسطه استعدادهای درخشان و عادی تفاوت معنی داری وجود دارد.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2-بین افسردگی دانش آموزان دوره متوسطه استعدادهای درخشان و عادی تفاوت معنی داری وجود دارد.</a:t>
            </a:r>
            <a:r>
              <a:rPr lang="en-US" dirty="0"/>
              <a:t/>
            </a:r>
            <a:br>
              <a:rPr lang="en-US" dirty="0"/>
            </a:br>
            <a:endParaRPr lang="fa-IR" dirty="0"/>
          </a:p>
        </p:txBody>
      </p:sp>
    </p:spTree>
    <p:extLst>
      <p:ext uri="{BB962C8B-B14F-4D97-AF65-F5344CB8AC3E}">
        <p14:creationId xmlns:p14="http://schemas.microsoft.com/office/powerpoint/2010/main" val="2746423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086" y="0"/>
            <a:ext cx="8072845" cy="6858000"/>
          </a:xfrm>
        </p:spPr>
        <p:txBody>
          <a:bodyPr/>
          <a:lstStyle/>
          <a:p>
            <a:pPr>
              <a:lnSpc>
                <a:spcPct val="200000"/>
              </a:lnSpc>
            </a:pPr>
            <a:r>
              <a:rPr lang="fa-IR" sz="2800" dirty="0">
                <a:solidFill>
                  <a:schemeClr val="tx1"/>
                </a:solidFill>
                <a:cs typeface="B Titr" panose="00000700000000000000" pitchFamily="2" charset="-78"/>
              </a:rPr>
              <a:t>تعیین متغیرهای تحقیق و تعریف مفهومی و عملیاتی آن ها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متغیر: </a:t>
            </a:r>
            <a:r>
              <a:rPr lang="fa-IR" sz="2800" dirty="0">
                <a:solidFill>
                  <a:schemeClr val="tx1"/>
                </a:solidFill>
                <a:cs typeface="B Zar" panose="00000400000000000000" pitchFamily="2" charset="-78"/>
              </a:rPr>
              <a:t>به هر چیزی که ثابت نباشد و در تغییر باشد و کم یا زیاد شود متغیر می گویند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در تحقیق به ویژگی یا چیزی که تعداد و اندازه آن ثابت نیست و می تواند ارزش ها و مقادیر مختلفی را بپذیرد و محقق قصد دارد اطلاعاتی در مورد آن کسب کند،متغیر گفته می شود.</a:t>
            </a:r>
            <a:r>
              <a:rPr lang="en-US" dirty="0"/>
              <a:t/>
            </a:r>
            <a:br>
              <a:rPr lang="en-US" dirty="0"/>
            </a:br>
            <a:endParaRPr lang="fa-IR" sz="2800" dirty="0"/>
          </a:p>
        </p:txBody>
      </p:sp>
    </p:spTree>
    <p:extLst>
      <p:ext uri="{BB962C8B-B14F-4D97-AF65-F5344CB8AC3E}">
        <p14:creationId xmlns:p14="http://schemas.microsoft.com/office/powerpoint/2010/main" val="4268984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59783" cy="6858000"/>
          </a:xfrm>
        </p:spPr>
        <p:txBody>
          <a:bodyPr/>
          <a:lstStyle/>
          <a:p>
            <a:pPr>
              <a:lnSpc>
                <a:spcPct val="200000"/>
              </a:lnSpc>
            </a:pPr>
            <a:r>
              <a:rPr lang="fa-IR" sz="3200" dirty="0">
                <a:solidFill>
                  <a:schemeClr val="tx1"/>
                </a:solidFill>
                <a:cs typeface="B Titr" panose="00000700000000000000" pitchFamily="2" charset="-78"/>
              </a:rPr>
              <a:t>انواع متغیر بر اساس نقشی که در تحقیق دارند: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ا-متغیر مستقل</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2-متغیر وابسته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3-متغیر کنترل</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4-متغیر مزاحم</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323197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1" y="0"/>
            <a:ext cx="8020594" cy="6858000"/>
          </a:xfrm>
        </p:spPr>
        <p:txBody>
          <a:bodyPr/>
          <a:lstStyle/>
          <a:p>
            <a:pPr>
              <a:lnSpc>
                <a:spcPct val="150000"/>
              </a:lnSpc>
            </a:pPr>
            <a:r>
              <a:rPr lang="fa-IR" sz="3200" dirty="0">
                <a:solidFill>
                  <a:schemeClr val="tx1"/>
                </a:solidFill>
                <a:cs typeface="B Titr" panose="00000700000000000000" pitchFamily="2" charset="-78"/>
              </a:rPr>
              <a:t>تعریف مفهومی متغیرها: </a:t>
            </a:r>
            <a:r>
              <a:rPr lang="fa-IR" sz="3200" dirty="0">
                <a:solidFill>
                  <a:schemeClr val="tx1"/>
                </a:solidFill>
                <a:cs typeface="B Zar" panose="00000400000000000000" pitchFamily="2" charset="-78"/>
              </a:rPr>
              <a:t>تعریفی است که براساس فرهنگ لغات ومنابع آمده که پژوهشگر می تواند آن ها را با ذکر منبع در تحقیق خود استفاده نماید.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تعریف عملیاتی متغیرها:</a:t>
            </a:r>
            <a:r>
              <a:rPr lang="fa-IR" sz="3200" dirty="0">
                <a:solidFill>
                  <a:schemeClr val="tx1"/>
                </a:solidFill>
                <a:cs typeface="B Zar" panose="00000400000000000000" pitchFamily="2" charset="-78"/>
              </a:rPr>
              <a:t> به فعالیت ها و عملیاتی که محقق برای اندازه گیری و دستکاری یک متغیر در تحقیق خود در نظر گرفته است.</a:t>
            </a:r>
            <a:r>
              <a:rPr lang="en-US" dirty="0"/>
              <a:t/>
            </a:r>
            <a:br>
              <a:rPr lang="en-US" dirty="0"/>
            </a:br>
            <a:endParaRPr lang="fa-IR" dirty="0"/>
          </a:p>
        </p:txBody>
      </p:sp>
    </p:spTree>
    <p:extLst>
      <p:ext uri="{BB962C8B-B14F-4D97-AF65-F5344CB8AC3E}">
        <p14:creationId xmlns:p14="http://schemas.microsoft.com/office/powerpoint/2010/main" val="3592575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5" y="0"/>
            <a:ext cx="7981406" cy="6858000"/>
          </a:xfrm>
        </p:spPr>
        <p:txBody>
          <a:bodyPr/>
          <a:lstStyle/>
          <a:p>
            <a:pPr>
              <a:lnSpc>
                <a:spcPct val="200000"/>
              </a:lnSpc>
            </a:pPr>
            <a:r>
              <a:rPr lang="fa-IR" sz="3200" dirty="0">
                <a:solidFill>
                  <a:schemeClr val="tx1"/>
                </a:solidFill>
                <a:cs typeface="B Titr" panose="00000700000000000000" pitchFamily="2" charset="-78"/>
              </a:rPr>
              <a:t>تعریف عملیاتی به دو دسته تقسیم می شود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1-سنجشی </a:t>
            </a:r>
            <a:r>
              <a:rPr lang="fa-IR" sz="3200" dirty="0" smtClean="0">
                <a:solidFill>
                  <a:schemeClr val="tx1"/>
                </a:solidFill>
                <a:cs typeface="B Zar" panose="00000400000000000000" pitchFamily="2" charset="-78"/>
              </a:rPr>
              <a:t>: از </a:t>
            </a:r>
            <a:r>
              <a:rPr lang="fa-IR" sz="3200" dirty="0">
                <a:solidFill>
                  <a:schemeClr val="tx1"/>
                </a:solidFill>
                <a:cs typeface="B Zar" panose="00000400000000000000" pitchFamily="2" charset="-78"/>
              </a:rPr>
              <a:t>طریق آن شیوه اندازه گیری متغیر معلوم می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2-آزمایشی:از طریق آن چگونگی دستکاری متغیرها ویا شیوه دخل وتصرف در آن مشخص می گردد.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مثال : اضطراب عبارت است ازنمره ای که دانش آموزان از پاسخ به سوالات مقیاس سلامت روان بدست می آورد.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789688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20595" cy="6858000"/>
          </a:xfrm>
        </p:spPr>
        <p:txBody>
          <a:bodyPr/>
          <a:lstStyle/>
          <a:p>
            <a:pPr>
              <a:lnSpc>
                <a:spcPct val="150000"/>
              </a:lnSpc>
            </a:pPr>
            <a:r>
              <a:rPr lang="fa-IR" sz="3200" dirty="0">
                <a:solidFill>
                  <a:schemeClr val="tx1"/>
                </a:solidFill>
                <a:cs typeface="B Titr" panose="00000700000000000000" pitchFamily="2" charset="-78"/>
              </a:rPr>
              <a:t>انواع تحقیقات بر اساس هدف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1-تحقیقات بنیادی : به تحقیقاتی گفته می شود که هدف آن گسترش مرز علم و دانش است و به تولید علم منجر می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2-تحقیقات کاربردی: به تحقیقاتی گفته می شود که هدف آن حل مسایل و مشکلات فراروی جوامع انسانی است و زندگی بهتر با امکانات مناسب تر</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3-تحقیقات </a:t>
            </a:r>
            <a:r>
              <a:rPr lang="fa-IR" sz="3200" dirty="0">
                <a:solidFill>
                  <a:schemeClr val="tx1"/>
                </a:solidFill>
                <a:cs typeface="B Zar" panose="00000400000000000000" pitchFamily="2" charset="-78"/>
              </a:rPr>
              <a:t>عملی: به تحقیقاتی گفته می شود که هدف آن بررسی ومشکلاتی است که فرد شخصا با آن مواجه بوده و از طریق پژوهش می خواهد مشکلات را بر طرف نماید</a:t>
            </a:r>
            <a:r>
              <a:rPr lang="fa-IR" sz="3200" dirty="0" smtClean="0">
                <a:solidFill>
                  <a:schemeClr val="tx1"/>
                </a:solidFill>
                <a:cs typeface="B Zar" panose="00000400000000000000" pitchFamily="2" charset="-78"/>
              </a:rPr>
              <a:t>.</a:t>
            </a:r>
            <a:endParaRPr lang="fa-IR" sz="3200" dirty="0">
              <a:solidFill>
                <a:schemeClr val="tx1"/>
              </a:solidFill>
            </a:endParaRPr>
          </a:p>
        </p:txBody>
      </p:sp>
    </p:spTree>
    <p:extLst>
      <p:ext uri="{BB962C8B-B14F-4D97-AF65-F5344CB8AC3E}">
        <p14:creationId xmlns:p14="http://schemas.microsoft.com/office/powerpoint/2010/main" val="2181401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6389" y="0"/>
            <a:ext cx="8882741" cy="6857999"/>
          </a:xfrm>
        </p:spPr>
        <p:txBody>
          <a:bodyPr/>
          <a:lstStyle/>
          <a:p>
            <a:pPr>
              <a:lnSpc>
                <a:spcPct val="150000"/>
              </a:lnSpc>
            </a:pPr>
            <a:r>
              <a:rPr lang="fa-IR" sz="2800" dirty="0">
                <a:solidFill>
                  <a:schemeClr val="tx1"/>
                </a:solidFill>
                <a:cs typeface="B Titr" panose="00000700000000000000" pitchFamily="2" charset="-78"/>
              </a:rPr>
              <a:t>طرح پیشنهادی تحقیق </a:t>
            </a:r>
            <a:r>
              <a:rPr lang="en-US" sz="2800" dirty="0">
                <a:solidFill>
                  <a:schemeClr val="tx1"/>
                </a:solidFill>
                <a:cs typeface="B Titr" panose="00000700000000000000" pitchFamily="2" charset="-78"/>
              </a:rPr>
              <a:t>proposal</a:t>
            </a:r>
            <a:r>
              <a:rPr lang="fa-IR" sz="2800" dirty="0">
                <a:solidFill>
                  <a:schemeClr val="tx1"/>
                </a:solidFill>
                <a:cs typeface="B Titr" panose="00000700000000000000" pitchFamily="2" charset="-78"/>
              </a:rPr>
              <a:t> (پیشنهاده)</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طرح پیشنهادی به منزله نقشه اولیه ای است که مهندسان پیش از آغاز به کار ساختمان تهیه می کنند.  یک برنامه ریزی تحقیقی است که از طریق آن تعیین می کنیم که یک طرح پژوهشی را قصد داریم در آینده چگونه انجام دهیم. ساختار پیشنهاد پژوهش شبیه بخش های مقدمه و روش پژوهش است .در بخش </a:t>
            </a:r>
            <a:r>
              <a:rPr lang="fa-IR" sz="2800" dirty="0" smtClean="0">
                <a:solidFill>
                  <a:schemeClr val="tx1"/>
                </a:solidFill>
                <a:cs typeface="B Zar" panose="00000400000000000000" pitchFamily="2" charset="-78"/>
              </a:rPr>
              <a:t>مقدمه،موضوع </a:t>
            </a:r>
            <a:r>
              <a:rPr lang="fa-IR" sz="2800" dirty="0">
                <a:solidFill>
                  <a:schemeClr val="tx1"/>
                </a:solidFill>
                <a:cs typeface="B Zar" panose="00000400000000000000" pitchFamily="2" charset="-78"/>
              </a:rPr>
              <a:t>پژوهش و اهمیت آن</a:t>
            </a:r>
            <a:r>
              <a:rPr lang="fa-IR" sz="2800" dirty="0" smtClean="0">
                <a:solidFill>
                  <a:schemeClr val="tx1"/>
                </a:solidFill>
                <a:cs typeface="B Zar" panose="00000400000000000000" pitchFamily="2" charset="-78"/>
              </a:rPr>
              <a:t>، </a:t>
            </a:r>
            <a:r>
              <a:rPr lang="fa-IR" sz="2800" dirty="0">
                <a:solidFill>
                  <a:schemeClr val="tx1"/>
                </a:solidFill>
                <a:cs typeface="B Zar" panose="00000400000000000000" pitchFamily="2" charset="-78"/>
              </a:rPr>
              <a:t>ادبیات تحقیق که شامل پژوهش های پیشین و نظریه ها است،بیان مساله،بیان فرضیه و...در بخش روش پژوهش ،روش تحقیق ،جامعه ،نمونه آماری </a:t>
            </a:r>
            <a:r>
              <a:rPr lang="fa-IR" sz="2800" dirty="0" smtClean="0">
                <a:solidFill>
                  <a:schemeClr val="tx1"/>
                </a:solidFill>
                <a:cs typeface="B Zar" panose="00000400000000000000" pitchFamily="2" charset="-78"/>
              </a:rPr>
              <a:t>،ابزارجمع آوری اطلاعات ،شیوه </a:t>
            </a:r>
            <a:r>
              <a:rPr lang="fa-IR" sz="2800" dirty="0">
                <a:solidFill>
                  <a:schemeClr val="tx1"/>
                </a:solidFill>
                <a:cs typeface="B Zar" panose="00000400000000000000" pitchFamily="2" charset="-78"/>
              </a:rPr>
              <a:t>تحلیل اطلاعات</a:t>
            </a:r>
            <a:r>
              <a:rPr lang="en-US" dirty="0"/>
              <a:t/>
            </a:r>
            <a:br>
              <a:rPr lang="en-US" dirty="0"/>
            </a:br>
            <a:endParaRPr lang="fa-IR" sz="2800" dirty="0"/>
          </a:p>
        </p:txBody>
      </p:sp>
    </p:spTree>
    <p:extLst>
      <p:ext uri="{BB962C8B-B14F-4D97-AF65-F5344CB8AC3E}">
        <p14:creationId xmlns:p14="http://schemas.microsoft.com/office/powerpoint/2010/main" val="1229140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2" y="0"/>
            <a:ext cx="8098972" cy="6858000"/>
          </a:xfrm>
        </p:spPr>
        <p:txBody>
          <a:bodyPr/>
          <a:lstStyle/>
          <a:p>
            <a:pPr>
              <a:lnSpc>
                <a:spcPct val="150000"/>
              </a:lnSpc>
            </a:pPr>
            <a:r>
              <a:rPr lang="fa-IR" sz="3200" dirty="0">
                <a:solidFill>
                  <a:schemeClr val="tx1"/>
                </a:solidFill>
                <a:cs typeface="B Titr" panose="00000700000000000000" pitchFamily="2" charset="-78"/>
              </a:rPr>
              <a:t>روش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تحقیق پس از تعیین هدف،می بایست یک روش مناسب برای رسیدن به آن انتخاب کرد.البته برای پیدا کردن بهترین طرح وروش برای رسیدن به هدف تحقیق باید با موضوع تحقیق،مساله،هدف،فرضیه ها،متغیرها،امکانات و....متناسب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1-روش تاریخی-کتابخانه ای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الف-روش تاریخی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ب-روش کتابخانه ای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ج-روش تحلیل </a:t>
            </a:r>
            <a:r>
              <a:rPr lang="fa-IR" sz="3200" dirty="0" smtClean="0">
                <a:solidFill>
                  <a:schemeClr val="tx1"/>
                </a:solidFill>
                <a:cs typeface="B Zar" panose="00000400000000000000" pitchFamily="2" charset="-78"/>
              </a:rPr>
              <a:t>محتوا</a:t>
            </a: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27664065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337" y="0"/>
            <a:ext cx="8007532" cy="6858000"/>
          </a:xfrm>
        </p:spPr>
        <p:txBody>
          <a:bodyPr/>
          <a:lstStyle/>
          <a:p>
            <a:pPr>
              <a:lnSpc>
                <a:spcPct val="200000"/>
              </a:lnSpc>
            </a:pPr>
            <a:r>
              <a:rPr lang="fa-IR" sz="3200" dirty="0">
                <a:solidFill>
                  <a:schemeClr val="tx1"/>
                </a:solidFill>
                <a:cs typeface="B Zar" panose="00000400000000000000" pitchFamily="2" charset="-78"/>
              </a:rPr>
              <a:t>2-روش میدانی – توصیفی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الف- روش توصیفی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ب-روش همبستگی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ج-روش پیمایشی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د-روش پس رویدادی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ه-روش مطالعه موردی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و-روش تداومی و مقطعی</a:t>
            </a:r>
            <a:endParaRPr lang="en-US"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5549815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0527" y="0"/>
            <a:ext cx="7994468" cy="6858000"/>
          </a:xfrm>
        </p:spPr>
        <p:txBody>
          <a:bodyPr/>
          <a:lstStyle/>
          <a:p>
            <a:pPr>
              <a:lnSpc>
                <a:spcPct val="150000"/>
              </a:lnSpc>
            </a:pPr>
            <a:r>
              <a:rPr lang="fa-IR" sz="3200" dirty="0">
                <a:solidFill>
                  <a:schemeClr val="tx1"/>
                </a:solidFill>
                <a:cs typeface="B Zar" panose="00000400000000000000" pitchFamily="2" charset="-78"/>
              </a:rPr>
              <a:t>ج-روش تجربی و نیمه تجربی و شبه تجربی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مثال: روش تحقیق پس رویدادی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هر سه روش متغیرهای مورد نظر توسط محقق اعمال می شود. اما در روش تجربی متغیرهای مزاحم توسط محقق کاملا کنترل می شود و آزمودنی ها به صورت تصادفی انتخاب می شوند.در روش نیمه تجربی متغیرهای مزاحم توسط محقق تا حدودی کنترل می شود و آزمودنی ها به صورت تصادفی انتخاب نمی شوند. در روش شبه تجربی نه متغیرهای مزاحم کنترل می شوند و نه آزمودنی ها به صورت تصادفی انتخاب می شوند</a:t>
            </a:r>
            <a:r>
              <a:rPr lang="fa-IR" sz="3200" dirty="0" smtClean="0">
                <a:solidFill>
                  <a:schemeClr val="tx1"/>
                </a:solidFill>
                <a:cs typeface="B Zar" panose="00000400000000000000" pitchFamily="2" charset="-78"/>
              </a:rPr>
              <a:t>.</a:t>
            </a:r>
            <a:endParaRPr lang="fa-IR" dirty="0">
              <a:solidFill>
                <a:schemeClr val="tx1"/>
              </a:solidFill>
              <a:cs typeface="B Zar" panose="00000400000000000000" pitchFamily="2" charset="-78"/>
            </a:endParaRPr>
          </a:p>
        </p:txBody>
      </p:sp>
    </p:spTree>
    <p:extLst>
      <p:ext uri="{BB962C8B-B14F-4D97-AF65-F5344CB8AC3E}">
        <p14:creationId xmlns:p14="http://schemas.microsoft.com/office/powerpoint/2010/main" val="182461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3589" y="0"/>
            <a:ext cx="7916091" cy="6858000"/>
          </a:xfrm>
        </p:spPr>
        <p:txBody>
          <a:bodyPr/>
          <a:lstStyle/>
          <a:p>
            <a:pPr>
              <a:lnSpc>
                <a:spcPct val="150000"/>
              </a:lnSpc>
            </a:pPr>
            <a:r>
              <a:rPr lang="fa-IR" sz="3200" dirty="0">
                <a:solidFill>
                  <a:schemeClr val="tx1"/>
                </a:solidFill>
                <a:cs typeface="B Titr" panose="00000700000000000000" pitchFamily="2" charset="-78"/>
              </a:rPr>
              <a:t>تعریف جامعه آماری: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به همه </a:t>
            </a:r>
            <a:r>
              <a:rPr lang="fa-IR" sz="3200" dirty="0" smtClean="0">
                <a:solidFill>
                  <a:schemeClr val="tx1"/>
                </a:solidFill>
                <a:cs typeface="B Zar" panose="00000400000000000000" pitchFamily="2" charset="-78"/>
              </a:rPr>
              <a:t>افرادی که </a:t>
            </a:r>
            <a:r>
              <a:rPr lang="fa-IR" sz="3200" dirty="0">
                <a:solidFill>
                  <a:schemeClr val="tx1"/>
                </a:solidFill>
                <a:cs typeface="B Zar" panose="00000400000000000000" pitchFamily="2" charset="-78"/>
              </a:rPr>
              <a:t>محقق می خواهد تحقیق خود را در مورد آنها انجام دهد و یافته های تحقیق خود را به آنها </a:t>
            </a:r>
            <a:r>
              <a:rPr lang="fa-IR" sz="3200" dirty="0" smtClean="0">
                <a:solidFill>
                  <a:schemeClr val="tx1"/>
                </a:solidFill>
                <a:cs typeface="B Zar" panose="00000400000000000000" pitchFamily="2" charset="-78"/>
              </a:rPr>
              <a:t>تعمیم </a:t>
            </a:r>
            <a:r>
              <a:rPr lang="fa-IR" sz="3200" dirty="0">
                <a:solidFill>
                  <a:schemeClr val="tx1"/>
                </a:solidFill>
                <a:cs typeface="B Zar" panose="00000400000000000000" pitchFamily="2" charset="-78"/>
              </a:rPr>
              <a:t>دهد.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مثال : کلیه دانش آموزان  دبیرستان های پسرانه و دخترانه عادی و استعدادهای درخشان شهر اراک در سال تحصیلی 96-</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95که تعداد آنها 20000نفر می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تعیین حجم نمونه:حجم نمونه بخشی از جامعه آماری است که توسط پژوهشگر مورد مطالعه قرار می گیرد</a:t>
            </a:r>
            <a:r>
              <a:rPr lang="fa-IR" sz="3200" dirty="0" smtClean="0">
                <a:solidFill>
                  <a:schemeClr val="tx1"/>
                </a:solidFill>
                <a:cs typeface="B Zar" panose="00000400000000000000" pitchFamily="2" charset="-78"/>
              </a:rPr>
              <a:t>.</a:t>
            </a: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9304559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7993843" cy="6858000"/>
          </a:xfrm>
        </p:spPr>
        <p:txBody>
          <a:bodyPr/>
          <a:lstStyle/>
          <a:p>
            <a:pPr>
              <a:lnSpc>
                <a:spcPct val="200000"/>
              </a:lnSpc>
            </a:pPr>
            <a:r>
              <a:rPr lang="fa-IR" sz="3200" dirty="0">
                <a:solidFill>
                  <a:schemeClr val="tx1"/>
                </a:solidFill>
                <a:cs typeface="B Titr" panose="00000700000000000000" pitchFamily="2" charset="-78"/>
              </a:rPr>
              <a:t>روش های تعیین حجم نمونه: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1-تعیین حجم نمونه از طریق فرمول کوکران</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2-تعیین حجم نمونه از طریق واریانس جامعه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 تعیین حجم نمونه از طریق جدول </a:t>
            </a:r>
            <a:r>
              <a:rPr lang="fa-IR" sz="3200" dirty="0" smtClean="0">
                <a:solidFill>
                  <a:schemeClr val="tx1"/>
                </a:solidFill>
                <a:cs typeface="B Zar" panose="00000400000000000000" pitchFamily="2" charset="-78"/>
              </a:rPr>
              <a:t>مورگان</a:t>
            </a:r>
            <a:br>
              <a:rPr lang="fa-IR" sz="3200" dirty="0" smtClean="0">
                <a:solidFill>
                  <a:schemeClr val="tx1"/>
                </a:solidFill>
                <a:cs typeface="B Zar" panose="00000400000000000000" pitchFamily="2" charset="-78"/>
              </a:rPr>
            </a:br>
            <a:r>
              <a:rPr lang="fa-IR" sz="3200" dirty="0">
                <a:solidFill>
                  <a:schemeClr val="tx1"/>
                </a:solidFill>
                <a:cs typeface="B Zar" panose="00000400000000000000" pitchFamily="2" charset="-78"/>
              </a:rPr>
              <a:t/>
            </a:r>
            <a:br>
              <a:rPr lang="fa-IR"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9260523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149" y="0"/>
            <a:ext cx="8059782" cy="6858000"/>
          </a:xfrm>
        </p:spPr>
        <p:txBody>
          <a:bodyPr/>
          <a:lstStyle/>
          <a:p>
            <a:pPr>
              <a:lnSpc>
                <a:spcPct val="150000"/>
              </a:lnSpc>
            </a:pPr>
            <a:r>
              <a:rPr lang="fa-IR" sz="3200" dirty="0">
                <a:solidFill>
                  <a:schemeClr val="tx1"/>
                </a:solidFill>
                <a:cs typeface="B Titr" panose="00000700000000000000" pitchFamily="2" charset="-78"/>
              </a:rPr>
              <a:t>نمونه گیری: </a:t>
            </a:r>
            <a:r>
              <a:rPr lang="fa-IR" sz="3200" dirty="0">
                <a:solidFill>
                  <a:schemeClr val="tx1"/>
                </a:solidFill>
                <a:cs typeface="B Zar" panose="00000400000000000000" pitchFamily="2" charset="-78"/>
              </a:rPr>
              <a:t>یعنی انتخاب تعدادی از افراد، حوادث و اشیاَ؛ از یک جامعه تعریف شده به عنوان نماینده آن جامعه.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روش های نمونه گیری: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ساده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منظم</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طبقه ای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خوشه </a:t>
            </a:r>
            <a:r>
              <a:rPr lang="fa-IR" sz="3200" dirty="0" smtClean="0">
                <a:solidFill>
                  <a:schemeClr val="tx1"/>
                </a:solidFill>
                <a:cs typeface="B Zar" panose="00000400000000000000" pitchFamily="2" charset="-78"/>
              </a:rPr>
              <a:t>ای</a:t>
            </a:r>
            <a:endParaRPr lang="fa-IR" dirty="0"/>
          </a:p>
        </p:txBody>
      </p:sp>
    </p:spTree>
    <p:extLst>
      <p:ext uri="{BB962C8B-B14F-4D97-AF65-F5344CB8AC3E}">
        <p14:creationId xmlns:p14="http://schemas.microsoft.com/office/powerpoint/2010/main" val="3643153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46720" cy="6858000"/>
          </a:xfrm>
        </p:spPr>
        <p:txBody>
          <a:bodyPr/>
          <a:lstStyle/>
          <a:p>
            <a:pPr>
              <a:lnSpc>
                <a:spcPct val="150000"/>
              </a:lnSpc>
            </a:pPr>
            <a:r>
              <a:rPr lang="fa-IR" sz="3200" dirty="0">
                <a:solidFill>
                  <a:schemeClr val="tx1"/>
                </a:solidFill>
                <a:cs typeface="B Titr" panose="00000700000000000000" pitchFamily="2" charset="-78"/>
              </a:rPr>
              <a:t>طرح پژوهشی: </a:t>
            </a:r>
            <a:r>
              <a:rPr lang="fa-IR" sz="3200" dirty="0">
                <a:solidFill>
                  <a:schemeClr val="tx1"/>
                </a:solidFill>
                <a:cs typeface="B Zar" panose="00000400000000000000" pitchFamily="2" charset="-78"/>
              </a:rPr>
              <a:t>به روشی اطلاق می شود که گروههای تحقیق به کمک آن تعیین و تنظیم می شوند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ابزار جمع آوری اطلاعات: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-پرسشنامه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-مصاحبه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-مشاهده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-اسناد و مدارک</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1995726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149" y="0"/>
            <a:ext cx="8046719" cy="6858000"/>
          </a:xfrm>
        </p:spPr>
        <p:txBody>
          <a:bodyPr/>
          <a:lstStyle/>
          <a:p>
            <a:pPr>
              <a:lnSpc>
                <a:spcPct val="150000"/>
              </a:lnSpc>
            </a:pPr>
            <a:r>
              <a:rPr lang="fa-IR" sz="3200" dirty="0">
                <a:solidFill>
                  <a:schemeClr val="tx1"/>
                </a:solidFill>
                <a:cs typeface="B Titr" panose="00000700000000000000" pitchFamily="2" charset="-78"/>
              </a:rPr>
              <a:t>روش جمع آوری اطلاعات: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این قسمت پژوهش پژوهشگر نحوه اجرای پژوهش را توضیح می دهد.شامل فعالیت های است که در فرایند جمع آوری داده ها مانند کسب مجوز و هماهنگی های که با سازمان ها و...و اجرای پرسشنامه و.... انجام می گیرد</a:t>
            </a:r>
            <a:r>
              <a:rPr lang="fa-IR" sz="3200" dirty="0" smtClean="0">
                <a:solidFill>
                  <a:schemeClr val="tx1"/>
                </a:solidFill>
                <a:cs typeface="B Zar" panose="00000400000000000000" pitchFamily="2" charset="-78"/>
              </a:rPr>
              <a:t>.</a:t>
            </a:r>
            <a:br>
              <a:rPr lang="fa-IR" sz="3200" dirty="0" smtClean="0">
                <a:solidFill>
                  <a:schemeClr val="tx1"/>
                </a:solidFill>
                <a:cs typeface="B Zar" panose="00000400000000000000" pitchFamily="2" charset="-78"/>
              </a:rPr>
            </a:br>
            <a:r>
              <a:rPr lang="en-US" dirty="0"/>
              <a:t/>
            </a:r>
            <a:br>
              <a:rPr lang="en-US" dirty="0"/>
            </a:br>
            <a:endParaRPr lang="fa-IR" dirty="0"/>
          </a:p>
        </p:txBody>
      </p:sp>
    </p:spTree>
    <p:extLst>
      <p:ext uri="{BB962C8B-B14F-4D97-AF65-F5344CB8AC3E}">
        <p14:creationId xmlns:p14="http://schemas.microsoft.com/office/powerpoint/2010/main" val="30935275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138" y="0"/>
            <a:ext cx="8503920" cy="6858000"/>
          </a:xfrm>
        </p:spPr>
        <p:txBody>
          <a:bodyPr/>
          <a:lstStyle/>
          <a:p>
            <a:pPr algn="r">
              <a:lnSpc>
                <a:spcPct val="150000"/>
              </a:lnSpc>
            </a:pPr>
            <a:r>
              <a:rPr lang="fa-IR" sz="3200" dirty="0" smtClean="0">
                <a:solidFill>
                  <a:schemeClr val="tx1"/>
                </a:solidFill>
                <a:cs typeface="B Titr" panose="00000700000000000000" pitchFamily="2" charset="-78"/>
              </a:rPr>
              <a:t/>
            </a:r>
            <a:br>
              <a:rPr lang="fa-IR" sz="3200" dirty="0" smtClean="0">
                <a:solidFill>
                  <a:schemeClr val="tx1"/>
                </a:solidFill>
                <a:cs typeface="B Titr" panose="00000700000000000000" pitchFamily="2" charset="-78"/>
              </a:rPr>
            </a:br>
            <a:r>
              <a:rPr lang="fa-IR" sz="3200" dirty="0" smtClean="0">
                <a:solidFill>
                  <a:schemeClr val="tx1"/>
                </a:solidFill>
                <a:cs typeface="B Titr" panose="00000700000000000000" pitchFamily="2" charset="-78"/>
              </a:rPr>
              <a:t>روش </a:t>
            </a:r>
            <a:r>
              <a:rPr lang="fa-IR" sz="3200" dirty="0">
                <a:solidFill>
                  <a:schemeClr val="tx1"/>
                </a:solidFill>
                <a:cs typeface="B Titr" panose="00000700000000000000" pitchFamily="2" charset="-78"/>
              </a:rPr>
              <a:t>تجزیه وتحلیل داده ها:</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 برای تجزیه و تحلیل اطلاعات جمع آوری شده،پژوهشگر از آمار توصیفی و آمار استنباطی استفاده می کند.</a:t>
            </a:r>
            <a:r>
              <a:rPr lang="en-US" dirty="0"/>
              <a:t/>
            </a:r>
            <a:br>
              <a:rPr lang="en-US" dirty="0"/>
            </a:br>
            <a:endParaRPr lang="fa-IR" dirty="0"/>
          </a:p>
        </p:txBody>
      </p:sp>
    </p:spTree>
    <p:extLst>
      <p:ext uri="{BB962C8B-B14F-4D97-AF65-F5344CB8AC3E}">
        <p14:creationId xmlns:p14="http://schemas.microsoft.com/office/powerpoint/2010/main" val="2525221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6023" y="0"/>
            <a:ext cx="8125097" cy="6858000"/>
          </a:xfrm>
        </p:spPr>
        <p:txBody>
          <a:bodyPr/>
          <a:lstStyle/>
          <a:p>
            <a:pPr algn="ctr"/>
            <a:r>
              <a:rPr lang="fa-IR" sz="23900" dirty="0" smtClean="0">
                <a:solidFill>
                  <a:schemeClr val="tx1"/>
                </a:solidFill>
                <a:latin typeface="Aldhabi" panose="01000000000000000000" pitchFamily="2" charset="-78"/>
                <a:cs typeface="Aldhabi" panose="01000000000000000000" pitchFamily="2" charset="-78"/>
              </a:rPr>
              <a:t/>
            </a:r>
            <a:br>
              <a:rPr lang="fa-IR" sz="23900" dirty="0" smtClean="0">
                <a:solidFill>
                  <a:schemeClr val="tx1"/>
                </a:solidFill>
                <a:latin typeface="Aldhabi" panose="01000000000000000000" pitchFamily="2" charset="-78"/>
                <a:cs typeface="Aldhabi" panose="01000000000000000000" pitchFamily="2" charset="-78"/>
              </a:rPr>
            </a:br>
            <a:r>
              <a:rPr lang="fa-IR" sz="23900" dirty="0">
                <a:solidFill>
                  <a:schemeClr val="tx1"/>
                </a:solidFill>
                <a:latin typeface="Aldhabi" panose="01000000000000000000" pitchFamily="2" charset="-78"/>
                <a:cs typeface="Aldhabi" panose="01000000000000000000" pitchFamily="2" charset="-78"/>
              </a:rPr>
              <a:t/>
            </a:r>
            <a:br>
              <a:rPr lang="fa-IR" sz="23900" dirty="0">
                <a:solidFill>
                  <a:schemeClr val="tx1"/>
                </a:solidFill>
                <a:latin typeface="Aldhabi" panose="01000000000000000000" pitchFamily="2" charset="-78"/>
                <a:cs typeface="Aldhabi" panose="01000000000000000000" pitchFamily="2" charset="-78"/>
              </a:rPr>
            </a:br>
            <a:r>
              <a:rPr lang="fa-IR" sz="23900" dirty="0" smtClean="0">
                <a:solidFill>
                  <a:schemeClr val="tx1"/>
                </a:solidFill>
                <a:latin typeface="Aldhabi" panose="01000000000000000000" pitchFamily="2" charset="-78"/>
                <a:cs typeface="Aldhabi" panose="01000000000000000000" pitchFamily="2" charset="-78"/>
              </a:rPr>
              <a:t/>
            </a:r>
            <a:br>
              <a:rPr lang="fa-IR" sz="23900" dirty="0" smtClean="0">
                <a:solidFill>
                  <a:schemeClr val="tx1"/>
                </a:solidFill>
                <a:latin typeface="Aldhabi" panose="01000000000000000000" pitchFamily="2" charset="-78"/>
                <a:cs typeface="Aldhabi" panose="01000000000000000000" pitchFamily="2" charset="-78"/>
              </a:rPr>
            </a:br>
            <a:r>
              <a:rPr lang="fa-IR" sz="23900" dirty="0">
                <a:solidFill>
                  <a:schemeClr val="tx1"/>
                </a:solidFill>
                <a:latin typeface="Aldhabi" panose="01000000000000000000" pitchFamily="2" charset="-78"/>
                <a:cs typeface="Aldhabi" panose="01000000000000000000" pitchFamily="2" charset="-78"/>
              </a:rPr>
              <a:t/>
            </a:r>
            <a:br>
              <a:rPr lang="fa-IR" sz="23900" dirty="0">
                <a:solidFill>
                  <a:schemeClr val="tx1"/>
                </a:solidFill>
                <a:latin typeface="Aldhabi" panose="01000000000000000000" pitchFamily="2" charset="-78"/>
                <a:cs typeface="Aldhabi" panose="01000000000000000000" pitchFamily="2" charset="-78"/>
              </a:rPr>
            </a:br>
            <a:r>
              <a:rPr lang="fa-IR" sz="23900" dirty="0" smtClean="0">
                <a:solidFill>
                  <a:schemeClr val="tx1"/>
                </a:solidFill>
                <a:latin typeface="Aldhabi" panose="01000000000000000000" pitchFamily="2" charset="-78"/>
                <a:cs typeface="Aldhabi" panose="01000000000000000000" pitchFamily="2" charset="-78"/>
              </a:rPr>
              <a:t/>
            </a:r>
            <a:br>
              <a:rPr lang="fa-IR" sz="23900" dirty="0" smtClean="0">
                <a:solidFill>
                  <a:schemeClr val="tx1"/>
                </a:solidFill>
                <a:latin typeface="Aldhabi" panose="01000000000000000000" pitchFamily="2" charset="-78"/>
                <a:cs typeface="Aldhabi" panose="01000000000000000000" pitchFamily="2" charset="-78"/>
              </a:rPr>
            </a:br>
            <a:r>
              <a:rPr lang="fa-IR" sz="23900" dirty="0">
                <a:solidFill>
                  <a:schemeClr val="tx1"/>
                </a:solidFill>
                <a:latin typeface="Aldhabi" panose="01000000000000000000" pitchFamily="2" charset="-78"/>
                <a:cs typeface="Aldhabi" panose="01000000000000000000" pitchFamily="2" charset="-78"/>
              </a:rPr>
              <a:t/>
            </a:r>
            <a:br>
              <a:rPr lang="fa-IR" sz="23900" dirty="0">
                <a:solidFill>
                  <a:schemeClr val="tx1"/>
                </a:solidFill>
                <a:latin typeface="Aldhabi" panose="01000000000000000000" pitchFamily="2" charset="-78"/>
                <a:cs typeface="Aldhabi" panose="01000000000000000000" pitchFamily="2" charset="-78"/>
              </a:rPr>
            </a:br>
            <a:r>
              <a:rPr lang="fa-IR" sz="23900" dirty="0" smtClean="0">
                <a:solidFill>
                  <a:schemeClr val="tx1"/>
                </a:solidFill>
                <a:latin typeface="Aldhabi" panose="01000000000000000000" pitchFamily="2" charset="-78"/>
                <a:cs typeface="Aldhabi" panose="01000000000000000000" pitchFamily="2" charset="-78"/>
              </a:rPr>
              <a:t>پایان</a:t>
            </a:r>
            <a:br>
              <a:rPr lang="fa-IR" sz="23900" dirty="0" smtClean="0">
                <a:solidFill>
                  <a:schemeClr val="tx1"/>
                </a:solidFill>
                <a:latin typeface="Aldhabi" panose="01000000000000000000" pitchFamily="2" charset="-78"/>
                <a:cs typeface="Aldhabi" panose="01000000000000000000" pitchFamily="2" charset="-78"/>
              </a:rPr>
            </a:br>
            <a:endParaRPr lang="fa-IR" sz="23900" dirty="0">
              <a:solidFill>
                <a:schemeClr val="tx1"/>
              </a:solidFill>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02817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1"/>
            <a:ext cx="8177349" cy="6858000"/>
          </a:xfrm>
        </p:spPr>
        <p:txBody>
          <a:bodyPr/>
          <a:lstStyle/>
          <a:p>
            <a:pPr>
              <a:lnSpc>
                <a:spcPct val="150000"/>
              </a:lnSpc>
            </a:pPr>
            <a:r>
              <a:rPr lang="fa-IR" sz="2800" b="1" dirty="0">
                <a:solidFill>
                  <a:schemeClr val="tx1"/>
                </a:solidFill>
                <a:cs typeface="B Zar" panose="00000400000000000000" pitchFamily="2" charset="-78"/>
              </a:rPr>
              <a:t>چهارچوب طرح پیشنهادی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عنوان به فارسی و انگلیسی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چکیده </a:t>
            </a:r>
            <a:r>
              <a:rPr lang="fa-IR" sz="2800" dirty="0" smtClean="0">
                <a:solidFill>
                  <a:schemeClr val="tx1"/>
                </a:solidFill>
                <a:cs typeface="B Zar" panose="00000400000000000000" pitchFamily="2" charset="-78"/>
              </a:rPr>
              <a:t>طرح</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بیان مساله وضرورت اجرای </a:t>
            </a:r>
            <a:r>
              <a:rPr lang="fa-IR" sz="2800" dirty="0" smtClean="0">
                <a:solidFill>
                  <a:schemeClr val="tx1"/>
                </a:solidFill>
                <a:cs typeface="B Zar" panose="00000400000000000000" pitchFamily="2" charset="-78"/>
              </a:rPr>
              <a:t>طرح</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سابقه طرح وبررسی </a:t>
            </a:r>
            <a:r>
              <a:rPr lang="fa-IR" sz="2800" dirty="0" smtClean="0">
                <a:solidFill>
                  <a:schemeClr val="tx1"/>
                </a:solidFill>
                <a:cs typeface="B Zar" panose="00000400000000000000" pitchFamily="2" charset="-78"/>
              </a:rPr>
              <a:t>منابع</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هدف کلی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اهداف جزیی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اهداف کاربردی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فرضیه ها یا سوالات پژوهشی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تعریف مفهومی وعملیاتی </a:t>
            </a:r>
            <a:r>
              <a:rPr lang="fa-IR" sz="2800" dirty="0" smtClean="0">
                <a:solidFill>
                  <a:schemeClr val="tx1"/>
                </a:solidFill>
                <a:cs typeface="B Zar" panose="00000400000000000000" pitchFamily="2" charset="-78"/>
              </a:rPr>
              <a:t>متغیرها</a:t>
            </a:r>
            <a:endParaRPr lang="fa-IR" sz="2800" dirty="0">
              <a:solidFill>
                <a:schemeClr val="tx1"/>
              </a:solidFill>
            </a:endParaRPr>
          </a:p>
        </p:txBody>
      </p:sp>
    </p:spTree>
    <p:extLst>
      <p:ext uri="{BB962C8B-B14F-4D97-AF65-F5344CB8AC3E}">
        <p14:creationId xmlns:p14="http://schemas.microsoft.com/office/powerpoint/2010/main" val="675481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112035" cy="6858000"/>
          </a:xfrm>
        </p:spPr>
        <p:txBody>
          <a:bodyPr/>
          <a:lstStyle/>
          <a:p>
            <a:pPr>
              <a:lnSpc>
                <a:spcPct val="150000"/>
              </a:lnSpc>
            </a:pPr>
            <a:r>
              <a:rPr lang="fa-IR" sz="2800" dirty="0">
                <a:solidFill>
                  <a:schemeClr val="tx1"/>
                </a:solidFill>
                <a:cs typeface="B Zar" panose="00000400000000000000" pitchFamily="2" charset="-78"/>
              </a:rPr>
              <a:t>روش تحقیق</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جامعه آماری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حجم نمونه</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روش نمونه گیری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ابزار جمع آوری اطلاعات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روش جمع آوری اطلاعات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روش تجزیه وتحلیل داده ها</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منابع</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جدول زمان بندی مراحل اجرایی طرح</a:t>
            </a:r>
            <a:endParaRPr lang="fa-IR" sz="1200" dirty="0">
              <a:solidFill>
                <a:schemeClr val="tx1"/>
              </a:solidFill>
              <a:cs typeface="B Zar" panose="00000400000000000000" pitchFamily="2" charset="-78"/>
            </a:endParaRPr>
          </a:p>
        </p:txBody>
      </p:sp>
    </p:spTree>
    <p:extLst>
      <p:ext uri="{BB962C8B-B14F-4D97-AF65-F5344CB8AC3E}">
        <p14:creationId xmlns:p14="http://schemas.microsoft.com/office/powerpoint/2010/main" val="350343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206" y="0"/>
            <a:ext cx="9000308" cy="6858000"/>
          </a:xfrm>
        </p:spPr>
        <p:txBody>
          <a:bodyPr/>
          <a:lstStyle/>
          <a:p>
            <a:pPr>
              <a:lnSpc>
                <a:spcPct val="200000"/>
              </a:lnSpc>
            </a:pPr>
            <a:r>
              <a:rPr lang="fa-IR" sz="3200" dirty="0">
                <a:solidFill>
                  <a:schemeClr val="tx1"/>
                </a:solidFill>
                <a:cs typeface="B Titr" panose="00000700000000000000" pitchFamily="2" charset="-78"/>
              </a:rPr>
              <a:t>مراحل تدوین  طرح پیشنهادی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-مشخص کردن موضوع مورد مطالعه (عنوان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موضوع : </a:t>
            </a:r>
            <a:r>
              <a:rPr lang="fa-IR" sz="3200" dirty="0">
                <a:solidFill>
                  <a:schemeClr val="tx1"/>
                </a:solidFill>
                <a:cs typeface="B Zar" panose="00000400000000000000" pitchFamily="2" charset="-78"/>
              </a:rPr>
              <a:t>یک عبارت است که به کمک آن پیامی را به دیگران انتقال می دهیم.</a:t>
            </a:r>
            <a:r>
              <a:rPr lang="en-US" sz="6000" dirty="0"/>
              <a:t/>
            </a:r>
            <a:br>
              <a:rPr lang="en-US" sz="6000" dirty="0"/>
            </a:br>
            <a:endParaRPr lang="fa-IR" sz="3200" dirty="0"/>
          </a:p>
        </p:txBody>
      </p:sp>
    </p:spTree>
    <p:extLst>
      <p:ext uri="{BB962C8B-B14F-4D97-AF65-F5344CB8AC3E}">
        <p14:creationId xmlns:p14="http://schemas.microsoft.com/office/powerpoint/2010/main" val="1641178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0"/>
            <a:ext cx="8059783" cy="6858000"/>
          </a:xfrm>
        </p:spPr>
        <p:txBody>
          <a:bodyPr/>
          <a:lstStyle/>
          <a:p>
            <a:pPr>
              <a:lnSpc>
                <a:spcPct val="150000"/>
              </a:lnSpc>
            </a:pPr>
            <a:r>
              <a:rPr lang="fa-IR" sz="3200" dirty="0">
                <a:solidFill>
                  <a:schemeClr val="tx1"/>
                </a:solidFill>
                <a:cs typeface="B Titr" panose="00000700000000000000" pitchFamily="2" charset="-78"/>
              </a:rPr>
              <a:t>مهمترین نکات در انتخاب موضوع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1-موضوع می بایست متناسب با توانمندی و یا تجربه محقق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2-موضوع می بایست متناسب با فرصت محقق و قابل اجرا توسط وی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3-موضوع باید محدود شود یعنی خیلی وسیع نباشد.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4-موضوع تحقیق نباید تکراری و از موضوعاتی باشد که قبلا در مورد آن تحقیق شده و حل شده باشد و یا پاسخش معلوم باشد.</a:t>
            </a:r>
            <a:r>
              <a:rPr lang="en-US" dirty="0"/>
              <a:t/>
            </a:r>
            <a:br>
              <a:rPr lang="en-US" dirty="0"/>
            </a:br>
            <a:endParaRPr lang="fa-IR" sz="3200" dirty="0"/>
          </a:p>
        </p:txBody>
      </p:sp>
    </p:spTree>
    <p:extLst>
      <p:ext uri="{BB962C8B-B14F-4D97-AF65-F5344CB8AC3E}">
        <p14:creationId xmlns:p14="http://schemas.microsoft.com/office/powerpoint/2010/main" val="760388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112035" cy="6858000"/>
          </a:xfrm>
        </p:spPr>
        <p:txBody>
          <a:bodyPr/>
          <a:lstStyle/>
          <a:p>
            <a:pPr>
              <a:lnSpc>
                <a:spcPct val="150000"/>
              </a:lnSpc>
            </a:pPr>
            <a:r>
              <a:rPr lang="fa-IR" sz="3200" dirty="0">
                <a:solidFill>
                  <a:schemeClr val="tx1"/>
                </a:solidFill>
                <a:cs typeface="B Titr" panose="00000700000000000000" pitchFamily="2" charset="-78"/>
              </a:rPr>
              <a:t>مهمترین نکات در نگارش موضوع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1-متغیرهای مورد مطالعه می بایست در موضوع تحقیق نوشته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2-آزمودنی های مورد مطالعه می بایست در موضوع تحقیق نوشته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3-مکان انجام تحقیق می بایست در موضوع تحقیق نوشته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4-زمان انجام تحقیق می بایست در موضوع تحقیق نوشته شود.</a:t>
            </a:r>
            <a:r>
              <a:rPr lang="en-US" dirty="0"/>
              <a:t/>
            </a:r>
            <a:br>
              <a:rPr lang="en-US" dirty="0"/>
            </a:br>
            <a:endParaRPr lang="fa-IR" dirty="0"/>
          </a:p>
        </p:txBody>
      </p:sp>
    </p:spTree>
    <p:extLst>
      <p:ext uri="{BB962C8B-B14F-4D97-AF65-F5344CB8AC3E}">
        <p14:creationId xmlns:p14="http://schemas.microsoft.com/office/powerpoint/2010/main" val="3644762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149" y="0"/>
            <a:ext cx="8046720" cy="6858000"/>
          </a:xfrm>
        </p:spPr>
        <p:txBody>
          <a:bodyPr/>
          <a:lstStyle/>
          <a:p>
            <a:pPr>
              <a:lnSpc>
                <a:spcPct val="150000"/>
              </a:lnSpc>
            </a:pPr>
            <a:r>
              <a:rPr lang="fa-IR" sz="3200" dirty="0">
                <a:solidFill>
                  <a:schemeClr val="tx1"/>
                </a:solidFill>
                <a:cs typeface="B Titr" panose="00000700000000000000" pitchFamily="2" charset="-78"/>
              </a:rPr>
              <a:t>مثال</a:t>
            </a:r>
            <a:r>
              <a:rPr lang="fa-IR" sz="3200" dirty="0" smtClean="0">
                <a:solidFill>
                  <a:schemeClr val="tx1"/>
                </a:solidFill>
                <a:cs typeface="B Titr" panose="00000700000000000000" pitchFamily="2" charset="-78"/>
              </a:rPr>
              <a:t>: </a:t>
            </a:r>
            <a:r>
              <a:rPr lang="fa-IR" sz="3200" dirty="0" smtClean="0">
                <a:solidFill>
                  <a:schemeClr val="tx1"/>
                </a:solidFill>
                <a:cs typeface="B Zar" panose="00000400000000000000" pitchFamily="2" charset="-78"/>
              </a:rPr>
              <a:t>مقایسه </a:t>
            </a:r>
            <a:r>
              <a:rPr lang="fa-IR" sz="3200" dirty="0">
                <a:solidFill>
                  <a:schemeClr val="tx1"/>
                </a:solidFill>
                <a:cs typeface="B Zar" panose="00000400000000000000" pitchFamily="2" charset="-78"/>
              </a:rPr>
              <a:t>بهداشت روانی دانش آموزان مدارس متوسطه عادی واستعدادهای درخشان شهرستان اراک درسال </a:t>
            </a:r>
            <a:r>
              <a:rPr lang="fa-IR" sz="3200" dirty="0" smtClean="0">
                <a:solidFill>
                  <a:schemeClr val="tx1"/>
                </a:solidFill>
                <a:cs typeface="B Zar" panose="00000400000000000000" pitchFamily="2" charset="-78"/>
              </a:rPr>
              <a:t>تحصیلی 95-96</a:t>
            </a:r>
            <a:r>
              <a:rPr lang="en-US" sz="3200" dirty="0" smtClean="0">
                <a:solidFill>
                  <a:schemeClr val="tx1"/>
                </a:solidFill>
                <a:cs typeface="B Zar" panose="00000400000000000000" pitchFamily="2" charset="-78"/>
              </a:rPr>
              <a:t/>
            </a:r>
            <a:br>
              <a:rPr lang="en-US" sz="3200" dirty="0" smtClean="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dirty="0"/>
              <a:t/>
            </a:r>
            <a:br>
              <a:rPr lang="en-US" dirty="0"/>
            </a:br>
            <a:endParaRPr lang="fa-IR" sz="3200" dirty="0"/>
          </a:p>
        </p:txBody>
      </p:sp>
    </p:spTree>
    <p:extLst>
      <p:ext uri="{BB962C8B-B14F-4D97-AF65-F5344CB8AC3E}">
        <p14:creationId xmlns:p14="http://schemas.microsoft.com/office/powerpoint/2010/main" val="17379168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94</TotalTime>
  <Words>356</Words>
  <Application>Microsoft Office PowerPoint</Application>
  <PresentationFormat>Widescreen</PresentationFormat>
  <Paragraphs>39</Paragraphs>
  <Slides>39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Aldhabi</vt:lpstr>
      <vt:lpstr>Arial</vt:lpstr>
      <vt:lpstr>B Titr</vt:lpstr>
      <vt:lpstr>B Zar</vt:lpstr>
      <vt:lpstr>Tahoma</vt:lpstr>
      <vt:lpstr>Trebuchet MS</vt:lpstr>
      <vt:lpstr>Wingdings 3</vt:lpstr>
      <vt:lpstr>Facet</vt:lpstr>
      <vt:lpstr>بسم الله الرحمن الرحیم   </vt:lpstr>
      <vt:lpstr>کارگاه روش تحقیق    </vt:lpstr>
      <vt:lpstr>طرح پیشنهادی تحقیق proposal (پیشنهاده) طرح پیشنهادی به منزله نقشه اولیه ای است که مهندسان پیش از آغاز به کار ساختمان تهیه می کنند.  یک برنامه ریزی تحقیقی است که از طریق آن تعیین می کنیم که یک طرح پژوهشی را قصد داریم در آینده چگونه انجام دهیم. ساختار پیشنهاد پژوهش شبیه بخش های مقدمه و روش پژوهش است .در بخش مقدمه،موضوع پژوهش و اهمیت آن، ادبیات تحقیق که شامل پژوهش های پیشین و نظریه ها است،بیان مساله،بیان فرضیه و...در بخش روش پژوهش ،روش تحقیق ،جامعه ،نمونه آماری ،ابزارجمع آوری اطلاعات ،شیوه تحلیل اطلاعات </vt:lpstr>
      <vt:lpstr>چهارچوب طرح پیشنهادی عنوان به فارسی و انگلیسی چکیده طرح بیان مساله وضرورت اجرای طرح سابقه طرح وبررسی منابع هدف کلی  اهداف جزیی اهداف کاربردی فرضیه ها یا سوالات پژوهشی تعریف مفهومی وعملیاتی متغیرها</vt:lpstr>
      <vt:lpstr>روش تحقیق جامعه آماری حجم نمونه روش نمونه گیری ابزار جمع آوری اطلاعات روش جمع آوری اطلاعات روش تجزیه وتحلیل داده ها منابع جدول زمان بندی مراحل اجرایی طرح</vt:lpstr>
      <vt:lpstr>مراحل تدوین  طرح پیشنهادی -مشخص کردن موضوع مورد مطالعه (عنوان تحقیق) موضوع : یک عبارت است که به کمک آن پیامی را به دیگران انتقال می دهیم. </vt:lpstr>
      <vt:lpstr>مهمترین نکات در انتخاب موضوع تحقیق: 1-موضوع می بایست متناسب با توانمندی و یا تجربه محقق باشد. 2-موضوع می بایست متناسب با فرصت محقق و قابل اجرا توسط وی باشد. 3-موضوع باید محدود شود یعنی خیلی وسیع نباشد. 4-موضوع تحقیق نباید تکراری و از موضوعاتی باشد که قبلا در مورد آن تحقیق شده و حل شده باشد و یا پاسخش معلوم باشد. </vt:lpstr>
      <vt:lpstr>مهمترین نکات در نگارش موضوع تحقیق 1-متغیرهای مورد مطالعه می بایست در موضوع تحقیق نوشته شود. 2-آزمودنی های مورد مطالعه می بایست در موضوع تحقیق نوشته شود. 3-مکان انجام تحقیق می بایست در موضوع تحقیق نوشته شود. 4-زمان انجام تحقیق می بایست در موضوع تحقیق نوشته شود. </vt:lpstr>
      <vt:lpstr>مثال: مقایسه بهداشت روانی دانش آموزان مدارس متوسطه عادی واستعدادهای درخشان شهرستان اراک درسال تحصیلی 95-96    </vt:lpstr>
      <vt:lpstr>بیان مساله  محقق بر اساس تجربیات شخصی و یا استدلال های عقلی و یا بر اساس نتایج تحقیقاتی که تا کنون انجام شده است به گونه ای توصیف می نماید که خواننده متوجه ابعاد و زوایای موضوع و مساله بودن آن از دیدگاه محقق شود. </vt:lpstr>
      <vt:lpstr>-تبیین اهمیت در این مرحله محقق می بایست در مورد اهمیت موضوع و مساله تحقیق خود توضیح داده و خواننده را متقاعد کند که موضوع تحقیق آن قدر مهم است که باید در اسرع وقت مورد مطالعه و بررسی قرار گرفته و حتی اختصاص بودجه برای انجام آن ضرورت دارد. اهمیت با نیاز سنجیده می شود،یعنی میزان پوشش نیاز چقدر است و چه تعدادی از آن مشکل رنج می برند و سودمندی حل مشکل مشخص شود. </vt:lpstr>
      <vt:lpstr>مرور منابع مطالعه و بررسی منابع و سوابق مربوط به موضوع تحقیق : مطالعه سوابق تحقیق یکی از وقت گیرترین مراحل فعالیت پژوهشی است. هدف های مطالعه سوابق تحقیق عبارتنداز: تعیین متغیرهای اساسی – تشخیص آنچه انجام شده و آنچه باید انجام شود- تعیین کردن معانی و روابط </vt:lpstr>
      <vt:lpstr>اهمیت بررسی سوابق تحقیق : 1-بینش محقق نسبت به موضوع وسیع می شود 2-آگاهی از تحقیقات انجام شده نشان می دهد که تحقیق تا کجا پیش رفته و پژوهشگران قبلی با چه موانعی مواجه شده اتد و چه کارهای هنوز انجام نشده است و چه اقدامات دیگری باید صورت بگیرد. 3-پس از بررسی سوابق تحقیقات گذشته پژوهشگر هم می تواند کارهای انجام شده را نقد کند،هم می تواند آن ها را تکمیل کند و هم می تواند یک فعالیت و حرکت جدید تحقیقاتی را تولید و آغاز کند.</vt:lpstr>
      <vt:lpstr>اقسام سوابق تحقیق: الف- سوابق نظری تحقیق: به مفاهیم ،نظریه ها و دیدگاه های که مرتبط با موضوع تحقیق مطرح شده ودر کتاب ها ،مجلات،روزنامه ها،سایت های مرتبط جستجو کرد. ب- سوابق عملی تحقیق: به تحقیقات انجام شده،پایان نامه ها و کارهای عملی که محققین قبلی فعالیت های مرتبط با موضوع مورد مطالعه انجام داده و به نتایجی نیز دست یافته اند  </vt:lpstr>
      <vt:lpstr>  اهداف  هر طرحی بر محور هدف شکل می گیرد  </vt:lpstr>
      <vt:lpstr>ویژگی های هدف:  -منطقی بودن -قابل تحقیق بودن -واقع بینی -مفهوم بودن عبارات کوتاه -کاربرد واژه های استاندارد علمی  -استفاده از افعال کنشی مانند تعیین ،مطالعه،شناسایی و... </vt:lpstr>
      <vt:lpstr>  انواع هدف الف –هدف کلی: به همه جنبه های مطالعه توجه نموده وکلیت جامعه آماری و یا متغیرتابع مورد مطالعه را مد نظر داشته باشد.آنچه را که مطالعه به طور کلی به آن دست خواهد یافت. مثال: مقایسه سلامت روان دانش آموزان مدارس استعدادهای درخشان وعادی  دوره متوسطه شهر اراک.  </vt:lpstr>
      <vt:lpstr>ب- هدف جزیی: به جنبه های حاصل از هدف کلی توجه دارد. در هر یک از هدف های جزیی به جنبه خاصی از هدف کلی اشاره دارد. از این رو هدف های جزیی عینی تر از هدف های کلی است .و به طور معمول تعداد هدف های جزیی از هدف های کلی بیشتر است. مثال :1-مقایسه میزان اضطراب دانش آموزان دوره متوسطه استعدادهای درخشان با دانش آموزان عادی 2-مقایسه میزان افسردگی دانش آموزان دوره متوسطه استعدادهای درخشان با دانش آموزان عادی و.... </vt:lpstr>
      <vt:lpstr>اهمیت اهداف جزیی: متمرکز ساختن مطالعه، برآورد بودجه و زمان لازم برای اجرای طرح، ارزیابی طرح ، انتخاب متغیرها و شیوه تجزیه و تحلیل داده ها هدف کاربردی: هدفی است که در رابطه با بکارگیری نتایج طرح تنظیم می شود. </vt:lpstr>
      <vt:lpstr>طرح وتدوین فرضیه های تحقیق یا سوال های تحقیق: در ایجاد یک مساله معمولا عواملی نقش دارند که محقق با مطالعه مقدماتی خود حدس و گمان های در مورد چگونگی روابط متغیرهای مورد مطالعه می زند. حدس و گمانی که محقق در مورد میزان ونحوه ارتباط بین متغیرها قبل از انجام تحقیق می زند و ممکن است پس از مطالعه و تحقیق حدس و فرضیه تایید یا رد شود. البته حدس و گمان بایستی مبتنی براستدلال عقلی و تحقیقات قبلی باشد تا بتوان از آن دفاع کرد. به عبارتی راه حل پیشنهادی پژوهشگر برای پاسخگویی به مساله است.</vt:lpstr>
      <vt:lpstr>برای هر هدف توصیفی یک سوال و برای هرهدف تحلیلی یک فرضیه مطرح می شود.   </vt:lpstr>
      <vt:lpstr>مهمترین نکاتی که در نوشتن فرضیه بایستی رعایت گردد: 1-فرضیه بصورت یک جمله خبری نوشته شود. 2-معمولا در فرضیه از میزان و نحوه ارتباط بین دو متغیر سخن گفته می شود. 3-متغیرهای که در فرضیه طرح می شوند باید قابل سنجش باشند،یعنی از طریق آزمونها قابل سنجش باشند. 4-در یک فرضیه نمی توان متغیرهای زیادی را طرح کردبلکه باید آن ها را در چند فرضیه جداگانه طراحی کرد.</vt:lpstr>
      <vt:lpstr>انواع فرضیه: 1-فرضیه تحقیق: به فرضیه ای گفته می شود که انتظارات پژوهشگر را در زمینه روابط بین متغیرها نشان می دهد. فرضیه ای که توسط محقق طرح شده است و قصد دارد درستی یا نادرستی آن را مورد بررسی و آزمون قرار دهد. فرضیه تحقیق به دو دسته تقسیم می شود: الف-فرضیه جهت دار: در آن حدس و گمان محقق کاملا مشخص بوده و جهت  آن معین است. ب-فرضیه بدون جهت: به فرضیه ای گفته می شود که فقط رابطه و تفاوت بین دو متغیر را بیان کرده اما معلوم نمی کند که متغیر مستقل موجب کاهش و یا افزایش متغیر وابسته است یا خیر؟ 2-فرضیه صفر: فرضیه ای است که حالت نفی یا عدم اختلاف یک فرضیه است. </vt:lpstr>
      <vt:lpstr>مثال: -بین اضطراب دانش آموزان دوره متوسطه استعدادهای درخشان و عادی تفاوت معنی داری وجود دارد. 2-بین افسردگی دانش آموزان دوره متوسطه استعدادهای درخشان و عادی تفاوت معنی داری وجود دارد. </vt:lpstr>
      <vt:lpstr>تعیین متغیرهای تحقیق و تعریف مفهومی و عملیاتی آن ها : متغیر: به هر چیزی که ثابت نباشد و در تغییر باشد و کم یا زیاد شود متغیر می گویند در تحقیق به ویژگی یا چیزی که تعداد و اندازه آن ثابت نیست و می تواند ارزش ها و مقادیر مختلفی را بپذیرد و محقق قصد دارد اطلاعاتی در مورد آن کسب کند،متغیر گفته می شود. </vt:lpstr>
      <vt:lpstr>انواع متغیر بر اساس نقشی که در تحقیق دارند: ا-متغیر مستقل 2-متغیر وابسته 3-متغیر کنترل 4-متغیر مزاحم </vt:lpstr>
      <vt:lpstr>تعریف مفهومی متغیرها: تعریفی است که براساس فرهنگ لغات ومنابع آمده که پژوهشگر می تواند آن ها را با ذکر منبع در تحقیق خود استفاده نماید. تعریف عملیاتی متغیرها: به فعالیت ها و عملیاتی که محقق برای اندازه گیری و دستکاری یک متغیر در تحقیق خود در نظر گرفته است. </vt:lpstr>
      <vt:lpstr>تعریف عملیاتی به دو دسته تقسیم می شود : 1-سنجشی : از طریق آن شیوه اندازه گیری متغیر معلوم می شود 2-آزمایشی:از طریق آن چگونگی دستکاری متغیرها ویا شیوه دخل وتصرف در آن مشخص می گردد. مثال : اضطراب عبارت است ازنمره ای که دانش آموزان از پاسخ به سوالات مقیاس سلامت روان بدست می آورد. </vt:lpstr>
      <vt:lpstr>انواع تحقیقات بر اساس هدف : 1-تحقیقات بنیادی : به تحقیقاتی گفته می شود که هدف آن گسترش مرز علم و دانش است و به تولید علم منجر می شود. 2-تحقیقات کاربردی: به تحقیقاتی گفته می شود که هدف آن حل مسایل و مشکلات فراروی جوامع انسانی است و زندگی بهتر با امکانات مناسب تر 3-تحقیقات عملی: به تحقیقاتی گفته می شود که هدف آن بررسی ومشکلاتی است که فرد شخصا با آن مواجه بوده و از طریق پژوهش می خواهد مشکلات را بر طرف نماید.</vt:lpstr>
      <vt:lpstr>روش تحقیق: در تحقیق پس از تعیین هدف،می بایست یک روش مناسب برای رسیدن به آن انتخاب کرد.البته برای پیدا کردن بهترین طرح وروش برای رسیدن به هدف تحقیق باید با موضوع تحقیق،مساله،هدف،فرضیه ها،متغیرها،امکانات و....متناسب باشد. 1-روش تاریخی-کتابخانه ای الف-روش تاریخی ب-روش کتابخانه ای ج-روش تحلیل محتوا</vt:lpstr>
      <vt:lpstr>2-روش میدانی – توصیفی الف- روش توصیفی ب-روش همبستگی ج-روش پیمایشی د-روش پس رویدادی ه-روش مطالعه موردی و-روش تداومی و مقطعی</vt:lpstr>
      <vt:lpstr>ج-روش تجربی و نیمه تجربی و شبه تجربی مثال: روش تحقیق پس رویدادی  در هر سه روش متغیرهای مورد نظر توسط محقق اعمال می شود. اما در روش تجربی متغیرهای مزاحم توسط محقق کاملا کنترل می شود و آزمودنی ها به صورت تصادفی انتخاب می شوند.در روش نیمه تجربی متغیرهای مزاحم توسط محقق تا حدودی کنترل می شود و آزمودنی ها به صورت تصادفی انتخاب نمی شوند. در روش شبه تجربی نه متغیرهای مزاحم کنترل می شوند و نه آزمودنی ها به صورت تصادفی انتخاب می شوند.</vt:lpstr>
      <vt:lpstr>تعریف جامعه آماری: به همه افرادی که محقق می خواهد تحقیق خود را در مورد آنها انجام دهد و یافته های تحقیق خود را به آنها تعمیم دهد. مثال : کلیه دانش آموزان  دبیرستان های پسرانه و دخترانه عادی و استعدادهای درخشان شهر اراک در سال تحصیلی 96- 95که تعداد آنها 20000نفر می باشد تعیین حجم نمونه:حجم نمونه بخشی از جامعه آماری است که توسط پژوهشگر مورد مطالعه قرار می گیرد.</vt:lpstr>
      <vt:lpstr>روش های تعیین حجم نمونه: 1-تعیین حجم نمونه از طریق فرمول کوکران 2-تعیین حجم نمونه از طریق واریانس جامعه 3- تعیین حجم نمونه از طریق جدول مورگان  </vt:lpstr>
      <vt:lpstr>نمونه گیری: یعنی انتخاب تعدادی از افراد، حوادث و اشیاَ؛ از یک جامعه تعریف شده به عنوان نماینده آن جامعه. روش های نمونه گیری: -نمونه گیری تصادفی ساده -نمونه گیری تصادفی منظم -نمونه گیری تصادفی طبقه ای  نمونه گیری تصادفی خوشه ای</vt:lpstr>
      <vt:lpstr>طرح پژوهشی: به روشی اطلاق می شود که گروههای تحقیق به کمک آن تعیین و تنظیم می شوند ابزار جمع آوری اطلاعات: -پرسشنامه -مصاحبه -مشاهده -اسناد و مدارک </vt:lpstr>
      <vt:lpstr>روش جمع آوری اطلاعات: در این قسمت پژوهش پژوهشگر نحوه اجرای پژوهش را توضیح می دهد.شامل فعالیت های است که در فرایند جمع آوری داده ها مانند کسب مجوز و هماهنگی های که با سازمان ها و...و اجرای پرسشنامه و.... انجام می گیرد.  </vt:lpstr>
      <vt:lpstr> روش تجزیه وتحلیل داده ها:  برای تجزیه و تحلیل اطلاعات جمع آوری شده،پژوهشگر از آمار توصیفی و آمار استنباطی استفاده می کند. </vt:lpstr>
      <vt:lpstr>      پایان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Windows User</dc:creator>
  <cp:lastModifiedBy>M.A</cp:lastModifiedBy>
  <cp:revision>13</cp:revision>
  <dcterms:created xsi:type="dcterms:W3CDTF">2017-01-15T18:57:36Z</dcterms:created>
  <dcterms:modified xsi:type="dcterms:W3CDTF">2020-03-02T08:50:55Z</dcterms:modified>
</cp:coreProperties>
</file>