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301" r:id="rId3"/>
    <p:sldId id="272" r:id="rId4"/>
    <p:sldId id="270" r:id="rId5"/>
    <p:sldId id="290" r:id="rId6"/>
    <p:sldId id="291" r:id="rId7"/>
    <p:sldId id="292" r:id="rId8"/>
    <p:sldId id="293" r:id="rId9"/>
    <p:sldId id="294" r:id="rId10"/>
    <p:sldId id="295" r:id="rId11"/>
    <p:sldId id="296" r:id="rId12"/>
    <p:sldId id="297" r:id="rId13"/>
    <p:sldId id="298" r:id="rId14"/>
    <p:sldId id="300" r:id="rId15"/>
    <p:sldId id="275" r:id="rId16"/>
    <p:sldId id="276" r:id="rId17"/>
    <p:sldId id="277" r:id="rId18"/>
    <p:sldId id="278" r:id="rId19"/>
    <p:sldId id="279" r:id="rId20"/>
    <p:sldId id="268" r:id="rId21"/>
    <p:sldId id="302" r:id="rId22"/>
    <p:sldId id="303" r:id="rId23"/>
    <p:sldId id="304" r:id="rId24"/>
    <p:sldId id="30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60B709"/>
    <a:srgbClr val="5AC2B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91" autoAdjust="0"/>
    <p:restoredTop sz="94624" autoAdjust="0"/>
  </p:normalViewPr>
  <p:slideViewPr>
    <p:cSldViewPr>
      <p:cViewPr>
        <p:scale>
          <a:sx n="84" d="100"/>
          <a:sy n="84" d="100"/>
        </p:scale>
        <p:origin x="-918" y="240"/>
      </p:cViewPr>
      <p:guideLst>
        <p:guide orient="horz" pos="2160"/>
        <p:guide pos="2880"/>
      </p:guideLst>
    </p:cSldViewPr>
  </p:slideViewPr>
  <p:outlineViewPr>
    <p:cViewPr>
      <p:scale>
        <a:sx n="33" d="100"/>
        <a:sy n="33" d="100"/>
      </p:scale>
      <p:origin x="30" y="49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4A29FD-524C-4982-A9EE-C304735E1AAE}" type="doc">
      <dgm:prSet loTypeId="urn:microsoft.com/office/officeart/2005/8/layout/pyramid1" loCatId="pyramid" qsTypeId="urn:microsoft.com/office/officeart/2005/8/quickstyle/simple1" qsCatId="simple" csTypeId="urn:microsoft.com/office/officeart/2005/8/colors/colorful4" csCatId="colorful" phldr="1"/>
      <dgm:spPr/>
    </dgm:pt>
    <dgm:pt modelId="{751832BC-80C9-4FD3-9762-E0375E684739}" type="pres">
      <dgm:prSet presAssocID="{1E4A29FD-524C-4982-A9EE-C304735E1AAE}" presName="Name0" presStyleCnt="0">
        <dgm:presLayoutVars>
          <dgm:dir/>
          <dgm:animLvl val="lvl"/>
          <dgm:resizeHandles val="exact"/>
        </dgm:presLayoutVars>
      </dgm:prSet>
      <dgm:spPr/>
    </dgm:pt>
  </dgm:ptLst>
  <dgm:cxnLst>
    <dgm:cxn modelId="{CECFEBF6-2F78-43C6-A6DC-437A32E35C02}" type="presOf" srcId="{1E4A29FD-524C-4982-A9EE-C304735E1AAE}" destId="{751832BC-80C9-4FD3-9762-E0375E684739}" srcOrd="0"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04E0D84-F570-4BE1-9BC4-0BF7FBF470D3}" type="datetimeFigureOut">
              <a:rPr lang="en-US" smtClean="0"/>
              <a:pPr/>
              <a:t>6/4/2018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4E0D84-F570-4BE1-9BC4-0BF7FBF470D3}"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4E0D84-F570-4BE1-9BC4-0BF7FBF470D3}"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4E0D84-F570-4BE1-9BC4-0BF7FBF470D3}"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4E0D84-F570-4BE1-9BC4-0BF7FBF470D3}"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4E0D84-F570-4BE1-9BC4-0BF7FBF470D3}"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04E0D84-F570-4BE1-9BC4-0BF7FBF470D3}" type="datetimeFigureOut">
              <a:rPr lang="en-US" smtClean="0"/>
              <a:pPr/>
              <a:t>6/4/2018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4E0D84-F570-4BE1-9BC4-0BF7FBF470D3}" type="datetimeFigureOut">
              <a:rPr lang="en-US" smtClean="0"/>
              <a:pPr/>
              <a:t>6/4/2018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E0D84-F570-4BE1-9BC4-0BF7FBF470D3}" type="datetimeFigureOut">
              <a:rPr lang="en-US" smtClean="0"/>
              <a:pPr/>
              <a:t>6/4/2018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4E0D84-F570-4BE1-9BC4-0BF7FBF470D3}"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B54FF-211A-4FD2-A8AC-738753ED4F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04E0D84-F570-4BE1-9BC4-0BF7FBF470D3}"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84B54FF-211A-4FD2-A8AC-738753ED4F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04E0D84-F570-4BE1-9BC4-0BF7FBF470D3}" type="datetimeFigureOut">
              <a:rPr lang="en-US" smtClean="0"/>
              <a:pPr/>
              <a:t>6/4/2018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4B54FF-211A-4FD2-A8AC-738753ED4F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214290"/>
            <a:ext cx="8643998" cy="6429420"/>
          </a:xfrm>
          <a:effectLst>
            <a:glow rad="101600">
              <a:schemeClr val="accent3">
                <a:satMod val="175000"/>
                <a:alpha val="40000"/>
              </a:schemeClr>
            </a:glow>
          </a:effectLst>
        </p:spPr>
        <p:txBody>
          <a:bodyPr>
            <a:normAutofit fontScale="40000" lnSpcReduction="20000"/>
          </a:bodyPr>
          <a:lstStyle/>
          <a:p>
            <a:pPr algn="ctr" rtl="1">
              <a:lnSpc>
                <a:spcPct val="170000"/>
              </a:lnSpc>
            </a:pPr>
            <a:endParaRPr lang="fa-IR" sz="3600" b="1" dirty="0" smtClean="0">
              <a:solidFill>
                <a:srgbClr val="C00000"/>
              </a:solidFill>
              <a:cs typeface="B Titr" pitchFamily="2" charset="-78"/>
            </a:endParaRPr>
          </a:p>
          <a:p>
            <a:pPr algn="ctr" rtl="1">
              <a:lnSpc>
                <a:spcPct val="170000"/>
              </a:lnSpc>
            </a:pPr>
            <a:r>
              <a:rPr lang="fa-IR" sz="6700" b="1" dirty="0" smtClean="0">
                <a:solidFill>
                  <a:srgbClr val="C00000"/>
                </a:solidFill>
                <a:cs typeface="B Titr" pitchFamily="2" charset="-78"/>
              </a:rPr>
              <a:t>عنوان درس </a:t>
            </a:r>
            <a:r>
              <a:rPr lang="fa-IR" sz="6700" b="1" dirty="0" smtClean="0">
                <a:solidFill>
                  <a:srgbClr val="C00000"/>
                </a:solidFill>
                <a:cs typeface="B Titr" pitchFamily="2" charset="-78"/>
              </a:rPr>
              <a:t>تحلیل محتوا و روش تدریس فارسی</a:t>
            </a:r>
          </a:p>
          <a:p>
            <a:pPr algn="ctr" rtl="1">
              <a:lnSpc>
                <a:spcPct val="170000"/>
              </a:lnSpc>
            </a:pPr>
            <a:r>
              <a:rPr lang="fa-IR" sz="3600" b="1" dirty="0" smtClean="0">
                <a:solidFill>
                  <a:srgbClr val="C00000"/>
                </a:solidFill>
                <a:cs typeface="B Titr" pitchFamily="2" charset="-78"/>
              </a:rPr>
              <a:t> </a:t>
            </a:r>
            <a:r>
              <a:rPr lang="fa-IR" sz="3600" b="1" dirty="0" smtClean="0">
                <a:solidFill>
                  <a:srgbClr val="C00000"/>
                </a:solidFill>
                <a:cs typeface="B Titr" pitchFamily="2" charset="-78"/>
              </a:rPr>
              <a:t> </a:t>
            </a:r>
            <a:endParaRPr lang="en-US" sz="3600" b="1" dirty="0" smtClean="0">
              <a:solidFill>
                <a:srgbClr val="C00000"/>
              </a:solidFill>
              <a:cs typeface="B Titr" pitchFamily="2" charset="-78"/>
            </a:endParaRPr>
          </a:p>
          <a:p>
            <a:pPr algn="ctr" rtl="1"/>
            <a:r>
              <a:rPr lang="fa-IR" sz="7000" dirty="0" smtClean="0">
                <a:cs typeface="B Davat" pitchFamily="2" charset="-78"/>
              </a:rPr>
              <a:t>طراحی آموزشی درس فارسی بخوانیم</a:t>
            </a:r>
            <a:endParaRPr lang="en-US" sz="7000" dirty="0" smtClean="0">
              <a:cs typeface="B Davat" pitchFamily="2" charset="-78"/>
            </a:endParaRPr>
          </a:p>
          <a:p>
            <a:pPr algn="ctr" rtl="1"/>
            <a:r>
              <a:rPr lang="fa-IR" sz="4800" dirty="0" smtClean="0">
                <a:cs typeface="B Davat" pitchFamily="2" charset="-78"/>
              </a:rPr>
              <a:t> </a:t>
            </a:r>
            <a:endParaRPr lang="en-US" sz="4800" dirty="0" smtClean="0">
              <a:cs typeface="B Davat" pitchFamily="2" charset="-78"/>
            </a:endParaRPr>
          </a:p>
          <a:p>
            <a:pPr algn="ctr" rtl="1">
              <a:lnSpc>
                <a:spcPct val="170000"/>
              </a:lnSpc>
            </a:pPr>
            <a:r>
              <a:rPr lang="fa-IR" sz="4800" dirty="0" smtClean="0">
                <a:cs typeface="B Davat" pitchFamily="2" charset="-78"/>
              </a:rPr>
              <a:t>استاد گرانقدر :جناب آقای حیدری</a:t>
            </a:r>
            <a:endParaRPr lang="en-US" sz="4800" dirty="0" smtClean="0">
              <a:cs typeface="B Davat" pitchFamily="2" charset="-78"/>
            </a:endParaRPr>
          </a:p>
          <a:p>
            <a:pPr algn="ctr" rtl="1">
              <a:lnSpc>
                <a:spcPct val="170000"/>
              </a:lnSpc>
            </a:pPr>
            <a:r>
              <a:rPr lang="fa-IR" sz="4800" dirty="0" smtClean="0">
                <a:cs typeface="B Davat" pitchFamily="2" charset="-78"/>
              </a:rPr>
              <a:t>مهارت آموز :اعظم بی باک</a:t>
            </a:r>
            <a:endParaRPr lang="en-US" sz="4800" dirty="0" smtClean="0">
              <a:cs typeface="B Davat" pitchFamily="2" charset="-78"/>
            </a:endParaRPr>
          </a:p>
          <a:p>
            <a:pPr algn="ctr" rtl="1">
              <a:lnSpc>
                <a:spcPct val="170000"/>
              </a:lnSpc>
            </a:pPr>
            <a:r>
              <a:rPr lang="fa-IR" sz="4800" dirty="0" smtClean="0">
                <a:cs typeface="B Davat" pitchFamily="2" charset="-78"/>
              </a:rPr>
              <a:t>بهار 97 </a:t>
            </a:r>
            <a:endParaRPr lang="fa-IR" sz="4800" dirty="0" smtClean="0">
              <a:cs typeface="B Davat" pitchFamily="2" charset="-78"/>
            </a:endParaRPr>
          </a:p>
          <a:p>
            <a:pPr algn="ctr" rtl="1">
              <a:lnSpc>
                <a:spcPct val="170000"/>
              </a:lnSpc>
            </a:pPr>
            <a:r>
              <a:rPr lang="fa-IR" sz="4800" dirty="0" smtClean="0">
                <a:cs typeface="B Davat" pitchFamily="2" charset="-78"/>
              </a:rPr>
              <a:t>دانشگاه </a:t>
            </a:r>
            <a:r>
              <a:rPr lang="fa-IR" sz="4800" dirty="0" smtClean="0">
                <a:cs typeface="B Davat" pitchFamily="2" charset="-78"/>
              </a:rPr>
              <a:t>پردیس زینب </a:t>
            </a:r>
            <a:r>
              <a:rPr lang="fa-IR" sz="4800" dirty="0" smtClean="0">
                <a:cs typeface="B Davat" pitchFamily="2" charset="-78"/>
              </a:rPr>
              <a:t>کبری اراک</a:t>
            </a:r>
            <a:endParaRPr lang="en-US" sz="4800" dirty="0" smtClean="0">
              <a:cs typeface="B Davat" pitchFamily="2" charset="-78"/>
            </a:endParaRPr>
          </a:p>
          <a:p>
            <a:pPr rtl="1"/>
            <a:r>
              <a:rPr lang="fa-IR" sz="4800" dirty="0" smtClean="0"/>
              <a:t> </a:t>
            </a:r>
            <a:endParaRPr lang="en-US" sz="4800" dirty="0" smtClean="0"/>
          </a:p>
          <a:p>
            <a:pPr algn="ctr" rtl="1">
              <a:lnSpc>
                <a:spcPct val="170000"/>
              </a:lnSpc>
            </a:pPr>
            <a:endParaRPr lang="en-US" sz="4500" dirty="0" smtClean="0">
              <a:cs typeface="B Davat" pitchFamily="2" charset="-78"/>
            </a:endParaRPr>
          </a:p>
          <a:p>
            <a:pPr algn="ctr"/>
            <a:endParaRPr lang="en-US" dirty="0" smtClean="0">
              <a:cs typeface="B Titr" pitchFamily="2" charset="-78"/>
            </a:endParaRPr>
          </a:p>
          <a:p>
            <a:pPr algn="ctr"/>
            <a:endParaRPr lang="en-US" dirty="0" smtClean="0">
              <a:cs typeface="B Titr" pitchFamily="2" charset="-78"/>
            </a:endParaRPr>
          </a:p>
          <a:p>
            <a:pPr algn="ctr" rtl="1"/>
            <a:r>
              <a:rPr lang="fa-IR" dirty="0" smtClean="0">
                <a:cs typeface="B Titr" pitchFamily="2" charset="-78"/>
              </a:rPr>
              <a:t> </a:t>
            </a:r>
            <a:endParaRPr lang="fa-IR" b="1" dirty="0" smtClean="0">
              <a:cs typeface="B Davat" pitchFamily="2" charset="-78"/>
            </a:endParaRPr>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329642" cy="5824558"/>
          </a:xfrm>
        </p:spPr>
        <p:txBody>
          <a:bodyPr>
            <a:normAutofit/>
          </a:bodyPr>
          <a:lstStyle/>
          <a:p>
            <a:pPr algn="just" rtl="1">
              <a:lnSpc>
                <a:spcPct val="160000"/>
              </a:lnSpc>
              <a:buNone/>
            </a:pPr>
            <a:endParaRPr lang="en-US" dirty="0" smtClean="0">
              <a:cs typeface="B Titr" pitchFamily="2" charset="-78"/>
            </a:endParaRPr>
          </a:p>
          <a:p>
            <a:pPr algn="r" rtl="1">
              <a:lnSpc>
                <a:spcPct val="150000"/>
              </a:lnSpc>
            </a:pPr>
            <a:r>
              <a:rPr lang="fa-IR" dirty="0" smtClean="0">
                <a:cs typeface="B Titr" pitchFamily="2" charset="-78"/>
              </a:rPr>
              <a:t>مشخصات درس  </a:t>
            </a:r>
            <a:r>
              <a:rPr lang="fa-IR" dirty="0" smtClean="0">
                <a:cs typeface="B Zar" pitchFamily="2" charset="-78"/>
              </a:rPr>
              <a:t>:</a:t>
            </a:r>
            <a:endParaRPr lang="en-US" dirty="0" smtClean="0">
              <a:cs typeface="B Zar" pitchFamily="2" charset="-78"/>
            </a:endParaRPr>
          </a:p>
          <a:p>
            <a:pPr algn="r" rtl="1">
              <a:lnSpc>
                <a:spcPct val="150000"/>
              </a:lnSpc>
            </a:pPr>
            <a:r>
              <a:rPr lang="fa-IR" dirty="0" smtClean="0">
                <a:cs typeface="B Zar" pitchFamily="2" charset="-78"/>
              </a:rPr>
              <a:t> نام درس :فارسی  </a:t>
            </a:r>
            <a:r>
              <a:rPr lang="fa-IR" dirty="0" smtClean="0">
                <a:cs typeface="B Zar" pitchFamily="2" charset="-78"/>
              </a:rPr>
              <a:t>   </a:t>
            </a:r>
            <a:r>
              <a:rPr lang="fa-IR" dirty="0" smtClean="0">
                <a:cs typeface="B Zar" pitchFamily="2" charset="-78"/>
              </a:rPr>
              <a:t>پایه </a:t>
            </a:r>
            <a:r>
              <a:rPr lang="fa-IR" dirty="0" smtClean="0">
                <a:cs typeface="B Zar" pitchFamily="2" charset="-78"/>
              </a:rPr>
              <a:t>تحصیلی: </a:t>
            </a:r>
            <a:r>
              <a:rPr lang="fa-IR" dirty="0" smtClean="0">
                <a:cs typeface="B Zar" pitchFamily="2" charset="-78"/>
              </a:rPr>
              <a:t>اول </a:t>
            </a:r>
            <a:r>
              <a:rPr lang="fa-IR" dirty="0" smtClean="0">
                <a:cs typeface="B Zar" pitchFamily="2" charset="-78"/>
              </a:rPr>
              <a:t>ابتدایی</a:t>
            </a:r>
          </a:p>
          <a:p>
            <a:pPr algn="r" rtl="1">
              <a:lnSpc>
                <a:spcPct val="150000"/>
              </a:lnSpc>
            </a:pPr>
            <a:r>
              <a:rPr lang="fa-IR" dirty="0" smtClean="0">
                <a:cs typeface="B Zar" pitchFamily="2" charset="-78"/>
              </a:rPr>
              <a:t>  </a:t>
            </a:r>
            <a:r>
              <a:rPr lang="fa-IR" dirty="0" smtClean="0">
                <a:cs typeface="B Zar" pitchFamily="2" charset="-78"/>
              </a:rPr>
              <a:t>موضوع : درس پنجم(مادر)اموزش نشانه ر </a:t>
            </a:r>
            <a:endParaRPr lang="en-US" dirty="0" smtClean="0">
              <a:cs typeface="B Zar" pitchFamily="2" charset="-78"/>
            </a:endParaRPr>
          </a:p>
          <a:p>
            <a:pPr algn="r" rtl="1">
              <a:lnSpc>
                <a:spcPct val="150000"/>
              </a:lnSpc>
            </a:pPr>
            <a:r>
              <a:rPr lang="fa-IR" dirty="0" smtClean="0">
                <a:cs typeface="B Titr" pitchFamily="2" charset="-78"/>
              </a:rPr>
              <a:t>هدف کلی </a:t>
            </a:r>
            <a:r>
              <a:rPr lang="fa-IR" dirty="0" smtClean="0">
                <a:cs typeface="B Zar" pitchFamily="2" charset="-78"/>
              </a:rPr>
              <a:t>تقویت مهارتهای زبانی ،گوشدادن ،صحبت کردن ،خواندن و نوشتن </a:t>
            </a:r>
            <a:endParaRPr lang="en-US" dirty="0" smtClean="0">
              <a:cs typeface="B Zar" pitchFamily="2" charset="-78"/>
            </a:endParaRPr>
          </a:p>
          <a:p>
            <a:pPr algn="r" rtl="1">
              <a:lnSpc>
                <a:spcPct val="150000"/>
              </a:lnSpc>
            </a:pPr>
            <a:r>
              <a:rPr lang="fa-IR" dirty="0" smtClean="0">
                <a:cs typeface="B Zar" pitchFamily="2" charset="-78"/>
              </a:rPr>
              <a:t>اشنایی با طبیعت و عوامل آن (ابر ،باد ،باران </a:t>
            </a:r>
            <a:endParaRPr lang="en-US" dirty="0" smtClean="0">
              <a:cs typeface="B Zar" pitchFamily="2" charset="-78"/>
            </a:endParaRPr>
          </a:p>
          <a:p>
            <a:pPr algn="r" rtl="1">
              <a:lnSpc>
                <a:spcPct val="150000"/>
              </a:lnSpc>
            </a:pPr>
            <a:r>
              <a:rPr lang="fa-IR" dirty="0" smtClean="0">
                <a:cs typeface="B Titr" pitchFamily="2" charset="-78"/>
              </a:rPr>
              <a:t>هدف جزئی</a:t>
            </a:r>
            <a:r>
              <a:rPr lang="fa-IR" dirty="0" smtClean="0">
                <a:cs typeface="B Zar" pitchFamily="2" charset="-78"/>
              </a:rPr>
              <a:t>:اشنایی با صداو نشانه ر</a:t>
            </a:r>
            <a:endParaRPr lang="en-US" dirty="0" smtClean="0">
              <a:cs typeface="B Zar" pitchFamily="2" charset="-78"/>
            </a:endParaRPr>
          </a:p>
          <a:p>
            <a:pPr algn="r" rtl="1">
              <a:lnSpc>
                <a:spcPct val="150000"/>
              </a:lnSpc>
            </a:pPr>
            <a:r>
              <a:rPr lang="fa-IR" dirty="0" smtClean="0">
                <a:cs typeface="B Zar" pitchFamily="2" charset="-78"/>
              </a:rPr>
              <a:t>تشخیص صدای ر در اول وسط واخر جمله </a:t>
            </a:r>
            <a:endParaRPr lang="en-US" dirty="0" smtClean="0">
              <a:cs typeface="B Zar" pitchFamily="2" charset="-78"/>
            </a:endParaRPr>
          </a:p>
          <a:p>
            <a:pPr algn="r" rtl="1">
              <a:lnSpc>
                <a:spcPct val="150000"/>
              </a:lnSpc>
            </a:pPr>
            <a:endParaRPr lang="en-US" dirty="0">
              <a:cs typeface="B Zar" pitchFamily="2" charset="-78"/>
            </a:endParaRPr>
          </a:p>
        </p:txBody>
      </p:sp>
      <p:pic>
        <p:nvPicPr>
          <p:cNvPr id="4" name="Picture 3" descr="Farsi_bekhanim.gif"/>
          <p:cNvPicPr>
            <a:picLocks noChangeAspect="1"/>
          </p:cNvPicPr>
          <p:nvPr/>
        </p:nvPicPr>
        <p:blipFill>
          <a:blip r:embed="rId2"/>
          <a:stretch>
            <a:fillRect/>
          </a:stretch>
        </p:blipFill>
        <p:spPr>
          <a:xfrm>
            <a:off x="785786" y="642918"/>
            <a:ext cx="2695575" cy="2643206"/>
          </a:xfrm>
          <a:prstGeom prst="rect">
            <a:avLst/>
          </a:prstGeom>
        </p:spPr>
      </p:pic>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58204" cy="5967434"/>
          </a:xfrm>
        </p:spPr>
        <p:txBody>
          <a:bodyPr>
            <a:normAutofit fontScale="77500" lnSpcReduction="20000"/>
          </a:bodyPr>
          <a:lstStyle/>
          <a:p>
            <a:pPr algn="just" rtl="1">
              <a:lnSpc>
                <a:spcPct val="120000"/>
              </a:lnSpc>
            </a:pPr>
            <a:r>
              <a:rPr lang="fa-IR" sz="3100" dirty="0" smtClean="0">
                <a:cs typeface="B Titr" pitchFamily="2" charset="-78"/>
              </a:rPr>
              <a:t>اهداف رفتاری:</a:t>
            </a:r>
            <a:endParaRPr lang="en-US" sz="3100" dirty="0" smtClean="0">
              <a:cs typeface="B Titr" pitchFamily="2" charset="-78"/>
            </a:endParaRPr>
          </a:p>
          <a:p>
            <a:pPr algn="just" rtl="1">
              <a:lnSpc>
                <a:spcPct val="120000"/>
              </a:lnSpc>
            </a:pPr>
            <a:r>
              <a:rPr lang="fa-IR" b="1" u="sng" dirty="0" smtClean="0">
                <a:cs typeface="B Zar" pitchFamily="2" charset="-78"/>
              </a:rPr>
              <a:t>حیطه شناختی </a:t>
            </a:r>
            <a:endParaRPr lang="en-US" b="1" u="sng" dirty="0" smtClean="0">
              <a:cs typeface="B Zar" pitchFamily="2" charset="-78"/>
            </a:endParaRPr>
          </a:p>
          <a:p>
            <a:pPr algn="just" rtl="1">
              <a:lnSpc>
                <a:spcPct val="120000"/>
              </a:lnSpc>
            </a:pPr>
            <a:r>
              <a:rPr lang="fa-IR" dirty="0" smtClean="0">
                <a:cs typeface="B Zar" pitchFamily="2" charset="-78"/>
              </a:rPr>
              <a:t>دانش اموز بتواند صدا ونشانه« ر » را دراول وسط و اخر جمله  تشخیصرهد </a:t>
            </a:r>
            <a:endParaRPr lang="en-US" dirty="0" smtClean="0">
              <a:cs typeface="B Zar" pitchFamily="2" charset="-78"/>
            </a:endParaRPr>
          </a:p>
          <a:p>
            <a:pPr algn="just" rtl="1">
              <a:lnSpc>
                <a:spcPct val="120000"/>
              </a:lnSpc>
            </a:pPr>
            <a:r>
              <a:rPr lang="fa-IR" dirty="0" smtClean="0">
                <a:cs typeface="B Zar" pitchFamily="2" charset="-78"/>
              </a:rPr>
              <a:t>کلماتی با حروف خوانده شده را بخواند و بنویسد </a:t>
            </a:r>
            <a:endParaRPr lang="en-US" dirty="0" smtClean="0">
              <a:cs typeface="B Zar" pitchFamily="2" charset="-78"/>
            </a:endParaRPr>
          </a:p>
          <a:p>
            <a:pPr algn="just" rtl="1">
              <a:lnSpc>
                <a:spcPct val="120000"/>
              </a:lnSpc>
            </a:pPr>
            <a:r>
              <a:rPr lang="fa-IR" dirty="0" smtClean="0">
                <a:cs typeface="B Zar" pitchFamily="2" charset="-78"/>
              </a:rPr>
              <a:t>پوشش مناسب در یک روز بارانی را نام ببرد </a:t>
            </a:r>
            <a:endParaRPr lang="en-US" dirty="0" smtClean="0">
              <a:cs typeface="B Zar" pitchFamily="2" charset="-78"/>
            </a:endParaRPr>
          </a:p>
          <a:p>
            <a:pPr algn="just" rtl="1">
              <a:lnSpc>
                <a:spcPct val="120000"/>
              </a:lnSpc>
            </a:pPr>
            <a:r>
              <a:rPr lang="fa-IR" b="1" u="sng" dirty="0" smtClean="0">
                <a:cs typeface="B Zar" pitchFamily="2" charset="-78"/>
              </a:rPr>
              <a:t>حیطه  مهارتی </a:t>
            </a:r>
            <a:endParaRPr lang="en-US" b="1" u="sng" dirty="0" smtClean="0">
              <a:cs typeface="B Zar" pitchFamily="2" charset="-78"/>
            </a:endParaRPr>
          </a:p>
          <a:p>
            <a:pPr algn="just" rtl="1">
              <a:lnSpc>
                <a:spcPct val="120000"/>
              </a:lnSpc>
            </a:pPr>
            <a:r>
              <a:rPr lang="fa-IR" dirty="0" smtClean="0">
                <a:cs typeface="B Zar" pitchFamily="2" charset="-78"/>
              </a:rPr>
              <a:t>دانش اموز بتواند دور صدای «ر» را در کلمات داده شده خط بکشد </a:t>
            </a:r>
            <a:endParaRPr lang="en-US" dirty="0" smtClean="0">
              <a:cs typeface="B Zar" pitchFamily="2" charset="-78"/>
            </a:endParaRPr>
          </a:p>
          <a:p>
            <a:pPr algn="just" rtl="1">
              <a:lnSpc>
                <a:spcPct val="120000"/>
              </a:lnSpc>
            </a:pPr>
            <a:r>
              <a:rPr lang="fa-IR" dirty="0" smtClean="0">
                <a:cs typeface="B Zar" pitchFamily="2" charset="-78"/>
              </a:rPr>
              <a:t>دانش اموز نشانه «ر»را با خمیر درست کند </a:t>
            </a:r>
            <a:endParaRPr lang="en-US" dirty="0" smtClean="0">
              <a:cs typeface="B Zar" pitchFamily="2" charset="-78"/>
            </a:endParaRPr>
          </a:p>
          <a:p>
            <a:pPr algn="just" rtl="1">
              <a:lnSpc>
                <a:spcPct val="120000"/>
              </a:lnSpc>
            </a:pPr>
            <a:r>
              <a:rPr lang="fa-IR" dirty="0" smtClean="0">
                <a:cs typeface="B Zar" pitchFamily="2" charset="-78"/>
              </a:rPr>
              <a:t>شکل صدای ر را درست بنویسد </a:t>
            </a:r>
            <a:endParaRPr lang="en-US" dirty="0" smtClean="0">
              <a:cs typeface="B Zar" pitchFamily="2" charset="-78"/>
            </a:endParaRPr>
          </a:p>
          <a:p>
            <a:pPr algn="just" rtl="1">
              <a:lnSpc>
                <a:spcPct val="120000"/>
              </a:lnSpc>
            </a:pPr>
            <a:r>
              <a:rPr lang="fa-IR" dirty="0" smtClean="0">
                <a:cs typeface="B Zar" pitchFamily="2" charset="-78"/>
              </a:rPr>
              <a:t>در مطالب روزنامه کلماتی که </a:t>
            </a:r>
            <a:r>
              <a:rPr lang="fa-IR" dirty="0" smtClean="0">
                <a:cs typeface="B Zar" pitchFamily="2" charset="-78"/>
              </a:rPr>
              <a:t>دارای </a:t>
            </a:r>
            <a:r>
              <a:rPr lang="fa-IR" dirty="0" smtClean="0">
                <a:cs typeface="B Zar" pitchFamily="2" charset="-78"/>
              </a:rPr>
              <a:t>نشانه رهستند را برش دهد و در دفترش بچسباند</a:t>
            </a:r>
            <a:endParaRPr lang="en-US" dirty="0" smtClean="0">
              <a:cs typeface="B Zar" pitchFamily="2" charset="-78"/>
            </a:endParaRPr>
          </a:p>
          <a:p>
            <a:pPr algn="just" rtl="1">
              <a:lnSpc>
                <a:spcPct val="120000"/>
              </a:lnSpc>
            </a:pPr>
            <a:r>
              <a:rPr lang="fa-IR" dirty="0" smtClean="0">
                <a:cs typeface="B Zar" pitchFamily="2" charset="-78"/>
              </a:rPr>
              <a:t>یک نقاشی با موضوع باران بکشد  </a:t>
            </a:r>
            <a:endParaRPr lang="en-US" dirty="0" smtClean="0">
              <a:cs typeface="B Zar" pitchFamily="2" charset="-78"/>
            </a:endParaRPr>
          </a:p>
          <a:p>
            <a:pPr algn="just" rtl="1">
              <a:lnSpc>
                <a:spcPct val="120000"/>
              </a:lnSpc>
            </a:pPr>
            <a:r>
              <a:rPr lang="fa-IR" b="1" u="sng" dirty="0" smtClean="0">
                <a:cs typeface="B Zar" pitchFamily="2" charset="-78"/>
              </a:rPr>
              <a:t>حیطه عاطفی </a:t>
            </a:r>
            <a:r>
              <a:rPr lang="fa-IR" dirty="0" smtClean="0">
                <a:cs typeface="B Zar" pitchFamily="2" charset="-78"/>
              </a:rPr>
              <a:t>:</a:t>
            </a:r>
            <a:endParaRPr lang="en-US" dirty="0" smtClean="0">
              <a:cs typeface="B Zar" pitchFamily="2" charset="-78"/>
            </a:endParaRPr>
          </a:p>
          <a:p>
            <a:pPr algn="just" rtl="1">
              <a:lnSpc>
                <a:spcPct val="120000"/>
              </a:lnSpc>
            </a:pPr>
            <a:r>
              <a:rPr lang="fa-IR" dirty="0" smtClean="0">
                <a:cs typeface="B Zar" pitchFamily="2" charset="-78"/>
              </a:rPr>
              <a:t>تمرینات را با علاقه انجام دهد </a:t>
            </a:r>
            <a:endParaRPr lang="en-US" dirty="0" smtClean="0">
              <a:cs typeface="B Zar" pitchFamily="2" charset="-78"/>
            </a:endParaRPr>
          </a:p>
          <a:p>
            <a:pPr algn="just" rtl="1">
              <a:lnSpc>
                <a:spcPct val="120000"/>
              </a:lnSpc>
            </a:pPr>
            <a:r>
              <a:rPr lang="fa-IR" dirty="0" smtClean="0">
                <a:cs typeface="B Zar" pitchFamily="2" charset="-78"/>
              </a:rPr>
              <a:t>نسبت به نعمت های الهی شکرگزار باشد</a:t>
            </a:r>
            <a:endParaRPr lang="en-US" dirty="0" smtClean="0">
              <a:cs typeface="B Zar" pitchFamily="2" charset="-78"/>
            </a:endParaRPr>
          </a:p>
          <a:p>
            <a:pPr algn="just" rtl="1">
              <a:lnSpc>
                <a:spcPct val="120000"/>
              </a:lnSpc>
            </a:pPr>
            <a:r>
              <a:rPr lang="fa-IR" dirty="0" smtClean="0">
                <a:cs typeface="B Zar" pitchFamily="2" charset="-78"/>
              </a:rPr>
              <a:t>تقویت توجه به پدیده های الهی (باران –باد رویش گیاهان و..)</a:t>
            </a:r>
            <a:endParaRPr lang="en-US" dirty="0" smtClean="0">
              <a:cs typeface="B Zar" pitchFamily="2" charset="-78"/>
            </a:endParaRPr>
          </a:p>
          <a:p>
            <a:pPr algn="just" rtl="1">
              <a:lnSpc>
                <a:spcPct val="120000"/>
              </a:lnSpc>
            </a:pPr>
            <a:r>
              <a:rPr lang="fa-IR" dirty="0" smtClean="0">
                <a:cs typeface="B Zar" pitchFamily="2" charset="-78"/>
              </a:rPr>
              <a:t> </a:t>
            </a:r>
            <a:endParaRPr lang="en-US" dirty="0" smtClean="0">
              <a:cs typeface="B Zar" pitchFamily="2" charset="-78"/>
            </a:endParaRPr>
          </a:p>
          <a:p>
            <a:pPr algn="r" rtl="1">
              <a:lnSpc>
                <a:spcPct val="150000"/>
              </a:lnSpc>
              <a:buNone/>
            </a:pPr>
            <a:endParaRPr lang="en-US" dirty="0">
              <a:cs typeface="B Lotus"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401080" cy="5538806"/>
          </a:xfrm>
        </p:spPr>
        <p:txBody>
          <a:bodyPr/>
          <a:lstStyle/>
          <a:p>
            <a:pPr algn="just" rtl="1">
              <a:lnSpc>
                <a:spcPct val="150000"/>
              </a:lnSpc>
              <a:buNone/>
            </a:pPr>
            <a:r>
              <a:rPr lang="fa-IR" b="1" dirty="0" smtClean="0">
                <a:cs typeface="B Zar" pitchFamily="2" charset="-78"/>
              </a:rPr>
              <a:t>گروه بندی</a:t>
            </a:r>
            <a:r>
              <a:rPr lang="fa-IR" b="1" dirty="0" smtClean="0">
                <a:cs typeface="B Zar" pitchFamily="2" charset="-78"/>
              </a:rPr>
              <a:t>:</a:t>
            </a:r>
          </a:p>
          <a:p>
            <a:pPr algn="just" rtl="1">
              <a:lnSpc>
                <a:spcPct val="150000"/>
              </a:lnSpc>
              <a:buNone/>
            </a:pPr>
            <a:r>
              <a:rPr lang="fa-IR" dirty="0" smtClean="0">
                <a:cs typeface="B Zar" pitchFamily="2" charset="-78"/>
              </a:rPr>
              <a:t>معلم </a:t>
            </a:r>
            <a:r>
              <a:rPr lang="fa-IR" dirty="0" smtClean="0">
                <a:cs typeface="B Zar" pitchFamily="2" charset="-78"/>
              </a:rPr>
              <a:t>برای اینکه فعالیت تدریس و اموزش در کلاس یکنواخت نشود از یادگیری به صورت گروهی هم استفاده می کند برای اینکار از روش گروه بندی تصادفی مفهومی استفاده می کند .معلم به تعداد دانش اموزان کارت مربوط به زیر نگاره ها یا کلمات جدید را اماده میکند و درون یک جعبه قرار میدهد طوری که بچه ها کلمات روی کارت را تا قبل از برداشتن نبینند سپس هریک از بچه ها یکی از کارتها را تصادفی برمی دارد یا معلم به او میدهد ودر ادامه کسانی که کارت مادر را دارند در یک گروه قرار میگیرند و بقیه هم در گروههایی که هم کلمه هستند قرار میگیرند.و فعالیت میکنند </a:t>
            </a:r>
            <a:endParaRPr lang="en-US" dirty="0" smtClean="0">
              <a:cs typeface="B Zar" pitchFamily="2" charset="-78"/>
            </a:endParaRPr>
          </a:p>
          <a:p>
            <a:pPr algn="just" rtl="1">
              <a:lnSpc>
                <a:spcPct val="150000"/>
              </a:lnSpc>
              <a:buNone/>
            </a:pPr>
            <a:endParaRPr lang="en-US" dirty="0"/>
          </a:p>
        </p:txBody>
      </p:sp>
    </p:spTree>
  </p:cSld>
  <p:clrMapOvr>
    <a:masterClrMapping/>
  </p:clrMapOvr>
  <p:transition spd="med">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58204" cy="5610244"/>
          </a:xfrm>
        </p:spPr>
        <p:txBody>
          <a:bodyPr>
            <a:normAutofit/>
          </a:bodyPr>
          <a:lstStyle/>
          <a:p>
            <a:pPr algn="r" rtl="1"/>
            <a:r>
              <a:rPr lang="fa-IR" dirty="0" smtClean="0">
                <a:cs typeface="B Zar" pitchFamily="2" charset="-78"/>
              </a:rPr>
              <a:t>واژه های جدید </a:t>
            </a:r>
            <a:r>
              <a:rPr lang="fa-IR" dirty="0" smtClean="0">
                <a:cs typeface="B Zar" pitchFamily="2" charset="-78"/>
              </a:rPr>
              <a:t>: مادر </a:t>
            </a:r>
            <a:r>
              <a:rPr lang="fa-IR" dirty="0" smtClean="0">
                <a:cs typeface="B Zar" pitchFamily="2" charset="-78"/>
              </a:rPr>
              <a:t>–ابر –باران </a:t>
            </a:r>
            <a:endParaRPr lang="en-US" dirty="0" smtClean="0">
              <a:cs typeface="B Zar" pitchFamily="2" charset="-78"/>
            </a:endParaRPr>
          </a:p>
          <a:p>
            <a:pPr algn="r" rtl="1"/>
            <a:r>
              <a:rPr lang="fa-IR" dirty="0" smtClean="0">
                <a:cs typeface="B Zar" pitchFamily="2" charset="-78"/>
              </a:rPr>
              <a:t>روش تدریس : دریافت مفهوم ،پرسش و پاسخ ،کار گروهی </a:t>
            </a:r>
            <a:endParaRPr lang="en-US" dirty="0" smtClean="0">
              <a:cs typeface="B Zar" pitchFamily="2" charset="-78"/>
            </a:endParaRPr>
          </a:p>
          <a:p>
            <a:pPr algn="r"/>
            <a:r>
              <a:rPr lang="fa-IR" dirty="0" smtClean="0">
                <a:cs typeface="B Zar" pitchFamily="2" charset="-78"/>
              </a:rPr>
              <a:t>مواد و وسایل مورد نیاز : نگاره –کارت زیر نگاره –خمیر بازی –دستگاه پخش صدا- جدول حروف  الفبا ، </a:t>
            </a:r>
            <a:endParaRPr lang="en-US" dirty="0">
              <a:cs typeface="B Zar" pitchFamily="2" charset="-78"/>
            </a:endParaRPr>
          </a:p>
        </p:txBody>
      </p:sp>
    </p:spTree>
  </p:cSld>
  <p:clrMapOvr>
    <a:masterClrMapping/>
  </p:clrMapOvr>
  <p:transition>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401080" cy="5538806"/>
          </a:xfrm>
        </p:spPr>
        <p:txBody>
          <a:bodyPr/>
          <a:lstStyle/>
          <a:p>
            <a:pPr algn="just" rtl="1"/>
            <a:r>
              <a:rPr lang="fa-IR" sz="2000" b="1" u="sng" dirty="0" smtClean="0">
                <a:cs typeface="B Zar" pitchFamily="2" charset="-78"/>
              </a:rPr>
              <a:t>جلب توجه(مرحله اول ا الگوی گانیه وبریگز) </a:t>
            </a:r>
            <a:r>
              <a:rPr lang="fa-IR" sz="2000" dirty="0" smtClean="0">
                <a:cs typeface="B Zar" pitchFamily="2" charset="-78"/>
              </a:rPr>
              <a:t>:</a:t>
            </a:r>
          </a:p>
          <a:p>
            <a:pPr algn="just" rtl="1"/>
            <a:r>
              <a:rPr lang="fa-IR" dirty="0" smtClean="0">
                <a:cs typeface="B Zar" pitchFamily="2" charset="-78"/>
              </a:rPr>
              <a:t> </a:t>
            </a:r>
            <a:r>
              <a:rPr lang="fa-IR" dirty="0" smtClean="0">
                <a:cs typeface="B Zar" pitchFamily="2" charset="-78"/>
              </a:rPr>
              <a:t>معلم به بچه ها میگوید خوب گوش کنید و سپس صدای بادو بعد رعدو برق و بعد   باریدن باران را پخش میکند.از بچه ها میپرسد صدای چه چیز هایی را شنیدید  </a:t>
            </a:r>
            <a:endParaRPr lang="en-US" dirty="0" smtClean="0">
              <a:cs typeface="B Zar" pitchFamily="2" charset="-78"/>
            </a:endParaRPr>
          </a:p>
          <a:p>
            <a:pPr algn="just" rtl="1"/>
            <a:r>
              <a:rPr lang="fa-IR" b="1" u="sng" dirty="0" smtClean="0">
                <a:cs typeface="B Zar" pitchFamily="2" charset="-78"/>
              </a:rPr>
              <a:t> </a:t>
            </a:r>
            <a:r>
              <a:rPr lang="fa-IR" sz="2000" b="1" u="sng" dirty="0" smtClean="0">
                <a:cs typeface="B Zar" pitchFamily="2" charset="-78"/>
              </a:rPr>
              <a:t>اگاه ساختن فراگیران از هدف های </a:t>
            </a:r>
            <a:r>
              <a:rPr lang="fa-IR" sz="2000" b="1" u="sng" dirty="0" smtClean="0">
                <a:cs typeface="B Zar" pitchFamily="2" charset="-78"/>
              </a:rPr>
              <a:t>آموزشی(مرحله دوم)</a:t>
            </a:r>
            <a:r>
              <a:rPr lang="fa-IR" sz="2000" dirty="0" smtClean="0">
                <a:cs typeface="B Zar" pitchFamily="2" charset="-78"/>
              </a:rPr>
              <a:t>:</a:t>
            </a:r>
          </a:p>
          <a:p>
            <a:pPr algn="just" rtl="1"/>
            <a:r>
              <a:rPr lang="fa-IR" dirty="0" smtClean="0">
                <a:cs typeface="B Zar" pitchFamily="2" charset="-78"/>
              </a:rPr>
              <a:t> </a:t>
            </a:r>
            <a:r>
              <a:rPr lang="fa-IR" dirty="0" smtClean="0">
                <a:cs typeface="B Zar" pitchFamily="2" charset="-78"/>
              </a:rPr>
              <a:t>به دانش اموزان گفته میشود در این جلسه ما حرف ر را یاد میگیریم و کلماتی را که دارای این کلمه هستند را میخوانیم </a:t>
            </a:r>
            <a:endParaRPr lang="en-US" dirty="0" smtClean="0">
              <a:cs typeface="B Zar" pitchFamily="2" charset="-78"/>
            </a:endParaRPr>
          </a:p>
          <a:p>
            <a:pPr algn="just" rtl="1"/>
            <a:r>
              <a:rPr lang="fa-IR" sz="2000" b="1" u="sng" dirty="0" smtClean="0">
                <a:cs typeface="B Zar" pitchFamily="2" charset="-78"/>
              </a:rPr>
              <a:t>فراخوانی </a:t>
            </a:r>
            <a:r>
              <a:rPr lang="fa-IR" sz="2000" b="1" u="sng" dirty="0" smtClean="0">
                <a:cs typeface="B Zar" pitchFamily="2" charset="-78"/>
              </a:rPr>
              <a:t>یادآوری های </a:t>
            </a:r>
            <a:r>
              <a:rPr lang="fa-IR" sz="2000" b="1" u="sng" dirty="0" smtClean="0">
                <a:cs typeface="B Zar" pitchFamily="2" charset="-78"/>
              </a:rPr>
              <a:t>گذشته(مرحله سوم)</a:t>
            </a:r>
            <a:r>
              <a:rPr lang="fa-IR" sz="2000" dirty="0" smtClean="0">
                <a:cs typeface="B Zar" pitchFamily="2" charset="-78"/>
              </a:rPr>
              <a:t>:</a:t>
            </a:r>
          </a:p>
          <a:p>
            <a:pPr algn="just" rtl="1"/>
            <a:r>
              <a:rPr lang="fa-IR" dirty="0" smtClean="0">
                <a:cs typeface="B Zar" pitchFamily="2" charset="-78"/>
              </a:rPr>
              <a:t> </a:t>
            </a:r>
            <a:r>
              <a:rPr lang="fa-IR" dirty="0" smtClean="0">
                <a:cs typeface="B Zar" pitchFamily="2" charset="-78"/>
              </a:rPr>
              <a:t>علم با استفاده از شیوه گروه بندی تصادفی درباره درسهای قبل سوالاتی را میپرسد دانش اموزان در گروه بحث میکنند و پاسخ می دهند مثلا گروه گل لاله به این سوال پاسخ دهد هر تعداد کلمه </a:t>
            </a:r>
            <a:r>
              <a:rPr lang="fa-IR" dirty="0" smtClean="0">
                <a:cs typeface="B Zar" pitchFamily="2" charset="-78"/>
              </a:rPr>
              <a:t>که </a:t>
            </a:r>
            <a:r>
              <a:rPr lang="fa-IR" dirty="0" smtClean="0">
                <a:cs typeface="B Zar" pitchFamily="2" charset="-78"/>
              </a:rPr>
              <a:t>دارای ت غیر اخر میداند را بنویسد و </a:t>
            </a:r>
            <a:r>
              <a:rPr lang="fa-IR" dirty="0" smtClean="0">
                <a:cs typeface="B Zar" pitchFamily="2" charset="-78"/>
              </a:rPr>
              <a:t>بخواند</a:t>
            </a:r>
          </a:p>
          <a:p>
            <a:pPr algn="just" rtl="1"/>
            <a:r>
              <a:rPr lang="fa-IR" dirty="0" smtClean="0">
                <a:cs typeface="B Zar" pitchFamily="2" charset="-78"/>
              </a:rPr>
              <a:t> </a:t>
            </a:r>
            <a:r>
              <a:rPr lang="fa-IR" dirty="0" smtClean="0">
                <a:cs typeface="B Zar" pitchFamily="2" charset="-78"/>
              </a:rPr>
              <a:t>گروه گل نرگس :معلم از انها میخواهد با تصویری که معلم برای انها میکشد  (یک توپ)دو جمله زیبا بسازند </a:t>
            </a:r>
            <a:r>
              <a:rPr lang="fa-IR" dirty="0" smtClean="0">
                <a:cs typeface="B Zar" pitchFamily="2" charset="-78"/>
              </a:rPr>
              <a:t>و.....</a:t>
            </a:r>
            <a:endParaRPr lang="en-US" dirty="0" smtClean="0">
              <a:cs typeface="B Zar" pitchFamily="2" charset="-78"/>
            </a:endParaRPr>
          </a:p>
          <a:p>
            <a:pPr algn="r" rtl="1"/>
            <a:endParaRPr lang="en-US" dirty="0" smtClean="0">
              <a:cs typeface="B Zar" pitchFamily="2" charset="-78"/>
            </a:endParaRPr>
          </a:p>
        </p:txBody>
      </p:sp>
    </p:spTree>
  </p:cSld>
  <p:clrMapOvr>
    <a:masterClrMapping/>
  </p:clrMapOvr>
  <p:transition>
    <p:diamon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786874" cy="6215106"/>
          </a:xfrm>
        </p:spPr>
        <p:txBody>
          <a:bodyPr>
            <a:normAutofit/>
          </a:bodyPr>
          <a:lstStyle/>
          <a:p>
            <a:pPr algn="just" rtl="1">
              <a:buNone/>
            </a:pPr>
            <a:r>
              <a:rPr lang="fa-IR" dirty="0" smtClean="0"/>
              <a:t>.</a:t>
            </a:r>
            <a:endParaRPr lang="en-US" dirty="0" smtClean="0"/>
          </a:p>
          <a:p>
            <a:pPr algn="just" rtl="1">
              <a:buNone/>
            </a:pPr>
            <a:endParaRPr lang="en-US" dirty="0" smtClean="0"/>
          </a:p>
          <a:p>
            <a:pPr algn="just" rtl="1">
              <a:buNone/>
            </a:pPr>
            <a:endParaRPr lang="en-US" dirty="0">
              <a:cs typeface="B Nazanin" pitchFamily="2" charset="-78"/>
            </a:endParaRPr>
          </a:p>
        </p:txBody>
      </p:sp>
      <p:sp>
        <p:nvSpPr>
          <p:cNvPr id="4" name="Rectangle 3"/>
          <p:cNvSpPr/>
          <p:nvPr/>
        </p:nvSpPr>
        <p:spPr>
          <a:xfrm>
            <a:off x="142844" y="928671"/>
            <a:ext cx="8429684" cy="1384995"/>
          </a:xfrm>
          <a:prstGeom prst="rect">
            <a:avLst/>
          </a:prstGeom>
        </p:spPr>
        <p:txBody>
          <a:bodyPr wrap="square">
            <a:spAutoFit/>
          </a:bodyPr>
          <a:lstStyle/>
          <a:p>
            <a:pPr algn="r" rtl="1"/>
            <a:r>
              <a:rPr lang="fa-IR" b="1" dirty="0" smtClean="0"/>
              <a:t>-</a:t>
            </a:r>
            <a:r>
              <a:rPr lang="fa-IR" sz="2800" b="1" dirty="0" smtClean="0">
                <a:cs typeface="B Zar" pitchFamily="2" charset="-78"/>
              </a:rPr>
              <a:t>ارائه مواد آ</a:t>
            </a:r>
            <a:r>
              <a:rPr lang="fa-IR" sz="2800" b="1" dirty="0" smtClean="0">
                <a:cs typeface="B Zar" pitchFamily="2" charset="-78"/>
              </a:rPr>
              <a:t>موزشی(مرحله چهارم) </a:t>
            </a:r>
            <a:r>
              <a:rPr lang="fa-IR" sz="2800" b="1" dirty="0" smtClean="0">
                <a:cs typeface="B Zar" pitchFamily="2" charset="-78"/>
              </a:rPr>
              <a:t>: </a:t>
            </a:r>
            <a:endParaRPr lang="fa-IR" sz="2800" b="1" dirty="0" smtClean="0">
              <a:cs typeface="B Zar" pitchFamily="2" charset="-78"/>
            </a:endParaRPr>
          </a:p>
          <a:p>
            <a:pPr algn="r" rtl="1"/>
            <a:r>
              <a:rPr lang="fa-IR" sz="2800" dirty="0" smtClean="0">
                <a:cs typeface="B Zar" pitchFamily="2" charset="-78"/>
              </a:rPr>
              <a:t>نگاره </a:t>
            </a:r>
            <a:r>
              <a:rPr lang="fa-IR" sz="2800" dirty="0" smtClean="0">
                <a:cs typeface="B Zar" pitchFamily="2" charset="-78"/>
              </a:rPr>
              <a:t>–کارت زیر نگاره –خمیر بازی –دستگاه پخش صدا- جدول حروف  الفبا </a:t>
            </a:r>
            <a:endParaRPr lang="en-US" sz="2800" dirty="0">
              <a:cs typeface="B Zar" pitchFamily="2" charset="-78"/>
            </a:endParaRPr>
          </a:p>
        </p:txBody>
      </p:sp>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329642" cy="5824558"/>
          </a:xfrm>
        </p:spPr>
        <p:txBody>
          <a:bodyPr/>
          <a:lstStyle/>
          <a:p>
            <a:pPr algn="just" rtl="1"/>
            <a:r>
              <a:rPr lang="fa-IR" dirty="0" smtClean="0">
                <a:cs typeface="B Zar" pitchFamily="2" charset="-78"/>
              </a:rPr>
              <a:t>.</a:t>
            </a:r>
            <a:r>
              <a:rPr lang="fa-IR" dirty="0" smtClean="0">
                <a:cs typeface="B Zar" pitchFamily="2" charset="-78"/>
              </a:rPr>
              <a:t> </a:t>
            </a:r>
            <a:r>
              <a:rPr lang="fa-IR" b="1" dirty="0" smtClean="0">
                <a:cs typeface="B Zar" pitchFamily="2" charset="-78"/>
              </a:rPr>
              <a:t>تهیه راهنمای </a:t>
            </a:r>
            <a:r>
              <a:rPr lang="fa-IR" b="1" dirty="0" smtClean="0">
                <a:cs typeface="B Zar" pitchFamily="2" charset="-78"/>
              </a:rPr>
              <a:t>یادگیری(مرحله پنجم) </a:t>
            </a:r>
            <a:endParaRPr lang="en-US" b="1" dirty="0" smtClean="0">
              <a:cs typeface="B Zar" pitchFamily="2" charset="-78"/>
            </a:endParaRPr>
          </a:p>
          <a:p>
            <a:pPr algn="just" rtl="1">
              <a:buNone/>
            </a:pPr>
            <a:r>
              <a:rPr lang="en-US" b="1" dirty="0" smtClean="0">
                <a:cs typeface="B Zar" pitchFamily="2" charset="-78"/>
              </a:rPr>
              <a:t>:</a:t>
            </a:r>
            <a:r>
              <a:rPr lang="fa-IR" b="1" u="sng" dirty="0" smtClean="0">
                <a:cs typeface="B Zar" pitchFamily="2" charset="-78"/>
              </a:rPr>
              <a:t>معلم با در نظر داشتن الگوی دریافت مفهوم به عرضه مطالب و شناسایی مفهوم می پردازد</a:t>
            </a:r>
            <a:endParaRPr lang="en-US" dirty="0" smtClean="0">
              <a:cs typeface="B Zar" pitchFamily="2" charset="-78"/>
            </a:endParaRPr>
          </a:p>
          <a:p>
            <a:pPr algn="just" rtl="1"/>
            <a:r>
              <a:rPr lang="fa-IR" dirty="0" smtClean="0">
                <a:cs typeface="B Zar" pitchFamily="2" charset="-78"/>
              </a:rPr>
              <a:t> معلم لوح نگاره را معرض دید قرار میدهد و از دانش اموزان می خواهد بگویند اینجا کجاست چه می بینند سپس انها با هم در گروه  بحث کنند و هرگروه پای تابلو بیاید و چیزهایی را که در نگاره برداشت کرده بگویدمعلم توجه دانش اموزان را به پدیده های الهی جلب میکند و از اهمیت انها در زندگی انسان صحبت میکند باران باعث میشودر درختان و گیاهان رشد کنند و ما از انها استفاده کنیم ما باید خدرا به خاطر همه نعمت هایش شکر کنیم .و هچنین به انها بگوید دقت کنید لباس مناسب در زمانی که باران می بارد چیست؟دانش اموزان به سمت پاسخ صحیح هدایت شوند .  در ادامه معلم از بچه ها میخواهد با دقت پاسخ اورا بدهند معلم به تصویر مادر </a:t>
            </a:r>
            <a:r>
              <a:rPr lang="fa-IR" dirty="0" smtClean="0">
                <a:cs typeface="B Zar" pitchFamily="2" charset="-78"/>
              </a:rPr>
              <a:t>در</a:t>
            </a:r>
            <a:r>
              <a:rPr lang="fa-IR" b="1" dirty="0" smtClean="0">
                <a:cs typeface="B Zar" pitchFamily="2" charset="-78"/>
              </a:rPr>
              <a:t> نگاره</a:t>
            </a:r>
            <a:r>
              <a:rPr lang="fa-IR" dirty="0" smtClean="0">
                <a:cs typeface="B Zar" pitchFamily="2" charset="-78"/>
              </a:rPr>
              <a:t> اشاره می کند و می گوید این کیست انها می گویند مادر و بعد معلم به زیر نگاره مادر اشاره میکند و میگوید این کیست ؟</a:t>
            </a:r>
            <a:r>
              <a:rPr lang="fa-IR" dirty="0" smtClean="0">
                <a:cs typeface="B Zar" pitchFamily="2" charset="-78"/>
              </a:rPr>
              <a:t> </a:t>
            </a:r>
            <a:endParaRPr lang="en-US" dirty="0">
              <a:cs typeface="B Zar" pitchFamily="2" charset="-78"/>
            </a:endParaRPr>
          </a:p>
        </p:txBody>
      </p:sp>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401080" cy="6038872"/>
          </a:xfrm>
        </p:spPr>
        <p:txBody>
          <a:bodyPr>
            <a:normAutofit fontScale="92500"/>
          </a:bodyPr>
          <a:lstStyle/>
          <a:p>
            <a:pPr algn="r" rtl="1">
              <a:lnSpc>
                <a:spcPct val="150000"/>
              </a:lnSpc>
              <a:buNone/>
            </a:pPr>
            <a:r>
              <a:rPr lang="fa-IR" dirty="0" smtClean="0">
                <a:cs typeface="B Zar" pitchFamily="2" charset="-78"/>
              </a:rPr>
              <a:t>بچه </a:t>
            </a:r>
            <a:r>
              <a:rPr lang="fa-IR" dirty="0" smtClean="0">
                <a:cs typeface="B Zar" pitchFamily="2" charset="-78"/>
              </a:rPr>
              <a:t>ها می گویند مادر معلم میگوید زیرش هم نوشته مادر حالا تکرار کنید انها هم تکرار میکنند مادر به ترتیب بقیه زیر نگاره ها هم معرفی میشود بعد معلم هر سه زیز نگاره را میخواند و از بچه ها میپرسد چه حرفی در هرسه کلمه مشترک بود ؟انها میگویند« ر» معلم شکل ر را پای تابلو می نویسد و اشاره می کند به اینکه در زیر خط زمینه قرار میگیرد و یک شکل دارد </a:t>
            </a:r>
            <a:endParaRPr lang="en-US" dirty="0" smtClean="0">
              <a:cs typeface="B Zar" pitchFamily="2" charset="-78"/>
            </a:endParaRPr>
          </a:p>
          <a:p>
            <a:pPr algn="r" rtl="1">
              <a:lnSpc>
                <a:spcPct val="150000"/>
              </a:lnSpc>
            </a:pPr>
            <a:r>
              <a:rPr lang="fa-IR" dirty="0" smtClean="0">
                <a:cs typeface="B Zar" pitchFamily="2" charset="-78"/>
              </a:rPr>
              <a:t>معلم از انها میخواهند مسابقه کشیدن صدای ر را انجام دهند وسپس معلم از روی درس می خواند ودانش اموزان خط ببرند بعد نشانه ر را درجدول حروف الفبا قرار دهید . از دانش اموزان بخواهید در گروه درس را بخوانند (صامت خوانی) سپس از یک یا چند دانش آموز بخواهید درس را باصدای بلند بخوانند و بقیه خط ببرند به خواندن دانش آموزان توجه کرد شکل و صدار ر را در کلمات مختلف به آنان نشان دهید و مرتب اشاره </a:t>
            </a:r>
            <a:r>
              <a:rPr lang="fa-IR" dirty="0" smtClean="0">
                <a:cs typeface="B Zar" pitchFamily="2" charset="-78"/>
              </a:rPr>
              <a:t>کنید</a:t>
            </a:r>
            <a:r>
              <a:rPr lang="fa-IR" dirty="0" smtClean="0"/>
              <a:t> .</a:t>
            </a:r>
            <a:endParaRPr lang="en-US" dirty="0" smtClean="0"/>
          </a:p>
          <a:p>
            <a:pPr algn="r" rtl="1"/>
            <a:endParaRPr lang="en-US" dirty="0"/>
          </a:p>
        </p:txBody>
      </p:sp>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543956" cy="5824558"/>
          </a:xfrm>
        </p:spPr>
        <p:txBody>
          <a:bodyPr>
            <a:normAutofit/>
          </a:bodyPr>
          <a:lstStyle/>
          <a:p>
            <a:pPr algn="r" rtl="1">
              <a:lnSpc>
                <a:spcPct val="150000"/>
              </a:lnSpc>
            </a:pPr>
            <a:r>
              <a:rPr lang="en-US" dirty="0" smtClean="0"/>
              <a:t> </a:t>
            </a:r>
            <a:r>
              <a:rPr lang="fa-IR" sz="2000" b="1" u="sng" dirty="0" smtClean="0">
                <a:cs typeface="B Zar" pitchFamily="2" charset="-78"/>
              </a:rPr>
              <a:t>در گام دوم روش دریافت مفهوم </a:t>
            </a:r>
            <a:endParaRPr lang="fa-IR" sz="2000" b="1" u="sng" dirty="0" smtClean="0">
              <a:cs typeface="B Zar" pitchFamily="2" charset="-78"/>
            </a:endParaRPr>
          </a:p>
          <a:p>
            <a:pPr algn="r" rtl="1">
              <a:lnSpc>
                <a:spcPct val="150000"/>
              </a:lnSpc>
            </a:pPr>
            <a:r>
              <a:rPr lang="fa-IR" dirty="0" smtClean="0">
                <a:cs typeface="B Zar" pitchFamily="2" charset="-78"/>
              </a:rPr>
              <a:t>معلم </a:t>
            </a:r>
            <a:r>
              <a:rPr lang="fa-IR" dirty="0" smtClean="0">
                <a:cs typeface="B Zar" pitchFamily="2" charset="-78"/>
              </a:rPr>
              <a:t>از بچه ها میخواهد کلماتی را که دارای نشانه ر هستند را با بله و خیر مشخص کنند معلم جدولی را به دانش اموزان میدهد. از انها میخواهد بگویند ایا نشانه مورد نظر ر در کلمه هست یا نه  .یا میتوانیم به انها بگوییم </a:t>
            </a:r>
            <a:r>
              <a:rPr lang="fa-IR" dirty="0" smtClean="0">
                <a:cs typeface="B Zar" pitchFamily="2" charset="-78"/>
              </a:rPr>
              <a:t>کلماتی </a:t>
            </a:r>
            <a:r>
              <a:rPr lang="fa-IR" dirty="0" smtClean="0">
                <a:cs typeface="B Zar" pitchFamily="2" charset="-78"/>
              </a:rPr>
              <a:t>که داری نشانه ر است را در خانه های سبز بنوبسید و انهایی که فاقد نشانه ر است را در خانه قرمز بنویسند </a:t>
            </a:r>
            <a:endParaRPr lang="en-US" dirty="0" smtClean="0">
              <a:cs typeface="B Zar" pitchFamily="2" charset="-78"/>
            </a:endParaRPr>
          </a:p>
          <a:p>
            <a:pPr algn="r" rtl="1"/>
            <a:endParaRPr lang="en-US" dirty="0">
              <a:cs typeface="B Nazanin" pitchFamily="2" charset="-78"/>
            </a:endParaRPr>
          </a:p>
        </p:txBody>
      </p:sp>
      <p:graphicFrame>
        <p:nvGraphicFramePr>
          <p:cNvPr id="6" name="Table 5"/>
          <p:cNvGraphicFramePr>
            <a:graphicFrameLocks noGrp="1"/>
          </p:cNvGraphicFramePr>
          <p:nvPr/>
        </p:nvGraphicFramePr>
        <p:xfrm>
          <a:off x="2857488" y="3714752"/>
          <a:ext cx="3571900" cy="2446500"/>
        </p:xfrm>
        <a:graphic>
          <a:graphicData uri="http://schemas.openxmlformats.org/drawingml/2006/table">
            <a:tbl>
              <a:tblPr rtl="1"/>
              <a:tblGrid>
                <a:gridCol w="597836"/>
                <a:gridCol w="875168"/>
                <a:gridCol w="2098896"/>
              </a:tblGrid>
              <a:tr h="467564">
                <a:tc>
                  <a:txBody>
                    <a:bodyPr/>
                    <a:lstStyle/>
                    <a:p>
                      <a:pPr algn="just" rtl="1">
                        <a:lnSpc>
                          <a:spcPct val="115000"/>
                        </a:lnSpc>
                        <a:spcAft>
                          <a:spcPts val="0"/>
                        </a:spcAft>
                      </a:pPr>
                      <a:r>
                        <a:rPr lang="fa-IR" sz="1600" dirty="0">
                          <a:latin typeface="Tahoma"/>
                          <a:ea typeface="Times New Roman"/>
                          <a:cs typeface="B Titr"/>
                        </a:rPr>
                        <a:t>کلمه </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fa-IR" sz="1600">
                          <a:latin typeface="Tahoma"/>
                          <a:ea typeface="Times New Roman"/>
                          <a:cs typeface="B Titr"/>
                        </a:rPr>
                        <a:t>بلی </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r>
                        <a:rPr lang="fa-IR" sz="1600" dirty="0">
                          <a:latin typeface="Tahoma"/>
                          <a:ea typeface="Times New Roman"/>
                          <a:cs typeface="B Titr"/>
                        </a:rPr>
                        <a:t>خیر </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271612">
                <a:tc>
                  <a:txBody>
                    <a:bodyPr/>
                    <a:lstStyle/>
                    <a:p>
                      <a:pPr algn="just" rtl="1">
                        <a:lnSpc>
                          <a:spcPct val="115000"/>
                        </a:lnSpc>
                        <a:spcAft>
                          <a:spcPts val="0"/>
                        </a:spcAft>
                      </a:pPr>
                      <a:r>
                        <a:rPr lang="fa-IR" sz="1600" b="1">
                          <a:latin typeface="Tahoma"/>
                          <a:ea typeface="Times New Roman"/>
                          <a:cs typeface="B Nazanin"/>
                        </a:rPr>
                        <a:t>آرد </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315134">
                <a:tc>
                  <a:txBody>
                    <a:bodyPr/>
                    <a:lstStyle/>
                    <a:p>
                      <a:pPr algn="just" rtl="1">
                        <a:lnSpc>
                          <a:spcPct val="115000"/>
                        </a:lnSpc>
                        <a:spcAft>
                          <a:spcPts val="0"/>
                        </a:spcAft>
                      </a:pPr>
                      <a:r>
                        <a:rPr lang="fa-IR" sz="1600" b="1">
                          <a:latin typeface="Tahoma"/>
                          <a:ea typeface="Times New Roman"/>
                          <a:cs typeface="B Nazanin"/>
                        </a:rPr>
                        <a:t>سارا </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271612">
                <a:tc>
                  <a:txBody>
                    <a:bodyPr/>
                    <a:lstStyle/>
                    <a:p>
                      <a:pPr algn="just" rtl="1">
                        <a:lnSpc>
                          <a:spcPct val="115000"/>
                        </a:lnSpc>
                        <a:spcAft>
                          <a:spcPts val="0"/>
                        </a:spcAft>
                      </a:pPr>
                      <a:r>
                        <a:rPr lang="fa-IR" sz="1600" b="1">
                          <a:latin typeface="Tahoma"/>
                          <a:ea typeface="Times New Roman"/>
                          <a:cs typeface="B Nazanin"/>
                        </a:rPr>
                        <a:t>باد</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315134">
                <a:tc>
                  <a:txBody>
                    <a:bodyPr/>
                    <a:lstStyle/>
                    <a:p>
                      <a:pPr algn="just" rtl="1">
                        <a:lnSpc>
                          <a:spcPct val="115000"/>
                        </a:lnSpc>
                        <a:spcAft>
                          <a:spcPts val="0"/>
                        </a:spcAft>
                      </a:pPr>
                      <a:r>
                        <a:rPr lang="fa-IR" sz="1600" b="1">
                          <a:latin typeface="Tahoma"/>
                          <a:ea typeface="Times New Roman"/>
                          <a:cs typeface="B Nazanin"/>
                        </a:rPr>
                        <a:t>دارد</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472702">
                <a:tc>
                  <a:txBody>
                    <a:bodyPr/>
                    <a:lstStyle/>
                    <a:p>
                      <a:pPr algn="just" rtl="1">
                        <a:lnSpc>
                          <a:spcPct val="115000"/>
                        </a:lnSpc>
                        <a:spcAft>
                          <a:spcPts val="0"/>
                        </a:spcAft>
                      </a:pPr>
                      <a:r>
                        <a:rPr lang="fa-IR" sz="1600" b="1">
                          <a:latin typeface="Tahoma"/>
                          <a:ea typeface="Times New Roman"/>
                          <a:cs typeface="B Nazanin"/>
                        </a:rPr>
                        <a:t>درخت</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r h="315134">
                <a:tc>
                  <a:txBody>
                    <a:bodyPr/>
                    <a:lstStyle/>
                    <a:p>
                      <a:pPr algn="just" rtl="1">
                        <a:lnSpc>
                          <a:spcPct val="115000"/>
                        </a:lnSpc>
                        <a:spcAft>
                          <a:spcPts val="0"/>
                        </a:spcAft>
                      </a:pPr>
                      <a:r>
                        <a:rPr lang="fa-IR" sz="1600" b="1">
                          <a:latin typeface="Tahoma"/>
                          <a:ea typeface="Times New Roman"/>
                          <a:cs typeface="B Nazanin"/>
                        </a:rPr>
                        <a:t>سام</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fa-IR" sz="160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DE64"/>
                    </a:solidFill>
                  </a:tcPr>
                </a:tc>
                <a:tc>
                  <a:txBody>
                    <a:bodyPr/>
                    <a:lstStyle/>
                    <a:p>
                      <a:pPr algn="just" rtl="1">
                        <a:lnSpc>
                          <a:spcPct val="115000"/>
                        </a:lnSpc>
                        <a:spcAft>
                          <a:spcPts val="0"/>
                        </a:spcAft>
                      </a:pPr>
                      <a:endParaRPr lang="fa-IR" sz="1600" dirty="0">
                        <a:latin typeface="Tahoma"/>
                        <a:ea typeface="Times New Roman"/>
                        <a:cs typeface="B Nazani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00"/>
                    </a:solidFill>
                  </a:tcPr>
                </a:tc>
              </a:tr>
            </a:tbl>
          </a:graphicData>
        </a:graphic>
      </p:graphicFrame>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709613" algn="l"/>
                <a:tab pos="1319213" algn="l"/>
                <a:tab pos="1376363" algn="l"/>
                <a:tab pos="3060700" algn="ctr"/>
              </a:tabLst>
            </a:pPr>
            <a:r>
              <a:rPr kumimoji="0" lang="fa-IR" sz="1600" b="0" i="0" u="none" strike="noStrike" cap="none" normalizeH="0" baseline="0" smtClean="0">
                <a:ln>
                  <a:noFill/>
                </a:ln>
                <a:solidFill>
                  <a:schemeClr val="tx1"/>
                </a:solidFill>
                <a:effectLst/>
                <a:latin typeface="Tahoma" pitchFamily="34" charset="0"/>
                <a:ea typeface="Times New Roman" pitchFamily="18" charset="0"/>
                <a:cs typeface="B Nazanin" pitchFamily="2" charset="-78"/>
              </a:rPr>
              <a:t>را در خانه های سبز بنوبسید و انهایی که فاقد نشانه ر است را در خانه قرمز بنویسند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09613" algn="l"/>
                <a:tab pos="1319213" algn="l"/>
                <a:tab pos="1376363" algn="l"/>
                <a:tab pos="3060700" algn="ctr"/>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428604"/>
            <a:ext cx="8501122" cy="6072230"/>
          </a:xfrm>
        </p:spPr>
        <p:txBody>
          <a:bodyPr>
            <a:normAutofit/>
          </a:bodyPr>
          <a:lstStyle/>
          <a:p>
            <a:pPr algn="just" rtl="1">
              <a:buNone/>
            </a:pPr>
            <a:r>
              <a:rPr lang="fa-IR" sz="2400" b="1" dirty="0" smtClean="0">
                <a:cs typeface="B Zar" pitchFamily="2" charset="-78"/>
              </a:rPr>
              <a:t>گام سوم </a:t>
            </a:r>
            <a:r>
              <a:rPr lang="fa-IR" sz="2400" b="1" dirty="0" smtClean="0">
                <a:cs typeface="B Zar" pitchFamily="2" charset="-78"/>
              </a:rPr>
              <a:t>دریافت مفهوم ،تحلیل </a:t>
            </a:r>
            <a:r>
              <a:rPr lang="fa-IR" sz="2400" b="1" dirty="0" smtClean="0">
                <a:cs typeface="B Zar" pitchFamily="2" charset="-78"/>
              </a:rPr>
              <a:t>راهبرد های تفکر </a:t>
            </a:r>
            <a:r>
              <a:rPr lang="fa-IR" sz="2400" dirty="0" smtClean="0">
                <a:cs typeface="B Zar" pitchFamily="2" charset="-78"/>
              </a:rPr>
              <a:t>: </a:t>
            </a:r>
            <a:endParaRPr lang="fa-IR" sz="2400" dirty="0" smtClean="0">
              <a:cs typeface="B Zar" pitchFamily="2" charset="-78"/>
            </a:endParaRPr>
          </a:p>
          <a:p>
            <a:pPr algn="just" rtl="1">
              <a:buNone/>
            </a:pPr>
            <a:endParaRPr lang="fa-IR" sz="2400" dirty="0" smtClean="0">
              <a:cs typeface="B Zar" pitchFamily="2" charset="-78"/>
            </a:endParaRPr>
          </a:p>
          <a:p>
            <a:pPr algn="just" rtl="1">
              <a:lnSpc>
                <a:spcPct val="150000"/>
              </a:lnSpc>
              <a:buNone/>
            </a:pPr>
            <a:r>
              <a:rPr lang="fa-IR" sz="2800" dirty="0" smtClean="0">
                <a:cs typeface="B Zar" pitchFamily="2" charset="-78"/>
              </a:rPr>
              <a:t>معلم </a:t>
            </a:r>
            <a:r>
              <a:rPr lang="fa-IR" sz="2800" dirty="0" smtClean="0">
                <a:cs typeface="B Zar" pitchFamily="2" charset="-78"/>
              </a:rPr>
              <a:t>از دانش آموزان میپرسد چرا کلمه باد را در قسمت قرمز نوشتیم </a:t>
            </a:r>
            <a:r>
              <a:rPr lang="fa-IR" sz="2800" dirty="0" smtClean="0">
                <a:cs typeface="B Zar" pitchFamily="2" charset="-78"/>
              </a:rPr>
              <a:t>؟</a:t>
            </a:r>
          </a:p>
          <a:p>
            <a:pPr algn="just" rtl="1">
              <a:lnSpc>
                <a:spcPct val="150000"/>
              </a:lnSpc>
              <a:buNone/>
            </a:pPr>
            <a:r>
              <a:rPr lang="fa-IR" sz="2800" dirty="0" smtClean="0">
                <a:cs typeface="B Zar" pitchFamily="2" charset="-78"/>
              </a:rPr>
              <a:t>دانش </a:t>
            </a:r>
            <a:r>
              <a:rPr lang="fa-IR" sz="2800" dirty="0" smtClean="0">
                <a:cs typeface="B Zar" pitchFamily="2" charset="-78"/>
              </a:rPr>
              <a:t>اموز :چون صدای ر </a:t>
            </a:r>
            <a:r>
              <a:rPr lang="fa-IR" sz="2800" dirty="0" smtClean="0">
                <a:cs typeface="B Zar" pitchFamily="2" charset="-78"/>
              </a:rPr>
              <a:t>ندارد</a:t>
            </a:r>
            <a:endParaRPr lang="en-US" sz="2800" dirty="0" smtClean="0">
              <a:cs typeface="B Zar" pitchFamily="2" charset="-78"/>
            </a:endParaRPr>
          </a:p>
          <a:p>
            <a:pPr algn="just" rtl="1">
              <a:lnSpc>
                <a:spcPct val="150000"/>
              </a:lnSpc>
            </a:pPr>
            <a:r>
              <a:rPr lang="fa-IR" sz="2800" dirty="0" smtClean="0">
                <a:cs typeface="B Zar" pitchFamily="2" charset="-78"/>
              </a:rPr>
              <a:t>و به همین طریق درباره بقیه کلمات بحث و نتیجه گیری میشود </a:t>
            </a:r>
            <a:endParaRPr lang="en-US" sz="2800" dirty="0" smtClean="0">
              <a:cs typeface="B Zar" pitchFamily="2" charset="-78"/>
            </a:endParaRPr>
          </a:p>
          <a:p>
            <a:pPr algn="just" rtl="1">
              <a:lnSpc>
                <a:spcPct val="150000"/>
              </a:lnSpc>
            </a:pPr>
            <a:r>
              <a:rPr lang="fa-IR" sz="2800" dirty="0" smtClean="0">
                <a:cs typeface="B Zar" pitchFamily="2" charset="-78"/>
              </a:rPr>
              <a:t>معلم در ادامه از بچه ها میپرسد ایا شما هم میتوانید کلماتی بگویید که دارای نشانه ر باشد ؟</a:t>
            </a:r>
            <a:endParaRPr lang="en-US" sz="2800" dirty="0" smtClean="0">
              <a:cs typeface="B Zar" pitchFamily="2" charset="-78"/>
            </a:endParaRPr>
          </a:p>
          <a:p>
            <a:pPr algn="r" rtl="1">
              <a:buNone/>
            </a:pPr>
            <a:endParaRPr lang="en-US" sz="2400" dirty="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qeb.ir-besm.jpg"/>
          <p:cNvPicPr>
            <a:picLocks noGrp="1"/>
          </p:cNvPicPr>
          <p:nvPr>
            <p:ph idx="1"/>
          </p:nvPr>
        </p:nvPicPr>
        <p:blipFill>
          <a:blip r:embed="rId2" cstate="print"/>
          <a:stretch>
            <a:fillRect/>
          </a:stretch>
        </p:blipFill>
        <p:spPr>
          <a:xfrm>
            <a:off x="2144814" y="1050607"/>
            <a:ext cx="4954385" cy="49377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71480"/>
            <a:ext cx="8229600" cy="575312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rtl="1">
              <a:buNone/>
            </a:pPr>
            <a:endParaRPr lang="fa-IR" sz="3600" b="1" dirty="0" smtClean="0">
              <a:ln/>
              <a:solidFill>
                <a:schemeClr val="accent3"/>
              </a:solidFill>
              <a:cs typeface="B Titr" pitchFamily="2" charset="-78"/>
            </a:endParaRPr>
          </a:p>
          <a:p>
            <a:pPr algn="ctr" rtl="1">
              <a:buNone/>
            </a:pPr>
            <a:endParaRPr lang="fa-IR" sz="3600" b="1" dirty="0" smtClean="0">
              <a:solidFill>
                <a:srgbClr val="0070C0"/>
              </a:solidFill>
              <a:cs typeface="B Zar" pitchFamily="2" charset="-78"/>
            </a:endParaRPr>
          </a:p>
          <a:p>
            <a:pPr algn="ctr" rtl="1">
              <a:buNone/>
            </a:pPr>
            <a:endParaRPr lang="fa-IR" sz="3600" b="1" dirty="0" smtClean="0">
              <a:solidFill>
                <a:srgbClr val="0070C0"/>
              </a:solidFill>
              <a:cs typeface="B Zar" pitchFamily="2" charset="-78"/>
            </a:endParaRPr>
          </a:p>
          <a:p>
            <a:pPr algn="ctr" rtl="1">
              <a:buNone/>
            </a:pPr>
            <a:endParaRPr lang="en-US" sz="3600" b="1" dirty="0">
              <a:ln/>
              <a:solidFill>
                <a:schemeClr val="accent3"/>
              </a:solidFill>
              <a:cs typeface="B Titr" pitchFamily="2" charset="-78"/>
            </a:endParaRPr>
          </a:p>
        </p:txBody>
      </p:sp>
      <p:sp>
        <p:nvSpPr>
          <p:cNvPr id="1025" name="Rectangle 1"/>
          <p:cNvSpPr>
            <a:spLocks noChangeArrowheads="1"/>
          </p:cNvSpPr>
          <p:nvPr/>
        </p:nvSpPr>
        <p:spPr bwMode="auto">
          <a:xfrm>
            <a:off x="1000100" y="571480"/>
            <a:ext cx="764386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fa-IR" sz="2400" b="0" i="0" u="none" strike="noStrike" cap="none" normalizeH="0" baseline="0" dirty="0" smtClean="0">
                <a:ln>
                  <a:noFill/>
                </a:ln>
                <a:solidFill>
                  <a:schemeClr val="tx1"/>
                </a:solidFill>
                <a:effectLst/>
                <a:latin typeface="Tahoma" pitchFamily="34" charset="0"/>
                <a:ea typeface="Times New Roman" pitchFamily="18" charset="0"/>
                <a:cs typeface="B Nazanin" pitchFamily="2" charset="-78"/>
              </a:rPr>
              <a:t>در ادامه معلم از روشهای دیگری هم برای اطمینان از تفهیم دانش اموزان بهره میگیرد همچون موارد زیر: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fa-IR" sz="2400" b="0" i="0" u="none" strike="noStrike" cap="none" normalizeH="0" baseline="0" dirty="0" smtClean="0">
                <a:ln>
                  <a:noFill/>
                </a:ln>
                <a:solidFill>
                  <a:schemeClr val="tx1"/>
                </a:solidFill>
                <a:effectLst/>
                <a:latin typeface="Tahoma" pitchFamily="34" charset="0"/>
                <a:ea typeface="Times New Roman" pitchFamily="18" charset="0"/>
                <a:cs typeface="B Nazanin" pitchFamily="2" charset="-78"/>
              </a:rPr>
              <a:t>معلم </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itchFamily="2" charset="-78"/>
              </a:rPr>
              <a:t>كارت هاي تصويري را بين بچه ها تقسيم مي كند و مي گويد در مورد اين تصاوير در گروه تان با هم بحث كنيد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chemeClr val="tx1"/>
                </a:solidFill>
                <a:effectLst/>
                <a:latin typeface="Calibri" pitchFamily="34" charset="0"/>
                <a:ea typeface="Wingdings" pitchFamily="2" charset="2"/>
                <a:cs typeface="B Nazanin" pitchFamily="2" charset="-78"/>
              </a:rPr>
              <a:t>v</a:t>
            </a:r>
            <a:r>
              <a:rPr kumimoji="0" lang="fa-IR" sz="2400" b="0" i="0" u="none" strike="noStrike" cap="none" normalizeH="0" baseline="0" dirty="0" smtClean="0">
                <a:ln>
                  <a:noFill/>
                </a:ln>
                <a:solidFill>
                  <a:schemeClr val="tx1"/>
                </a:solidFill>
                <a:effectLst/>
                <a:latin typeface="Calibri"/>
                <a:ea typeface="Wingdings" pitchFamily="2" charset="2"/>
                <a:cs typeface="Times New Roman" pitchFamily="18" charset="0"/>
              </a:rPr>
              <a:t>    </a:t>
            </a:r>
            <a:r>
              <a:rPr kumimoji="0" lang="fa-IR" sz="2400" b="0" i="0" u="none" strike="noStrike" cap="none" normalizeH="0" baseline="0" dirty="0" smtClean="0">
                <a:ln>
                  <a:noFill/>
                </a:ln>
                <a:solidFill>
                  <a:schemeClr val="tx1"/>
                </a:solidFill>
                <a:effectLst/>
                <a:latin typeface="Times New Roman" pitchFamily="18" charset="0"/>
                <a:ea typeface="Wingdings" pitchFamily="2" charset="2"/>
                <a:cs typeface="B Nazanin" pitchFamily="2" charset="-78"/>
              </a:rPr>
              <a:t> </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گروه لاله   : مادر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chemeClr val="tx1"/>
                </a:solidFill>
                <a:effectLst/>
                <a:latin typeface="Calibri" pitchFamily="34" charset="0"/>
                <a:ea typeface="Wingdings" pitchFamily="2" charset="2"/>
                <a:cs typeface="B Nazanin" pitchFamily="2" charset="-78"/>
              </a:rPr>
              <a:t>v</a:t>
            </a:r>
            <a:r>
              <a:rPr kumimoji="0" lang="fa-IR" sz="2400" b="0" i="0" u="none" strike="noStrike" cap="none" normalizeH="0" baseline="0" dirty="0" smtClean="0">
                <a:ln>
                  <a:noFill/>
                </a:ln>
                <a:solidFill>
                  <a:schemeClr val="tx1"/>
                </a:solidFill>
                <a:effectLst/>
                <a:latin typeface="Calibri"/>
                <a:ea typeface="Wingdings" pitchFamily="2" charset="2"/>
                <a:cs typeface="Times New Roman" pitchFamily="18" charset="0"/>
              </a:rPr>
              <a:t>    </a:t>
            </a:r>
            <a:r>
              <a:rPr kumimoji="0" lang="fa-IR" sz="2400" b="0" i="0" u="none" strike="noStrike" cap="none" normalizeH="0" baseline="0" dirty="0" smtClean="0">
                <a:ln>
                  <a:noFill/>
                </a:ln>
                <a:solidFill>
                  <a:schemeClr val="tx1"/>
                </a:solidFill>
                <a:effectLst/>
                <a:latin typeface="Times New Roman" pitchFamily="18" charset="0"/>
                <a:ea typeface="Wingdings" pitchFamily="2" charset="2"/>
                <a:cs typeface="B Nazanin" pitchFamily="2" charset="-78"/>
              </a:rPr>
              <a:t> </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گروه نرگس : ابر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chemeClr val="tx1"/>
                </a:solidFill>
                <a:effectLst/>
                <a:latin typeface="Calibri" pitchFamily="34" charset="0"/>
                <a:ea typeface="Wingdings" pitchFamily="2" charset="2"/>
                <a:cs typeface="B Nazanin" pitchFamily="2" charset="-78"/>
              </a:rPr>
              <a:t>v</a:t>
            </a:r>
            <a:r>
              <a:rPr kumimoji="0" lang="fa-IR" sz="2400" b="0" i="0" u="none" strike="noStrike" cap="none" normalizeH="0" baseline="0" dirty="0" smtClean="0">
                <a:ln>
                  <a:noFill/>
                </a:ln>
                <a:solidFill>
                  <a:schemeClr val="tx1"/>
                </a:solidFill>
                <a:effectLst/>
                <a:latin typeface="Calibri"/>
                <a:ea typeface="Wingdings" pitchFamily="2" charset="2"/>
                <a:cs typeface="Times New Roman" pitchFamily="18" charset="0"/>
              </a:rPr>
              <a:t>    </a:t>
            </a:r>
            <a:r>
              <a:rPr kumimoji="0" lang="fa-IR" sz="2400" b="0" i="0" u="none" strike="noStrike" cap="none" normalizeH="0" baseline="0" dirty="0" smtClean="0">
                <a:ln>
                  <a:noFill/>
                </a:ln>
                <a:solidFill>
                  <a:schemeClr val="tx1"/>
                </a:solidFill>
                <a:effectLst/>
                <a:latin typeface="Times New Roman" pitchFamily="18" charset="0"/>
                <a:ea typeface="Wingdings" pitchFamily="2" charset="2"/>
                <a:cs typeface="B Nazanin" pitchFamily="2" charset="-78"/>
              </a:rPr>
              <a:t> </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گروه رز  :باران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chemeClr val="tx1"/>
                </a:solidFill>
                <a:effectLst/>
                <a:latin typeface="Calibri" pitchFamily="34" charset="0"/>
                <a:ea typeface="Wingdings" pitchFamily="2" charset="2"/>
                <a:cs typeface="B Nazanin" pitchFamily="2" charset="-78"/>
              </a:rPr>
              <a:t>v</a:t>
            </a:r>
            <a:r>
              <a:rPr kumimoji="0" lang="fa-IR" sz="2400" b="0" i="0" u="none" strike="noStrike" cap="none" normalizeH="0" baseline="0" dirty="0" smtClean="0">
                <a:ln>
                  <a:noFill/>
                </a:ln>
                <a:solidFill>
                  <a:schemeClr val="tx1"/>
                </a:solidFill>
                <a:effectLst/>
                <a:latin typeface="Calibri"/>
                <a:ea typeface="Wingdings" pitchFamily="2" charset="2"/>
                <a:cs typeface="Times New Roman" pitchFamily="18" charset="0"/>
              </a:rPr>
              <a:t>    </a:t>
            </a:r>
            <a:r>
              <a:rPr kumimoji="0" lang="fa-IR" sz="2400" b="0" i="0" u="none" strike="noStrike" cap="none" normalizeH="0" baseline="0" dirty="0" smtClean="0">
                <a:ln>
                  <a:noFill/>
                </a:ln>
                <a:solidFill>
                  <a:schemeClr val="tx1"/>
                </a:solidFill>
                <a:effectLst/>
                <a:latin typeface="Times New Roman" pitchFamily="18" charset="0"/>
                <a:ea typeface="Wingdings" pitchFamily="2" charset="2"/>
                <a:cs typeface="B Nazanin" pitchFamily="2" charset="-78"/>
              </a:rPr>
              <a:t> </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گروه نسترن  :آرام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معلم از گروه نسترن  میخواهد با کلمه آرام  که دارند جمله بسازندو بگویند صداری ر در کلمه آرام در کجای کلمه قرار دارد؟وسط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معلم از گروه لاله   میخواهد بگوید  کلمه مادر   دارای چه صداهایی است وصدای ر در کجای کلمه است :اخر کلمه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 م غیر اخر </a:t>
            </a:r>
            <a:r>
              <a:rPr kumimoji="0" lang="fa-IR" sz="2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ا غیر اول </a:t>
            </a:r>
            <a:r>
              <a:rPr kumimoji="0" lang="fa-IR" sz="2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د </a:t>
            </a:r>
            <a:r>
              <a:rPr kumimoji="0" lang="fa-IR" sz="2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fa-IR" sz="2400" b="0" i="0" u="none" strike="noStrike" cap="none" normalizeH="0" baseline="0" dirty="0" smtClean="0">
                <a:ln>
                  <a:noFill/>
                </a:ln>
                <a:solidFill>
                  <a:schemeClr val="tx1"/>
                </a:solidFill>
                <a:effectLst/>
                <a:latin typeface="2  Traffic"/>
                <a:ea typeface="Times New Roman" pitchFamily="18" charset="0"/>
                <a:cs typeface="B Nazanin" pitchFamily="2" charset="-78"/>
              </a:rPr>
              <a:t>ر</a:t>
            </a:r>
            <a:endParaRPr kumimoji="0" lang="fa-I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186766" cy="5253054"/>
          </a:xfrm>
        </p:spPr>
        <p:txBody>
          <a:bodyPr/>
          <a:lstStyle/>
          <a:p>
            <a:pPr algn="r" rtl="1">
              <a:lnSpc>
                <a:spcPct val="150000"/>
              </a:lnSpc>
            </a:pPr>
            <a:r>
              <a:rPr lang="fa-IR" dirty="0" smtClean="0">
                <a:cs typeface="B Zar" pitchFamily="2" charset="-78"/>
              </a:rPr>
              <a:t>معلم از گروه رز  میخواهد بگویند نشانه ر در کجای کلمه است و چند کلمه دیگر هم پایان با ابر هستند را </a:t>
            </a:r>
            <a:r>
              <a:rPr lang="fa-IR" dirty="0" smtClean="0">
                <a:cs typeface="B Zar" pitchFamily="2" charset="-78"/>
              </a:rPr>
              <a:t>بگویند</a:t>
            </a:r>
          </a:p>
          <a:p>
            <a:pPr algn="r" rtl="1">
              <a:lnSpc>
                <a:spcPct val="150000"/>
              </a:lnSpc>
            </a:pPr>
            <a:r>
              <a:rPr lang="fa-IR" dirty="0" smtClean="0">
                <a:cs typeface="B Zar" pitchFamily="2" charset="-78"/>
              </a:rPr>
              <a:t>  ابر:  در- </a:t>
            </a:r>
            <a:r>
              <a:rPr lang="fa-IR" dirty="0" smtClean="0">
                <a:cs typeface="B Zar" pitchFamily="2" charset="-78"/>
              </a:rPr>
              <a:t>سر –تبر-مادر </a:t>
            </a:r>
            <a:endParaRPr lang="en-US" dirty="0" smtClean="0">
              <a:cs typeface="B Zar" pitchFamily="2" charset="-78"/>
            </a:endParaRPr>
          </a:p>
          <a:p>
            <a:pPr algn="r" rtl="1">
              <a:lnSpc>
                <a:spcPct val="150000"/>
              </a:lnSpc>
            </a:pPr>
            <a:r>
              <a:rPr lang="fa-IR" dirty="0" smtClean="0">
                <a:cs typeface="B Zar" pitchFamily="2" charset="-78"/>
              </a:rPr>
              <a:t>گروه لاله با استفاده از خمیر بازی نشانه ر را درست کنند </a:t>
            </a:r>
            <a:endParaRPr lang="en-US" dirty="0" smtClean="0">
              <a:cs typeface="B Zar" pitchFamily="2" charset="-78"/>
            </a:endParaRPr>
          </a:p>
          <a:p>
            <a:pPr rtl="1"/>
            <a:endParaRPr lang="en-US" dirty="0"/>
          </a:p>
        </p:txBody>
      </p:sp>
      <p:pic>
        <p:nvPicPr>
          <p:cNvPr id="4" name="Picture 3" descr="imagesCAQS7BRW.jpg"/>
          <p:cNvPicPr>
            <a:picLocks noChangeAspect="1"/>
          </p:cNvPicPr>
          <p:nvPr/>
        </p:nvPicPr>
        <p:blipFill>
          <a:blip r:embed="rId2"/>
          <a:stretch>
            <a:fillRect/>
          </a:stretch>
        </p:blipFill>
        <p:spPr>
          <a:xfrm>
            <a:off x="1071538" y="3716164"/>
            <a:ext cx="3500462" cy="2324734"/>
          </a:xfrm>
          <a:prstGeom prst="rect">
            <a:avLst/>
          </a:prstGeom>
        </p:spPr>
      </p:pic>
    </p:spTree>
  </p:cSld>
  <p:clrMapOvr>
    <a:masterClrMapping/>
  </p:clrMapOvr>
  <p:transition>
    <p:diamon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58204" cy="5253054"/>
          </a:xfrm>
        </p:spPr>
        <p:txBody>
          <a:bodyPr>
            <a:normAutofit/>
          </a:bodyPr>
          <a:lstStyle/>
          <a:p>
            <a:pPr algn="just" rtl="1"/>
            <a:r>
              <a:rPr lang="fa-IR" b="1" dirty="0" smtClean="0"/>
              <a:t>-</a:t>
            </a:r>
            <a:r>
              <a:rPr lang="fa-IR" b="1" dirty="0" smtClean="0">
                <a:cs typeface="B Zar" pitchFamily="2" charset="-78"/>
              </a:rPr>
              <a:t>آزمون </a:t>
            </a:r>
            <a:r>
              <a:rPr lang="fa-IR" b="1" dirty="0" smtClean="0">
                <a:cs typeface="B Zar" pitchFamily="2" charset="-78"/>
              </a:rPr>
              <a:t>عملکرد(مرحله ششم گانیه) :</a:t>
            </a:r>
          </a:p>
          <a:p>
            <a:pPr algn="just" rtl="1"/>
            <a:r>
              <a:rPr lang="fa-IR" dirty="0" smtClean="0">
                <a:cs typeface="B Zar" pitchFamily="2" charset="-78"/>
              </a:rPr>
              <a:t>سوالاتی </a:t>
            </a:r>
            <a:r>
              <a:rPr lang="fa-IR" dirty="0" smtClean="0">
                <a:cs typeface="B Zar" pitchFamily="2" charset="-78"/>
              </a:rPr>
              <a:t>که معلم از دانش اموزان می پرسد و پاسخهایی که انها میدهند در این قسمت قرار مگیرند(در بالا درقسمت پاسخ های دانش اموزان آمده است ).هدف از این مرحله آزمون فراگیری قابلیتهای آموخته شده و تعیین نیاز به آموزشهای ترمیمی و اضافی است.لذا از فراگیر خواسته می شود که اموخته های خودرا به نمایش بگذارد . </a:t>
            </a:r>
            <a:endParaRPr lang="en-US" dirty="0" smtClean="0">
              <a:cs typeface="B Zar" pitchFamily="2" charset="-78"/>
            </a:endParaRPr>
          </a:p>
          <a:p>
            <a:pPr algn="just" rtl="1"/>
            <a:r>
              <a:rPr lang="fa-IR" b="1" dirty="0" smtClean="0">
                <a:cs typeface="B Zar" pitchFamily="2" charset="-78"/>
              </a:rPr>
              <a:t>ارائه </a:t>
            </a:r>
            <a:r>
              <a:rPr lang="fa-IR" b="1" dirty="0" smtClean="0">
                <a:cs typeface="B Zar" pitchFamily="2" charset="-78"/>
              </a:rPr>
              <a:t>بازخورد در ارتباط درستی </a:t>
            </a:r>
            <a:r>
              <a:rPr lang="fa-IR" b="1" dirty="0" smtClean="0">
                <a:cs typeface="B Zar" pitchFamily="2" charset="-78"/>
              </a:rPr>
              <a:t>عملکرد(مرحله هفتم گانیه) </a:t>
            </a:r>
            <a:r>
              <a:rPr lang="fa-IR" b="1" dirty="0" smtClean="0">
                <a:cs typeface="B Zar" pitchFamily="2" charset="-78"/>
              </a:rPr>
              <a:t>:</a:t>
            </a:r>
            <a:endParaRPr lang="en-US" b="1" dirty="0" smtClean="0">
              <a:cs typeface="B Zar" pitchFamily="2" charset="-78"/>
            </a:endParaRPr>
          </a:p>
          <a:p>
            <a:pPr algn="just" rtl="1"/>
            <a:r>
              <a:rPr lang="fa-IR" dirty="0" smtClean="0">
                <a:cs typeface="B Zar" pitchFamily="2" charset="-78"/>
              </a:rPr>
              <a:t>بازخوردباید به صورت توصیفی و اطلاعاتی باشد به طوری که محاسن یا معایب عملکرد فراگیر به دقت توضیح داده شود. معلم نسبت به پاسخهای دانش آموزان بازخورد میدهد: افرین دخترم کاملا درست گفتی یا یکبار دیگر کلمه را بخوان و نشانه «ر»را درآن پیدا کن و از این قبیل بازخورد ها </a:t>
            </a:r>
            <a:endParaRPr lang="en-US" dirty="0" smtClean="0">
              <a:cs typeface="B Zar" pitchFamily="2" charset="-78"/>
            </a:endParaRPr>
          </a:p>
          <a:p>
            <a:endParaRPr lang="en-US" dirty="0"/>
          </a:p>
        </p:txBody>
      </p:sp>
    </p:spTree>
  </p:cSld>
  <p:clrMapOvr>
    <a:masterClrMapping/>
  </p:clrMapOvr>
  <p:transition>
    <p:diamon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329642" cy="5253054"/>
          </a:xfrm>
        </p:spPr>
        <p:txBody>
          <a:bodyPr/>
          <a:lstStyle/>
          <a:p>
            <a:pPr algn="just" rtl="1"/>
            <a:r>
              <a:rPr lang="fa-IR" dirty="0" smtClean="0"/>
              <a:t>-</a:t>
            </a:r>
            <a:r>
              <a:rPr lang="fa-IR" b="1" dirty="0" smtClean="0">
                <a:cs typeface="B Zar" pitchFamily="2" charset="-78"/>
              </a:rPr>
              <a:t>ارزیابی </a:t>
            </a:r>
            <a:r>
              <a:rPr lang="fa-IR" b="1" dirty="0" smtClean="0">
                <a:cs typeface="B Zar" pitchFamily="2" charset="-78"/>
              </a:rPr>
              <a:t>عملکردمرحله هشتم گانیه </a:t>
            </a:r>
            <a:r>
              <a:rPr lang="fa-IR" dirty="0" smtClean="0">
                <a:cs typeface="B Zar" pitchFamily="2" charset="-78"/>
              </a:rPr>
              <a:t>:</a:t>
            </a:r>
          </a:p>
          <a:p>
            <a:pPr algn="just" rtl="1"/>
            <a:r>
              <a:rPr lang="fa-IR" dirty="0" smtClean="0">
                <a:cs typeface="B Zar" pitchFamily="2" charset="-78"/>
              </a:rPr>
              <a:t>معلم </a:t>
            </a:r>
            <a:r>
              <a:rPr lang="fa-IR" dirty="0" smtClean="0">
                <a:cs typeface="B Zar" pitchFamily="2" charset="-78"/>
              </a:rPr>
              <a:t>در این قسمت میزان موفقیت فراگیر را در کسب هدف های آموزشی ارزیابی می کند</a:t>
            </a:r>
            <a:r>
              <a:rPr lang="en-US" dirty="0" smtClean="0">
                <a:cs typeface="B Zar" pitchFamily="2" charset="-78"/>
              </a:rPr>
              <a:t>:</a:t>
            </a:r>
          </a:p>
          <a:p>
            <a:pPr algn="just" rtl="1"/>
            <a:r>
              <a:rPr lang="ar-SA" dirty="0" smtClean="0">
                <a:cs typeface="B Zar" pitchFamily="2" charset="-78"/>
              </a:rPr>
              <a:t>معلم از دانش اموز می خواهد متن درس را بخواند دور کلماتی که دارای حرف ر هستند خط بکشد </a:t>
            </a:r>
            <a:endParaRPr lang="en-US" dirty="0" smtClean="0">
              <a:cs typeface="B Zar" pitchFamily="2" charset="-78"/>
            </a:endParaRPr>
          </a:p>
          <a:p>
            <a:pPr algn="just" rtl="1"/>
            <a:r>
              <a:rPr lang="ar-SA" dirty="0" smtClean="0">
                <a:cs typeface="B Zar" pitchFamily="2" charset="-78"/>
              </a:rPr>
              <a:t>دور حرف ر در کلمه خط بکشد </a:t>
            </a:r>
            <a:r>
              <a:rPr lang="en-US" dirty="0" smtClean="0">
                <a:cs typeface="B Zar" pitchFamily="2" charset="-78"/>
              </a:rPr>
              <a:t>  </a:t>
            </a:r>
            <a:r>
              <a:rPr lang="ar-SA" dirty="0" smtClean="0">
                <a:cs typeface="B Zar" pitchFamily="2" charset="-78"/>
              </a:rPr>
              <a:t>نشانه ی ( ر ) را با دقّت نگاه کن</a:t>
            </a:r>
            <a:r>
              <a:rPr lang="en-US" dirty="0" smtClean="0">
                <a:cs typeface="B Zar" pitchFamily="2" charset="-78"/>
              </a:rPr>
              <a:t>.</a:t>
            </a:r>
            <a:r>
              <a:rPr lang="ar-SA" dirty="0" smtClean="0">
                <a:cs typeface="B Zar" pitchFamily="2" charset="-78"/>
              </a:rPr>
              <a:t>صدای حرف ( ر )  را با دقّت بکش،چند کلمه بگو که صدای ( ر ) در آن ها به کار رفته ؟چند کلمه بگو که صدای (ر ) در اوّل  آن  آمده ؟چند کلمه بگو  که صدای  ( ر )در وسط و چند کلمه صدای  ( ر ) در آخر داشته باشد را با دقت بیان کن ،لباس مناسب در روز بارانی چیست ؟</a:t>
            </a:r>
            <a:endParaRPr lang="en-US" dirty="0" smtClean="0">
              <a:cs typeface="B Zar" pitchFamily="2" charset="-78"/>
            </a:endParaRPr>
          </a:p>
          <a:p>
            <a:pPr algn="just" rtl="1"/>
            <a:r>
              <a:rPr lang="ar-SA" dirty="0" smtClean="0">
                <a:cs typeface="B Zar" pitchFamily="2" charset="-78"/>
              </a:rPr>
              <a:t>معلم باتوجه به فعالیت دانش اموز در کلاس و پاسخهایی که میدهد اورا ارزیابی میکند </a:t>
            </a:r>
            <a:endParaRPr lang="en-US" dirty="0" smtClean="0">
              <a:cs typeface="B Zar" pitchFamily="2" charset="-78"/>
            </a:endParaRPr>
          </a:p>
          <a:p>
            <a:endParaRPr lang="en-US" dirty="0"/>
          </a:p>
        </p:txBody>
      </p:sp>
    </p:spTree>
  </p:cSld>
  <p:clrMapOvr>
    <a:masterClrMapping/>
  </p:clrMapOvr>
  <p:transition>
    <p:diamon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lnSpc>
                <a:spcPct val="150000"/>
              </a:lnSpc>
            </a:pPr>
            <a:r>
              <a:rPr lang="fa-IR" dirty="0" smtClean="0">
                <a:cs typeface="B Zar" pitchFamily="2" charset="-78"/>
              </a:rPr>
              <a:t>-ترغیب و تسهیل  یادآوری و انتقال </a:t>
            </a:r>
            <a:r>
              <a:rPr lang="fa-IR" dirty="0" smtClean="0">
                <a:cs typeface="B Zar" pitchFamily="2" charset="-78"/>
              </a:rPr>
              <a:t>یادگیری(مرحله نهم گانیه)</a:t>
            </a:r>
            <a:endParaRPr lang="en-US" dirty="0" smtClean="0">
              <a:cs typeface="B Zar" pitchFamily="2" charset="-78"/>
            </a:endParaRPr>
          </a:p>
          <a:p>
            <a:pPr algn="r" rtl="1">
              <a:lnSpc>
                <a:spcPct val="150000"/>
              </a:lnSpc>
            </a:pPr>
            <a:r>
              <a:rPr lang="ar-SA" dirty="0" smtClean="0">
                <a:cs typeface="B Zar" pitchFamily="2" charset="-78"/>
              </a:rPr>
              <a:t>جدول تركيب صدا را به دانش آموزان داده تا خودصداها را تركيب راكنند </a:t>
            </a:r>
            <a:endParaRPr lang="en-US" dirty="0" smtClean="0">
              <a:cs typeface="B Zar" pitchFamily="2" charset="-78"/>
            </a:endParaRPr>
          </a:p>
          <a:p>
            <a:pPr algn="r" rtl="1">
              <a:lnSpc>
                <a:spcPct val="150000"/>
              </a:lnSpc>
            </a:pPr>
            <a:r>
              <a:rPr lang="ar-SA" dirty="0" smtClean="0">
                <a:cs typeface="B Zar" pitchFamily="2" charset="-78"/>
              </a:rPr>
              <a:t>در خانه یک نقاشی با موضوع من در یک روز بارانی را بکشند .. </a:t>
            </a:r>
            <a:endParaRPr lang="en-US" dirty="0" smtClean="0">
              <a:cs typeface="B Zar" pitchFamily="2" charset="-78"/>
            </a:endParaRPr>
          </a:p>
          <a:p>
            <a:pPr algn="r" rtl="1">
              <a:lnSpc>
                <a:spcPct val="150000"/>
              </a:lnSpc>
            </a:pPr>
            <a:r>
              <a:rPr lang="ar-SA" dirty="0" smtClean="0">
                <a:cs typeface="B Zar" pitchFamily="2" charset="-78"/>
              </a:rPr>
              <a:t>تكه هاي روزنامه را به دانش آموزان داده كه در منزل صداهاي  </a:t>
            </a:r>
            <a:r>
              <a:rPr lang="ar-SA" b="1" dirty="0" smtClean="0">
                <a:cs typeface="B Zar" pitchFamily="2" charset="-78"/>
              </a:rPr>
              <a:t> ر </a:t>
            </a:r>
            <a:r>
              <a:rPr lang="ar-SA" dirty="0" smtClean="0">
                <a:cs typeface="B Zar" pitchFamily="2" charset="-78"/>
              </a:rPr>
              <a:t> مشخص</a:t>
            </a:r>
            <a:endParaRPr lang="en-US" dirty="0">
              <a:cs typeface="B Zar" pitchFamily="2" charset="-78"/>
            </a:endParaRPr>
          </a:p>
        </p:txBody>
      </p:sp>
      <p:pic>
        <p:nvPicPr>
          <p:cNvPr id="4" name="Picture 3" descr="imagesCAF3E8L1.jpg"/>
          <p:cNvPicPr>
            <a:picLocks noChangeAspect="1"/>
          </p:cNvPicPr>
          <p:nvPr/>
        </p:nvPicPr>
        <p:blipFill>
          <a:blip r:embed="rId2"/>
          <a:stretch>
            <a:fillRect/>
          </a:stretch>
        </p:blipFill>
        <p:spPr>
          <a:xfrm>
            <a:off x="1142976" y="4714884"/>
            <a:ext cx="2928958" cy="1714512"/>
          </a:xfrm>
          <a:prstGeom prst="rect">
            <a:avLst/>
          </a:prstGeom>
        </p:spPr>
      </p:pic>
    </p:spTree>
  </p:cSld>
  <p:clrMapOvr>
    <a:masterClrMapping/>
  </p:clrMapOvr>
  <p:transition>
    <p:diamon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401080" cy="6110310"/>
          </a:xfrm>
        </p:spPr>
        <p:txBody>
          <a:bodyPr>
            <a:normAutofit/>
          </a:bodyPr>
          <a:lstStyle/>
          <a:p>
            <a:pPr algn="r" rtl="1">
              <a:buNone/>
            </a:pPr>
            <a:endParaRPr lang="fa-IR" dirty="0" smtClean="0">
              <a:cs typeface="B Lotus" pitchFamily="2" charset="-78"/>
            </a:endParaRPr>
          </a:p>
          <a:p>
            <a:pPr algn="r" rtl="1">
              <a:buNone/>
            </a:pPr>
            <a:endParaRPr lang="fa-IR" dirty="0" smtClean="0">
              <a:cs typeface="B Lotus" pitchFamily="2" charset="-78"/>
            </a:endParaRPr>
          </a:p>
          <a:p>
            <a:pPr algn="r" rtl="1">
              <a:buNone/>
            </a:pPr>
            <a:r>
              <a:rPr lang="en-US" dirty="0" smtClean="0">
                <a:cs typeface="B Lotus" pitchFamily="2" charset="-78"/>
              </a:rPr>
              <a:t>-</a:t>
            </a:r>
            <a:r>
              <a:rPr lang="fa-IR" b="1" dirty="0" smtClean="0">
                <a:cs typeface="B Zar" pitchFamily="2" charset="-78"/>
              </a:rPr>
              <a:t>شناسنامه </a:t>
            </a:r>
            <a:r>
              <a:rPr lang="fa-IR" b="1" dirty="0" smtClean="0">
                <a:cs typeface="B Zar" pitchFamily="2" charset="-78"/>
              </a:rPr>
              <a:t>طراحی اموزشی :                                  </a:t>
            </a:r>
            <a:endParaRPr lang="en-US" dirty="0" smtClean="0">
              <a:cs typeface="B Zar" pitchFamily="2" charset="-78"/>
            </a:endParaRPr>
          </a:p>
          <a:p>
            <a:pPr algn="r" rtl="1">
              <a:lnSpc>
                <a:spcPct val="150000"/>
              </a:lnSpc>
            </a:pPr>
            <a:r>
              <a:rPr lang="fa-IR" dirty="0" smtClean="0">
                <a:cs typeface="B Zar" pitchFamily="2" charset="-78"/>
              </a:rPr>
              <a:t>    ماده درسی : فارسی         موضوع درس : درس پنجم (مادر) اموزش نشانه «ر»                                      صفحه 40                       پایه :اول دبستان                    تهیه کننده :اعظم بی باک    </a:t>
            </a:r>
            <a:endParaRPr lang="en-US" dirty="0" smtClean="0">
              <a:cs typeface="B Zar" pitchFamily="2" charset="-78"/>
            </a:endParaRPr>
          </a:p>
          <a:p>
            <a:pPr algn="r" rtl="1">
              <a:lnSpc>
                <a:spcPct val="150000"/>
              </a:lnSpc>
            </a:pPr>
            <a:r>
              <a:rPr lang="fa-IR" dirty="0" smtClean="0">
                <a:cs typeface="B Zar" pitchFamily="2" charset="-78"/>
              </a:rPr>
              <a:t> </a:t>
            </a:r>
            <a:r>
              <a:rPr lang="fa-IR" dirty="0" smtClean="0">
                <a:cs typeface="B Zar" pitchFamily="2" charset="-78"/>
              </a:rPr>
              <a:t>رویکرد </a:t>
            </a:r>
            <a:r>
              <a:rPr lang="fa-IR" dirty="0" smtClean="0">
                <a:cs typeface="B Zar" pitchFamily="2" charset="-78"/>
              </a:rPr>
              <a:t>:شناختی                                   </a:t>
            </a:r>
            <a:endParaRPr lang="fa-IR" dirty="0" smtClean="0">
              <a:cs typeface="B Zar" pitchFamily="2" charset="-78"/>
            </a:endParaRPr>
          </a:p>
          <a:p>
            <a:pPr algn="r" rtl="1">
              <a:lnSpc>
                <a:spcPct val="150000"/>
              </a:lnSpc>
            </a:pPr>
            <a:r>
              <a:rPr lang="fa-IR" dirty="0" smtClean="0">
                <a:cs typeface="B Zar" pitchFamily="2" charset="-78"/>
              </a:rPr>
              <a:t>الگو:گانیه </a:t>
            </a:r>
            <a:r>
              <a:rPr lang="fa-IR" dirty="0" smtClean="0">
                <a:cs typeface="B Zar" pitchFamily="2" charset="-78"/>
              </a:rPr>
              <a:t>و بریگز </a:t>
            </a:r>
            <a:endParaRPr lang="en-US" dirty="0" smtClean="0">
              <a:cs typeface="B Zar" pitchFamily="2" charset="-78"/>
            </a:endParaRPr>
          </a:p>
          <a:p>
            <a:pPr algn="r" rtl="1">
              <a:lnSpc>
                <a:spcPct val="150000"/>
              </a:lnSpc>
            </a:pPr>
            <a:r>
              <a:rPr lang="fa-IR" dirty="0" smtClean="0">
                <a:cs typeface="B Zar" pitchFamily="2" charset="-78"/>
              </a:rPr>
              <a:t>روش </a:t>
            </a:r>
            <a:r>
              <a:rPr lang="fa-IR" dirty="0" smtClean="0">
                <a:cs typeface="B Zar" pitchFamily="2" charset="-78"/>
              </a:rPr>
              <a:t>: الگوی خانواده خبرپردازی/پردازش اطلاعات :  دریافت </a:t>
            </a:r>
            <a:r>
              <a:rPr lang="fa-IR" dirty="0" smtClean="0">
                <a:cs typeface="B Zar" pitchFamily="2" charset="-78"/>
              </a:rPr>
              <a:t>مفهوم</a:t>
            </a:r>
            <a:endParaRPr lang="en-US" dirty="0" smtClean="0">
              <a:cs typeface="B Zar" pitchFamily="2" charset="-78"/>
            </a:endParaRPr>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472518" cy="6038872"/>
          </a:xfrm>
        </p:spPr>
        <p:txBody>
          <a:bodyPr>
            <a:normAutofit fontScale="92500"/>
          </a:bodyPr>
          <a:lstStyle/>
          <a:p>
            <a:pPr algn="just" rtl="1">
              <a:lnSpc>
                <a:spcPct val="150000"/>
              </a:lnSpc>
            </a:pPr>
            <a:r>
              <a:rPr lang="fa-IR" dirty="0" smtClean="0">
                <a:cs typeface="B Titr" pitchFamily="2" charset="-78"/>
              </a:rPr>
              <a:t>معرفی رویکرد شناختی </a:t>
            </a:r>
            <a:r>
              <a:rPr lang="fa-IR" dirty="0" smtClean="0">
                <a:cs typeface="B Zar" pitchFamily="2" charset="-78"/>
              </a:rPr>
              <a:t>: </a:t>
            </a:r>
            <a:endParaRPr lang="fa-IR" dirty="0" smtClean="0">
              <a:cs typeface="B Zar" pitchFamily="2" charset="-78"/>
            </a:endParaRPr>
          </a:p>
          <a:p>
            <a:pPr algn="just" rtl="1">
              <a:lnSpc>
                <a:spcPct val="150000"/>
              </a:lnSpc>
            </a:pPr>
            <a:r>
              <a:rPr lang="fa-IR" dirty="0" smtClean="0">
                <a:cs typeface="B Zar" pitchFamily="2" charset="-78"/>
              </a:rPr>
              <a:t>در </a:t>
            </a:r>
            <a:r>
              <a:rPr lang="fa-IR" dirty="0" smtClean="0">
                <a:cs typeface="B Zar" pitchFamily="2" charset="-78"/>
              </a:rPr>
              <a:t>رفتار گرایی عقیده کلی بر این است که همه یادگیرندگان در اصل برابرند ، اما شرایطی که بر انها تاثیر می گذارد متفاوت است . همین شرایط موجب تفاوت های رفتاری می شوند .شناخت گرایی بر خلاف رفتار گرایی به بررسی علمی رویداد های ذهنی می پردازد .این رویداد های روانی عبارتند از اکتساب ،پردازش ،اندوزش و بازیافت اطلاعات .</a:t>
            </a:r>
            <a:endParaRPr lang="en-US" dirty="0" smtClean="0">
              <a:cs typeface="B Zar" pitchFamily="2" charset="-78"/>
            </a:endParaRPr>
          </a:p>
          <a:p>
            <a:pPr algn="just" rtl="1">
              <a:lnSpc>
                <a:spcPct val="150000"/>
              </a:lnSpc>
            </a:pPr>
            <a:r>
              <a:rPr lang="fa-IR" dirty="0" smtClean="0">
                <a:cs typeface="B Zar" pitchFamily="2" charset="-78"/>
              </a:rPr>
              <a:t>براین اساس تاکید اصلی در تحلیل شناختی یادگیری در ساخت روانی یا ذهنی یادگیرنده است که نه تنها معلومات پیشین اورا در برمیگیرد ،بلکه راهبردهایی را نیز شامل می شود که ممکن است یادگیرنده برای تاثیر در وضع موجود به کار بندد.با این وصف مشاهده میشود که یادگیرندگان بسیار متفاوت می باشند در واقع شبکه مفاهیم ،راهبرد ها و ادراکهاست که تجربه را معنا درا می </a:t>
            </a:r>
            <a:r>
              <a:rPr lang="fa-IR" dirty="0" smtClean="0">
                <a:cs typeface="B Zar" pitchFamily="2" charset="-78"/>
              </a:rPr>
              <a:t>سازند</a:t>
            </a:r>
            <a:endParaRPr lang="en-US" dirty="0">
              <a:cs typeface="B Zar" pitchFamily="2" charset="-78"/>
            </a:endParaRPr>
          </a:p>
        </p:txBody>
      </p:sp>
      <p:graphicFrame>
        <p:nvGraphicFramePr>
          <p:cNvPr id="4" name="Content Placeholder 3"/>
          <p:cNvGraphicFramePr>
            <a:graphicFrameLocks/>
          </p:cNvGraphicFramePr>
          <p:nvPr/>
        </p:nvGraphicFramePr>
        <p:xfrm>
          <a:off x="0" y="3500438"/>
          <a:ext cx="2571768" cy="2571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401080" cy="5610244"/>
          </a:xfrm>
        </p:spPr>
        <p:txBody>
          <a:bodyPr/>
          <a:lstStyle/>
          <a:p>
            <a:pPr algn="just" rtl="1">
              <a:lnSpc>
                <a:spcPct val="150000"/>
              </a:lnSpc>
            </a:pPr>
            <a:r>
              <a:rPr lang="fa-IR" b="1" dirty="0" smtClean="0">
                <a:cs typeface="B Zar" pitchFamily="2" charset="-78"/>
              </a:rPr>
              <a:t>علت انتخاب رویکرد  </a:t>
            </a:r>
            <a:r>
              <a:rPr lang="fa-IR" dirty="0" smtClean="0">
                <a:cs typeface="B Zar" pitchFamily="2" charset="-78"/>
              </a:rPr>
              <a:t>:</a:t>
            </a:r>
          </a:p>
          <a:p>
            <a:pPr algn="just" rtl="1">
              <a:lnSpc>
                <a:spcPct val="150000"/>
              </a:lnSpc>
            </a:pPr>
            <a:r>
              <a:rPr lang="fa-IR" dirty="0" smtClean="0">
                <a:cs typeface="B Zar" pitchFamily="2" charset="-78"/>
              </a:rPr>
              <a:t>رویکرد </a:t>
            </a:r>
            <a:r>
              <a:rPr lang="fa-IR" dirty="0" smtClean="0">
                <a:cs typeface="B Zar" pitchFamily="2" charset="-78"/>
              </a:rPr>
              <a:t>شناختی به بررسی علمی رویدادهای ذهنی می پردازد </a:t>
            </a:r>
            <a:r>
              <a:rPr lang="fa-IR" dirty="0" smtClean="0">
                <a:cs typeface="B Zar" pitchFamily="2" charset="-78"/>
              </a:rPr>
              <a:t>رویدادهای روانی </a:t>
            </a:r>
            <a:r>
              <a:rPr lang="fa-IR" dirty="0" smtClean="0">
                <a:cs typeface="B Zar" pitchFamily="2" charset="-78"/>
              </a:rPr>
              <a:t>که عبارتند از اکتساب پردازش ،اندوزش و بازیافت اطلاعات .در اموزش این درس دانش اموزا ن از طرق همین رویدادهای به کسب مهارت شناسایی نشانه و تشخیص </a:t>
            </a:r>
            <a:r>
              <a:rPr lang="fa-IR" dirty="0" smtClean="0">
                <a:cs typeface="B Zar" pitchFamily="2" charset="-78"/>
              </a:rPr>
              <a:t>آوا </a:t>
            </a:r>
            <a:r>
              <a:rPr lang="fa-IR" dirty="0" smtClean="0">
                <a:cs typeface="B Zar" pitchFamily="2" charset="-78"/>
              </a:rPr>
              <a:t>میپردازد در واقع معلم با به کارگیری این رویکرد ذهن دانش اموزان را فعال میکند تا کلمات جدیدتر با </a:t>
            </a:r>
            <a:r>
              <a:rPr lang="fa-IR" dirty="0" smtClean="0">
                <a:cs typeface="B Zar" pitchFamily="2" charset="-78"/>
              </a:rPr>
              <a:t>آوای </a:t>
            </a:r>
            <a:r>
              <a:rPr lang="fa-IR" dirty="0" smtClean="0">
                <a:cs typeface="B Zar" pitchFamily="2" charset="-78"/>
              </a:rPr>
              <a:t>اموزش داده را پردازش و بازیافت نمایند </a:t>
            </a:r>
            <a:r>
              <a:rPr lang="fa-IR" dirty="0" smtClean="0">
                <a:cs typeface="B Zar" pitchFamily="2" charset="-78"/>
              </a:rPr>
              <a:t>.</a:t>
            </a:r>
            <a:endParaRPr lang="en-US" dirty="0" smtClean="0">
              <a:cs typeface="B Zar" pitchFamily="2" charset="-78"/>
            </a:endParaRPr>
          </a:p>
          <a:p>
            <a:pPr algn="r" rtl="1"/>
            <a:endParaRPr lang="en-US" dirty="0">
              <a:cs typeface="B Lotus" pitchFamily="2" charset="-78"/>
            </a:endParaRP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472518" cy="6110310"/>
          </a:xfrm>
        </p:spPr>
        <p:txBody>
          <a:bodyPr>
            <a:normAutofit fontScale="85000" lnSpcReduction="20000"/>
          </a:bodyPr>
          <a:lstStyle/>
          <a:p>
            <a:pPr algn="r" rtl="1"/>
            <a:endParaRPr lang="fa-IR" dirty="0" smtClean="0">
              <a:cs typeface="B Lotus" pitchFamily="2" charset="-78"/>
            </a:endParaRPr>
          </a:p>
          <a:p>
            <a:pPr algn="just" rtl="1">
              <a:lnSpc>
                <a:spcPct val="160000"/>
              </a:lnSpc>
            </a:pPr>
            <a:r>
              <a:rPr lang="fa-IR" dirty="0" smtClean="0">
                <a:cs typeface="B Titr" pitchFamily="2" charset="-78"/>
              </a:rPr>
              <a:t>معرفی الگوی گانیه و بریگز </a:t>
            </a:r>
            <a:r>
              <a:rPr lang="fa-IR" dirty="0" smtClean="0">
                <a:cs typeface="B Zar" pitchFamily="2" charset="-78"/>
              </a:rPr>
              <a:t>:</a:t>
            </a:r>
            <a:endParaRPr lang="en-US" dirty="0" smtClean="0">
              <a:cs typeface="B Zar" pitchFamily="2" charset="-78"/>
            </a:endParaRPr>
          </a:p>
          <a:p>
            <a:pPr algn="just" rtl="1">
              <a:lnSpc>
                <a:spcPct val="160000"/>
              </a:lnSpc>
            </a:pPr>
            <a:r>
              <a:rPr lang="fa-IR" dirty="0" smtClean="0">
                <a:cs typeface="B Zar" pitchFamily="2" charset="-78"/>
              </a:rPr>
              <a:t>این الگو یک الگوی شناختی است و بر اساس تقسیم بندی الگوهای طراحی آموزشی در هر دودسته ی الگوهای خرد و کلان می تواند قرار گیرد .این الگو </a:t>
            </a:r>
            <a:r>
              <a:rPr lang="fa-IR" dirty="0" smtClean="0">
                <a:cs typeface="B Zar" pitchFamily="2" charset="-78"/>
              </a:rPr>
              <a:t>به الگوی </a:t>
            </a:r>
            <a:r>
              <a:rPr lang="fa-IR" dirty="0" smtClean="0">
                <a:cs typeface="B Zar" pitchFamily="2" charset="-78"/>
              </a:rPr>
              <a:t>رویدادهای آموزشی یا وقایع اموزشی شهرت دارد .آگاهی از طبقه بندی هدف های آموزشی گانیه از پیش نیاز های درک این الگو محسوب می شود .گانیه معتقد است که برای کسب هر یک از قابلیت های پنجگانه وجود شرایط درونی و بیرونی ضروری است .منظور از شرایط درونی آن چیزی است که باید در هنگام یادگیری در دون ذهن فراگیر باشد و شرایط بیرونی آن چیزی است که در خارج از ذهن فراگیر قرار دارد و توسط معلم در محیط خارج اعمال می شود .هدف از طراحی این الگوآن است که یادگیرندگان را از موقعیت فعلی به موقعیت مورد نظر برساند .گانیه نه فعالیت را برای تحقق اهداف آموزشی مطرح می کند .گرچه دریافته است رعایت این توالی قطعا ضروری نیست و انتخاب و ترتیب وقایع آموزشی و چگونگی انجام آنها به موقعیت یادگیری بستگی دارد .</a:t>
            </a:r>
            <a:endParaRPr lang="en-US" dirty="0" smtClean="0">
              <a:cs typeface="B Zar" pitchFamily="2" charset="-78"/>
            </a:endParaRPr>
          </a:p>
          <a:p>
            <a:pPr rtl="1"/>
            <a:r>
              <a:rPr lang="fa-IR" dirty="0" smtClean="0"/>
              <a:t> </a:t>
            </a:r>
            <a:endParaRPr lang="en-US" dirty="0" smtClean="0"/>
          </a:p>
          <a:p>
            <a:pPr algn="r" rtl="1"/>
            <a:endParaRPr lang="en-US" dirty="0" smtClean="0">
              <a:cs typeface="B Lotus" pitchFamily="2" charset="-78"/>
            </a:endParaRPr>
          </a:p>
          <a:p>
            <a:pPr algn="r" rtl="1"/>
            <a:endParaRPr lang="en-US" dirty="0" smtClean="0"/>
          </a:p>
          <a:p>
            <a:pPr algn="r" rtl="1"/>
            <a:endParaRPr lang="en-US" dirty="0"/>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329642" cy="5538806"/>
          </a:xfrm>
        </p:spPr>
        <p:txBody>
          <a:bodyPr>
            <a:normAutofit lnSpcReduction="10000"/>
          </a:bodyPr>
          <a:lstStyle/>
          <a:p>
            <a:pPr algn="r" rtl="1"/>
            <a:r>
              <a:rPr lang="fa-IR" dirty="0" smtClean="0">
                <a:cs typeface="B Zar" pitchFamily="2" charset="-78"/>
              </a:rPr>
              <a:t>این نه مرحله شامل : </a:t>
            </a:r>
            <a:endParaRPr lang="en-US" dirty="0" smtClean="0">
              <a:cs typeface="B Zar" pitchFamily="2" charset="-78"/>
            </a:endParaRPr>
          </a:p>
          <a:p>
            <a:pPr algn="r" rtl="1"/>
            <a:r>
              <a:rPr lang="fa-IR" dirty="0" smtClean="0">
                <a:cs typeface="B Zar" pitchFamily="2" charset="-78"/>
              </a:rPr>
              <a:t>1-جلب توجه :ایجاد تمرکز و جلب توجه شاگردان به موضوع درسی به گونه ای که فراگیران را از سایر محرک های غیر مرتبط و مزاحم متوجه موضوع درس نماید .ارائه یک تصویر یا طرح یک سوال یا بیان یک قصه می تواند آغاز گر خوبی باشد .</a:t>
            </a:r>
            <a:endParaRPr lang="en-US" dirty="0" smtClean="0">
              <a:cs typeface="B Zar" pitchFamily="2" charset="-78"/>
            </a:endParaRPr>
          </a:p>
          <a:p>
            <a:pPr algn="r" rtl="1"/>
            <a:r>
              <a:rPr lang="fa-IR" dirty="0" smtClean="0">
                <a:cs typeface="B Zar" pitchFamily="2" charset="-78"/>
              </a:rPr>
              <a:t>2- اگاه ساختن فراگیران از هدف های آموزشی</a:t>
            </a:r>
            <a:endParaRPr lang="en-US" dirty="0" smtClean="0">
              <a:cs typeface="B Zar" pitchFamily="2" charset="-78"/>
            </a:endParaRPr>
          </a:p>
          <a:p>
            <a:pPr algn="r" rtl="1"/>
            <a:r>
              <a:rPr lang="fa-IR" dirty="0" smtClean="0">
                <a:cs typeface="B Zar" pitchFamily="2" charset="-78"/>
              </a:rPr>
              <a:t>3-فراخوانی یادآوری های گذشته </a:t>
            </a:r>
            <a:endParaRPr lang="en-US" dirty="0" smtClean="0">
              <a:cs typeface="B Zar" pitchFamily="2" charset="-78"/>
            </a:endParaRPr>
          </a:p>
          <a:p>
            <a:pPr algn="r" rtl="1"/>
            <a:r>
              <a:rPr lang="fa-IR" dirty="0" smtClean="0">
                <a:cs typeface="B Zar" pitchFamily="2" charset="-78"/>
              </a:rPr>
              <a:t>4-ارائه مواد اموزشی </a:t>
            </a:r>
            <a:endParaRPr lang="en-US" dirty="0" smtClean="0">
              <a:cs typeface="B Zar" pitchFamily="2" charset="-78"/>
            </a:endParaRPr>
          </a:p>
          <a:p>
            <a:pPr algn="r" rtl="1"/>
            <a:r>
              <a:rPr lang="fa-IR" dirty="0" smtClean="0">
                <a:cs typeface="B Zar" pitchFamily="2" charset="-78"/>
              </a:rPr>
              <a:t>5-تهیه راهنمای یادگیری </a:t>
            </a:r>
            <a:endParaRPr lang="en-US" dirty="0" smtClean="0">
              <a:cs typeface="B Zar" pitchFamily="2" charset="-78"/>
            </a:endParaRPr>
          </a:p>
          <a:p>
            <a:pPr algn="r" rtl="1"/>
            <a:r>
              <a:rPr lang="fa-IR" dirty="0" smtClean="0">
                <a:cs typeface="B Zar" pitchFamily="2" charset="-78"/>
              </a:rPr>
              <a:t>6-آزمون عملکرد </a:t>
            </a:r>
            <a:endParaRPr lang="en-US" dirty="0" smtClean="0">
              <a:cs typeface="B Zar" pitchFamily="2" charset="-78"/>
            </a:endParaRPr>
          </a:p>
          <a:p>
            <a:pPr algn="r" rtl="1"/>
            <a:r>
              <a:rPr lang="fa-IR" dirty="0" smtClean="0">
                <a:cs typeface="B Zar" pitchFamily="2" charset="-78"/>
              </a:rPr>
              <a:t>7-ارائه بازخورد در ارتباط درستی عملکرد </a:t>
            </a:r>
            <a:endParaRPr lang="en-US" dirty="0" smtClean="0">
              <a:cs typeface="B Zar" pitchFamily="2" charset="-78"/>
            </a:endParaRPr>
          </a:p>
          <a:p>
            <a:pPr algn="r" rtl="1"/>
            <a:r>
              <a:rPr lang="fa-IR" dirty="0" smtClean="0">
                <a:cs typeface="B Zar" pitchFamily="2" charset="-78"/>
              </a:rPr>
              <a:t>8-ارزیابی عملکرد </a:t>
            </a:r>
            <a:endParaRPr lang="en-US" dirty="0" smtClean="0">
              <a:cs typeface="B Zar" pitchFamily="2" charset="-78"/>
            </a:endParaRPr>
          </a:p>
          <a:p>
            <a:pPr algn="r" rtl="1"/>
            <a:r>
              <a:rPr lang="fa-IR" dirty="0" smtClean="0">
                <a:cs typeface="B Zar" pitchFamily="2" charset="-78"/>
              </a:rPr>
              <a:t>9-ترغیب و تسهیل  یادآوری و انتقال یادگیری </a:t>
            </a:r>
            <a:endParaRPr lang="en-US" dirty="0" smtClean="0">
              <a:cs typeface="B Zar" pitchFamily="2" charset="-78"/>
            </a:endParaRPr>
          </a:p>
          <a:p>
            <a:pPr algn="r" rtl="1"/>
            <a:endParaRPr lang="en-US" dirty="0"/>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58204" cy="5610244"/>
          </a:xfrm>
        </p:spPr>
        <p:txBody>
          <a:bodyPr/>
          <a:lstStyle/>
          <a:p>
            <a:pPr algn="just" rtl="1"/>
            <a:r>
              <a:rPr lang="fa-IR" dirty="0" smtClean="0">
                <a:cs typeface="B Titr" pitchFamily="2" charset="-78"/>
              </a:rPr>
              <a:t>علت انتخاب الگو</a:t>
            </a:r>
            <a:r>
              <a:rPr lang="fa-IR" dirty="0" smtClean="0">
                <a:cs typeface="B Titr" pitchFamily="2" charset="-78"/>
              </a:rPr>
              <a:t>:</a:t>
            </a:r>
          </a:p>
          <a:p>
            <a:pPr algn="just" rtl="1">
              <a:lnSpc>
                <a:spcPct val="150000"/>
              </a:lnSpc>
            </a:pPr>
            <a:r>
              <a:rPr lang="fa-IR" dirty="0" smtClean="0">
                <a:cs typeface="B Zar" pitchFamily="2" charset="-78"/>
              </a:rPr>
              <a:t>الگوی </a:t>
            </a:r>
            <a:r>
              <a:rPr lang="fa-IR" dirty="0" smtClean="0">
                <a:cs typeface="B Zar" pitchFamily="2" charset="-78"/>
              </a:rPr>
              <a:t>گانیه و بریگز یک الگوی شناختی است و درراستای رویکرد انتخابی این طراحی اموزشی است یکی از دلائل انتخاب این الگو اهمیتی است که در هدف طراحی این الگو است و آن این است که یادگیرندگان را از موقعیت فعلی به موقعیت مورد نظر برساند طی نه گام معلم سعی میکند فعالیت هایی را پیش بینی کند تا دانش اموز به هدف اموزشی اش برسد معلم با اگاهی از این نه گام خط و مسیر هدایت دانش اموزان را میداند و انها را به سمت یادگیری هدایت میکند.</a:t>
            </a:r>
            <a:endParaRPr lang="en-US" dirty="0" smtClean="0">
              <a:cs typeface="B Zar" pitchFamily="2" charset="-78"/>
            </a:endParaRPr>
          </a:p>
          <a:p>
            <a:pPr algn="r" rtl="1"/>
            <a:endParaRPr lang="en-US" dirty="0">
              <a:cs typeface="B Lotus" pitchFamily="2" charset="-78"/>
            </a:endParaRPr>
          </a:p>
        </p:txBody>
      </p: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58204" cy="5538806"/>
          </a:xfrm>
        </p:spPr>
        <p:txBody>
          <a:bodyPr>
            <a:normAutofit/>
          </a:bodyPr>
          <a:lstStyle/>
          <a:p>
            <a:pPr algn="just" rtl="1">
              <a:lnSpc>
                <a:spcPct val="150000"/>
              </a:lnSpc>
            </a:pPr>
            <a:r>
              <a:rPr lang="fa-IR" dirty="0" smtClean="0">
                <a:cs typeface="B Zar" pitchFamily="2" charset="-78"/>
              </a:rPr>
              <a:t>معرفی روش الگوی دریافت مفهوم :</a:t>
            </a:r>
            <a:endParaRPr lang="en-US" dirty="0" smtClean="0">
              <a:cs typeface="B Zar" pitchFamily="2" charset="-78"/>
            </a:endParaRPr>
          </a:p>
          <a:p>
            <a:pPr algn="just" rtl="1">
              <a:lnSpc>
                <a:spcPct val="150000"/>
              </a:lnSpc>
            </a:pPr>
            <a:r>
              <a:rPr lang="fa-IR" dirty="0" smtClean="0">
                <a:cs typeface="B Zar" pitchFamily="2" charset="-78"/>
              </a:rPr>
              <a:t>این الگو بر محور تحقیقات برونر درباره تفکر شکل گرفته است .بر اساس فرایند طبقه بندی ذهنی این الگو به دانش آموزان کمک می کند تا با تنظیم ذهنی یادگیری های خود ،بیاموزند چگونه یاد بگیرند و چگونه از یادگیری </a:t>
            </a:r>
            <a:r>
              <a:rPr lang="fa-IR" dirty="0" smtClean="0">
                <a:cs typeface="B Zar" pitchFamily="2" charset="-78"/>
              </a:rPr>
              <a:t>ها استفاده </a:t>
            </a:r>
            <a:r>
              <a:rPr lang="fa-IR" dirty="0" smtClean="0">
                <a:cs typeface="B Zar" pitchFamily="2" charset="-78"/>
              </a:rPr>
              <a:t>کنندو یا به عبارت دیگر یادگیری ها را به کار برند .این الگو سه مرحله  </a:t>
            </a:r>
            <a:r>
              <a:rPr lang="fa-IR" dirty="0" smtClean="0">
                <a:cs typeface="B Zar" pitchFamily="2" charset="-78"/>
              </a:rPr>
              <a:t>دارد</a:t>
            </a:r>
            <a:endParaRPr lang="en-US" dirty="0" smtClean="0">
              <a:cs typeface="B Zar" pitchFamily="2" charset="-78"/>
            </a:endParaRPr>
          </a:p>
          <a:p>
            <a:pPr algn="just" rtl="1">
              <a:lnSpc>
                <a:spcPct val="150000"/>
              </a:lnSpc>
            </a:pPr>
            <a:r>
              <a:rPr lang="fa-IR" dirty="0" smtClean="0">
                <a:cs typeface="B Zar" pitchFamily="2" charset="-78"/>
              </a:rPr>
              <a:t>گام اول :عرضه مطالب شناسایی مفهوم</a:t>
            </a:r>
            <a:endParaRPr lang="en-US" dirty="0" smtClean="0">
              <a:cs typeface="B Zar" pitchFamily="2" charset="-78"/>
            </a:endParaRPr>
          </a:p>
          <a:p>
            <a:pPr algn="just" rtl="1">
              <a:lnSpc>
                <a:spcPct val="150000"/>
              </a:lnSpc>
            </a:pPr>
            <a:r>
              <a:rPr lang="fa-IR" dirty="0" smtClean="0">
                <a:cs typeface="B Zar" pitchFamily="2" charset="-78"/>
              </a:rPr>
              <a:t>گام دوم:آزمون دستیابی به مفهوم </a:t>
            </a:r>
            <a:endParaRPr lang="en-US" dirty="0" smtClean="0">
              <a:cs typeface="B Zar" pitchFamily="2" charset="-78"/>
            </a:endParaRPr>
          </a:p>
          <a:p>
            <a:pPr algn="just" rtl="1">
              <a:lnSpc>
                <a:spcPct val="150000"/>
              </a:lnSpc>
            </a:pPr>
            <a:r>
              <a:rPr lang="fa-IR" dirty="0" smtClean="0">
                <a:cs typeface="B Zar" pitchFamily="2" charset="-78"/>
              </a:rPr>
              <a:t>گام سوم:تحلیل راهبرد های تفکر </a:t>
            </a:r>
            <a:endParaRPr lang="en-US" dirty="0" smtClean="0">
              <a:cs typeface="B Zar" pitchFamily="2" charset="-78"/>
            </a:endParaRPr>
          </a:p>
          <a:p>
            <a:pPr algn="r" rtl="1"/>
            <a:endParaRPr lang="en-US" dirty="0"/>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822</TotalTime>
  <Words>2063</Words>
  <Application>Microsoft Office PowerPoint</Application>
  <PresentationFormat>On-screen Show (4:3)</PresentationFormat>
  <Paragraphs>137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MRT</dc:creator>
  <cp:lastModifiedBy>MRT</cp:lastModifiedBy>
  <cp:revision>92</cp:revision>
  <dcterms:created xsi:type="dcterms:W3CDTF">2014-10-22T14:00:02Z</dcterms:created>
  <dcterms:modified xsi:type="dcterms:W3CDTF">2018-06-04T14:34:15Z</dcterms:modified>
</cp:coreProperties>
</file>