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41" d="100"/>
          <a:sy n="41" d="100"/>
        </p:scale>
        <p:origin x="13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0A4FD9C1-5554-41F4-9171-39CD716A6574}" type="datetimeFigureOut">
              <a:rPr lang="fa-IR" smtClean="0"/>
              <a:t>06/06/1439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6D999A1-279F-4563-850C-427AA7445835}" type="slidenum">
              <a:rPr lang="fa-IR" smtClean="0"/>
              <a:t>‹#›</a:t>
            </a:fld>
            <a:endParaRPr lang="fa-IR"/>
          </a:p>
        </p:txBody>
      </p:sp>
    </p:spTree>
    <p:extLst>
      <p:ext uri="{BB962C8B-B14F-4D97-AF65-F5344CB8AC3E}">
        <p14:creationId xmlns:p14="http://schemas.microsoft.com/office/powerpoint/2010/main" val="32085054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0A4FD9C1-5554-41F4-9171-39CD716A6574}" type="datetimeFigureOut">
              <a:rPr lang="fa-IR" smtClean="0"/>
              <a:t>06/06/1439</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86D999A1-279F-4563-850C-427AA7445835}" type="slidenum">
              <a:rPr lang="fa-IR" smtClean="0"/>
              <a:t>‹#›</a:t>
            </a:fld>
            <a:endParaRPr lang="fa-IR"/>
          </a:p>
        </p:txBody>
      </p:sp>
    </p:spTree>
    <p:extLst>
      <p:ext uri="{BB962C8B-B14F-4D97-AF65-F5344CB8AC3E}">
        <p14:creationId xmlns:p14="http://schemas.microsoft.com/office/powerpoint/2010/main" val="1576870900"/>
      </p:ext>
    </p:extLst>
  </p:cSld>
  <p:clrMap bg1="lt1" tx1="dk1" bg2="lt2" tx2="dk2" accent1="accent1" accent2="accent2" accent3="accent3" accent4="accent4" accent5="accent5" accent6="accent6" hlink="hlink" folHlink="folHlink"/>
  <p:sldLayoutIdLst>
    <p:sldLayoutId id="2147483654" r:id="rId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a:br>
              <a:rPr lang="fa-IR" sz="11500">
                <a:latin typeface="IranNastaliq" pitchFamily="18" charset="0"/>
                <a:cs typeface="IranNastaliq" pitchFamily="18" charset="0"/>
              </a:rPr>
            </a:br>
            <a:br>
              <a:rPr lang="fa-IR" sz="11500">
                <a:latin typeface="IranNastaliq" pitchFamily="18" charset="0"/>
                <a:cs typeface="IranNastaliq" pitchFamily="18" charset="0"/>
              </a:rPr>
            </a:br>
            <a:br>
              <a:rPr lang="fa-IR" sz="11500">
                <a:latin typeface="IranNastaliq" pitchFamily="18" charset="0"/>
                <a:cs typeface="IranNastaliq" pitchFamily="18" charset="0"/>
              </a:rPr>
            </a:br>
            <a:br>
              <a:rPr lang="fa-IR" sz="11500">
                <a:solidFill>
                  <a:schemeClr val="bg1"/>
                </a:solidFill>
                <a:latin typeface="IranNastaliq" pitchFamily="18" charset="0"/>
                <a:cs typeface="IranNastaliq" pitchFamily="18" charset="0"/>
              </a:rPr>
            </a:br>
            <a:r>
              <a:rPr lang="fa-IR" sz="11500">
                <a:solidFill>
                  <a:schemeClr val="bg1"/>
                </a:solidFill>
                <a:latin typeface="IranNastaliq" pitchFamily="18" charset="0"/>
                <a:cs typeface="IranNastaliq" pitchFamily="18" charset="0"/>
              </a:rPr>
              <a:t>بسم الله الرحمن الرحیم</a:t>
            </a:r>
            <a:br>
              <a:rPr lang="fa-IR" sz="11500">
                <a:solidFill>
                  <a:schemeClr val="bg1"/>
                </a:solidFill>
                <a:latin typeface="IranNastaliq" pitchFamily="18" charset="0"/>
                <a:cs typeface="IranNastaliq" pitchFamily="18" charset="0"/>
              </a:rPr>
            </a:br>
            <a:endParaRPr lang="fa-IR" sz="11500" dirty="0">
              <a:solidFill>
                <a:schemeClr val="bg1"/>
              </a:solidFill>
              <a:latin typeface="IranNastaliq" pitchFamily="18" charset="0"/>
              <a:cs typeface="IranNastaliq"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9877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r">
              <a:lnSpc>
                <a:spcPct val="200000"/>
              </a:lnSpc>
            </a:pPr>
            <a:r>
              <a:rPr lang="fa-IR" sz="2800" b="1">
                <a:solidFill>
                  <a:schemeClr val="bg1"/>
                </a:solidFill>
                <a:cs typeface="B Zar" pitchFamily="2" charset="-78"/>
              </a:rPr>
              <a:t>پروژه(کارنما)</a:t>
            </a:r>
            <a:br>
              <a:rPr lang="en-US" sz="2800">
                <a:solidFill>
                  <a:schemeClr val="bg1"/>
                </a:solidFill>
                <a:cs typeface="B Zar" pitchFamily="2" charset="-78"/>
              </a:rPr>
            </a:br>
            <a:r>
              <a:rPr lang="fa-IR" sz="2800">
                <a:solidFill>
                  <a:schemeClr val="bg1"/>
                </a:solidFill>
                <a:cs typeface="B Zar" pitchFamily="2" charset="-78"/>
              </a:rPr>
              <a:t>پروژه نوعی روایت نگاری است که دانشجویان تجربه زیسته خود شان را در کلاس های مختلف به رشته تحریر در می آورد، یعنی معلم تجربه  خود را مورد بازبینی وبازنگری قرار می دهد تا به یک سنتزی برسد وبه من حرفه ای خود دست یابد.</a:t>
            </a:r>
            <a:br>
              <a:rPr lang="en-US" sz="2800">
                <a:solidFill>
                  <a:schemeClr val="bg1"/>
                </a:solidFill>
                <a:cs typeface="B Zar" pitchFamily="2" charset="-78"/>
              </a:rPr>
            </a:br>
            <a:r>
              <a:rPr lang="fa-IR" sz="2800" b="1">
                <a:solidFill>
                  <a:schemeClr val="bg1"/>
                </a:solidFill>
                <a:cs typeface="B Zar" pitchFamily="2" charset="-78"/>
              </a:rPr>
              <a:t>هدف:</a:t>
            </a:r>
            <a:r>
              <a:rPr lang="fa-IR" sz="2800">
                <a:solidFill>
                  <a:schemeClr val="bg1"/>
                </a:solidFill>
                <a:cs typeface="B Zar" pitchFamily="2" charset="-78"/>
              </a:rPr>
              <a:t> به تحریر در آوردن من حرفه ای(هویت معلمی) و دفاع از آن.</a:t>
            </a:r>
            <a:br>
              <a:rPr lang="fa-IR" sz="2800">
                <a:cs typeface="B Zar" pitchFamily="2" charset="-78"/>
              </a:rPr>
            </a:br>
            <a:br>
              <a:rPr lang="en-US" sz="2400"/>
            </a:br>
            <a:endParaRPr lang="fa-IR" sz="2400" dirty="0"/>
          </a:p>
        </p:txBody>
      </p:sp>
      <p:pic>
        <p:nvPicPr>
          <p:cNvPr id="3" name="Picture 2"/>
          <p:cNvPicPr/>
          <p:nvPr/>
        </p:nvPicPr>
        <p:blipFill>
          <a:blip r:embed="rId2"/>
          <a:stretch>
            <a:fillRect/>
          </a:stretch>
        </p:blipFill>
        <p:spPr>
          <a:xfrm>
            <a:off x="434340" y="160020"/>
            <a:ext cx="9144000" cy="6858000"/>
          </a:xfrm>
          <a:prstGeom prst="rect">
            <a:avLst/>
          </a:prstGeom>
        </p:spPr>
      </p:pic>
    </p:spTree>
    <p:extLst>
      <p:ext uri="{BB962C8B-B14F-4D97-AF65-F5344CB8AC3E}">
        <p14:creationId xmlns:p14="http://schemas.microsoft.com/office/powerpoint/2010/main" val="209900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r">
              <a:lnSpc>
                <a:spcPct val="150000"/>
              </a:lnSpc>
            </a:pPr>
            <a:br>
              <a:rPr lang="fa-IR" sz="2400" b="1">
                <a:solidFill>
                  <a:schemeClr val="bg1"/>
                </a:solidFill>
                <a:cs typeface="B Zar" pitchFamily="2" charset="-78"/>
              </a:rPr>
            </a:br>
            <a:r>
              <a:rPr lang="fa-IR" sz="2400" b="1">
                <a:solidFill>
                  <a:schemeClr val="bg1"/>
                </a:solidFill>
                <a:cs typeface="B Zar" pitchFamily="2" charset="-78"/>
              </a:rPr>
              <a:t>ویزگی های پروژه در دانشگاه فرهنگیان:</a:t>
            </a:r>
            <a:br>
              <a:rPr lang="en-US" sz="2400">
                <a:solidFill>
                  <a:schemeClr val="bg1"/>
                </a:solidFill>
                <a:cs typeface="B Zar" pitchFamily="2" charset="-78"/>
              </a:rPr>
            </a:br>
            <a:r>
              <a:rPr lang="fa-IR" sz="2400">
                <a:solidFill>
                  <a:schemeClr val="bg1"/>
                </a:solidFill>
                <a:cs typeface="B Zar" pitchFamily="2" charset="-78"/>
              </a:rPr>
              <a:t>1-نقطه پایانی جریان تربیت معلم است اما ماهیت آن با پروژه دانشگاهها متفاوت است.(در پروژه دانشگاه فرهنگیان کار تولیدی صورت می گیرد)</a:t>
            </a:r>
            <a:br>
              <a:rPr lang="en-US" sz="2400">
                <a:solidFill>
                  <a:schemeClr val="bg1"/>
                </a:solidFill>
                <a:cs typeface="B Zar" pitchFamily="2" charset="-78"/>
              </a:rPr>
            </a:br>
            <a:r>
              <a:rPr lang="fa-IR" sz="2400">
                <a:solidFill>
                  <a:schemeClr val="bg1"/>
                </a:solidFill>
                <a:cs typeface="B Zar" pitchFamily="2" charset="-78"/>
              </a:rPr>
              <a:t>2-پروژه روایت نگاری است،روایت کردن ونوشتن موجب توسعه حرفه ای است ،بانوشتن زوایای مختلف تفکر آشکار می شود،نوشتن بستر کشف وتولیداست وتسهیل نگرش معلمی است.</a:t>
            </a:r>
            <a:br>
              <a:rPr lang="en-US" sz="2400">
                <a:solidFill>
                  <a:schemeClr val="bg1"/>
                </a:solidFill>
                <a:cs typeface="B Zar" pitchFamily="2" charset="-78"/>
              </a:rPr>
            </a:br>
            <a:r>
              <a:rPr lang="fa-IR" sz="2400">
                <a:solidFill>
                  <a:schemeClr val="bg1"/>
                </a:solidFill>
                <a:cs typeface="B Zar" pitchFamily="2" charset="-78"/>
              </a:rPr>
              <a:t>3-دانشجویان در پروژه،افکار،آرمانها وتجارب خود را برون ریزی می کنند،وسپس بازکاوی می کنند تاببینند چه تبیینی برای خود می توانند بکارگیرند</a:t>
            </a:r>
            <a:br>
              <a:rPr lang="en-US" sz="2400">
                <a:solidFill>
                  <a:schemeClr val="bg1"/>
                </a:solidFill>
                <a:cs typeface="B Zar" pitchFamily="2" charset="-78"/>
              </a:rPr>
            </a:br>
            <a:r>
              <a:rPr lang="fa-IR" sz="2400">
                <a:solidFill>
                  <a:schemeClr val="bg1"/>
                </a:solidFill>
                <a:cs typeface="B Zar" pitchFamily="2" charset="-78"/>
              </a:rPr>
              <a:t>4-مجموعه دروسی که راهنمای عملی محسوب می شوند درپروژه به کار می آیند.</a:t>
            </a:r>
            <a:br>
              <a:rPr lang="en-US" sz="2400">
                <a:solidFill>
                  <a:schemeClr val="bg1"/>
                </a:solidFill>
                <a:cs typeface="B Zar" pitchFamily="2" charset="-78"/>
              </a:rPr>
            </a:br>
            <a:r>
              <a:rPr lang="fa-IR" sz="2400">
                <a:solidFill>
                  <a:schemeClr val="bg1"/>
                </a:solidFill>
                <a:cs typeface="B Zar" pitchFamily="2" charset="-78"/>
              </a:rPr>
              <a:t>5-متمرکز بر تجارب است تامتمرکز بر مسئله</a:t>
            </a:r>
            <a:br>
              <a:rPr lang="en-US" sz="2400">
                <a:solidFill>
                  <a:schemeClr val="bg1"/>
                </a:solidFill>
                <a:cs typeface="B Zar" pitchFamily="2" charset="-78"/>
              </a:rPr>
            </a:br>
            <a:r>
              <a:rPr lang="fa-IR" sz="2400">
                <a:solidFill>
                  <a:schemeClr val="bg1"/>
                </a:solidFill>
                <a:cs typeface="B Zar" pitchFamily="2" charset="-78"/>
              </a:rPr>
              <a:t>6-پروزه دستاورد معلم از تربیت معلم است</a:t>
            </a:r>
            <a:br>
              <a:rPr lang="en-US" sz="2400">
                <a:solidFill>
                  <a:schemeClr val="bg1"/>
                </a:solidFill>
                <a:cs typeface="B Zar" pitchFamily="2" charset="-78"/>
              </a:rPr>
            </a:br>
            <a:r>
              <a:rPr lang="fa-IR" sz="2400">
                <a:solidFill>
                  <a:schemeClr val="bg1"/>
                </a:solidFill>
                <a:cs typeface="B Zar" pitchFamily="2" charset="-78"/>
              </a:rPr>
              <a:t>7-پروژه نخ پراکنده تسبیح دروس تربیت معلم است</a:t>
            </a:r>
            <a:br>
              <a:rPr lang="en-US" sz="2400">
                <a:solidFill>
                  <a:schemeClr val="bg1"/>
                </a:solidFill>
                <a:cs typeface="B Zar" pitchFamily="2" charset="-78"/>
              </a:rPr>
            </a:br>
            <a:r>
              <a:rPr lang="fa-IR" sz="2400">
                <a:solidFill>
                  <a:schemeClr val="bg1"/>
                </a:solidFill>
                <a:cs typeface="B Zar" pitchFamily="2" charset="-78"/>
              </a:rPr>
              <a:t>8-پروژه فرصتی برای ساخت مدون هویت حرفه ای دانشجو معلم است که در عمل حرفه ای قرار گرفته وبه زودی در موقعیت واقعی به ایفای نقش معلمی می پردازد. </a:t>
            </a:r>
            <a:endParaRPr lang="fa-IR" sz="2400" dirty="0">
              <a:solidFill>
                <a:schemeClr val="bg1"/>
              </a:solidFill>
              <a:cs typeface="B Zar" pitchFamily="2" charset="-7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805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r">
              <a:lnSpc>
                <a:spcPct val="150000"/>
              </a:lnSpc>
            </a:pPr>
            <a:r>
              <a:rPr lang="fa-IR" sz="2800" b="1">
                <a:solidFill>
                  <a:schemeClr val="bg1"/>
                </a:solidFill>
                <a:cs typeface="B Zar" pitchFamily="2" charset="-78"/>
              </a:rPr>
              <a:t>مشخصات درس پروژه:</a:t>
            </a:r>
            <a:br>
              <a:rPr lang="en-US" sz="2400">
                <a:solidFill>
                  <a:schemeClr val="bg1"/>
                </a:solidFill>
                <a:cs typeface="B Zar" pitchFamily="2" charset="-78"/>
              </a:rPr>
            </a:br>
            <a:r>
              <a:rPr lang="fa-IR" sz="2400">
                <a:solidFill>
                  <a:schemeClr val="bg1"/>
                </a:solidFill>
                <a:cs typeface="B Zar" pitchFamily="2" charset="-78"/>
              </a:rPr>
              <a:t>1-الزامی به تشکیل کلاس نیست،ولی برگزاری کلاس نهایی برای ارائه ودفاع ضروری است.</a:t>
            </a:r>
            <a:br>
              <a:rPr lang="en-US" sz="2400">
                <a:solidFill>
                  <a:schemeClr val="bg1"/>
                </a:solidFill>
                <a:cs typeface="B Zar" pitchFamily="2" charset="-78"/>
              </a:rPr>
            </a:br>
            <a:r>
              <a:rPr lang="fa-IR" sz="2400">
                <a:solidFill>
                  <a:schemeClr val="bg1"/>
                </a:solidFill>
                <a:cs typeface="B Zar" pitchFamily="2" charset="-78"/>
              </a:rPr>
              <a:t>2-از نظر املایی وتایپ وزیبایی شناختی بایستی منظم باشد.</a:t>
            </a:r>
            <a:br>
              <a:rPr lang="en-US" sz="2400">
                <a:solidFill>
                  <a:schemeClr val="bg1"/>
                </a:solidFill>
                <a:cs typeface="B Zar" pitchFamily="2" charset="-78"/>
              </a:rPr>
            </a:br>
            <a:r>
              <a:rPr lang="fa-IR" sz="2400">
                <a:solidFill>
                  <a:schemeClr val="bg1"/>
                </a:solidFill>
                <a:cs typeface="B Zar" pitchFamily="2" charset="-78"/>
              </a:rPr>
              <a:t>3-نمره مردودی ندارد.</a:t>
            </a:r>
            <a:br>
              <a:rPr lang="en-US" sz="2400">
                <a:solidFill>
                  <a:schemeClr val="bg1"/>
                </a:solidFill>
                <a:cs typeface="B Zar" pitchFamily="2" charset="-78"/>
              </a:rPr>
            </a:br>
            <a:r>
              <a:rPr lang="fa-IR" sz="2400">
                <a:solidFill>
                  <a:schemeClr val="bg1"/>
                </a:solidFill>
                <a:cs typeface="B Zar" pitchFamily="2" charset="-78"/>
              </a:rPr>
              <a:t>4-تضویب طرحنامه برداشته شده</a:t>
            </a:r>
            <a:br>
              <a:rPr lang="en-US" sz="2400">
                <a:solidFill>
                  <a:schemeClr val="bg1"/>
                </a:solidFill>
                <a:cs typeface="B Zar" pitchFamily="2" charset="-78"/>
              </a:rPr>
            </a:br>
            <a:r>
              <a:rPr lang="fa-IR" sz="2400">
                <a:solidFill>
                  <a:schemeClr val="bg1"/>
                </a:solidFill>
                <a:cs typeface="B Zar" pitchFamily="2" charset="-78"/>
              </a:rPr>
              <a:t>5-تا شهریور 95 ادامه دارد.</a:t>
            </a:r>
            <a:br>
              <a:rPr lang="en-US" sz="2400">
                <a:solidFill>
                  <a:schemeClr val="bg1"/>
                </a:solidFill>
                <a:cs typeface="B Zar" pitchFamily="2" charset="-78"/>
              </a:rPr>
            </a:br>
            <a:r>
              <a:rPr lang="fa-IR" sz="2400">
                <a:solidFill>
                  <a:schemeClr val="bg1"/>
                </a:solidFill>
                <a:cs typeface="B Zar" pitchFamily="2" charset="-78"/>
              </a:rPr>
              <a:t>6-20تا30صفحه است</a:t>
            </a:r>
            <a:br>
              <a:rPr lang="en-US" sz="2400">
                <a:solidFill>
                  <a:schemeClr val="bg1"/>
                </a:solidFill>
                <a:cs typeface="B Zar" pitchFamily="2" charset="-78"/>
              </a:rPr>
            </a:br>
            <a:r>
              <a:rPr lang="fa-IR" sz="2400">
                <a:solidFill>
                  <a:schemeClr val="bg1"/>
                </a:solidFill>
                <a:cs typeface="B Zar" pitchFamily="2" charset="-78"/>
              </a:rPr>
              <a:t>7-گزارش های دانشجویان در سایت دانشگاه با اعلام مشخصات دانشجو واستاد راهنما منتشر می شود.</a:t>
            </a:r>
            <a:br>
              <a:rPr lang="en-US" sz="2400">
                <a:solidFill>
                  <a:schemeClr val="bg1"/>
                </a:solidFill>
                <a:cs typeface="B Zar" pitchFamily="2" charset="-78"/>
              </a:rPr>
            </a:br>
            <a:r>
              <a:rPr lang="fa-IR" sz="2400">
                <a:solidFill>
                  <a:schemeClr val="bg1"/>
                </a:solidFill>
                <a:cs typeface="B Zar" pitchFamily="2" charset="-78"/>
              </a:rPr>
              <a:t>8- ساختار گزارش پایانی بر اساس موازین تازه ای تنظیم گردد.</a:t>
            </a:r>
            <a:br>
              <a:rPr lang="en-US" sz="2400">
                <a:cs typeface="B Zar" pitchFamily="2" charset="-78"/>
              </a:rPr>
            </a:br>
            <a:endParaRPr lang="fa-IR" sz="2400" dirty="0">
              <a:cs typeface="B Zar" pitchFamily="2" charset="-7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42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r">
              <a:lnSpc>
                <a:spcPct val="150000"/>
              </a:lnSpc>
            </a:pPr>
            <a:r>
              <a:rPr lang="fa-IR" sz="2400" b="1">
                <a:solidFill>
                  <a:schemeClr val="bg1"/>
                </a:solidFill>
                <a:cs typeface="B Zar" pitchFamily="2" charset="-78"/>
              </a:rPr>
              <a:t>راهبر دهای تدریس ویادگیری وچگونگی هدایت درس:</a:t>
            </a:r>
            <a:br>
              <a:rPr lang="en-US" sz="2400">
                <a:solidFill>
                  <a:schemeClr val="bg1"/>
                </a:solidFill>
                <a:cs typeface="B Zar" pitchFamily="2" charset="-78"/>
              </a:rPr>
            </a:br>
            <a:r>
              <a:rPr lang="fa-IR" sz="2400">
                <a:solidFill>
                  <a:schemeClr val="bg1"/>
                </a:solidFill>
                <a:cs typeface="B Zar" pitchFamily="2" charset="-78"/>
              </a:rPr>
              <a:t>1-تهیه فهرستی از کلیه تجربیات،گزارش ها،دست نوشته ها ،خاطرات و....درطول دوره تحصیل به صورت یک نقشه ذهنی</a:t>
            </a:r>
            <a:br>
              <a:rPr lang="en-US" sz="2400">
                <a:solidFill>
                  <a:schemeClr val="bg1"/>
                </a:solidFill>
                <a:cs typeface="B Zar" pitchFamily="2" charset="-78"/>
              </a:rPr>
            </a:br>
            <a:r>
              <a:rPr lang="fa-IR" sz="2400">
                <a:solidFill>
                  <a:schemeClr val="bg1"/>
                </a:solidFill>
                <a:cs typeface="B Zar" pitchFamily="2" charset="-78"/>
              </a:rPr>
              <a:t>2- ایجاد شرایط برای آنکه دستاوردهاوتجارب دانشجو معلم براساس یک روال منطقی مثل روند زمانی،چالش هاوپرسش های که دانشجو با آن روبرو است و...تنظیم شود.</a:t>
            </a:r>
            <a:br>
              <a:rPr lang="en-US" sz="2400">
                <a:solidFill>
                  <a:schemeClr val="bg1"/>
                </a:solidFill>
                <a:cs typeface="B Zar" pitchFamily="2" charset="-78"/>
              </a:rPr>
            </a:br>
            <a:r>
              <a:rPr lang="fa-IR" sz="2400">
                <a:solidFill>
                  <a:schemeClr val="bg1"/>
                </a:solidFill>
                <a:cs typeface="B Zar" pitchFamily="2" charset="-78"/>
              </a:rPr>
              <a:t>مثال:-عاملی که باعث شد به دانشگاه فرهنگیان بیاید؟</a:t>
            </a:r>
            <a:br>
              <a:rPr lang="en-US" sz="2400">
                <a:solidFill>
                  <a:schemeClr val="bg1"/>
                </a:solidFill>
                <a:cs typeface="B Zar" pitchFamily="2" charset="-78"/>
              </a:rPr>
            </a:br>
            <a:r>
              <a:rPr lang="fa-IR" sz="2400">
                <a:solidFill>
                  <a:schemeClr val="bg1"/>
                </a:solidFill>
                <a:cs typeface="B Zar" pitchFamily="2" charset="-78"/>
              </a:rPr>
              <a:t>2-اتفاقاتی که در دانشگاه افتاده؟</a:t>
            </a:r>
            <a:br>
              <a:rPr lang="en-US" sz="2400">
                <a:solidFill>
                  <a:schemeClr val="bg1"/>
                </a:solidFill>
                <a:cs typeface="B Zar" pitchFamily="2" charset="-78"/>
              </a:rPr>
            </a:br>
            <a:r>
              <a:rPr lang="fa-IR" sz="2400">
                <a:solidFill>
                  <a:schemeClr val="bg1"/>
                </a:solidFill>
                <a:cs typeface="B Zar" pitchFamily="2" charset="-78"/>
              </a:rPr>
              <a:t>3-تصمیماتی که برای آینده دارد؟</a:t>
            </a:r>
            <a:br>
              <a:rPr lang="en-US" sz="2400">
                <a:solidFill>
                  <a:schemeClr val="bg1"/>
                </a:solidFill>
                <a:cs typeface="B Zar" pitchFamily="2" charset="-78"/>
              </a:rPr>
            </a:br>
            <a:r>
              <a:rPr lang="fa-IR" sz="2400">
                <a:solidFill>
                  <a:schemeClr val="bg1"/>
                </a:solidFill>
                <a:cs typeface="B Zar" pitchFamily="2" charset="-78"/>
              </a:rPr>
              <a:t>3-فرصت سازی برای مرور ومرور دوباره تمام داده های جمع آوری شده از تجربیات </a:t>
            </a:r>
            <a:br>
              <a:rPr lang="en-US" sz="2400">
                <a:solidFill>
                  <a:schemeClr val="bg1"/>
                </a:solidFill>
                <a:cs typeface="B Zar" pitchFamily="2" charset="-78"/>
              </a:rPr>
            </a:br>
            <a:r>
              <a:rPr lang="fa-IR" sz="2400">
                <a:solidFill>
                  <a:schemeClr val="bg1"/>
                </a:solidFill>
                <a:cs typeface="B Zar" pitchFamily="2" charset="-78"/>
              </a:rPr>
              <a:t>4-مراجعه به دوستان ومعلمان راهنما ،آموزشگران دروس دوره تحصیلی وحتی دوره مدرسه.</a:t>
            </a:r>
            <a:br>
              <a:rPr lang="en-US" sz="2400">
                <a:solidFill>
                  <a:schemeClr val="bg1"/>
                </a:solidFill>
                <a:cs typeface="B Zar" pitchFamily="2" charset="-78"/>
              </a:rPr>
            </a:br>
            <a:r>
              <a:rPr lang="fa-IR" sz="2400">
                <a:solidFill>
                  <a:schemeClr val="bg1"/>
                </a:solidFill>
                <a:cs typeface="B Zar" pitchFamily="2" charset="-78"/>
              </a:rPr>
              <a:t>5- کمک به مشخص نمودن پرسش های برای به تصویرکشیدن من حرفه ای</a:t>
            </a:r>
            <a:br>
              <a:rPr lang="en-US" sz="2400">
                <a:solidFill>
                  <a:schemeClr val="bg1"/>
                </a:solidFill>
                <a:cs typeface="B Zar" pitchFamily="2" charset="-78"/>
              </a:rPr>
            </a:br>
            <a:r>
              <a:rPr lang="fa-IR" sz="2400">
                <a:solidFill>
                  <a:schemeClr val="bg1"/>
                </a:solidFill>
                <a:cs typeface="B Zar" pitchFamily="2" charset="-78"/>
              </a:rPr>
              <a:t>6-ایجاد فرصت برای بازخوانی های مکرر متن تدوین شده وگفتگوی  بر سر آن وایجاد فرصت ارائه گزارش برای دانشجویان وفرصت دادن برای باز تدوین گزارش.</a:t>
            </a:r>
            <a:endParaRPr lang="fa-IR" sz="2400" dirty="0">
              <a:solidFill>
                <a:schemeClr val="bg1"/>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040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r">
              <a:lnSpc>
                <a:spcPct val="200000"/>
              </a:lnSpc>
            </a:pPr>
            <a:r>
              <a:rPr lang="fa-IR" sz="2400" b="1">
                <a:solidFill>
                  <a:schemeClr val="bg1"/>
                </a:solidFill>
                <a:cs typeface="B Zar" pitchFamily="2" charset="-78"/>
              </a:rPr>
              <a:t>راهبرد های ارزشیابی یادگیری:</a:t>
            </a:r>
            <a:br>
              <a:rPr lang="en-US" sz="2400">
                <a:solidFill>
                  <a:schemeClr val="bg1"/>
                </a:solidFill>
                <a:cs typeface="B Zar" pitchFamily="2" charset="-78"/>
              </a:rPr>
            </a:br>
            <a:r>
              <a:rPr lang="fa-IR" sz="2400" b="1">
                <a:solidFill>
                  <a:schemeClr val="bg1"/>
                </a:solidFill>
                <a:cs typeface="B Zar" pitchFamily="2" charset="-78"/>
              </a:rPr>
              <a:t>1-</a:t>
            </a:r>
            <a:r>
              <a:rPr lang="fa-IR" sz="2400">
                <a:solidFill>
                  <a:schemeClr val="bg1"/>
                </a:solidFill>
                <a:cs typeface="B Zar" pitchFamily="2" charset="-78"/>
              </a:rPr>
              <a:t>استاد درس مسئول ارزشیابی عملکرد دانشجو معلم است</a:t>
            </a:r>
            <a:br>
              <a:rPr lang="en-US" sz="2400">
                <a:solidFill>
                  <a:schemeClr val="bg1"/>
                </a:solidFill>
                <a:cs typeface="B Zar" pitchFamily="2" charset="-78"/>
              </a:rPr>
            </a:br>
            <a:r>
              <a:rPr lang="fa-IR" sz="2400">
                <a:solidFill>
                  <a:schemeClr val="bg1"/>
                </a:solidFill>
                <a:cs typeface="B Zar" pitchFamily="2" charset="-78"/>
              </a:rPr>
              <a:t>2-در این درس ،مردودی مطرح نیست</a:t>
            </a:r>
            <a:br>
              <a:rPr lang="en-US" sz="2400">
                <a:solidFill>
                  <a:schemeClr val="bg1"/>
                </a:solidFill>
                <a:cs typeface="B Zar" pitchFamily="2" charset="-78"/>
              </a:rPr>
            </a:br>
            <a:r>
              <a:rPr lang="fa-IR" sz="2400">
                <a:solidFill>
                  <a:schemeClr val="bg1"/>
                </a:solidFill>
                <a:cs typeface="B Zar" pitchFamily="2" charset="-78"/>
              </a:rPr>
              <a:t>3-تنظیم گزارش نهایی بر اساس اصول باید به انجام رسد واستاد درس کیفیت آن را تایید نماید</a:t>
            </a:r>
            <a:br>
              <a:rPr lang="en-US" sz="2400">
                <a:solidFill>
                  <a:schemeClr val="bg1"/>
                </a:solidFill>
                <a:cs typeface="B Zar" pitchFamily="2" charset="-78"/>
              </a:rPr>
            </a:br>
            <a:r>
              <a:rPr lang="fa-IR" sz="2400">
                <a:solidFill>
                  <a:schemeClr val="bg1"/>
                </a:solidFill>
                <a:cs typeface="B Zar" pitchFamily="2" charset="-78"/>
              </a:rPr>
              <a:t>4-ارائه گزارش درجلسات گروهی  صورت گیرد</a:t>
            </a:r>
            <a:br>
              <a:rPr lang="en-US" sz="2400">
                <a:solidFill>
                  <a:schemeClr val="bg1"/>
                </a:solidFill>
                <a:cs typeface="B Zar" pitchFamily="2" charset="-78"/>
              </a:rPr>
            </a:br>
            <a:r>
              <a:rPr lang="fa-IR" sz="2400">
                <a:solidFill>
                  <a:schemeClr val="bg1"/>
                </a:solidFill>
                <a:cs typeface="B Zar" pitchFamily="2" charset="-78"/>
              </a:rPr>
              <a:t>5-نقادی هر گزارش دست کم یک نوبت توسط دانشجومعلمان صورت گیرد</a:t>
            </a:r>
            <a:br>
              <a:rPr lang="fa-IR" sz="2400">
                <a:solidFill>
                  <a:schemeClr val="bg1"/>
                </a:solidFill>
                <a:cs typeface="B Zar" pitchFamily="2" charset="-78"/>
              </a:rPr>
            </a:br>
            <a:br>
              <a:rPr lang="en-US" sz="2400">
                <a:cs typeface="B Zar" pitchFamily="2" charset="-78"/>
              </a:rPr>
            </a:br>
            <a:endParaRPr lang="fa-IR" sz="2400" dirty="0">
              <a:cs typeface="B Zar" pitchFamily="2" charset="-7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05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r"/>
            <a:r>
              <a:rPr lang="fa-IR" sz="2400" b="1">
                <a:solidFill>
                  <a:schemeClr val="bg1"/>
                </a:solidFill>
                <a:cs typeface="B Zar" pitchFamily="2" charset="-78"/>
              </a:rPr>
              <a:t>ساختار گزارش پایانی :</a:t>
            </a:r>
            <a:br>
              <a:rPr lang="en-US" sz="2400">
                <a:solidFill>
                  <a:schemeClr val="bg1"/>
                </a:solidFill>
                <a:cs typeface="B Zar" pitchFamily="2" charset="-78"/>
              </a:rPr>
            </a:br>
            <a:r>
              <a:rPr lang="fa-IR" sz="2400">
                <a:solidFill>
                  <a:schemeClr val="bg1"/>
                </a:solidFill>
                <a:cs typeface="B Zar" pitchFamily="2" charset="-78"/>
              </a:rPr>
              <a:t>1-صفحه عنوان:آرم ونام دانشگاه،اسم پردیس،نام گروه آموزشی،نام درس،دوره تحصیلی،نام ونام خانوادگی،نام ونام خانوادگی استاد راهنما،زمان پذیرش</a:t>
            </a:r>
            <a:br>
              <a:rPr lang="en-US" sz="2400">
                <a:solidFill>
                  <a:schemeClr val="bg1"/>
                </a:solidFill>
                <a:cs typeface="B Zar" pitchFamily="2" charset="-78"/>
              </a:rPr>
            </a:br>
            <a:r>
              <a:rPr lang="fa-IR" sz="2400">
                <a:solidFill>
                  <a:schemeClr val="bg1"/>
                </a:solidFill>
                <a:cs typeface="B Zar" pitchFamily="2" charset="-78"/>
              </a:rPr>
              <a:t>2-بسم الله الرحمن الرحیم</a:t>
            </a:r>
            <a:br>
              <a:rPr lang="en-US" sz="2400">
                <a:solidFill>
                  <a:schemeClr val="bg1"/>
                </a:solidFill>
                <a:cs typeface="B Zar" pitchFamily="2" charset="-78"/>
              </a:rPr>
            </a:br>
            <a:r>
              <a:rPr lang="fa-IR" sz="2400">
                <a:solidFill>
                  <a:schemeClr val="bg1"/>
                </a:solidFill>
                <a:cs typeface="B Zar" pitchFamily="2" charset="-78"/>
              </a:rPr>
              <a:t>3-صفحه تاییدیه استاد راهنماوتعهد دانشجو</a:t>
            </a:r>
            <a:br>
              <a:rPr lang="en-US" sz="2400">
                <a:solidFill>
                  <a:schemeClr val="bg1"/>
                </a:solidFill>
                <a:cs typeface="B Zar" pitchFamily="2" charset="-78"/>
              </a:rPr>
            </a:br>
            <a:r>
              <a:rPr lang="fa-IR" sz="2400">
                <a:solidFill>
                  <a:schemeClr val="bg1"/>
                </a:solidFill>
                <a:cs typeface="B Zar" pitchFamily="2" charset="-78"/>
              </a:rPr>
              <a:t>4-پیشگفتار</a:t>
            </a:r>
            <a:br>
              <a:rPr lang="en-US" sz="2400">
                <a:solidFill>
                  <a:schemeClr val="bg1"/>
                </a:solidFill>
                <a:cs typeface="B Zar" pitchFamily="2" charset="-78"/>
              </a:rPr>
            </a:br>
            <a:r>
              <a:rPr lang="fa-IR" sz="2400">
                <a:solidFill>
                  <a:schemeClr val="bg1"/>
                </a:solidFill>
                <a:cs typeface="B Zar" pitchFamily="2" charset="-78"/>
              </a:rPr>
              <a:t>5-چکیده</a:t>
            </a:r>
            <a:br>
              <a:rPr lang="en-US" sz="2400">
                <a:solidFill>
                  <a:schemeClr val="bg1"/>
                </a:solidFill>
                <a:cs typeface="B Zar" pitchFamily="2" charset="-78"/>
              </a:rPr>
            </a:br>
            <a:r>
              <a:rPr lang="fa-IR" sz="2400">
                <a:solidFill>
                  <a:schemeClr val="bg1"/>
                </a:solidFill>
                <a:cs typeface="B Zar" pitchFamily="2" charset="-78"/>
              </a:rPr>
              <a:t>6-فهرست مطالب</a:t>
            </a:r>
            <a:br>
              <a:rPr lang="en-US" sz="2400">
                <a:solidFill>
                  <a:schemeClr val="bg1"/>
                </a:solidFill>
                <a:cs typeface="B Zar" pitchFamily="2" charset="-78"/>
              </a:rPr>
            </a:br>
            <a:r>
              <a:rPr lang="fa-IR" sz="2400">
                <a:solidFill>
                  <a:schemeClr val="bg1"/>
                </a:solidFill>
                <a:cs typeface="B Zar" pitchFamily="2" charset="-78"/>
              </a:rPr>
              <a:t>7-متن اصلی گزارش:</a:t>
            </a:r>
            <a:br>
              <a:rPr lang="en-US" sz="2400">
                <a:solidFill>
                  <a:schemeClr val="bg1"/>
                </a:solidFill>
                <a:cs typeface="B Zar" pitchFamily="2" charset="-78"/>
              </a:rPr>
            </a:br>
            <a:r>
              <a:rPr lang="fa-IR" sz="2400">
                <a:solidFill>
                  <a:schemeClr val="bg1"/>
                </a:solidFill>
                <a:cs typeface="B Zar" pitchFamily="2" charset="-78"/>
              </a:rPr>
              <a:t>مقدمات:آنچه که باعث شده که به معلمی روی آورد؟</a:t>
            </a:r>
            <a:br>
              <a:rPr lang="en-US" sz="2400">
                <a:solidFill>
                  <a:schemeClr val="bg1"/>
                </a:solidFill>
                <a:cs typeface="B Zar" pitchFamily="2" charset="-78"/>
              </a:rPr>
            </a:br>
            <a:r>
              <a:rPr lang="fa-IR" sz="2400">
                <a:solidFill>
                  <a:schemeClr val="bg1"/>
                </a:solidFill>
                <a:cs typeface="B Zar" pitchFamily="2" charset="-78"/>
              </a:rPr>
              <a:t>شرح تجارب تحصیلی:آنچه که در دانشگاه فرهنگیان برای او گذشته است؟</a:t>
            </a:r>
            <a:br>
              <a:rPr lang="en-US" sz="2400">
                <a:solidFill>
                  <a:schemeClr val="bg1"/>
                </a:solidFill>
                <a:cs typeface="B Zar" pitchFamily="2" charset="-78"/>
              </a:rPr>
            </a:br>
            <a:r>
              <a:rPr lang="fa-IR" sz="2400">
                <a:solidFill>
                  <a:schemeClr val="bg1"/>
                </a:solidFill>
                <a:cs typeface="B Zar" pitchFamily="2" charset="-78"/>
              </a:rPr>
              <a:t>تشریح معلمی کردن خود در آینده:بناست او چگونه معلمی کند؟</a:t>
            </a:r>
            <a:br>
              <a:rPr lang="en-US" sz="2400">
                <a:solidFill>
                  <a:schemeClr val="bg1"/>
                </a:solidFill>
                <a:cs typeface="B Zar" pitchFamily="2" charset="-78"/>
              </a:rPr>
            </a:br>
            <a:r>
              <a:rPr lang="fa-IR" sz="2400">
                <a:solidFill>
                  <a:schemeClr val="bg1"/>
                </a:solidFill>
                <a:cs typeface="B Zar" pitchFamily="2" charset="-78"/>
              </a:rPr>
              <a:t>تعهدات حرفه ای دانشجو معلم:تعالی مستمر واینکه چگونه به عنوان یک یادگیرنده مادام العمر عمل خواهد کرد؟و چه راهی برای  بهسازی مستمر خود برگزیده ؟</a:t>
            </a:r>
            <a:br>
              <a:rPr lang="en-US" sz="2400">
                <a:solidFill>
                  <a:schemeClr val="bg1"/>
                </a:solidFill>
                <a:cs typeface="B Zar" pitchFamily="2" charset="-78"/>
              </a:rPr>
            </a:br>
            <a:r>
              <a:rPr lang="fa-IR" sz="2400">
                <a:solidFill>
                  <a:schemeClr val="bg1"/>
                </a:solidFill>
                <a:cs typeface="B Zar" pitchFamily="2" charset="-78"/>
              </a:rPr>
              <a:t>8- منابع :براساس </a:t>
            </a:r>
            <a:r>
              <a:rPr lang="en-US" sz="2400">
                <a:solidFill>
                  <a:schemeClr val="bg1"/>
                </a:solidFill>
                <a:cs typeface="B Zar" pitchFamily="2" charset="-78"/>
              </a:rPr>
              <a:t>APA</a:t>
            </a:r>
            <a:r>
              <a:rPr lang="fa-IR" sz="2400">
                <a:solidFill>
                  <a:schemeClr val="bg1"/>
                </a:solidFill>
                <a:cs typeface="B Zar" pitchFamily="2" charset="-78"/>
              </a:rPr>
              <a:t>باشد.محمدی،م.(1394).طراحی واحد یادگیری.تبریز:کتابهای دانشگاهی.</a:t>
            </a:r>
            <a:br>
              <a:rPr lang="en-US" sz="2400">
                <a:solidFill>
                  <a:schemeClr val="bg1"/>
                </a:solidFill>
                <a:cs typeface="B Zar" pitchFamily="2" charset="-78"/>
              </a:rPr>
            </a:br>
            <a:r>
              <a:rPr lang="fa-IR" sz="2400">
                <a:solidFill>
                  <a:schemeClr val="bg1"/>
                </a:solidFill>
                <a:cs typeface="B Zar" pitchFamily="2" charset="-78"/>
              </a:rPr>
              <a:t>9-پیوست ها</a:t>
            </a:r>
            <a:br>
              <a:rPr lang="en-US" sz="2400">
                <a:cs typeface="B Zar" pitchFamily="2" charset="-78"/>
              </a:rPr>
            </a:br>
            <a:endParaRPr lang="fa-IR" sz="2400" dirty="0">
              <a:cs typeface="B Zar" pitchFamily="2" charset="-7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6651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a:br>
              <a:rPr lang="fa-IR" sz="11500">
                <a:latin typeface="IranNastaliq" pitchFamily="18" charset="0"/>
                <a:cs typeface="IranNastaliq" pitchFamily="18" charset="0"/>
              </a:rPr>
            </a:br>
            <a:r>
              <a:rPr lang="fa-IR" sz="11500">
                <a:solidFill>
                  <a:schemeClr val="bg1"/>
                </a:solidFill>
                <a:latin typeface="IranNastaliq" pitchFamily="18" charset="0"/>
                <a:cs typeface="IranNastaliq" pitchFamily="18" charset="0"/>
              </a:rPr>
              <a:t>پایان</a:t>
            </a:r>
            <a:br>
              <a:rPr lang="fa-IR" sz="11500">
                <a:latin typeface="IranNastaliq" pitchFamily="18" charset="0"/>
                <a:cs typeface="IranNastaliq" pitchFamily="18" charset="0"/>
              </a:rPr>
            </a:br>
            <a:endParaRPr lang="fa-IR" sz="11500" dirty="0">
              <a:latin typeface="IranNastaliq" pitchFamily="18" charset="0"/>
              <a:cs typeface="IranNastaliq"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0228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25</Words>
  <Application>Microsoft Office PowerPoint</Application>
  <PresentationFormat>On-screen Show (4:3)</PresentationFormat>
  <Paragraphs>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 Zar</vt:lpstr>
      <vt:lpstr>Calibri</vt:lpstr>
      <vt:lpstr>Calibri Light</vt:lpstr>
      <vt:lpstr>IranNastaliq</vt:lpstr>
      <vt:lpstr>Times New Roman</vt:lpstr>
      <vt:lpstr>Office Theme</vt:lpstr>
      <vt:lpstr>    بسم الله الرحمن الرحیم </vt:lpstr>
      <vt:lpstr>پروژه(کارنما) پروژه نوعی روایت نگاری است که دانشجویان تجربه زیسته خود شان را در کلاس های مختلف به رشته تحریر در می آورد، یعنی معلم تجربه  خود را مورد بازبینی وبازنگری قرار می دهد تا به یک سنتزی برسد وبه من حرفه ای خود دست یابد. هدف: به تحریر در آوردن من حرفه ای(هویت معلمی) و دفاع از آن.  </vt:lpstr>
      <vt:lpstr> ویزگی های پروژه در دانشگاه فرهنگیان: 1-نقطه پایانی جریان تربیت معلم است اما ماهیت آن با پروژه دانشگاهها متفاوت است.(در پروژه دانشگاه فرهنگیان کار تولیدی صورت می گیرد) 2-پروژه روایت نگاری است،روایت کردن ونوشتن موجب توسعه حرفه ای است ،بانوشتن زوایای مختلف تفکر آشکار می شود،نوشتن بستر کشف وتولیداست وتسهیل نگرش معلمی است. 3-دانشجویان در پروژه،افکار،آرمانها وتجارب خود را برون ریزی می کنند،وسپس بازکاوی می کنند تاببینند چه تبیینی برای خود می توانند بکارگیرند 4-مجموعه دروسی که راهنمای عملی محسوب می شوند درپروژه به کار می آیند. 5-متمرکز بر تجارب است تامتمرکز بر مسئله 6-پروزه دستاورد معلم از تربیت معلم است 7-پروژه نخ پراکنده تسبیح دروس تربیت معلم است 8-پروژه فرصتی برای ساخت مدون هویت حرفه ای دانشجو معلم است که در عمل حرفه ای قرار گرفته وبه زودی در موقعیت واقعی به ایفای نقش معلمی می پردازد. </vt:lpstr>
      <vt:lpstr>مشخصات درس پروژه: 1-الزامی به تشکیل کلاس نیست،ولی برگزاری کلاس نهایی برای ارائه ودفاع ضروری است. 2-از نظر املایی وتایپ وزیبایی شناختی بایستی منظم باشد. 3-نمره مردودی ندارد. 4-تضویب طرحنامه برداشته شده 5-تا شهریور 95 ادامه دارد. 6-20تا30صفحه است 7-گزارش های دانشجویان در سایت دانشگاه با اعلام مشخصات دانشجو واستاد راهنما منتشر می شود. 8- ساختار گزارش پایانی بر اساس موازین تازه ای تنظیم گردد. </vt:lpstr>
      <vt:lpstr>راهبر دهای تدریس ویادگیری وچگونگی هدایت درس: 1-تهیه فهرستی از کلیه تجربیات،گزارش ها،دست نوشته ها ،خاطرات و....درطول دوره تحصیل به صورت یک نقشه ذهنی 2- ایجاد شرایط برای آنکه دستاوردهاوتجارب دانشجو معلم براساس یک روال منطقی مثل روند زمانی،چالش هاوپرسش های که دانشجو با آن روبرو است و...تنظیم شود. مثال:-عاملی که باعث شد به دانشگاه فرهنگیان بیاید؟ 2-اتفاقاتی که در دانشگاه افتاده؟ 3-تصمیماتی که برای آینده دارد؟ 3-فرصت سازی برای مرور ومرور دوباره تمام داده های جمع آوری شده از تجربیات  4-مراجعه به دوستان ومعلمان راهنما ،آموزشگران دروس دوره تحصیلی وحتی دوره مدرسه. 5- کمک به مشخص نمودن پرسش های برای به تصویرکشیدن من حرفه ای 6-ایجاد فرصت برای بازخوانی های مکرر متن تدوین شده وگفتگوی  بر سر آن وایجاد فرصت ارائه گزارش برای دانشجویان وفرصت دادن برای باز تدوین گزارش.</vt:lpstr>
      <vt:lpstr>راهبرد های ارزشیابی یادگیری: 1-استاد درس مسئول ارزشیابی عملکرد دانشجو معلم است 2-در این درس ،مردودی مطرح نیست 3-تنظیم گزارش نهایی بر اساس اصول باید به انجام رسد واستاد درس کیفیت آن را تایید نماید 4-ارائه گزارش درجلسات گروهی  صورت گیرد 5-نقادی هر گزارش دست کم یک نوبت توسط دانشجومعلمان صورت گیرد  </vt:lpstr>
      <vt:lpstr>ساختار گزارش پایانی : 1-صفحه عنوان:آرم ونام دانشگاه،اسم پردیس،نام گروه آموزشی،نام درس،دوره تحصیلی،نام ونام خانوادگی،نام ونام خانوادگی استاد راهنما،زمان پذیرش 2-بسم الله الرحمن الرحیم 3-صفحه تاییدیه استاد راهنماوتعهد دانشجو 4-پیشگفتار 5-چکیده 6-فهرست مطالب 7-متن اصلی گزارش: مقدمات:آنچه که باعث شده که به معلمی روی آورد؟ شرح تجارب تحصیلی:آنچه که در دانشگاه فرهنگیان برای او گذشته است؟ تشریح معلمی کردن خود در آینده:بناست او چگونه معلمی کند؟ تعهدات حرفه ای دانشجو معلم:تعالی مستمر واینکه چگونه به عنوان یک یادگیرنده مادام العمر عمل خواهد کرد؟و چه راهی برای  بهسازی مستمر خود برگزیده ؟ 8- منابع :براساس APAباشد.محمدی،م.(1394).طراحی واحد یادگیری.تبریز:کتابهای دانشگاهی. 9-پیوست ها </vt:lpstr>
      <vt:lpstr> پایان </vt:lpstr>
    </vt:vector>
  </TitlesOfParts>
  <Company>Zeytoon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بسم الله الرحمن الرحیم </dc:title>
  <dc:creator>parand</dc:creator>
  <cp:lastModifiedBy>acer</cp:lastModifiedBy>
  <cp:revision>6</cp:revision>
  <dcterms:created xsi:type="dcterms:W3CDTF">2016-02-27T16:38:40Z</dcterms:created>
  <dcterms:modified xsi:type="dcterms:W3CDTF">2018-02-21T09:33:25Z</dcterms:modified>
</cp:coreProperties>
</file>