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sldIdLst>
    <p:sldId id="257" r:id="rId2"/>
    <p:sldId id="295" r:id="rId3"/>
    <p:sldId id="260" r:id="rId4"/>
    <p:sldId id="261"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29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9" d="100"/>
          <a:sy n="79" d="100"/>
        </p:scale>
        <p:origin x="16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6118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66283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8672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0506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3041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28390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2922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03285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762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6612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0920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6762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0702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411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8455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5390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1/27/2019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858957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5435314"/>
          </a:xfrm>
        </p:spPr>
        <p:txBody>
          <a:bodyPr/>
          <a:lstStyle/>
          <a:p>
            <a:pPr algn="ctr"/>
            <a:r>
              <a:rPr lang="fa-IR" b="1" dirty="0" smtClean="0"/>
              <a:t/>
            </a:r>
            <a:br>
              <a:rPr lang="fa-IR" b="1" dirty="0" smtClean="0"/>
            </a:br>
            <a:r>
              <a:rPr lang="fa-IR" b="1" dirty="0"/>
              <a:t/>
            </a:r>
            <a:br>
              <a:rPr lang="fa-IR" b="1" dirty="0"/>
            </a:br>
            <a:r>
              <a:rPr lang="fa-IR" sz="6000" b="1" dirty="0" smtClean="0"/>
              <a:t/>
            </a:r>
            <a:br>
              <a:rPr lang="fa-IR" sz="6000" b="1" dirty="0" smtClean="0"/>
            </a:br>
            <a:r>
              <a:rPr lang="fa-IR" sz="6000" b="1" dirty="0" smtClean="0">
                <a:cs typeface="0 Badr" panose="00000400000000000000" pitchFamily="2" charset="-78"/>
              </a:rPr>
              <a:t>بسم الله الرحمن الرحیم</a:t>
            </a:r>
            <a:endParaRPr lang="fa-IR" sz="6000" b="1" dirty="0">
              <a:cs typeface="0 Badr" panose="00000400000000000000" pitchFamily="2" charset="-78"/>
            </a:endParaRPr>
          </a:p>
        </p:txBody>
      </p:sp>
    </p:spTree>
    <p:extLst>
      <p:ext uri="{BB962C8B-B14F-4D97-AF65-F5344CB8AC3E}">
        <p14:creationId xmlns:p14="http://schemas.microsoft.com/office/powerpoint/2010/main" val="2451543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8112" y="0"/>
            <a:ext cx="10533888" cy="6858000"/>
          </a:xfrm>
        </p:spPr>
        <p:txBody>
          <a:bodyPr>
            <a:noAutofit/>
          </a:bodyPr>
          <a:lstStyle/>
          <a:p>
            <a:pPr marL="342900" indent="-342900" algn="r">
              <a:lnSpc>
                <a:spcPct val="150000"/>
              </a:lnSpc>
              <a:buFont typeface="Wingdings" panose="05000000000000000000" pitchFamily="2" charset="2"/>
              <a:buChar char="v"/>
              <a:defRPr/>
            </a:pPr>
            <a:r>
              <a:rPr lang="fa-IR" sz="2000" b="1" dirty="0" smtClean="0">
                <a:solidFill>
                  <a:schemeClr val="tx1"/>
                </a:solidFill>
                <a:cs typeface="0 Baran" panose="00000400000000000000" pitchFamily="2" charset="-78"/>
              </a:rPr>
              <a:t>2. تحلیل </a:t>
            </a:r>
            <a:r>
              <a:rPr lang="fa-IR" sz="2000" b="1" dirty="0">
                <a:solidFill>
                  <a:schemeClr val="tx1"/>
                </a:solidFill>
                <a:cs typeface="0 Baran" panose="00000400000000000000" pitchFamily="2" charset="-78"/>
              </a:rPr>
              <a:t>یادگیرنده و محیط</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ar-SA" sz="2000" b="1" dirty="0">
                <a:solidFill>
                  <a:schemeClr val="tx1"/>
                </a:solidFill>
                <a:cs typeface="0 Baran" panose="00000400000000000000" pitchFamily="2" charset="-78"/>
              </a:rPr>
              <a:t>مخاطبان :</a:t>
            </a:r>
            <a:r>
              <a:rPr lang="en-US" sz="2000" b="1" dirty="0">
                <a:solidFill>
                  <a:schemeClr val="tx1"/>
                </a:solidFill>
                <a:cs typeface="0 Baran" panose="00000400000000000000" pitchFamily="2" charset="-78"/>
              </a:rPr>
              <a:t/>
            </a:r>
            <a:br>
              <a:rPr lang="en-US" sz="2000" b="1" dirty="0">
                <a:solidFill>
                  <a:schemeClr val="tx1"/>
                </a:solidFill>
                <a:cs typeface="0 Baran" panose="00000400000000000000" pitchFamily="2" charset="-78"/>
              </a:rPr>
            </a:br>
            <a:r>
              <a:rPr lang="ar-SA" sz="2000" dirty="0">
                <a:solidFill>
                  <a:schemeClr val="tx1"/>
                </a:solidFill>
                <a:cs typeface="0 Baran" panose="00000400000000000000" pitchFamily="2" charset="-78"/>
              </a:rPr>
              <a:t>تعداد دانش </a:t>
            </a:r>
            <a:r>
              <a:rPr lang="ar-SA" sz="2000" dirty="0" smtClean="0">
                <a:solidFill>
                  <a:schemeClr val="tx1"/>
                </a:solidFill>
                <a:cs typeface="0 Baran" panose="00000400000000000000" pitchFamily="2" charset="-78"/>
              </a:rPr>
              <a:t>آموزان:</a:t>
            </a:r>
            <a:r>
              <a:rPr lang="fa-IR" sz="2000" dirty="0" smtClean="0">
                <a:solidFill>
                  <a:schemeClr val="tx1"/>
                </a:solidFill>
                <a:cs typeface="0 Baran" panose="00000400000000000000" pitchFamily="2" charset="-78"/>
              </a:rPr>
              <a:t> </a:t>
            </a:r>
            <a:r>
              <a:rPr lang="fa-IR" sz="2000" dirty="0" smtClean="0">
                <a:solidFill>
                  <a:schemeClr val="tx1"/>
                </a:solidFill>
                <a:cs typeface="0 Baran" panose="00000400000000000000" pitchFamily="2" charset="-78"/>
              </a:rPr>
              <a:t>14</a:t>
            </a:r>
            <a:r>
              <a:rPr lang="ar-SA" sz="2000" dirty="0" smtClean="0">
                <a:solidFill>
                  <a:schemeClr val="tx1"/>
                </a:solidFill>
                <a:cs typeface="0 Baran" panose="00000400000000000000" pitchFamily="2" charset="-78"/>
              </a:rPr>
              <a:t>دانش </a:t>
            </a:r>
            <a:r>
              <a:rPr lang="ar-SA" sz="2000" dirty="0">
                <a:solidFill>
                  <a:schemeClr val="tx1"/>
                </a:solidFill>
                <a:cs typeface="0 Baran" panose="00000400000000000000" pitchFamily="2" charset="-78"/>
              </a:rPr>
              <a:t>آموز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dirty="0" smtClean="0">
                <a:solidFill>
                  <a:schemeClr val="tx1"/>
                </a:solidFill>
                <a:cs typeface="0 Baran" panose="00000400000000000000" pitchFamily="2" charset="-78"/>
              </a:rPr>
              <a:t>کلاس: کلاس</a:t>
            </a:r>
            <a:r>
              <a:rPr lang="fa-IR" sz="2000" dirty="0">
                <a:solidFill>
                  <a:schemeClr val="tx1"/>
                </a:solidFill>
                <a:cs typeface="0 Baran" panose="00000400000000000000" pitchFamily="2" charset="-78"/>
              </a:rPr>
              <a:t> </a:t>
            </a:r>
            <a:r>
              <a:rPr lang="fa-IR" sz="2000" dirty="0" smtClean="0">
                <a:solidFill>
                  <a:schemeClr val="tx1"/>
                </a:solidFill>
                <a:cs typeface="0 Baran" panose="00000400000000000000" pitchFamily="2" charset="-78"/>
              </a:rPr>
              <a:t> </a:t>
            </a:r>
            <a:r>
              <a:rPr lang="fa-IR" sz="2000" dirty="0" smtClean="0">
                <a:solidFill>
                  <a:schemeClr val="tx1"/>
                </a:solidFill>
                <a:cs typeface="0 Baran" panose="00000400000000000000" pitchFamily="2" charset="-78"/>
              </a:rPr>
              <a:t>دوم</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dirty="0" smtClean="0">
                <a:solidFill>
                  <a:schemeClr val="tx1"/>
                </a:solidFill>
                <a:cs typeface="0 Baran" panose="00000400000000000000" pitchFamily="2" charset="-78"/>
              </a:rPr>
              <a:t>جنس</a:t>
            </a:r>
            <a:r>
              <a:rPr lang="fa-IR" sz="2000" dirty="0" smtClean="0">
                <a:solidFill>
                  <a:schemeClr val="tx1"/>
                </a:solidFill>
                <a:cs typeface="0 Baran" panose="00000400000000000000" pitchFamily="2" charset="-78"/>
              </a:rPr>
              <a:t>: دختر و پسر</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b="1" dirty="0">
                <a:solidFill>
                  <a:schemeClr val="tx1"/>
                </a:solidFill>
                <a:cs typeface="0 Baran" panose="00000400000000000000" pitchFamily="2" charset="-78"/>
              </a:rPr>
              <a:t>محل جغرافیایی : </a:t>
            </a:r>
            <a:r>
              <a:rPr lang="fa-IR" sz="2000" b="1" dirty="0" smtClean="0">
                <a:solidFill>
                  <a:schemeClr val="tx1"/>
                </a:solidFill>
                <a:cs typeface="0 Baran" panose="00000400000000000000" pitchFamily="2" charset="-78"/>
              </a:rPr>
              <a:t> </a:t>
            </a:r>
            <a:r>
              <a:rPr lang="fa-IR" sz="2000" dirty="0" smtClean="0">
                <a:solidFill>
                  <a:schemeClr val="tx1"/>
                </a:solidFill>
                <a:cs typeface="0 Baran" panose="00000400000000000000" pitchFamily="2" charset="-78"/>
              </a:rPr>
              <a:t>شازند، روستای دستجرده</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b="1" dirty="0">
                <a:solidFill>
                  <a:schemeClr val="tx1"/>
                </a:solidFill>
                <a:cs typeface="0 Baran" panose="00000400000000000000" pitchFamily="2" charset="-78"/>
              </a:rPr>
              <a:t>ویژگی های اقتصادی واجتماعی : </a:t>
            </a:r>
            <a:r>
              <a:rPr lang="ar-SA" sz="2000" dirty="0" smtClean="0">
                <a:solidFill>
                  <a:schemeClr val="tx1"/>
                </a:solidFill>
                <a:cs typeface="0 Baran" panose="00000400000000000000" pitchFamily="2" charset="-78"/>
              </a:rPr>
              <a:t>این </a:t>
            </a:r>
            <a:r>
              <a:rPr lang="fa-IR" sz="2000" dirty="0" smtClean="0">
                <a:solidFill>
                  <a:schemeClr val="tx1"/>
                </a:solidFill>
                <a:cs typeface="0 Baran" panose="00000400000000000000" pitchFamily="2" charset="-78"/>
              </a:rPr>
              <a:t>مدرسه در سال 1370 تاسیس شده و تا به حال چند بار جابجا شده ساختمان مدرسه نسبتا قدیمی و وسایل و امکانات آموزشی مثل آزمایشگاهی،  ورزشی و فناوری کمی نسبت به دیگر مدارس ابتدائی دارد. ساختمان مدرسه قبلا متعلق به راهنمایی  دخترانه بوده و دریک طبقه بنا شده است. اکثریت اولیا دانش آموزان از سطح سواد و اقتصاد متوسط و پایینی برخوردارند. </a:t>
            </a:r>
            <a:r>
              <a:rPr lang="en-US" sz="2000" b="1" dirty="0">
                <a:solidFill>
                  <a:schemeClr val="bg1"/>
                </a:solidFill>
              </a:rPr>
              <a:t/>
            </a:r>
            <a:br>
              <a:rPr lang="en-US" sz="2000" b="1" dirty="0">
                <a:solidFill>
                  <a:schemeClr val="bg1"/>
                </a:solidFill>
              </a:rPr>
            </a:br>
            <a:endParaRPr lang="fa-IR" sz="2000" dirty="0"/>
          </a:p>
        </p:txBody>
      </p:sp>
    </p:spTree>
    <p:extLst>
      <p:ext uri="{BB962C8B-B14F-4D97-AF65-F5344CB8AC3E}">
        <p14:creationId xmlns:p14="http://schemas.microsoft.com/office/powerpoint/2010/main" val="1382454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768" y="0"/>
            <a:ext cx="10509504" cy="7107936"/>
          </a:xfrm>
        </p:spPr>
        <p:txBody>
          <a:bodyPr>
            <a:normAutofit/>
          </a:bodyPr>
          <a:lstStyle/>
          <a:p>
            <a:pPr algn="r">
              <a:lnSpc>
                <a:spcPct val="150000"/>
              </a:lnSpc>
            </a:pPr>
            <a:r>
              <a:rPr lang="ar-SA" sz="2200" b="1" dirty="0">
                <a:solidFill>
                  <a:schemeClr val="tx1"/>
                </a:solidFill>
                <a:cs typeface="0 Baran" panose="00000400000000000000" pitchFamily="2" charset="-78"/>
              </a:rPr>
              <a:t>استعداد ذهنی </a:t>
            </a:r>
            <a:r>
              <a:rPr lang="ar-SA" sz="2200" dirty="0">
                <a:solidFill>
                  <a:schemeClr val="tx1"/>
                </a:solidFill>
                <a:cs typeface="0 Baran" panose="00000400000000000000" pitchFamily="2" charset="-78"/>
              </a:rPr>
              <a:t>: </a:t>
            </a:r>
            <a:r>
              <a:rPr lang="fa-IR" sz="2200" dirty="0">
                <a:solidFill>
                  <a:schemeClr val="tx1"/>
                </a:solidFill>
                <a:cs typeface="0 Baran" panose="00000400000000000000" pitchFamily="2" charset="-78"/>
              </a:rPr>
              <a:t>من معلم حق </a:t>
            </a:r>
            <a:r>
              <a:rPr lang="fa-IR" sz="2200" dirty="0" smtClean="0">
                <a:solidFill>
                  <a:schemeClr val="tx1"/>
                </a:solidFill>
                <a:cs typeface="0 Baran" panose="00000400000000000000" pitchFamily="2" charset="-78"/>
              </a:rPr>
              <a:t>التدریس هستم و چهار سال است در روستاهای شهرستان شازند مشغول به کارم. و کلاس پایه دوم و سوم را دارم.  دراین  مدرسه تستهای سنجش دانش آموزان گرفته نمی شود و من اطلاعی از آن ندارم ولی دانش آموزانم از نظر هوشی در سطح متوسط به بالا هستند و </a:t>
            </a:r>
            <a:r>
              <a:rPr lang="fa-IR" sz="2200" dirty="0">
                <a:solidFill>
                  <a:schemeClr val="tx1"/>
                </a:solidFill>
                <a:cs typeface="0 Baran" panose="00000400000000000000" pitchFamily="2" charset="-78"/>
              </a:rPr>
              <a:t>دانش </a:t>
            </a:r>
            <a:r>
              <a:rPr lang="fa-IR" sz="2200" dirty="0" smtClean="0">
                <a:solidFill>
                  <a:schemeClr val="tx1"/>
                </a:solidFill>
                <a:cs typeface="0 Baran" panose="00000400000000000000" pitchFamily="2" charset="-78"/>
              </a:rPr>
              <a:t>آموزی </a:t>
            </a:r>
            <a:r>
              <a:rPr lang="fa-IR" sz="2200" dirty="0">
                <a:solidFill>
                  <a:schemeClr val="tx1"/>
                </a:solidFill>
                <a:cs typeface="0 Baran" panose="00000400000000000000" pitchFamily="2" charset="-78"/>
              </a:rPr>
              <a:t>که دیرآموز باشد </a:t>
            </a:r>
            <a:r>
              <a:rPr lang="fa-IR" sz="2200" dirty="0" smtClean="0">
                <a:solidFill>
                  <a:schemeClr val="tx1"/>
                </a:solidFill>
                <a:cs typeface="0 Baran" panose="00000400000000000000" pitchFamily="2" charset="-78"/>
              </a:rPr>
              <a:t>ندارم.</a:t>
            </a:r>
            <a:br>
              <a:rPr lang="fa-IR"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
            </a:r>
            <a:br>
              <a:rPr lang="fa-IR" sz="2200" dirty="0" smtClean="0">
                <a:solidFill>
                  <a:schemeClr val="tx1"/>
                </a:solidFill>
                <a:cs typeface="0 Baran" panose="00000400000000000000" pitchFamily="2" charset="-78"/>
              </a:rPr>
            </a:br>
            <a:r>
              <a:rPr lang="ar-SA" sz="2200" b="1" dirty="0" smtClean="0">
                <a:solidFill>
                  <a:schemeClr val="tx1"/>
                </a:solidFill>
                <a:cs typeface="0 Baran" panose="00000400000000000000" pitchFamily="2" charset="-78"/>
              </a:rPr>
              <a:t>سطح </a:t>
            </a:r>
            <a:r>
              <a:rPr lang="ar-SA" sz="2200" b="1" dirty="0">
                <a:solidFill>
                  <a:schemeClr val="tx1"/>
                </a:solidFill>
                <a:cs typeface="0 Baran" panose="00000400000000000000" pitchFamily="2" charset="-78"/>
              </a:rPr>
              <a:t>فرهنگی : </a:t>
            </a:r>
            <a:r>
              <a:rPr lang="ar-SA" sz="2200" dirty="0">
                <a:solidFill>
                  <a:schemeClr val="tx1"/>
                </a:solidFill>
                <a:cs typeface="0 Baran" panose="00000400000000000000" pitchFamily="2" charset="-78"/>
              </a:rPr>
              <a:t>با توجه به </a:t>
            </a:r>
            <a:r>
              <a:rPr lang="ar-SA" sz="2200" dirty="0" smtClean="0">
                <a:solidFill>
                  <a:schemeClr val="tx1"/>
                </a:solidFill>
                <a:cs typeface="0 Baran" panose="00000400000000000000" pitchFamily="2" charset="-78"/>
              </a:rPr>
              <a:t>این</a:t>
            </a:r>
            <a:r>
              <a:rPr lang="fa-IR" sz="2200" dirty="0" smtClean="0">
                <a:solidFill>
                  <a:schemeClr val="tx1"/>
                </a:solidFill>
                <a:cs typeface="0 Baran" panose="00000400000000000000" pitchFamily="2" charset="-78"/>
              </a:rPr>
              <a:t> که </a:t>
            </a:r>
            <a:r>
              <a:rPr lang="ar-SA" sz="2200" dirty="0" smtClean="0">
                <a:solidFill>
                  <a:schemeClr val="tx1"/>
                </a:solidFill>
                <a:cs typeface="0 Baran" panose="00000400000000000000" pitchFamily="2" charset="-78"/>
              </a:rPr>
              <a:t> دبستان</a:t>
            </a:r>
            <a:r>
              <a:rPr lang="fa-IR" sz="2200" dirty="0" smtClean="0">
                <a:solidFill>
                  <a:schemeClr val="tx1"/>
                </a:solidFill>
                <a:cs typeface="0 Baran" panose="00000400000000000000" pitchFamily="2" charset="-78"/>
              </a:rPr>
              <a:t> در روستاهای شازند قرار دارد و از آنجا که در منطقه محوم و کم جمعیتی واقع شده کلاسها همه دوپایه هستند. اکثریت بچه ها خانواده های متوسط و پایینی  از نظر اقتصادی و فرهنگی</a:t>
            </a:r>
            <a:r>
              <a:rPr lang="en-US" sz="2200" dirty="0" smtClean="0">
                <a:solidFill>
                  <a:schemeClr val="tx1"/>
                </a:solidFill>
                <a:cs typeface="0 Baran" panose="00000400000000000000" pitchFamily="2" charset="-78"/>
              </a:rPr>
              <a:t> </a:t>
            </a:r>
            <a:r>
              <a:rPr lang="fa-IR" sz="2200" dirty="0" smtClean="0">
                <a:solidFill>
                  <a:schemeClr val="tx1"/>
                </a:solidFill>
                <a:cs typeface="0 Baran" panose="00000400000000000000" pitchFamily="2" charset="-78"/>
              </a:rPr>
              <a:t> دارند.</a:t>
            </a:r>
            <a:r>
              <a:rPr lang="en-US" sz="2200" dirty="0" smtClean="0">
                <a:solidFill>
                  <a:schemeClr val="tx1"/>
                </a:solidFill>
                <a:cs typeface="0 Baran" panose="00000400000000000000" pitchFamily="2" charset="-78"/>
              </a:rPr>
              <a:t/>
            </a:r>
            <a:br>
              <a:rPr lang="en-US" sz="2200" dirty="0" smtClean="0">
                <a:solidFill>
                  <a:schemeClr val="tx1"/>
                </a:solidFill>
                <a:cs typeface="0 Baran" panose="00000400000000000000" pitchFamily="2" charset="-78"/>
              </a:rPr>
            </a:b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b="1" dirty="0">
                <a:solidFill>
                  <a:schemeClr val="tx1"/>
                </a:solidFill>
                <a:cs typeface="0 Baran" panose="00000400000000000000" pitchFamily="2" charset="-78"/>
              </a:rPr>
              <a:t>از نظر جسمانی : </a:t>
            </a:r>
            <a:r>
              <a:rPr lang="fa-IR" sz="2200" dirty="0" smtClean="0">
                <a:solidFill>
                  <a:schemeClr val="tx1"/>
                </a:solidFill>
                <a:cs typeface="0 Baran" panose="00000400000000000000" pitchFamily="2" charset="-78"/>
              </a:rPr>
              <a:t>دانش آموزان از نظر جسمانی در وضعیت متوسطی هستند.از آنجایی که معمولا در مدارس ابتدائی بچه ها در یک سطح از نظر هوشی و جسمانی نیستند.در نتیجه باید فعالیت ها و تکالیف  متفاوتی به آن ها داده شود.</a:t>
            </a:r>
            <a:br>
              <a:rPr lang="fa-IR" sz="2200" dirty="0" smtClean="0">
                <a:solidFill>
                  <a:schemeClr val="tx1"/>
                </a:solidFill>
                <a:cs typeface="0 Baran" panose="00000400000000000000" pitchFamily="2" charset="-78"/>
              </a:rPr>
            </a:br>
            <a:r>
              <a:rPr lang="en-US" sz="2200" dirty="0" smtClean="0">
                <a:solidFill>
                  <a:schemeClr val="tx1"/>
                </a:solidFill>
                <a:cs typeface="0 Baran" panose="00000400000000000000" pitchFamily="2" charset="-78"/>
              </a:rPr>
              <a:t/>
            </a:r>
            <a:br>
              <a:rPr lang="en-US" sz="2200" dirty="0" smtClean="0">
                <a:solidFill>
                  <a:schemeClr val="tx1"/>
                </a:solidFill>
                <a:cs typeface="0 Baran" panose="00000400000000000000" pitchFamily="2" charset="-78"/>
              </a:rPr>
            </a:br>
            <a:r>
              <a:rPr lang="ar-SA" sz="2200" b="1" dirty="0" smtClean="0">
                <a:solidFill>
                  <a:schemeClr val="tx1"/>
                </a:solidFill>
                <a:cs typeface="0 Baran" panose="00000400000000000000" pitchFamily="2" charset="-78"/>
              </a:rPr>
              <a:t>مهارت </a:t>
            </a:r>
            <a:r>
              <a:rPr lang="ar-SA" sz="2200" b="1" dirty="0">
                <a:solidFill>
                  <a:schemeClr val="tx1"/>
                </a:solidFill>
                <a:cs typeface="0 Baran" panose="00000400000000000000" pitchFamily="2" charset="-78"/>
              </a:rPr>
              <a:t>ورودی مخاطبان:</a:t>
            </a:r>
            <a:r>
              <a:rPr lang="en-US" sz="2200" b="1" dirty="0">
                <a:solidFill>
                  <a:schemeClr val="tx1"/>
                </a:solidFill>
                <a:cs typeface="0 Baran" panose="00000400000000000000" pitchFamily="2" charset="-78"/>
              </a:rPr>
              <a:t/>
            </a:r>
            <a:br>
              <a:rPr lang="en-US" sz="2200" b="1" dirty="0">
                <a:solidFill>
                  <a:schemeClr val="tx1"/>
                </a:solidFill>
                <a:cs typeface="0 Baran" panose="00000400000000000000" pitchFamily="2" charset="-78"/>
              </a:rPr>
            </a:br>
            <a:r>
              <a:rPr lang="ar-SA" sz="2200" dirty="0">
                <a:solidFill>
                  <a:schemeClr val="tx1"/>
                </a:solidFill>
                <a:cs typeface="0 Baran" panose="00000400000000000000" pitchFamily="2" charset="-78"/>
              </a:rPr>
              <a:t>دانش </a:t>
            </a:r>
            <a:r>
              <a:rPr lang="fa-IR" sz="2200" dirty="0">
                <a:solidFill>
                  <a:schemeClr val="tx1"/>
                </a:solidFill>
                <a:cs typeface="0 Baran" panose="00000400000000000000" pitchFamily="2" charset="-78"/>
              </a:rPr>
              <a:t>آ</a:t>
            </a:r>
            <a:r>
              <a:rPr lang="ar-SA" sz="2200" dirty="0" smtClean="0">
                <a:solidFill>
                  <a:schemeClr val="tx1"/>
                </a:solidFill>
                <a:cs typeface="0 Baran" panose="00000400000000000000" pitchFamily="2" charset="-78"/>
              </a:rPr>
              <a:t>موزان </a:t>
            </a:r>
            <a:r>
              <a:rPr lang="fa-IR" sz="2200" dirty="0" smtClean="0">
                <a:solidFill>
                  <a:schemeClr val="tx1"/>
                </a:solidFill>
                <a:cs typeface="0 Baran" panose="00000400000000000000" pitchFamily="2" charset="-78"/>
              </a:rPr>
              <a:t>من </a:t>
            </a:r>
            <a:r>
              <a:rPr lang="ar-SA" sz="2200" dirty="0" smtClean="0">
                <a:solidFill>
                  <a:schemeClr val="tx1"/>
                </a:solidFill>
                <a:cs typeface="0 Baran" panose="00000400000000000000" pitchFamily="2" charset="-78"/>
              </a:rPr>
              <a:t>نسبت </a:t>
            </a:r>
            <a:r>
              <a:rPr lang="ar-SA" sz="2200" dirty="0">
                <a:solidFill>
                  <a:schemeClr val="tx1"/>
                </a:solidFill>
                <a:cs typeface="0 Baran" panose="00000400000000000000" pitchFamily="2" charset="-78"/>
              </a:rPr>
              <a:t>به درس جدید پیش زمینه ی لازم را </a:t>
            </a:r>
            <a:r>
              <a:rPr lang="ar-SA" sz="2200" dirty="0" smtClean="0">
                <a:solidFill>
                  <a:schemeClr val="tx1"/>
                </a:solidFill>
                <a:cs typeface="0 Baran" panose="00000400000000000000" pitchFamily="2" charset="-78"/>
              </a:rPr>
              <a:t>دارند</a:t>
            </a:r>
            <a:r>
              <a:rPr lang="fa-IR" sz="2200" dirty="0" smtClean="0">
                <a:solidFill>
                  <a:schemeClr val="tx1"/>
                </a:solidFill>
                <a:cs typeface="0 Baran" panose="00000400000000000000" pitchFamily="2" charset="-78"/>
              </a:rPr>
              <a:t>. به اقتضای سنشان چند عید نوروز را گذرانده اند.</a:t>
            </a:r>
            <a:endParaRPr lang="fa-IR" dirty="0"/>
          </a:p>
        </p:txBody>
      </p:sp>
    </p:spTree>
    <p:extLst>
      <p:ext uri="{BB962C8B-B14F-4D97-AF65-F5344CB8AC3E}">
        <p14:creationId xmlns:p14="http://schemas.microsoft.com/office/powerpoint/2010/main" val="923005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960" y="0"/>
            <a:ext cx="10607040" cy="6717792"/>
          </a:xfrm>
        </p:spPr>
        <p:txBody>
          <a:bodyPr>
            <a:normAutofit/>
          </a:bodyPr>
          <a:lstStyle/>
          <a:p>
            <a:pPr marL="0" indent="0" algn="r" fontAlgn="auto">
              <a:lnSpc>
                <a:spcPct val="150000"/>
              </a:lnSpc>
              <a:spcAft>
                <a:spcPts val="0"/>
              </a:spcAft>
              <a:defRPr/>
            </a:pPr>
            <a:r>
              <a:rPr lang="ar-SA" sz="2000" b="1" dirty="0">
                <a:solidFill>
                  <a:schemeClr val="tx1"/>
                </a:solidFill>
                <a:cs typeface="0 Baran" panose="00000400000000000000" pitchFamily="2" charset="-78"/>
              </a:rPr>
              <a:t>توصیف محیط یادگی</a:t>
            </a:r>
            <a:r>
              <a:rPr lang="fa-IR" sz="2000" b="1" dirty="0" smtClean="0">
                <a:solidFill>
                  <a:schemeClr val="tx1"/>
                </a:solidFill>
                <a:cs typeface="0 Baran" panose="00000400000000000000" pitchFamily="2" charset="-78"/>
              </a:rPr>
              <a:t>ری:</a:t>
            </a:r>
            <a:br>
              <a:rPr lang="fa-IR" sz="2000" b="1" dirty="0" smtClean="0">
                <a:solidFill>
                  <a:schemeClr val="tx1"/>
                </a:solidFill>
                <a:cs typeface="0 Baran" panose="00000400000000000000" pitchFamily="2" charset="-78"/>
              </a:rPr>
            </a:br>
            <a:r>
              <a:rPr lang="fa-IR" sz="2000" dirty="0" smtClean="0">
                <a:solidFill>
                  <a:schemeClr val="tx1"/>
                </a:solidFill>
                <a:cs typeface="0 Baran" panose="00000400000000000000" pitchFamily="2" charset="-78"/>
              </a:rPr>
              <a:t>عکس هایی از برگزاری جشن عید نوروز به </a:t>
            </a:r>
            <a:r>
              <a:rPr lang="fa-IR" sz="2000" dirty="0">
                <a:solidFill>
                  <a:schemeClr val="tx1"/>
                </a:solidFill>
                <a:cs typeface="0 Baran" panose="00000400000000000000" pitchFamily="2" charset="-78"/>
              </a:rPr>
              <a:t>کلاس آورده و روی تخته می </a:t>
            </a:r>
            <a:r>
              <a:rPr lang="fa-IR" sz="2000" dirty="0" smtClean="0">
                <a:solidFill>
                  <a:schemeClr val="tx1"/>
                </a:solidFill>
                <a:cs typeface="0 Baran" panose="00000400000000000000" pitchFamily="2" charset="-78"/>
              </a:rPr>
              <a:t>چسبانیم.  </a:t>
            </a:r>
            <a:r>
              <a:rPr lang="fa-IR" sz="2000" b="1" dirty="0">
                <a:solidFill>
                  <a:schemeClr val="tx1"/>
                </a:solidFill>
                <a:cs typeface="0 Baran" panose="00000400000000000000" pitchFamily="2" charset="-78"/>
              </a:rPr>
              <a:t/>
            </a:r>
            <a:br>
              <a:rPr lang="fa-IR" sz="2000" b="1" dirty="0">
                <a:solidFill>
                  <a:schemeClr val="tx1"/>
                </a:solidFill>
                <a:cs typeface="0 Baran" panose="00000400000000000000" pitchFamily="2" charset="-78"/>
              </a:rPr>
            </a:br>
            <a:r>
              <a:rPr lang="fa-IR" sz="2000" b="1" dirty="0" smtClean="0">
                <a:solidFill>
                  <a:schemeClr val="tx1"/>
                </a:solidFill>
                <a:cs typeface="0 Baran" panose="00000400000000000000" pitchFamily="2" charset="-78"/>
              </a:rPr>
              <a:t/>
            </a:r>
            <a:br>
              <a:rPr lang="fa-IR" sz="2000" b="1" dirty="0" smtClean="0">
                <a:solidFill>
                  <a:schemeClr val="tx1"/>
                </a:solidFill>
                <a:cs typeface="0 Baran" panose="00000400000000000000" pitchFamily="2" charset="-78"/>
              </a:rPr>
            </a:br>
            <a:r>
              <a:rPr lang="ar-SA" sz="2000" b="1" dirty="0" smtClean="0">
                <a:solidFill>
                  <a:schemeClr val="tx1"/>
                </a:solidFill>
                <a:cs typeface="0 Baran" panose="00000400000000000000" pitchFamily="2" charset="-78"/>
              </a:rPr>
              <a:t>ترکیب  </a:t>
            </a:r>
            <a:r>
              <a:rPr lang="ar-SA" sz="2000" b="1" dirty="0">
                <a:solidFill>
                  <a:schemeClr val="tx1"/>
                </a:solidFill>
                <a:cs typeface="0 Baran" panose="00000400000000000000" pitchFamily="2" charset="-78"/>
              </a:rPr>
              <a:t>نشستن دانش </a:t>
            </a:r>
            <a:r>
              <a:rPr lang="ar-SA" sz="2000" b="1" dirty="0" smtClean="0">
                <a:solidFill>
                  <a:schemeClr val="tx1"/>
                </a:solidFill>
                <a:cs typeface="0 Baran" panose="00000400000000000000" pitchFamily="2" charset="-78"/>
              </a:rPr>
              <a:t>آموزان</a:t>
            </a:r>
            <a:r>
              <a:rPr lang="fa-IR" sz="2000" b="1" dirty="0">
                <a:solidFill>
                  <a:schemeClr val="tx1"/>
                </a:solidFill>
                <a:cs typeface="0 Baran" panose="00000400000000000000" pitchFamily="2" charset="-78"/>
              </a:rPr>
              <a:t>:</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fa-IR" sz="2000" dirty="0" smtClean="0">
                <a:solidFill>
                  <a:schemeClr val="tx1"/>
                </a:solidFill>
                <a:cs typeface="0 Baran" panose="00000400000000000000" pitchFamily="2" charset="-78"/>
              </a:rPr>
              <a:t>چیدمان </a:t>
            </a:r>
            <a:r>
              <a:rPr lang="ar-SA" sz="2000" dirty="0" smtClean="0">
                <a:solidFill>
                  <a:schemeClr val="tx1"/>
                </a:solidFill>
                <a:cs typeface="0 Baran" panose="00000400000000000000" pitchFamily="2" charset="-78"/>
              </a:rPr>
              <a:t>کلاس </a:t>
            </a:r>
            <a:r>
              <a:rPr lang="ar-SA" sz="2000" dirty="0">
                <a:solidFill>
                  <a:schemeClr val="tx1"/>
                </a:solidFill>
                <a:cs typeface="0 Baran" panose="00000400000000000000" pitchFamily="2" charset="-78"/>
              </a:rPr>
              <a:t>من به صورت </a:t>
            </a:r>
            <a:r>
              <a:rPr lang="fa-IR" sz="2000" dirty="0" smtClean="0">
                <a:solidFill>
                  <a:schemeClr val="tx1"/>
                </a:solidFill>
                <a:cs typeface="0 Baran" panose="00000400000000000000" pitchFamily="2" charset="-78"/>
              </a:rPr>
              <a:t>7</a:t>
            </a:r>
            <a:r>
              <a:rPr lang="ar-SA" sz="2000" dirty="0" smtClean="0">
                <a:solidFill>
                  <a:schemeClr val="tx1"/>
                </a:solidFill>
                <a:cs typeface="0 Baran" panose="00000400000000000000" pitchFamily="2" charset="-78"/>
              </a:rPr>
              <a:t>گروه </a:t>
            </a:r>
            <a:r>
              <a:rPr lang="fa-IR" sz="2000" dirty="0" smtClean="0">
                <a:solidFill>
                  <a:schemeClr val="tx1"/>
                </a:solidFill>
                <a:cs typeface="0 Baran" panose="00000400000000000000" pitchFamily="2" charset="-78"/>
              </a:rPr>
              <a:t>2</a:t>
            </a:r>
            <a:r>
              <a:rPr lang="ar-SA" sz="2000" dirty="0" smtClean="0">
                <a:solidFill>
                  <a:schemeClr val="tx1"/>
                </a:solidFill>
                <a:cs typeface="0 Baran" panose="00000400000000000000" pitchFamily="2" charset="-78"/>
              </a:rPr>
              <a:t> </a:t>
            </a:r>
            <a:r>
              <a:rPr lang="ar-SA" sz="2000" dirty="0">
                <a:solidFill>
                  <a:schemeClr val="tx1"/>
                </a:solidFill>
                <a:cs typeface="0 Baran" panose="00000400000000000000" pitchFamily="2" charset="-78"/>
              </a:rPr>
              <a:t>نفری می باشد </a:t>
            </a:r>
            <a:r>
              <a:rPr lang="en-US" sz="2000" dirty="0" smtClean="0">
                <a:solidFill>
                  <a:schemeClr val="tx1"/>
                </a:solidFill>
                <a:cs typeface="0 Baran" panose="00000400000000000000" pitchFamily="2" charset="-78"/>
              </a:rPr>
              <a:t/>
            </a:r>
            <a:br>
              <a:rPr lang="en-US" sz="2000" dirty="0" smtClean="0">
                <a:solidFill>
                  <a:schemeClr val="tx1"/>
                </a:solidFill>
                <a:cs typeface="0 Baran" panose="00000400000000000000" pitchFamily="2" charset="-78"/>
              </a:rPr>
            </a:b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b="1" dirty="0">
                <a:solidFill>
                  <a:schemeClr val="tx1"/>
                </a:solidFill>
                <a:cs typeface="0 Baran" panose="00000400000000000000" pitchFamily="2" charset="-78"/>
              </a:rPr>
              <a:t>محل جغرافیایی  کلاس در آموزشگاه : </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کلاس </a:t>
            </a:r>
            <a:r>
              <a:rPr lang="fa-IR" sz="2000" dirty="0" smtClean="0">
                <a:solidFill>
                  <a:schemeClr val="tx1"/>
                </a:solidFill>
                <a:cs typeface="0 Baran" panose="00000400000000000000" pitchFamily="2" charset="-78"/>
              </a:rPr>
              <a:t>دوم </a:t>
            </a:r>
            <a:r>
              <a:rPr lang="ar-SA" sz="2000" dirty="0" smtClean="0">
                <a:solidFill>
                  <a:schemeClr val="tx1"/>
                </a:solidFill>
                <a:cs typeface="0 Baran" panose="00000400000000000000" pitchFamily="2" charset="-78"/>
              </a:rPr>
              <a:t>در</a:t>
            </a:r>
            <a:r>
              <a:rPr lang="fa-IR" sz="2000" dirty="0" smtClean="0">
                <a:solidFill>
                  <a:schemeClr val="tx1"/>
                </a:solidFill>
                <a:cs typeface="0 Baran" panose="00000400000000000000" pitchFamily="2" charset="-78"/>
              </a:rPr>
              <a:t> سمت چپ سالن مدرسه قرار دارد. فضای کلاس متناسب با تعداد دانش آموزان است. </a:t>
            </a:r>
            <a:r>
              <a:rPr lang="ar-SA" sz="2000" dirty="0" smtClean="0">
                <a:solidFill>
                  <a:schemeClr val="tx1"/>
                </a:solidFill>
                <a:cs typeface="0 Baran" panose="00000400000000000000" pitchFamily="2" charset="-78"/>
              </a:rPr>
              <a:t>مشکل  </a:t>
            </a:r>
            <a:r>
              <a:rPr lang="ar-SA" sz="2000" dirty="0">
                <a:solidFill>
                  <a:schemeClr val="tx1"/>
                </a:solidFill>
                <a:cs typeface="0 Baran" panose="00000400000000000000" pitchFamily="2" charset="-78"/>
              </a:rPr>
              <a:t>فضای یادگیری این </a:t>
            </a:r>
            <a:r>
              <a:rPr lang="ar-SA" sz="2000" dirty="0" smtClean="0">
                <a:solidFill>
                  <a:schemeClr val="tx1"/>
                </a:solidFill>
                <a:cs typeface="0 Baran" panose="00000400000000000000" pitchFamily="2" charset="-78"/>
              </a:rPr>
              <a:t>کلاس</a:t>
            </a:r>
            <a:r>
              <a:rPr lang="fa-IR" sz="2000" dirty="0" smtClean="0">
                <a:solidFill>
                  <a:schemeClr val="tx1"/>
                </a:solidFill>
                <a:cs typeface="0 Baran" panose="00000400000000000000" pitchFamily="2" charset="-78"/>
              </a:rPr>
              <a:t> در میز و نیمکتهایی است که متناسب بچه های کلاس دوم نیست بهتر بود </a:t>
            </a:r>
            <a:r>
              <a:rPr lang="fa-IR" sz="2000" dirty="0" smtClean="0">
                <a:solidFill>
                  <a:schemeClr val="tx1"/>
                </a:solidFill>
                <a:cs typeface="0 Baran" panose="00000400000000000000" pitchFamily="2" charset="-78"/>
              </a:rPr>
              <a:t>از </a:t>
            </a:r>
            <a:r>
              <a:rPr lang="fa-IR" sz="2000" dirty="0" smtClean="0">
                <a:solidFill>
                  <a:schemeClr val="tx1"/>
                </a:solidFill>
                <a:cs typeface="0 Baran" panose="00000400000000000000" pitchFamily="2" charset="-78"/>
              </a:rPr>
              <a:t>صندلی استفاده می شد که کار گروهبندی دانش آموزان بهتر صورت بگیرد. </a:t>
            </a:r>
            <a:endParaRPr lang="fa-IR" dirty="0"/>
          </a:p>
        </p:txBody>
      </p:sp>
    </p:spTree>
    <p:extLst>
      <p:ext uri="{BB962C8B-B14F-4D97-AF65-F5344CB8AC3E}">
        <p14:creationId xmlns:p14="http://schemas.microsoft.com/office/powerpoint/2010/main" val="4160372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7500" y="0"/>
            <a:ext cx="10726420" cy="6858000"/>
          </a:xfrm>
        </p:spPr>
        <p:txBody>
          <a:bodyPr>
            <a:normAutofit fontScale="90000"/>
          </a:bodyPr>
          <a:lstStyle/>
          <a:p>
            <a:pPr marL="342900" indent="-342900" algn="r">
              <a:lnSpc>
                <a:spcPct val="150000"/>
              </a:lnSpc>
              <a:buFont typeface="Wingdings" panose="05000000000000000000" pitchFamily="2" charset="2"/>
              <a:buChar char="v"/>
              <a:defRPr/>
            </a:pPr>
            <a:r>
              <a:rPr lang="fa-IR" sz="2200" b="1" dirty="0" smtClean="0">
                <a:solidFill>
                  <a:schemeClr val="tx1"/>
                </a:solidFill>
                <a:cs typeface="0 Baran" panose="00000400000000000000" pitchFamily="2" charset="-78"/>
              </a:rPr>
              <a:t> </a:t>
            </a:r>
            <a:r>
              <a:rPr lang="fa-IR" sz="2200" b="1" dirty="0" smtClean="0">
                <a:solidFill>
                  <a:schemeClr val="tx1"/>
                </a:solidFill>
                <a:cs typeface="0 Baran" panose="00000400000000000000" pitchFamily="2" charset="-78"/>
              </a:rPr>
              <a:t>3. تعیین </a:t>
            </a:r>
            <a:r>
              <a:rPr lang="fa-IR" sz="2200" b="1" dirty="0" smtClean="0">
                <a:solidFill>
                  <a:schemeClr val="tx1"/>
                </a:solidFill>
                <a:cs typeface="0 Baran" panose="00000400000000000000" pitchFamily="2" charset="-78"/>
              </a:rPr>
              <a:t>راهبرد آموزشی</a:t>
            </a:r>
            <a:r>
              <a:rPr lang="fa-IR" sz="2200" dirty="0" smtClean="0">
                <a:solidFill>
                  <a:schemeClr val="tx1"/>
                </a:solidFill>
                <a:cs typeface="0 Baran" panose="00000400000000000000" pitchFamily="2" charset="-78"/>
              </a:rPr>
              <a:t/>
            </a:r>
            <a:br>
              <a:rPr lang="fa-IR" sz="2200" dirty="0" smtClean="0">
                <a:solidFill>
                  <a:schemeClr val="tx1"/>
                </a:solidFill>
                <a:cs typeface="0 Baran" panose="00000400000000000000" pitchFamily="2" charset="-78"/>
              </a:rPr>
            </a:br>
            <a:r>
              <a:rPr lang="ar-SA" sz="2200" dirty="0" smtClean="0">
                <a:solidFill>
                  <a:schemeClr val="tx1"/>
                </a:solidFill>
                <a:cs typeface="0 Baran" panose="00000400000000000000" pitchFamily="2" charset="-78"/>
              </a:rPr>
              <a:t>دیدگاه </a:t>
            </a:r>
            <a:r>
              <a:rPr lang="ar-SA" sz="2200" dirty="0">
                <a:solidFill>
                  <a:schemeClr val="tx1"/>
                </a:solidFill>
                <a:cs typeface="0 Baran" panose="00000400000000000000" pitchFamily="2" charset="-78"/>
              </a:rPr>
              <a:t>من در باره ی این درس مبتنی بر شناخت گرایی (</a:t>
            </a:r>
            <a:r>
              <a:rPr lang="ar-SA" sz="2200" dirty="0" smtClean="0">
                <a:solidFill>
                  <a:schemeClr val="tx1"/>
                </a:solidFill>
                <a:cs typeface="0 Baran" panose="00000400000000000000" pitchFamily="2" charset="-78"/>
              </a:rPr>
              <a:t>شناسایی</a:t>
            </a:r>
            <a:r>
              <a:rPr lang="fa-IR" sz="2200" dirty="0" smtClean="0">
                <a:solidFill>
                  <a:schemeClr val="tx1"/>
                </a:solidFill>
                <a:cs typeface="0 Baran" panose="00000400000000000000" pitchFamily="2" charset="-78"/>
              </a:rPr>
              <a:t> عید نوروز و مراسم مربوط به آن به عنوان سنتی قدیمی </a:t>
            </a:r>
            <a:r>
              <a:rPr lang="ar-SA" sz="2200" dirty="0" smtClean="0">
                <a:solidFill>
                  <a:schemeClr val="tx1"/>
                </a:solidFill>
                <a:cs typeface="0 Baran" panose="00000400000000000000" pitchFamily="2" charset="-78"/>
              </a:rPr>
              <a:t>) </a:t>
            </a:r>
            <a:r>
              <a:rPr lang="ar-SA" sz="2200" dirty="0">
                <a:solidFill>
                  <a:schemeClr val="tx1"/>
                </a:solidFill>
                <a:cs typeface="0 Baran" panose="00000400000000000000" pitchFamily="2" charset="-78"/>
              </a:rPr>
              <a:t>و سازنده گرایی ( ساختن دانش </a:t>
            </a:r>
            <a:r>
              <a:rPr lang="fa-IR" sz="2200" dirty="0" smtClean="0">
                <a:solidFill>
                  <a:schemeClr val="tx1"/>
                </a:solidFill>
                <a:cs typeface="0 Baran" panose="00000400000000000000" pitchFamily="2" charset="-78"/>
              </a:rPr>
              <a:t>آ</a:t>
            </a:r>
            <a:r>
              <a:rPr lang="ar-SA" sz="2200" dirty="0" smtClean="0">
                <a:solidFill>
                  <a:schemeClr val="tx1"/>
                </a:solidFill>
                <a:cs typeface="0 Baran" panose="00000400000000000000" pitchFamily="2" charset="-78"/>
              </a:rPr>
              <a:t>موزان</a:t>
            </a:r>
            <a:r>
              <a:rPr lang="fa-IR" sz="2200" dirty="0" smtClean="0">
                <a:solidFill>
                  <a:schemeClr val="tx1"/>
                </a:solidFill>
                <a:cs typeface="0 Baran" panose="00000400000000000000" pitchFamily="2" charset="-78"/>
              </a:rPr>
              <a:t> علاقمند به آداب و سنن کشور خود</a:t>
            </a:r>
            <a:r>
              <a:rPr lang="ar-SA" sz="2200" dirty="0" smtClean="0">
                <a:solidFill>
                  <a:schemeClr val="tx1"/>
                </a:solidFill>
                <a:cs typeface="0 Baran" panose="00000400000000000000" pitchFamily="2" charset="-78"/>
              </a:rPr>
              <a:t>)</a:t>
            </a:r>
            <a:r>
              <a:rPr lang="fa-IR" sz="2200"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است  </a:t>
            </a:r>
            <a:r>
              <a:rPr lang="ar-SA" sz="2200" dirty="0">
                <a:solidFill>
                  <a:schemeClr val="tx1"/>
                </a:solidFill>
                <a:cs typeface="0 Baran" panose="00000400000000000000" pitchFamily="2" charset="-78"/>
              </a:rPr>
              <a:t>بنابراین روش های تدریس و راهبردهای </a:t>
            </a:r>
            <a:r>
              <a:rPr lang="fa-IR" sz="2200" dirty="0">
                <a:solidFill>
                  <a:schemeClr val="tx1"/>
                </a:solidFill>
                <a:cs typeface="0 Baran" panose="00000400000000000000" pitchFamily="2" charset="-78"/>
              </a:rPr>
              <a:t>آ</a:t>
            </a:r>
            <a:r>
              <a:rPr lang="ar-SA" sz="2200" dirty="0" smtClean="0">
                <a:solidFill>
                  <a:schemeClr val="tx1"/>
                </a:solidFill>
                <a:cs typeface="0 Baran" panose="00000400000000000000" pitchFamily="2" charset="-78"/>
              </a:rPr>
              <a:t>موزشی </a:t>
            </a:r>
            <a:r>
              <a:rPr lang="ar-SA" sz="2200" dirty="0">
                <a:solidFill>
                  <a:schemeClr val="tx1"/>
                </a:solidFill>
                <a:cs typeface="0 Baran" panose="00000400000000000000" pitchFamily="2" charset="-78"/>
              </a:rPr>
              <a:t>مورد استفاده در تدریس من شامل :</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1. </a:t>
            </a:r>
            <a:r>
              <a:rPr lang="ar-SA" sz="2200" dirty="0" smtClean="0">
                <a:solidFill>
                  <a:schemeClr val="tx1"/>
                </a:solidFill>
                <a:cs typeface="0 Baran" panose="00000400000000000000" pitchFamily="2" charset="-78"/>
              </a:rPr>
              <a:t>روش </a:t>
            </a:r>
            <a:r>
              <a:rPr lang="ar-SA" sz="2200" dirty="0">
                <a:solidFill>
                  <a:schemeClr val="tx1"/>
                </a:solidFill>
                <a:cs typeface="0 Baran" panose="00000400000000000000" pitchFamily="2" charset="-78"/>
              </a:rPr>
              <a:t>نمایشی (نصب</a:t>
            </a:r>
            <a:r>
              <a:rPr lang="fa-IR" sz="2200" dirty="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پوسترهایی از</a:t>
            </a:r>
            <a:r>
              <a:rPr lang="fa-IR" sz="2200" dirty="0" smtClean="0">
                <a:solidFill>
                  <a:schemeClr val="tx1"/>
                </a:solidFill>
                <a:cs typeface="0 Baran" panose="00000400000000000000" pitchFamily="2" charset="-78"/>
              </a:rPr>
              <a:t> برگزاری عید نوروز در ایران</a:t>
            </a:r>
            <a:r>
              <a:rPr lang="ar-SA" sz="2200" dirty="0" smtClean="0">
                <a:solidFill>
                  <a:schemeClr val="tx1"/>
                </a:solidFill>
                <a:cs typeface="0 Baran" panose="00000400000000000000" pitchFamily="2" charset="-78"/>
              </a:rPr>
              <a:t>)</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 </a:t>
            </a:r>
            <a:r>
              <a:rPr lang="fa-IR" sz="2200" dirty="0" smtClean="0">
                <a:solidFill>
                  <a:schemeClr val="tx1"/>
                </a:solidFill>
                <a:cs typeface="0 Baran" panose="00000400000000000000" pitchFamily="2" charset="-78"/>
              </a:rPr>
              <a:t>2. </a:t>
            </a:r>
            <a:r>
              <a:rPr lang="ar-SA" sz="2200" dirty="0" smtClean="0">
                <a:solidFill>
                  <a:schemeClr val="tx1"/>
                </a:solidFill>
                <a:cs typeface="0 Baran" panose="00000400000000000000" pitchFamily="2" charset="-78"/>
              </a:rPr>
              <a:t>پرسش </a:t>
            </a:r>
            <a:r>
              <a:rPr lang="ar-SA" sz="2200" dirty="0">
                <a:solidFill>
                  <a:schemeClr val="tx1"/>
                </a:solidFill>
                <a:cs typeface="0 Baran" panose="00000400000000000000" pitchFamily="2" charset="-78"/>
              </a:rPr>
              <a:t>و پاسخ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3</a:t>
            </a:r>
            <a:r>
              <a:rPr lang="fa-IR" sz="2200"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 </a:t>
            </a:r>
            <a:r>
              <a:rPr lang="ar-SA" sz="2200" dirty="0">
                <a:solidFill>
                  <a:schemeClr val="tx1"/>
                </a:solidFill>
                <a:cs typeface="0 Baran" panose="00000400000000000000" pitchFamily="2" charset="-78"/>
              </a:rPr>
              <a:t>ایفای نقش </a:t>
            </a:r>
            <a:r>
              <a:rPr lang="ar-SA" sz="2200" dirty="0" smtClean="0">
                <a:solidFill>
                  <a:schemeClr val="tx1"/>
                </a:solidFill>
                <a:cs typeface="0 Baran" panose="00000400000000000000" pitchFamily="2" charset="-78"/>
              </a:rPr>
              <a:t>(</a:t>
            </a:r>
            <a:r>
              <a:rPr lang="fa-IR" sz="2200" dirty="0" smtClean="0">
                <a:solidFill>
                  <a:schemeClr val="tx1"/>
                </a:solidFill>
                <a:cs typeface="0 Baran" panose="00000400000000000000" pitchFamily="2" charset="-78"/>
              </a:rPr>
              <a:t>آوردن وسایل  برای پیدن سفره هفت سین در کلاس بوسیله دانش آموزان</a:t>
            </a:r>
            <a:r>
              <a:rPr lang="ar-SA" sz="2200" dirty="0" smtClean="0">
                <a:solidFill>
                  <a:schemeClr val="tx1"/>
                </a:solidFill>
                <a:cs typeface="0 Baran" panose="00000400000000000000" pitchFamily="2" charset="-78"/>
              </a:rPr>
              <a:t>)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4</a:t>
            </a:r>
            <a:r>
              <a:rPr lang="fa-IR" sz="2200"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بحث </a:t>
            </a:r>
            <a:r>
              <a:rPr lang="ar-SA" sz="2200" dirty="0">
                <a:solidFill>
                  <a:schemeClr val="tx1"/>
                </a:solidFill>
                <a:cs typeface="0 Baran" panose="00000400000000000000" pitchFamily="2" charset="-78"/>
              </a:rPr>
              <a:t>گروهی (تعامل شاگردان با یکدیگر</a:t>
            </a:r>
            <a:r>
              <a:rPr lang="ar-SA" sz="2200" dirty="0" smtClean="0">
                <a:solidFill>
                  <a:schemeClr val="tx1"/>
                </a:solidFill>
                <a:cs typeface="0 Baran" panose="00000400000000000000" pitchFamily="2" charset="-78"/>
              </a:rPr>
              <a:t>)</a:t>
            </a:r>
            <a:r>
              <a:rPr lang="fa-IR" sz="2200" dirty="0" smtClean="0">
                <a:solidFill>
                  <a:schemeClr val="tx1"/>
                </a:solidFill>
                <a:cs typeface="0 Baran" panose="00000400000000000000" pitchFamily="2" charset="-78"/>
              </a:rPr>
              <a:t/>
            </a:r>
            <a:br>
              <a:rPr lang="fa-IR"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5. تدریس چند حسی (مختلط)</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b="1" dirty="0">
                <a:solidFill>
                  <a:schemeClr val="tx1"/>
                </a:solidFill>
                <a:cs typeface="0 Baran" panose="00000400000000000000" pitchFamily="2" charset="-78"/>
              </a:rPr>
              <a:t>فعالیت ارزشیابی</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آیا با توجه به موضوع درس راهبرد انتخاب شده مناسب است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رویکرد متناسب با رویکرد تدریس در درس فارسی انتخاب شده است</a:t>
            </a:r>
            <a:r>
              <a:rPr lang="ar-SA" sz="2200" dirty="0" smtClean="0">
                <a:solidFill>
                  <a:schemeClr val="tx1"/>
                </a:solidFill>
                <a:cs typeface="0 Baran" panose="00000400000000000000" pitchFamily="2" charset="-78"/>
              </a:rPr>
              <a:t>؟</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ایا روش پرسش و پاسخ به روند مسأله یابی در جریان تدریس کمک می کند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ایا روش ایفای نقش برای شناساندن </a:t>
            </a:r>
            <a:r>
              <a:rPr lang="fa-IR" sz="2200" dirty="0" smtClean="0">
                <a:solidFill>
                  <a:schemeClr val="tx1"/>
                </a:solidFill>
                <a:cs typeface="0 Baran" panose="00000400000000000000" pitchFamily="2" charset="-78"/>
              </a:rPr>
              <a:t>عید نوروز</a:t>
            </a:r>
            <a:r>
              <a:rPr lang="ar-SA" sz="2200" dirty="0" smtClean="0">
                <a:solidFill>
                  <a:schemeClr val="tx1"/>
                </a:solidFill>
                <a:cs typeface="0 Baran" panose="00000400000000000000" pitchFamily="2" charset="-78"/>
              </a:rPr>
              <a:t>مفید </a:t>
            </a:r>
            <a:r>
              <a:rPr lang="ar-SA" sz="2200" dirty="0">
                <a:solidFill>
                  <a:schemeClr val="tx1"/>
                </a:solidFill>
                <a:cs typeface="0 Baran" panose="00000400000000000000" pitchFamily="2" charset="-78"/>
              </a:rPr>
              <a:t>است؟</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با روش بحث گروهی  دانش آموزانم به </a:t>
            </a:r>
            <a:r>
              <a:rPr lang="ar-SA" sz="2200" dirty="0" smtClean="0">
                <a:solidFill>
                  <a:schemeClr val="tx1"/>
                </a:solidFill>
                <a:cs typeface="0 Baran" panose="00000400000000000000" pitchFamily="2" charset="-78"/>
              </a:rPr>
              <a:t>هم</a:t>
            </a:r>
            <a:r>
              <a:rPr lang="fa-IR" sz="2200"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فکری </a:t>
            </a:r>
            <a:r>
              <a:rPr lang="ar-SA" sz="2200" dirty="0">
                <a:solidFill>
                  <a:schemeClr val="tx1"/>
                </a:solidFill>
                <a:cs typeface="0 Baran" panose="00000400000000000000" pitchFamily="2" charset="-78"/>
              </a:rPr>
              <a:t>فعالی دست می یابند؟</a:t>
            </a:r>
            <a:r>
              <a:rPr lang="fa-IR" b="1" dirty="0">
                <a:solidFill>
                  <a:schemeClr val="bg1"/>
                </a:solidFill>
              </a:rPr>
              <a:t/>
            </a:r>
            <a:br>
              <a:rPr lang="fa-IR" b="1" dirty="0">
                <a:solidFill>
                  <a:schemeClr val="bg1"/>
                </a:solidFill>
              </a:rPr>
            </a:br>
            <a:endParaRPr lang="fa-IR" dirty="0"/>
          </a:p>
        </p:txBody>
      </p:sp>
    </p:spTree>
    <p:extLst>
      <p:ext uri="{BB962C8B-B14F-4D97-AF65-F5344CB8AC3E}">
        <p14:creationId xmlns:p14="http://schemas.microsoft.com/office/powerpoint/2010/main" val="9513637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88900"/>
            <a:ext cx="10591800" cy="6769100"/>
          </a:xfrm>
        </p:spPr>
        <p:txBody>
          <a:bodyPr>
            <a:normAutofit/>
          </a:bodyPr>
          <a:lstStyle/>
          <a:p>
            <a:pPr marL="342900" indent="-342900" algn="r">
              <a:lnSpc>
                <a:spcPct val="150000"/>
              </a:lnSpc>
              <a:buFont typeface="Wingdings" panose="05000000000000000000" pitchFamily="2" charset="2"/>
              <a:buChar char="v"/>
              <a:defRPr/>
            </a:pPr>
            <a:r>
              <a:rPr lang="fa-IR" sz="2000" b="1" dirty="0" smtClean="0">
                <a:solidFill>
                  <a:schemeClr val="tx1"/>
                </a:solidFill>
                <a:cs typeface="0 Baran" panose="00000400000000000000" pitchFamily="2" charset="-78"/>
              </a:rPr>
              <a:t>4. انتخاب ابزار آموزشی</a:t>
            </a:r>
            <a:r>
              <a:rPr lang="fa-IR" sz="2000" dirty="0" smtClean="0">
                <a:solidFill>
                  <a:schemeClr val="tx1"/>
                </a:solidFill>
                <a:cs typeface="0 Baran" panose="00000400000000000000" pitchFamily="2" charset="-78"/>
              </a:rPr>
              <a:t/>
            </a:r>
            <a:br>
              <a:rPr lang="fa-IR" sz="2000" dirty="0" smtClean="0">
                <a:solidFill>
                  <a:schemeClr val="tx1"/>
                </a:solidFill>
                <a:cs typeface="0 Baran" panose="00000400000000000000" pitchFamily="2" charset="-78"/>
              </a:rPr>
            </a:br>
            <a:r>
              <a:rPr lang="fa-IR" sz="2000" dirty="0" smtClean="0">
                <a:solidFill>
                  <a:schemeClr val="tx1"/>
                </a:solidFill>
                <a:cs typeface="0 Baran" panose="00000400000000000000" pitchFamily="2" charset="-78"/>
              </a:rPr>
              <a:t>عکس هایی از برگزاری عید نوروز در ایران، </a:t>
            </a:r>
            <a:r>
              <a:rPr lang="ar-SA" sz="2000" dirty="0" smtClean="0">
                <a:solidFill>
                  <a:schemeClr val="tx1"/>
                </a:solidFill>
                <a:cs typeface="0 Baran" panose="00000400000000000000" pitchFamily="2" charset="-78"/>
              </a:rPr>
              <a:t>کارت </a:t>
            </a:r>
            <a:r>
              <a:rPr lang="ar-SA" sz="2000" dirty="0">
                <a:solidFill>
                  <a:schemeClr val="tx1"/>
                </a:solidFill>
                <a:cs typeface="0 Baran" panose="00000400000000000000" pitchFamily="2" charset="-78"/>
              </a:rPr>
              <a:t>های گروه </a:t>
            </a:r>
            <a:r>
              <a:rPr lang="ar-SA" sz="2000" dirty="0" smtClean="0">
                <a:solidFill>
                  <a:schemeClr val="tx1"/>
                </a:solidFill>
                <a:cs typeface="0 Baran" panose="00000400000000000000" pitchFamily="2" charset="-78"/>
              </a:rPr>
              <a:t>بندی</a:t>
            </a:r>
            <a:r>
              <a:rPr lang="fa-IR" sz="2000" dirty="0" smtClean="0">
                <a:solidFill>
                  <a:schemeClr val="tx1"/>
                </a:solidFill>
                <a:cs typeface="0 Baran" panose="00000400000000000000" pitchFamily="2" charset="-78"/>
              </a:rPr>
              <a:t>، وسایل سفره هفت سین ( سرکه</a:t>
            </a:r>
            <a:r>
              <a:rPr lang="fa-IR" sz="2000" dirty="0">
                <a:solidFill>
                  <a:schemeClr val="tx1"/>
                </a:solidFill>
                <a:cs typeface="0 Baran" panose="00000400000000000000" pitchFamily="2" charset="-78"/>
              </a:rPr>
              <a:t>، سکه، سمنو، </a:t>
            </a:r>
            <a:r>
              <a:rPr lang="fa-IR" sz="2000" dirty="0" smtClean="0">
                <a:solidFill>
                  <a:schemeClr val="tx1"/>
                </a:solidFill>
                <a:cs typeface="0 Baran" panose="00000400000000000000" pitchFamily="2" charset="-78"/>
              </a:rPr>
              <a:t>سیب، سبزه، سیر، سنجد) </a:t>
            </a:r>
            <a:r>
              <a:rPr lang="ar-SA" sz="2000" dirty="0" smtClean="0">
                <a:solidFill>
                  <a:schemeClr val="tx1"/>
                </a:solidFill>
                <a:cs typeface="0 Baran" panose="00000400000000000000" pitchFamily="2" charset="-78"/>
              </a:rPr>
              <a:t> برچسب </a:t>
            </a:r>
            <a:r>
              <a:rPr lang="ar-SA" sz="2000" dirty="0">
                <a:solidFill>
                  <a:schemeClr val="tx1"/>
                </a:solidFill>
                <a:cs typeface="0 Baran" panose="00000400000000000000" pitchFamily="2" charset="-78"/>
              </a:rPr>
              <a:t>تشویقی </a:t>
            </a:r>
            <a:r>
              <a:rPr lang="fa-IR" sz="2000" dirty="0" smtClean="0">
                <a:solidFill>
                  <a:schemeClr val="tx1"/>
                </a:solidFill>
                <a:cs typeface="0 Baran" panose="00000400000000000000" pitchFamily="2" charset="-78"/>
              </a:rPr>
              <a:t>، محتوای </a:t>
            </a:r>
            <a:r>
              <a:rPr lang="fa-IR" sz="2000" dirty="0">
                <a:solidFill>
                  <a:schemeClr val="tx1"/>
                </a:solidFill>
                <a:cs typeface="0 Baran" panose="00000400000000000000" pitchFamily="2" charset="-78"/>
              </a:rPr>
              <a:t>تولید شده</a:t>
            </a:r>
            <a:br>
              <a:rPr lang="fa-IR"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fa-IR" sz="2000" b="1" dirty="0">
                <a:solidFill>
                  <a:schemeClr val="tx1"/>
                </a:solidFill>
                <a:cs typeface="0 Baran" panose="00000400000000000000" pitchFamily="2" charset="-78"/>
              </a:rPr>
              <a:t>فعالیت ارزشیابی</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آیا استفاده از این ابزارهای برای تدریس با توجه به روش تدریس مناسب است ؟</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آیا تمامی ابزارها با توجه به روش تدریس در کلاس درس برای دانش آموزان قابل دسترسی هستند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آ</a:t>
            </a:r>
            <a:r>
              <a:rPr lang="ar-SA" sz="2000" dirty="0" smtClean="0">
                <a:solidFill>
                  <a:schemeClr val="tx1"/>
                </a:solidFill>
                <a:cs typeface="0 Baran" panose="00000400000000000000" pitchFamily="2" charset="-78"/>
              </a:rPr>
              <a:t>یا </a:t>
            </a:r>
            <a:r>
              <a:rPr lang="ar-SA" sz="2000" dirty="0">
                <a:solidFill>
                  <a:schemeClr val="tx1"/>
                </a:solidFill>
                <a:cs typeface="0 Baran" panose="00000400000000000000" pitchFamily="2" charset="-78"/>
              </a:rPr>
              <a:t>ابزار انتخابی من باعث تسهیل یادگیری واقعیت ها می شود؟</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smtClean="0">
                <a:solidFill>
                  <a:schemeClr val="tx1"/>
                </a:solidFill>
                <a:cs typeface="0 Baran" panose="00000400000000000000" pitchFamily="2" charset="-78"/>
              </a:rPr>
              <a:t> </a:t>
            </a:r>
            <a:r>
              <a:rPr lang="fa-IR" sz="2000" dirty="0">
                <a:solidFill>
                  <a:schemeClr val="tx1"/>
                </a:solidFill>
                <a:cs typeface="0 Baran" panose="00000400000000000000" pitchFamily="2" charset="-78"/>
              </a:rPr>
              <a:t>آ</a:t>
            </a:r>
            <a:r>
              <a:rPr lang="ar-SA" sz="2000" dirty="0">
                <a:solidFill>
                  <a:schemeClr val="tx1"/>
                </a:solidFill>
                <a:cs typeface="0 Baran" panose="00000400000000000000" pitchFamily="2" charset="-78"/>
              </a:rPr>
              <a:t>یا ابزارها </a:t>
            </a:r>
            <a:r>
              <a:rPr lang="fa-IR" sz="2000" dirty="0">
                <a:solidFill>
                  <a:schemeClr val="tx1"/>
                </a:solidFill>
                <a:cs typeface="0 Baran" panose="00000400000000000000" pitchFamily="2" charset="-78"/>
              </a:rPr>
              <a:t>های آموزشی انتخاب شده </a:t>
            </a:r>
            <a:r>
              <a:rPr lang="ar-SA" sz="2000" dirty="0">
                <a:solidFill>
                  <a:schemeClr val="tx1"/>
                </a:solidFill>
                <a:cs typeface="0 Baran" panose="00000400000000000000" pitchFamily="2" charset="-78"/>
              </a:rPr>
              <a:t>می تواند یاد گیری را تثبیت کند؟</a:t>
            </a:r>
            <a:r>
              <a:rPr lang="en-US" b="1" dirty="0">
                <a:solidFill>
                  <a:schemeClr val="bg1"/>
                </a:solidFill>
              </a:rPr>
              <a:t/>
            </a:r>
            <a:br>
              <a:rPr lang="en-US" b="1" dirty="0">
                <a:solidFill>
                  <a:schemeClr val="bg1"/>
                </a:solidFill>
              </a:rPr>
            </a:br>
            <a:endParaRPr lang="fa-IR" dirty="0"/>
          </a:p>
        </p:txBody>
      </p:sp>
    </p:spTree>
    <p:extLst>
      <p:ext uri="{BB962C8B-B14F-4D97-AF65-F5344CB8AC3E}">
        <p14:creationId xmlns:p14="http://schemas.microsoft.com/office/powerpoint/2010/main" val="12259085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0848" y="170688"/>
            <a:ext cx="10741152" cy="6687312"/>
          </a:xfrm>
        </p:spPr>
        <p:txBody>
          <a:bodyPr>
            <a:normAutofit/>
          </a:bodyPr>
          <a:lstStyle/>
          <a:p>
            <a:pPr marL="342900" indent="-342900" algn="r" fontAlgn="auto">
              <a:lnSpc>
                <a:spcPct val="150000"/>
              </a:lnSpc>
              <a:spcAft>
                <a:spcPts val="0"/>
              </a:spcAft>
              <a:buFont typeface="Wingdings" panose="05000000000000000000" pitchFamily="2" charset="2"/>
              <a:buChar char="v"/>
              <a:defRPr/>
            </a:pPr>
            <a:r>
              <a:rPr lang="fa-IR" sz="2200" b="1" dirty="0">
                <a:solidFill>
                  <a:schemeClr val="tx1"/>
                </a:solidFill>
                <a:cs typeface="0 Baran" panose="00000400000000000000" pitchFamily="2" charset="-78"/>
              </a:rPr>
              <a:t>5</a:t>
            </a:r>
            <a:r>
              <a:rPr lang="fa-IR" sz="2200" b="1" dirty="0" smtClean="0">
                <a:solidFill>
                  <a:schemeClr val="tx1"/>
                </a:solidFill>
                <a:cs typeface="0 Baran" panose="00000400000000000000" pitchFamily="2" charset="-78"/>
              </a:rPr>
              <a:t>. طراحی </a:t>
            </a:r>
            <a:r>
              <a:rPr lang="fa-IR" sz="2200" b="1" dirty="0">
                <a:solidFill>
                  <a:schemeClr val="tx1"/>
                </a:solidFill>
                <a:cs typeface="0 Baran" panose="00000400000000000000" pitchFamily="2" charset="-78"/>
              </a:rPr>
              <a:t>و توسعه محیط های </a:t>
            </a:r>
            <a:r>
              <a:rPr lang="fa-IR" sz="2200" b="1" dirty="0" smtClean="0">
                <a:solidFill>
                  <a:schemeClr val="tx1"/>
                </a:solidFill>
                <a:cs typeface="0 Baran" panose="00000400000000000000" pitchFamily="2" charset="-78"/>
              </a:rPr>
              <a:t>یادگیری</a:t>
            </a:r>
            <a:r>
              <a:rPr lang="fa-IR" sz="2200" b="1" dirty="0" smtClean="0">
                <a:solidFill>
                  <a:srgbClr val="FF0000"/>
                </a:solidFill>
                <a:cs typeface="0 Baran" panose="00000400000000000000" pitchFamily="2" charset="-78"/>
              </a:rPr>
              <a:t/>
            </a:r>
            <a:br>
              <a:rPr lang="fa-IR" sz="2200" b="1" dirty="0" smtClean="0">
                <a:solidFill>
                  <a:srgbClr val="FF0000"/>
                </a:solidFill>
                <a:cs typeface="0 Baran" panose="00000400000000000000" pitchFamily="2" charset="-78"/>
              </a:rPr>
            </a:b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اهمیت فرایند یادگیری در فرایند تدریس را نباید فراموش کرد </a:t>
            </a:r>
            <a:r>
              <a:rPr lang="fa-IR" sz="2200" dirty="0">
                <a:solidFill>
                  <a:schemeClr val="tx1"/>
                </a:solidFill>
                <a:cs typeface="0 Baran" panose="00000400000000000000" pitchFamily="2" charset="-78"/>
              </a:rPr>
              <a:t>.</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دانش آموزان در محیط و فضای مرتبط</a:t>
            </a:r>
            <a:r>
              <a:rPr lang="fa-IR" sz="2200" dirty="0">
                <a:solidFill>
                  <a:schemeClr val="tx1"/>
                </a:solidFill>
                <a:cs typeface="0 Baran" panose="00000400000000000000" pitchFamily="2" charset="-78"/>
              </a:rPr>
              <a:t> با </a:t>
            </a:r>
            <a:r>
              <a:rPr lang="fa-IR" sz="2200" dirty="0" smtClean="0">
                <a:solidFill>
                  <a:schemeClr val="tx1"/>
                </a:solidFill>
                <a:cs typeface="0 Baran" panose="00000400000000000000" pitchFamily="2" charset="-78"/>
              </a:rPr>
              <a:t>فرایند تدریس </a:t>
            </a:r>
            <a:r>
              <a:rPr lang="fa-IR" sz="2200" dirty="0">
                <a:solidFill>
                  <a:schemeClr val="tx1"/>
                </a:solidFill>
                <a:cs typeface="0 Baran" panose="00000400000000000000" pitchFamily="2" charset="-78"/>
              </a:rPr>
              <a:t>بیشتر می آموزند. </a:t>
            </a:r>
            <a:r>
              <a:rPr lang="fa-IR" sz="2200" dirty="0" smtClean="0">
                <a:solidFill>
                  <a:schemeClr val="tx1"/>
                </a:solidFill>
                <a:cs typeface="0 Baran" panose="00000400000000000000" pitchFamily="2" charset="-78"/>
              </a:rPr>
              <a:t>پس تصمیم گرفتم برنامه </a:t>
            </a:r>
            <a:r>
              <a:rPr lang="fa-IR" sz="2200" dirty="0">
                <a:solidFill>
                  <a:schemeClr val="tx1"/>
                </a:solidFill>
                <a:cs typeface="0 Baran" panose="00000400000000000000" pitchFamily="2" charset="-78"/>
              </a:rPr>
              <a:t>درسی کلاس را تنظیم کنم که تدریس این درس </a:t>
            </a:r>
            <a:r>
              <a:rPr lang="fa-IR" sz="2200" dirty="0" smtClean="0">
                <a:solidFill>
                  <a:schemeClr val="tx1"/>
                </a:solidFill>
                <a:cs typeface="0 Baran" panose="00000400000000000000" pitchFamily="2" charset="-78"/>
              </a:rPr>
              <a:t>هفته ی اول بعد از نوروز باشد.گروهبندی بچه ها به </a:t>
            </a:r>
            <a:r>
              <a:rPr lang="fa-IR" sz="2200" dirty="0">
                <a:solidFill>
                  <a:schemeClr val="tx1"/>
                </a:solidFill>
                <a:cs typeface="0 Baran" panose="00000400000000000000" pitchFamily="2" charset="-78"/>
              </a:rPr>
              <a:t>صورتی که با هم در تعامل باشند  همچنین برای بالا بردن تاثیر  محیط یادگیری بر فراگیران سعی کرده ام </a:t>
            </a:r>
            <a:r>
              <a:rPr lang="fa-IR" sz="2200" dirty="0" smtClean="0">
                <a:solidFill>
                  <a:schemeClr val="tx1"/>
                </a:solidFill>
                <a:cs typeface="0 Baran" panose="00000400000000000000" pitchFamily="2" charset="-78"/>
              </a:rPr>
              <a:t>تصاویر </a:t>
            </a:r>
            <a:r>
              <a:rPr lang="fa-IR" sz="2200" dirty="0">
                <a:solidFill>
                  <a:schemeClr val="tx1"/>
                </a:solidFill>
                <a:cs typeface="0 Baran" panose="00000400000000000000" pitchFamily="2" charset="-78"/>
              </a:rPr>
              <a:t>و تولید محتوا و که منجر به یادگیری چند حسی ( مختلط) می شود و باعث یادگیری </a:t>
            </a:r>
            <a:r>
              <a:rPr lang="fa-IR" sz="2200" dirty="0" smtClean="0">
                <a:solidFill>
                  <a:schemeClr val="tx1"/>
                </a:solidFill>
                <a:cs typeface="0 Baran" panose="00000400000000000000" pitchFamily="2" charset="-78"/>
              </a:rPr>
              <a:t>فراگیران </a:t>
            </a:r>
            <a:r>
              <a:rPr lang="fa-IR" sz="2200" dirty="0">
                <a:solidFill>
                  <a:schemeClr val="tx1"/>
                </a:solidFill>
                <a:cs typeface="0 Baran" panose="00000400000000000000" pitchFamily="2" charset="-78"/>
              </a:rPr>
              <a:t>ازطریق تمام حواس خواهد شد استفاده کنم</a:t>
            </a:r>
            <a:r>
              <a:rPr lang="fa-IR" sz="2200" dirty="0" smtClean="0">
                <a:solidFill>
                  <a:schemeClr val="tx1"/>
                </a:solidFill>
                <a:cs typeface="0 Baran" panose="00000400000000000000" pitchFamily="2" charset="-78"/>
              </a:rPr>
              <a:t>.</a:t>
            </a:r>
            <a:r>
              <a:rPr lang="fa-IR" sz="2200" b="1" dirty="0">
                <a:solidFill>
                  <a:schemeClr val="tx1"/>
                </a:solidFill>
                <a:cs typeface="0 Baran" panose="00000400000000000000" pitchFamily="2" charset="-78"/>
              </a:rPr>
              <a:t/>
            </a:r>
            <a:br>
              <a:rPr lang="fa-IR" sz="2200" b="1" dirty="0">
                <a:solidFill>
                  <a:schemeClr val="tx1"/>
                </a:solidFill>
                <a:cs typeface="0 Baran" panose="00000400000000000000" pitchFamily="2" charset="-78"/>
              </a:rPr>
            </a:br>
            <a:r>
              <a:rPr lang="fa-IR" sz="2200" b="1" dirty="0">
                <a:solidFill>
                  <a:schemeClr val="tx1"/>
                </a:solidFill>
                <a:cs typeface="0 Baran" panose="00000400000000000000" pitchFamily="2" charset="-78"/>
              </a:rPr>
              <a:t>فعالیت های ارزشیابی</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توسعه محیط یادگیری با اهداف یادگیری</a:t>
            </a:r>
            <a:r>
              <a:rPr lang="fa-IR" sz="2200" dirty="0">
                <a:solidFill>
                  <a:schemeClr val="tx1"/>
                </a:solidFill>
                <a:cs typeface="0 Baran" panose="00000400000000000000" pitchFamily="2" charset="-78"/>
              </a:rPr>
              <a:t> و راهبردها</a:t>
            </a:r>
            <a:r>
              <a:rPr lang="ar-SA" sz="2200" dirty="0">
                <a:solidFill>
                  <a:schemeClr val="tx1"/>
                </a:solidFill>
                <a:cs typeface="0 Baran" panose="00000400000000000000" pitchFamily="2" charset="-78"/>
              </a:rPr>
              <a:t> همسواست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تصاویر نصب شده روی </a:t>
            </a:r>
            <a:r>
              <a:rPr lang="ar-SA" sz="2200" dirty="0" smtClean="0">
                <a:solidFill>
                  <a:schemeClr val="tx1"/>
                </a:solidFill>
                <a:cs typeface="0 Baran" panose="00000400000000000000" pitchFamily="2" charset="-78"/>
              </a:rPr>
              <a:t>دیوار</a:t>
            </a:r>
            <a:r>
              <a:rPr lang="fa-IR" sz="2200" dirty="0" smtClean="0">
                <a:solidFill>
                  <a:schemeClr val="tx1"/>
                </a:solidFill>
                <a:cs typeface="0 Baran" panose="00000400000000000000" pitchFamily="2" charset="-78"/>
              </a:rPr>
              <a:t> و </a:t>
            </a:r>
            <a:r>
              <a:rPr lang="fa-IR" sz="2200" dirty="0" smtClean="0">
                <a:solidFill>
                  <a:schemeClr val="tx1"/>
                </a:solidFill>
                <a:cs typeface="0 Baran" panose="00000400000000000000" pitchFamily="2" charset="-78"/>
              </a:rPr>
              <a:t>و وسایل سفره هفت سین </a:t>
            </a:r>
            <a:r>
              <a:rPr lang="ar-SA" sz="2200" dirty="0" smtClean="0">
                <a:solidFill>
                  <a:schemeClr val="tx1"/>
                </a:solidFill>
                <a:cs typeface="0 Baran" panose="00000400000000000000" pitchFamily="2" charset="-78"/>
              </a:rPr>
              <a:t>ارتباط </a:t>
            </a:r>
            <a:r>
              <a:rPr lang="ar-SA" sz="2200" dirty="0" smtClean="0">
                <a:solidFill>
                  <a:schemeClr val="tx1"/>
                </a:solidFill>
                <a:cs typeface="0 Baran" panose="00000400000000000000" pitchFamily="2" charset="-78"/>
              </a:rPr>
              <a:t>مناسبی </a:t>
            </a:r>
            <a:r>
              <a:rPr lang="ar-SA" sz="2200" dirty="0">
                <a:solidFill>
                  <a:schemeClr val="tx1"/>
                </a:solidFill>
                <a:cs typeface="0 Baran" panose="00000400000000000000" pitchFamily="2" charset="-78"/>
              </a:rPr>
              <a:t>با مفهوم درس جدید برای دانش </a:t>
            </a:r>
            <a:r>
              <a:rPr lang="fa-IR" sz="2200" dirty="0" smtClean="0">
                <a:solidFill>
                  <a:schemeClr val="tx1"/>
                </a:solidFill>
                <a:cs typeface="0 Baran" panose="00000400000000000000" pitchFamily="2" charset="-78"/>
              </a:rPr>
              <a:t>آ</a:t>
            </a:r>
            <a:r>
              <a:rPr lang="ar-SA" sz="2200" dirty="0" smtClean="0">
                <a:solidFill>
                  <a:schemeClr val="tx1"/>
                </a:solidFill>
                <a:cs typeface="0 Baran" panose="00000400000000000000" pitchFamily="2" charset="-78"/>
              </a:rPr>
              <a:t>موزانم </a:t>
            </a:r>
            <a:r>
              <a:rPr lang="ar-SA" sz="2200" dirty="0">
                <a:solidFill>
                  <a:schemeClr val="tx1"/>
                </a:solidFill>
                <a:cs typeface="0 Baran" panose="00000400000000000000" pitchFamily="2" charset="-78"/>
              </a:rPr>
              <a:t>ایجاد می کند؟</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ابزارهای انتخاب شده در محیط یادگیری باعث تسهیل یادگیری می شود ؟</a:t>
            </a:r>
            <a:r>
              <a:rPr lang="en-US" sz="2000" b="1" dirty="0">
                <a:solidFill>
                  <a:schemeClr val="tx1"/>
                </a:solidFill>
                <a:cs typeface="0 Baran" panose="00000400000000000000" pitchFamily="2" charset="-78"/>
              </a:rPr>
              <a:t/>
            </a:r>
            <a:br>
              <a:rPr lang="en-US" sz="2000" b="1" dirty="0">
                <a:solidFill>
                  <a:schemeClr val="tx1"/>
                </a:solidFill>
                <a:cs typeface="0 Baran" panose="00000400000000000000" pitchFamily="2" charset="-78"/>
              </a:rPr>
            </a:br>
            <a:endParaRPr lang="fa-IR" sz="2000" dirty="0">
              <a:solidFill>
                <a:schemeClr val="tx1"/>
              </a:solidFill>
              <a:cs typeface="0 Baran" panose="00000400000000000000" pitchFamily="2" charset="-78"/>
            </a:endParaRPr>
          </a:p>
        </p:txBody>
      </p:sp>
    </p:spTree>
    <p:extLst>
      <p:ext uri="{BB962C8B-B14F-4D97-AF65-F5344CB8AC3E}">
        <p14:creationId xmlns:p14="http://schemas.microsoft.com/office/powerpoint/2010/main" val="14307781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912600" cy="6946900"/>
          </a:xfrm>
        </p:spPr>
        <p:txBody>
          <a:bodyPr>
            <a:normAutofit/>
          </a:bodyPr>
          <a:lstStyle/>
          <a:p>
            <a:pPr marL="342900" indent="-342900" algn="r" fontAlgn="auto">
              <a:lnSpc>
                <a:spcPct val="150000"/>
              </a:lnSpc>
              <a:spcAft>
                <a:spcPts val="0"/>
              </a:spcAft>
              <a:buFont typeface="Wingdings" panose="05000000000000000000" pitchFamily="2" charset="2"/>
              <a:buChar char="v"/>
              <a:defRPr/>
            </a:pPr>
            <a:r>
              <a:rPr lang="fa-IR" sz="2200" b="1" dirty="0" smtClean="0">
                <a:solidFill>
                  <a:schemeClr val="tx1"/>
                </a:solidFill>
                <a:cs typeface="0 Baran" panose="00000400000000000000" pitchFamily="2" charset="-78"/>
              </a:rPr>
              <a:t>6. تهیه </a:t>
            </a:r>
            <a:r>
              <a:rPr lang="fa-IR" sz="2200" b="1" dirty="0">
                <a:solidFill>
                  <a:schemeClr val="tx1"/>
                </a:solidFill>
                <a:cs typeface="0 Baran" panose="00000400000000000000" pitchFamily="2" charset="-78"/>
              </a:rPr>
              <a:t>طرح </a:t>
            </a:r>
            <a:r>
              <a:rPr lang="fa-IR" sz="2200" b="1" dirty="0" smtClean="0">
                <a:solidFill>
                  <a:schemeClr val="tx1"/>
                </a:solidFill>
                <a:cs typeface="0 Baran" panose="00000400000000000000" pitchFamily="2" charset="-78"/>
              </a:rPr>
              <a:t>ارزیابی</a:t>
            </a:r>
            <a:br>
              <a:rPr lang="fa-IR" sz="2200" b="1" dirty="0" smtClean="0">
                <a:solidFill>
                  <a:schemeClr val="tx1"/>
                </a:solidFill>
                <a:cs typeface="0 Baran" panose="00000400000000000000" pitchFamily="2" charset="-78"/>
              </a:rPr>
            </a:b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b="1" dirty="0">
                <a:solidFill>
                  <a:schemeClr val="tx1"/>
                </a:solidFill>
                <a:cs typeface="0 Baran" panose="00000400000000000000" pitchFamily="2" charset="-78"/>
              </a:rPr>
              <a:t>سنجش آغازین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برای اطمینان از اینکه فراگیران درس قبلی را خوب یاد گرفته اند سوالاتی از درس قبل </a:t>
            </a:r>
            <a:r>
              <a:rPr lang="ar-SA" sz="2200" dirty="0" smtClean="0">
                <a:solidFill>
                  <a:schemeClr val="tx1"/>
                </a:solidFill>
                <a:cs typeface="0 Baran" panose="00000400000000000000" pitchFamily="2" charset="-78"/>
              </a:rPr>
              <a:t>می</a:t>
            </a:r>
            <a:r>
              <a:rPr lang="fa-IR" sz="2200"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پرسم</a:t>
            </a:r>
            <a:r>
              <a:rPr lang="en-US" sz="2200" dirty="0" smtClean="0">
                <a:solidFill>
                  <a:schemeClr val="tx1"/>
                </a:solidFill>
                <a:cs typeface="0 Baran" panose="00000400000000000000" pitchFamily="2" charset="-78"/>
              </a:rPr>
              <a:t>.</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b="1" dirty="0">
                <a:solidFill>
                  <a:schemeClr val="tx1"/>
                </a:solidFill>
                <a:cs typeface="0 Baran" panose="00000400000000000000" pitchFamily="2" charset="-78"/>
              </a:rPr>
              <a:t>پیش </a:t>
            </a:r>
            <a:r>
              <a:rPr lang="fa-IR" sz="2200" b="1" dirty="0" smtClean="0">
                <a:solidFill>
                  <a:schemeClr val="tx1"/>
                </a:solidFill>
                <a:cs typeface="0 Baran" panose="00000400000000000000" pitchFamily="2" charset="-78"/>
              </a:rPr>
              <a:t>آ</a:t>
            </a:r>
            <a:r>
              <a:rPr lang="ar-SA" sz="2200" b="1" dirty="0" smtClean="0">
                <a:solidFill>
                  <a:schemeClr val="tx1"/>
                </a:solidFill>
                <a:cs typeface="0 Baran" panose="00000400000000000000" pitchFamily="2" charset="-78"/>
              </a:rPr>
              <a:t>زمون:</a:t>
            </a:r>
            <a:r>
              <a:rPr lang="en-US" sz="2200" b="1"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چند </a:t>
            </a:r>
            <a:r>
              <a:rPr lang="ar-SA" sz="2200" dirty="0">
                <a:solidFill>
                  <a:schemeClr val="tx1"/>
                </a:solidFill>
                <a:cs typeface="0 Baran" panose="00000400000000000000" pitchFamily="2" charset="-78"/>
              </a:rPr>
              <a:t>سوال در ارتباط با </a:t>
            </a:r>
            <a:r>
              <a:rPr lang="ar-SA" sz="2200" dirty="0" smtClean="0">
                <a:solidFill>
                  <a:schemeClr val="tx1"/>
                </a:solidFill>
                <a:cs typeface="0 Baran" panose="00000400000000000000" pitchFamily="2" charset="-78"/>
              </a:rPr>
              <a:t>درس</a:t>
            </a:r>
            <a:r>
              <a:rPr lang="fa-IR" sz="2200" dirty="0" smtClean="0">
                <a:solidFill>
                  <a:schemeClr val="tx1"/>
                </a:solidFill>
                <a:cs typeface="0 Baran" panose="00000400000000000000" pitchFamily="2" charset="-78"/>
              </a:rPr>
              <a:t> ج</a:t>
            </a:r>
            <a:r>
              <a:rPr lang="ar-SA" sz="2200" dirty="0" smtClean="0">
                <a:solidFill>
                  <a:schemeClr val="tx1"/>
                </a:solidFill>
                <a:cs typeface="0 Baran" panose="00000400000000000000" pitchFamily="2" charset="-78"/>
              </a:rPr>
              <a:t>دید </a:t>
            </a:r>
            <a:r>
              <a:rPr lang="ar-SA" sz="2200" dirty="0">
                <a:solidFill>
                  <a:schemeClr val="tx1"/>
                </a:solidFill>
                <a:cs typeface="0 Baran" panose="00000400000000000000" pitchFamily="2" charset="-78"/>
              </a:rPr>
              <a:t>می </a:t>
            </a:r>
            <a:r>
              <a:rPr lang="ar-SA" sz="2200" dirty="0" smtClean="0">
                <a:solidFill>
                  <a:schemeClr val="tx1"/>
                </a:solidFill>
                <a:cs typeface="0 Baran" panose="00000400000000000000" pitchFamily="2" charset="-78"/>
              </a:rPr>
              <a:t>پرسم</a:t>
            </a:r>
            <a:r>
              <a:rPr lang="fa-IR" sz="2200" dirty="0">
                <a:solidFill>
                  <a:schemeClr val="tx1"/>
                </a:solidFill>
                <a:cs typeface="0 Baran" panose="00000400000000000000" pitchFamily="2" charset="-78"/>
              </a:rPr>
              <a:t>:</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شما  در تعطیلات عید چه کارهایی انجام دادید با خانواده کجا رفتید؟</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گفتن </a:t>
            </a:r>
            <a:r>
              <a:rPr lang="ar-SA" sz="2200" dirty="0">
                <a:solidFill>
                  <a:schemeClr val="tx1"/>
                </a:solidFill>
                <a:cs typeface="0 Baran" panose="00000400000000000000" pitchFamily="2" charset="-78"/>
              </a:rPr>
              <a:t>جملات زیبا در باره ی </a:t>
            </a:r>
            <a:r>
              <a:rPr lang="fa-IR" sz="2200" dirty="0" smtClean="0">
                <a:solidFill>
                  <a:schemeClr val="tx1"/>
                </a:solidFill>
                <a:cs typeface="0 Baran" panose="00000400000000000000" pitchFamily="2" charset="-78"/>
              </a:rPr>
              <a:t>عید نوروز و برگزاری آئین آن </a:t>
            </a:r>
            <a:r>
              <a:rPr lang="ar-SA" sz="2200" dirty="0" smtClean="0">
                <a:solidFill>
                  <a:schemeClr val="tx1"/>
                </a:solidFill>
                <a:cs typeface="0 Baran" panose="00000400000000000000" pitchFamily="2" charset="-78"/>
              </a:rPr>
              <a:t>در </a:t>
            </a:r>
            <a:r>
              <a:rPr lang="ar-SA" sz="2200" dirty="0">
                <a:solidFill>
                  <a:schemeClr val="tx1"/>
                </a:solidFill>
                <a:cs typeface="0 Baran" panose="00000400000000000000" pitchFamily="2" charset="-78"/>
              </a:rPr>
              <a:t>هر </a:t>
            </a:r>
            <a:r>
              <a:rPr lang="ar-SA" sz="2200" dirty="0" smtClean="0">
                <a:solidFill>
                  <a:schemeClr val="tx1"/>
                </a:solidFill>
                <a:cs typeface="0 Baran" panose="00000400000000000000" pitchFamily="2" charset="-78"/>
              </a:rPr>
              <a:t>گر</a:t>
            </a:r>
            <a:r>
              <a:rPr lang="fa-IR" sz="2200" dirty="0" smtClean="0">
                <a:solidFill>
                  <a:schemeClr val="tx1"/>
                </a:solidFill>
                <a:cs typeface="0 Baran" panose="00000400000000000000" pitchFamily="2" charset="-78"/>
              </a:rPr>
              <a:t>وه.</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بیان </a:t>
            </a:r>
            <a:r>
              <a:rPr lang="ar-SA" sz="2200" dirty="0">
                <a:solidFill>
                  <a:schemeClr val="tx1"/>
                </a:solidFill>
                <a:cs typeface="0 Baran" panose="00000400000000000000" pitchFamily="2" charset="-78"/>
              </a:rPr>
              <a:t>و یادآوری های زیبایی </a:t>
            </a:r>
            <a:r>
              <a:rPr lang="ar-SA" sz="2200" dirty="0" smtClean="0">
                <a:solidFill>
                  <a:schemeClr val="tx1"/>
                </a:solidFill>
                <a:cs typeface="0 Baran" panose="00000400000000000000" pitchFamily="2" charset="-78"/>
              </a:rPr>
              <a:t>های</a:t>
            </a:r>
            <a:r>
              <a:rPr lang="fa-IR" sz="2200" dirty="0" smtClean="0">
                <a:solidFill>
                  <a:schemeClr val="tx1"/>
                </a:solidFill>
                <a:cs typeface="0 Baran" panose="00000400000000000000" pitchFamily="2" charset="-78"/>
              </a:rPr>
              <a:t> عید نوروز و سفره هفت سین </a:t>
            </a:r>
            <a:r>
              <a:rPr lang="ar-SA" sz="2200" dirty="0" smtClean="0">
                <a:solidFill>
                  <a:schemeClr val="tx1"/>
                </a:solidFill>
                <a:cs typeface="0 Baran" panose="00000400000000000000" pitchFamily="2" charset="-78"/>
              </a:rPr>
              <a:t>در </a:t>
            </a:r>
            <a:r>
              <a:rPr lang="ar-SA" sz="2200" dirty="0">
                <a:solidFill>
                  <a:schemeClr val="tx1"/>
                </a:solidFill>
                <a:cs typeface="0 Baran" panose="00000400000000000000" pitchFamily="2" charset="-78"/>
              </a:rPr>
              <a:t>قالب  بازی </a:t>
            </a:r>
            <a:r>
              <a:rPr lang="ar-SA" sz="2200" dirty="0" smtClean="0">
                <a:solidFill>
                  <a:schemeClr val="tx1"/>
                </a:solidFill>
                <a:cs typeface="0 Baran" panose="00000400000000000000" pitchFamily="2" charset="-78"/>
              </a:rPr>
              <a:t>وشع</a:t>
            </a:r>
            <a:r>
              <a:rPr lang="fa-IR" sz="2200" dirty="0" smtClean="0">
                <a:solidFill>
                  <a:schemeClr val="tx1"/>
                </a:solidFill>
                <a:cs typeface="0 Baran" panose="00000400000000000000" pitchFamily="2" charset="-78"/>
              </a:rPr>
              <a:t>ر.</a:t>
            </a:r>
            <a:r>
              <a:rPr lang="en-US" sz="2200" dirty="0" smtClean="0">
                <a:solidFill>
                  <a:schemeClr val="tx1"/>
                </a:solidFill>
                <a:cs typeface="0 Baran" panose="00000400000000000000" pitchFamily="2" charset="-78"/>
              </a:rPr>
              <a:t/>
            </a:r>
            <a:br>
              <a:rPr lang="en-US"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روز طبیعت چه روزی است؟</a:t>
            </a:r>
            <a:r>
              <a:rPr lang="en-US" b="1" dirty="0">
                <a:solidFill>
                  <a:schemeClr val="bg1"/>
                </a:solidFill>
              </a:rPr>
              <a:t/>
            </a:r>
            <a:br>
              <a:rPr lang="en-US" b="1" dirty="0">
                <a:solidFill>
                  <a:schemeClr val="bg1"/>
                </a:solidFill>
              </a:rPr>
            </a:br>
            <a:endParaRPr lang="fa-IR" dirty="0"/>
          </a:p>
        </p:txBody>
      </p:sp>
    </p:spTree>
    <p:extLst>
      <p:ext uri="{BB962C8B-B14F-4D97-AF65-F5344CB8AC3E}">
        <p14:creationId xmlns:p14="http://schemas.microsoft.com/office/powerpoint/2010/main" val="36291964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1645900" cy="6693408"/>
          </a:xfrm>
        </p:spPr>
        <p:txBody>
          <a:bodyPr>
            <a:normAutofit fontScale="90000"/>
          </a:bodyPr>
          <a:lstStyle/>
          <a:p>
            <a:pPr algn="r">
              <a:lnSpc>
                <a:spcPct val="150000"/>
              </a:lnSpc>
              <a:defRPr/>
            </a:pPr>
            <a:r>
              <a:rPr lang="ar-SA" sz="2200" b="1" dirty="0">
                <a:solidFill>
                  <a:schemeClr val="tx1"/>
                </a:solidFill>
                <a:cs typeface="0 Baran" panose="00000400000000000000" pitchFamily="2" charset="-78"/>
              </a:rPr>
              <a:t>سنجش تکوینی :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روخوانی </a:t>
            </a:r>
            <a:r>
              <a:rPr lang="ar-SA" sz="2200" dirty="0">
                <a:solidFill>
                  <a:schemeClr val="tx1"/>
                </a:solidFill>
                <a:cs typeface="0 Baran" panose="00000400000000000000" pitchFamily="2" charset="-78"/>
              </a:rPr>
              <a:t>درس جدید توسط چند شاگرد به صورت روان و صحی</a:t>
            </a:r>
            <a:r>
              <a:rPr lang="fa-IR" sz="2200" dirty="0">
                <a:solidFill>
                  <a:schemeClr val="tx1"/>
                </a:solidFill>
                <a:cs typeface="0 Baran" panose="00000400000000000000" pitchFamily="2" charset="-78"/>
              </a:rPr>
              <a:t>ح</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معنی </a:t>
            </a:r>
            <a:r>
              <a:rPr lang="ar-SA" sz="2200" dirty="0">
                <a:solidFill>
                  <a:schemeClr val="tx1"/>
                </a:solidFill>
                <a:cs typeface="0 Baran" panose="00000400000000000000" pitchFamily="2" charset="-78"/>
              </a:rPr>
              <a:t>و مفهوم کلمات جدید درس را در گروه پیدا کنند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جملات </a:t>
            </a:r>
            <a:r>
              <a:rPr lang="ar-SA" sz="2200" dirty="0">
                <a:solidFill>
                  <a:schemeClr val="tx1"/>
                </a:solidFill>
                <a:cs typeface="0 Baran" panose="00000400000000000000" pitchFamily="2" charset="-78"/>
              </a:rPr>
              <a:t>درست و نادرست مربوط به متن درس را تشخیص دهند</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 </a:t>
            </a:r>
            <a:r>
              <a:rPr lang="ar-SA" sz="2200" b="1" dirty="0">
                <a:solidFill>
                  <a:schemeClr val="tx1"/>
                </a:solidFill>
                <a:cs typeface="0 Baran" panose="00000400000000000000" pitchFamily="2" charset="-78"/>
              </a:rPr>
              <a:t>سنجش پایانی:</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با توجه به مطالب آموخته شده:</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گروه </a:t>
            </a:r>
            <a:r>
              <a:rPr lang="ar-SA" sz="2200" dirty="0">
                <a:solidFill>
                  <a:schemeClr val="tx1"/>
                </a:solidFill>
                <a:cs typeface="0 Baran" panose="00000400000000000000" pitchFamily="2" charset="-78"/>
              </a:rPr>
              <a:t>ها </a:t>
            </a:r>
            <a:r>
              <a:rPr lang="fa-IR" sz="2200" dirty="0" smtClean="0">
                <a:solidFill>
                  <a:schemeClr val="tx1"/>
                </a:solidFill>
                <a:cs typeface="0 Baran" panose="00000400000000000000" pitchFamily="2" charset="-78"/>
              </a:rPr>
              <a:t>در مورد عید نوروز و برگزاری جشن در شهر و خانواده خود در صحبت کنند و نماینده هر گروه برای بقیه کلاس توضیح دهند. </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b="1" dirty="0">
                <a:solidFill>
                  <a:schemeClr val="tx1"/>
                </a:solidFill>
                <a:cs typeface="0 Baran" panose="00000400000000000000" pitchFamily="2" charset="-78"/>
              </a:rPr>
              <a:t>فعالیت های ارزشیابی</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طرح ارزشیابی ورودی من بر اساس آموخته ها و دانستنی های قبلی فراگیران است؟</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تمامی  انواع ارزشیابی در اجرا  مورد توجه قرار گرفته است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آیا ارزشیابی ها  متناسب با نیازها ی یادگیری و سطح توانایی های دانش آموزان طراحی شده است ؟</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ایا</a:t>
            </a:r>
            <a:r>
              <a:rPr lang="fa-IR" sz="2200" dirty="0">
                <a:solidFill>
                  <a:schemeClr val="tx1"/>
                </a:solidFill>
                <a:cs typeface="0 Baran" panose="00000400000000000000" pitchFamily="2" charset="-78"/>
              </a:rPr>
              <a:t> </a:t>
            </a:r>
            <a:r>
              <a:rPr lang="ar-SA" sz="2200" dirty="0">
                <a:solidFill>
                  <a:schemeClr val="tx1"/>
                </a:solidFill>
                <a:cs typeface="0 Baran" panose="00000400000000000000" pitchFamily="2" charset="-78"/>
              </a:rPr>
              <a:t>روش های ارزشیابی با توجه به زمان محدودی که در اختیار دارم برای تعیین میزان یادگیری دانش اموزان روش مناسبی است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ایا نحوه ی ارزیابی من منجر به تولید دانش و ایجاد تفکر در دانش </a:t>
            </a:r>
            <a:r>
              <a:rPr lang="fa-IR" sz="2200" dirty="0" smtClean="0">
                <a:solidFill>
                  <a:schemeClr val="tx1"/>
                </a:solidFill>
                <a:cs typeface="0 Baran" panose="00000400000000000000" pitchFamily="2" charset="-78"/>
              </a:rPr>
              <a:t>آ</a:t>
            </a:r>
            <a:r>
              <a:rPr lang="ar-SA" sz="2200" dirty="0" smtClean="0">
                <a:solidFill>
                  <a:schemeClr val="tx1"/>
                </a:solidFill>
                <a:cs typeface="0 Baran" panose="00000400000000000000" pitchFamily="2" charset="-78"/>
              </a:rPr>
              <a:t>موزان </a:t>
            </a:r>
            <a:r>
              <a:rPr lang="ar-SA" sz="2200" dirty="0">
                <a:solidFill>
                  <a:schemeClr val="tx1"/>
                </a:solidFill>
                <a:cs typeface="0 Baran" panose="00000400000000000000" pitchFamily="2" charset="-78"/>
              </a:rPr>
              <a:t>می شود؟</a:t>
            </a:r>
            <a:r>
              <a:rPr lang="en-US" b="1" dirty="0">
                <a:solidFill>
                  <a:schemeClr val="bg1"/>
                </a:solidFill>
              </a:rPr>
              <a:t/>
            </a:r>
            <a:br>
              <a:rPr lang="en-US" b="1" dirty="0">
                <a:solidFill>
                  <a:schemeClr val="bg1"/>
                </a:solidFill>
              </a:rPr>
            </a:br>
            <a:endParaRPr lang="fa-IR" dirty="0"/>
          </a:p>
        </p:txBody>
      </p:sp>
    </p:spTree>
    <p:extLst>
      <p:ext uri="{BB962C8B-B14F-4D97-AF65-F5344CB8AC3E}">
        <p14:creationId xmlns:p14="http://schemas.microsoft.com/office/powerpoint/2010/main" val="40858965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192"/>
            <a:ext cx="12192000" cy="6858000"/>
          </a:xfrm>
        </p:spPr>
        <p:txBody>
          <a:bodyPr>
            <a:normAutofit/>
          </a:bodyPr>
          <a:lstStyle/>
          <a:p>
            <a:pPr marL="342900" indent="-342900" algn="r">
              <a:lnSpc>
                <a:spcPct val="150000"/>
              </a:lnSpc>
              <a:buFont typeface="Wingdings" panose="05000000000000000000" pitchFamily="2" charset="2"/>
              <a:buChar char="v"/>
            </a:pPr>
            <a:r>
              <a:rPr lang="fa-IR" sz="2200" b="1" dirty="0" smtClean="0">
                <a:solidFill>
                  <a:schemeClr val="tx1"/>
                </a:solidFill>
                <a:cs typeface="0 Baran" panose="00000400000000000000" pitchFamily="2" charset="-78"/>
              </a:rPr>
              <a:t>7. </a:t>
            </a:r>
            <a:r>
              <a:rPr lang="ar-SA" sz="2200" b="1" dirty="0" smtClean="0">
                <a:solidFill>
                  <a:schemeClr val="tx1"/>
                </a:solidFill>
                <a:cs typeface="0 Baran" panose="00000400000000000000" pitchFamily="2" charset="-78"/>
              </a:rPr>
              <a:t>اجرای </a:t>
            </a:r>
            <a:r>
              <a:rPr lang="ar-SA" sz="2200" b="1" dirty="0">
                <a:solidFill>
                  <a:schemeClr val="tx1"/>
                </a:solidFill>
                <a:cs typeface="0 Baran" panose="00000400000000000000" pitchFamily="2" charset="-78"/>
              </a:rPr>
              <a:t>فرایند یاددهی ویادگیری ( مبتنی بر رویکرد سازنده گرایی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b="1" dirty="0">
                <a:solidFill>
                  <a:schemeClr val="tx1"/>
                </a:solidFill>
                <a:cs typeface="0 Baran" panose="00000400000000000000" pitchFamily="2" charset="-78"/>
              </a:rPr>
              <a:t>الف-فعالیت های قبل از تدریس</a:t>
            </a:r>
            <a:br>
              <a:rPr lang="fa-IR" sz="2200" b="1" dirty="0">
                <a:solidFill>
                  <a:schemeClr val="tx1"/>
                </a:solidFill>
                <a:cs typeface="0 Baran" panose="00000400000000000000" pitchFamily="2" charset="-78"/>
              </a:rPr>
            </a:br>
            <a:r>
              <a:rPr lang="fa-IR" sz="2200" b="1" dirty="0" smtClean="0">
                <a:solidFill>
                  <a:schemeClr val="tx1"/>
                </a:solidFill>
                <a:latin typeface="AngsanaUPC" pitchFamily="18" charset="-34"/>
                <a:cs typeface="0 Baran" panose="00000400000000000000" pitchFamily="2" charset="-78"/>
              </a:rPr>
              <a:t>1. </a:t>
            </a:r>
            <a:r>
              <a:rPr lang="fa-IR" sz="2200" dirty="0" smtClean="0">
                <a:solidFill>
                  <a:schemeClr val="tx1"/>
                </a:solidFill>
                <a:latin typeface="AngsanaUPC" pitchFamily="18" charset="-34"/>
                <a:cs typeface="0 Baran" panose="00000400000000000000" pitchFamily="2" charset="-78"/>
              </a:rPr>
              <a:t>با </a:t>
            </a:r>
            <a:r>
              <a:rPr lang="fa-IR" sz="2200" dirty="0">
                <a:solidFill>
                  <a:schemeClr val="tx1"/>
                </a:solidFill>
                <a:latin typeface="AngsanaUPC" pitchFamily="18" charset="-34"/>
                <a:cs typeface="0 Baran" panose="00000400000000000000" pitchFamily="2" charset="-78"/>
              </a:rPr>
              <a:t>قرار دادن </a:t>
            </a:r>
            <a:r>
              <a:rPr lang="fa-IR" sz="2200" dirty="0" smtClean="0">
                <a:solidFill>
                  <a:schemeClr val="tx1"/>
                </a:solidFill>
                <a:latin typeface="AngsanaUPC" pitchFamily="18" charset="-34"/>
                <a:cs typeface="0 Baran" panose="00000400000000000000" pitchFamily="2" charset="-78"/>
              </a:rPr>
              <a:t>عکسهای زیبایی  از عید نوروز و روز طبیعت همچنین  وسایل سفره هفت سین کلاس </a:t>
            </a:r>
            <a:r>
              <a:rPr lang="fa-IR" sz="2200" dirty="0">
                <a:solidFill>
                  <a:schemeClr val="tx1"/>
                </a:solidFill>
                <a:latin typeface="AngsanaUPC" pitchFamily="18" charset="-34"/>
                <a:cs typeface="0 Baran" panose="00000400000000000000" pitchFamily="2" charset="-78"/>
              </a:rPr>
              <a:t>را </a:t>
            </a:r>
            <a:r>
              <a:rPr lang="fa-IR" sz="2200" dirty="0" smtClean="0">
                <a:solidFill>
                  <a:schemeClr val="tx1"/>
                </a:solidFill>
                <a:latin typeface="AngsanaUPC" pitchFamily="18" charset="-34"/>
                <a:cs typeface="0 Baran" panose="00000400000000000000" pitchFamily="2" charset="-78"/>
              </a:rPr>
              <a:t>آماده می کنم تا ایجاد انگیزه کند و شاگردانم  </a:t>
            </a:r>
            <a:r>
              <a:rPr lang="fa-IR" sz="2200" dirty="0">
                <a:solidFill>
                  <a:schemeClr val="tx1"/>
                </a:solidFill>
                <a:latin typeface="AngsanaUPC" pitchFamily="18" charset="-34"/>
                <a:cs typeface="0 Baran" panose="00000400000000000000" pitchFamily="2" charset="-78"/>
              </a:rPr>
              <a:t>قبل از ورود من به کلاس با این فضا درگیر و آماده شوند</a:t>
            </a:r>
            <a:r>
              <a:rPr lang="ar-SA" sz="2200" dirty="0">
                <a:solidFill>
                  <a:schemeClr val="tx1"/>
                </a:solidFill>
                <a:latin typeface="AngsanaUPC" pitchFamily="18" charset="-34"/>
                <a:cs typeface="0 Baran" panose="00000400000000000000" pitchFamily="2" charset="-78"/>
              </a:rPr>
              <a:t> سو</a:t>
            </a:r>
            <a:r>
              <a:rPr lang="fa-IR" sz="2200" dirty="0">
                <a:solidFill>
                  <a:schemeClr val="tx1"/>
                </a:solidFill>
                <a:latin typeface="AngsanaUPC" pitchFamily="18" charset="-34"/>
                <a:cs typeface="0 Baran" panose="00000400000000000000" pitchFamily="2" charset="-78"/>
              </a:rPr>
              <a:t>ا</a:t>
            </a:r>
            <a:r>
              <a:rPr lang="ar-SA" sz="2200" dirty="0">
                <a:solidFill>
                  <a:schemeClr val="tx1"/>
                </a:solidFill>
                <a:latin typeface="AngsanaUPC" pitchFamily="18" charset="-34"/>
                <a:cs typeface="0 Baran" panose="00000400000000000000" pitchFamily="2" charset="-78"/>
              </a:rPr>
              <a:t>لاتی در ذهنشان پدید آید.</a:t>
            </a:r>
            <a:r>
              <a:rPr lang="fa-IR" sz="2200" dirty="0">
                <a:solidFill>
                  <a:schemeClr val="tx1"/>
                </a:solidFill>
                <a:latin typeface="AngsanaUPC" pitchFamily="18" charset="-34"/>
                <a:cs typeface="0 Baran" panose="00000400000000000000" pitchFamily="2" charset="-78"/>
              </a:rPr>
              <a:t> </a:t>
            </a:r>
            <a:r>
              <a:rPr lang="fa-IR" sz="2200" b="1" dirty="0">
                <a:solidFill>
                  <a:schemeClr val="tx1"/>
                </a:solidFill>
                <a:latin typeface="AngsanaUPC" pitchFamily="18" charset="-34"/>
                <a:cs typeface="0 Baran" panose="00000400000000000000" pitchFamily="2" charset="-78"/>
              </a:rPr>
              <a:t>جمع زمان:4دقیقه</a:t>
            </a:r>
            <a:r>
              <a:rPr lang="en-US" sz="2200" b="1" dirty="0">
                <a:solidFill>
                  <a:schemeClr val="tx1"/>
                </a:solidFill>
                <a:latin typeface="AngsanaUPC" pitchFamily="18" charset="-34"/>
                <a:cs typeface="0 Baran" panose="00000400000000000000" pitchFamily="2" charset="-78"/>
              </a:rPr>
              <a:t/>
            </a:r>
            <a:br>
              <a:rPr lang="en-US" sz="2200" b="1" dirty="0">
                <a:solidFill>
                  <a:schemeClr val="tx1"/>
                </a:solidFill>
                <a:latin typeface="AngsanaUPC" pitchFamily="18" charset="-34"/>
                <a:cs typeface="0 Baran" panose="00000400000000000000" pitchFamily="2" charset="-78"/>
              </a:rPr>
            </a:br>
            <a:r>
              <a:rPr lang="fa-IR" sz="2200" b="1" dirty="0" smtClean="0">
                <a:solidFill>
                  <a:schemeClr val="tx1"/>
                </a:solidFill>
                <a:latin typeface="AngsanaUPC" pitchFamily="18" charset="-34"/>
                <a:cs typeface="0 Baran" panose="00000400000000000000" pitchFamily="2" charset="-78"/>
              </a:rPr>
              <a:t>2. </a:t>
            </a:r>
            <a:r>
              <a:rPr lang="fa-IR" sz="2200" dirty="0" smtClean="0">
                <a:solidFill>
                  <a:schemeClr val="tx1"/>
                </a:solidFill>
                <a:latin typeface="AngsanaUPC" pitchFamily="18" charset="-34"/>
                <a:cs typeface="0 Baran" panose="00000400000000000000" pitchFamily="2" charset="-78"/>
              </a:rPr>
              <a:t> </a:t>
            </a:r>
            <a:r>
              <a:rPr lang="fa-IR" sz="2200" dirty="0">
                <a:solidFill>
                  <a:schemeClr val="tx1"/>
                </a:solidFill>
                <a:latin typeface="AngsanaUPC" pitchFamily="18" charset="-34"/>
                <a:cs typeface="0 Baran" panose="00000400000000000000" pitchFamily="2" charset="-78"/>
              </a:rPr>
              <a:t>پس از و</a:t>
            </a:r>
            <a:r>
              <a:rPr lang="ar-SA" sz="2200" dirty="0">
                <a:solidFill>
                  <a:schemeClr val="tx1"/>
                </a:solidFill>
                <a:latin typeface="AngsanaUPC" pitchFamily="18" charset="-34"/>
                <a:cs typeface="0 Baran" panose="00000400000000000000" pitchFamily="2" charset="-78"/>
              </a:rPr>
              <a:t>رود به کلاس و  سلام و احوالپرسی با دانش آموزان   اشاره به  </a:t>
            </a:r>
            <a:r>
              <a:rPr lang="fa-IR" sz="2200" dirty="0" smtClean="0">
                <a:solidFill>
                  <a:schemeClr val="tx1"/>
                </a:solidFill>
                <a:latin typeface="AngsanaUPC" pitchFamily="18" charset="-34"/>
                <a:cs typeface="0 Baran" panose="00000400000000000000" pitchFamily="2" charset="-78"/>
              </a:rPr>
              <a:t>ث</a:t>
            </a:r>
            <a:r>
              <a:rPr lang="ar-SA" sz="2200" dirty="0" smtClean="0">
                <a:solidFill>
                  <a:schemeClr val="tx1"/>
                </a:solidFill>
                <a:latin typeface="AngsanaUPC" pitchFamily="18" charset="-34"/>
                <a:cs typeface="0 Baran" panose="00000400000000000000" pitchFamily="2" charset="-78"/>
              </a:rPr>
              <a:t>واب </a:t>
            </a:r>
            <a:r>
              <a:rPr lang="ar-SA" sz="2200" dirty="0">
                <a:solidFill>
                  <a:schemeClr val="tx1"/>
                </a:solidFill>
                <a:latin typeface="AngsanaUPC" pitchFamily="18" charset="-34"/>
                <a:cs typeface="0 Baran" panose="00000400000000000000" pitchFamily="2" charset="-78"/>
              </a:rPr>
              <a:t>سلام دادن و جواب سلام  دادن که در درس هدیه های آسمانی یاد گرفته بودند می کنم  و سپس با </a:t>
            </a:r>
            <a:r>
              <a:rPr lang="ar-SA" sz="2200" dirty="0" smtClean="0">
                <a:solidFill>
                  <a:schemeClr val="tx1"/>
                </a:solidFill>
                <a:latin typeface="AngsanaUPC" pitchFamily="18" charset="-34"/>
                <a:cs typeface="0 Baran" panose="00000400000000000000" pitchFamily="2" charset="-78"/>
              </a:rPr>
              <a:t> </a:t>
            </a:r>
            <a:r>
              <a:rPr lang="ar-SA" sz="2200" dirty="0">
                <a:solidFill>
                  <a:schemeClr val="tx1"/>
                </a:solidFill>
                <a:latin typeface="AngsanaUPC" pitchFamily="18" charset="-34"/>
                <a:cs typeface="0 Baran" panose="00000400000000000000" pitchFamily="2" charset="-78"/>
              </a:rPr>
              <a:t>ذکر نام و یاد خدا در آغاز کلاس و کمک خواستن از خدا در انجام هر کاری درس را شروع می کنم (تاکید بر رویکرد کلی و هدف غایی برنامه درس ملی</a:t>
            </a:r>
            <a:r>
              <a:rPr lang="ar-SA" sz="2200" dirty="0" smtClean="0">
                <a:solidFill>
                  <a:schemeClr val="tx1"/>
                </a:solidFill>
                <a:latin typeface="AngsanaUPC" pitchFamily="18" charset="-34"/>
                <a:cs typeface="0 Baran" panose="00000400000000000000" pitchFamily="2" charset="-78"/>
              </a:rPr>
              <a:t>)</a:t>
            </a:r>
            <a:r>
              <a:rPr lang="fa-IR" sz="2200" dirty="0" smtClean="0">
                <a:solidFill>
                  <a:schemeClr val="tx1"/>
                </a:solidFill>
                <a:latin typeface="AngsanaUPC" pitchFamily="18" charset="-34"/>
                <a:cs typeface="0 Baran" panose="00000400000000000000" pitchFamily="2" charset="-78"/>
              </a:rPr>
              <a:t> </a:t>
            </a:r>
            <a:r>
              <a:rPr lang="fa-IR" sz="2200" b="1" dirty="0" smtClean="0">
                <a:solidFill>
                  <a:schemeClr val="tx1"/>
                </a:solidFill>
                <a:latin typeface="AngsanaUPC" pitchFamily="18" charset="-34"/>
                <a:cs typeface="0 Baran" panose="00000400000000000000" pitchFamily="2" charset="-78"/>
              </a:rPr>
              <a:t>جمع </a:t>
            </a:r>
            <a:r>
              <a:rPr lang="fa-IR" sz="2200" b="1" dirty="0">
                <a:solidFill>
                  <a:schemeClr val="tx1"/>
                </a:solidFill>
                <a:latin typeface="AngsanaUPC" pitchFamily="18" charset="-34"/>
                <a:cs typeface="0 Baran" panose="00000400000000000000" pitchFamily="2" charset="-78"/>
              </a:rPr>
              <a:t>زمان :3دقیقه</a:t>
            </a:r>
            <a:br>
              <a:rPr lang="fa-IR" sz="2200" b="1" dirty="0">
                <a:solidFill>
                  <a:schemeClr val="tx1"/>
                </a:solidFill>
                <a:latin typeface="AngsanaUPC" pitchFamily="18" charset="-34"/>
                <a:cs typeface="0 Baran" panose="00000400000000000000" pitchFamily="2" charset="-78"/>
              </a:rPr>
            </a:br>
            <a:r>
              <a:rPr lang="fa-IR" sz="2200" b="1" dirty="0" smtClean="0">
                <a:solidFill>
                  <a:schemeClr val="tx1"/>
                </a:solidFill>
                <a:latin typeface="AngsanaUPC" pitchFamily="18" charset="-34"/>
                <a:cs typeface="0 Baran" panose="00000400000000000000" pitchFamily="2" charset="-78"/>
              </a:rPr>
              <a:t>3. </a:t>
            </a:r>
            <a:r>
              <a:rPr lang="fa-IR" sz="2200" dirty="0" smtClean="0">
                <a:solidFill>
                  <a:schemeClr val="tx1"/>
                </a:solidFill>
                <a:latin typeface="AngsanaUPC" pitchFamily="18" charset="-34"/>
                <a:cs typeface="0 Baran" panose="00000400000000000000" pitchFamily="2" charset="-78"/>
              </a:rPr>
              <a:t> </a:t>
            </a:r>
            <a:r>
              <a:rPr lang="ar-SA" sz="2200" dirty="0">
                <a:solidFill>
                  <a:schemeClr val="tx1"/>
                </a:solidFill>
                <a:latin typeface="AngsanaUPC" pitchFamily="18" charset="-34"/>
                <a:cs typeface="0 Baran" panose="00000400000000000000" pitchFamily="2" charset="-78"/>
              </a:rPr>
              <a:t>با در اختیار قرار دادن کارت های گروهبندی که شامل </a:t>
            </a:r>
            <a:r>
              <a:rPr lang="fa-IR" sz="2200" dirty="0" smtClean="0">
                <a:solidFill>
                  <a:schemeClr val="tx1"/>
                </a:solidFill>
                <a:latin typeface="AngsanaUPC" pitchFamily="18" charset="-34"/>
                <a:cs typeface="0 Baran" panose="00000400000000000000" pitchFamily="2" charset="-78"/>
              </a:rPr>
              <a:t>عکسهایی  از سفره هفت سین </a:t>
            </a:r>
            <a:r>
              <a:rPr lang="ar-SA" sz="2200" dirty="0" smtClean="0">
                <a:solidFill>
                  <a:schemeClr val="tx1"/>
                </a:solidFill>
                <a:latin typeface="AngsanaUPC" pitchFamily="18" charset="-34"/>
                <a:cs typeface="0 Baran" panose="00000400000000000000" pitchFamily="2" charset="-78"/>
              </a:rPr>
              <a:t>گروهبندی </a:t>
            </a:r>
            <a:r>
              <a:rPr lang="ar-SA" sz="2200" dirty="0">
                <a:solidFill>
                  <a:schemeClr val="tx1"/>
                </a:solidFill>
                <a:latin typeface="AngsanaUPC" pitchFamily="18" charset="-34"/>
                <a:cs typeface="0 Baran" panose="00000400000000000000" pitchFamily="2" charset="-78"/>
              </a:rPr>
              <a:t>اولیه را به صورت تصادفی به عمل می </a:t>
            </a:r>
            <a:r>
              <a:rPr lang="fa-IR" sz="2200" dirty="0" smtClean="0">
                <a:solidFill>
                  <a:schemeClr val="tx1"/>
                </a:solidFill>
                <a:latin typeface="AngsanaUPC" pitchFamily="18" charset="-34"/>
                <a:cs typeface="0 Baran" panose="00000400000000000000" pitchFamily="2" charset="-78"/>
              </a:rPr>
              <a:t>آ</a:t>
            </a:r>
            <a:r>
              <a:rPr lang="ar-SA" sz="2200" dirty="0" smtClean="0">
                <a:solidFill>
                  <a:schemeClr val="tx1"/>
                </a:solidFill>
                <a:latin typeface="AngsanaUPC" pitchFamily="18" charset="-34"/>
                <a:cs typeface="0 Baran" panose="00000400000000000000" pitchFamily="2" charset="-78"/>
              </a:rPr>
              <a:t>ورم</a:t>
            </a:r>
            <a:r>
              <a:rPr lang="fa-IR" sz="2200" dirty="0" smtClean="0">
                <a:solidFill>
                  <a:schemeClr val="tx1"/>
                </a:solidFill>
                <a:latin typeface="AngsanaUPC" pitchFamily="18" charset="-34"/>
                <a:cs typeface="0 Baran" panose="00000400000000000000" pitchFamily="2" charset="-78"/>
              </a:rPr>
              <a:t>.</a:t>
            </a:r>
            <a:r>
              <a:rPr lang="ar-SA" sz="2200" dirty="0" smtClean="0">
                <a:solidFill>
                  <a:schemeClr val="tx1"/>
                </a:solidFill>
                <a:latin typeface="AngsanaUPC" pitchFamily="18" charset="-34"/>
                <a:cs typeface="0 Baran" panose="00000400000000000000" pitchFamily="2" charset="-78"/>
              </a:rPr>
              <a:t> </a:t>
            </a:r>
            <a:r>
              <a:rPr lang="fa-IR" sz="2200" dirty="0" smtClean="0">
                <a:solidFill>
                  <a:schemeClr val="tx1"/>
                </a:solidFill>
                <a:latin typeface="AngsanaUPC" pitchFamily="18" charset="-34"/>
                <a:cs typeface="0 Baran" panose="00000400000000000000" pitchFamily="2" charset="-78"/>
              </a:rPr>
              <a:t>چنانچه کارتی اضافه بیاید یعنی دانش آموزی غایب است از دوستنانش </a:t>
            </a:r>
            <a:r>
              <a:rPr lang="fa-IR" sz="2200" dirty="0">
                <a:solidFill>
                  <a:schemeClr val="tx1"/>
                </a:solidFill>
                <a:latin typeface="AngsanaUPC" pitchFamily="18" charset="-34"/>
                <a:cs typeface="0 Baran" panose="00000400000000000000" pitchFamily="2" charset="-78"/>
              </a:rPr>
              <a:t>دلیل غیبتش را </a:t>
            </a:r>
            <a:r>
              <a:rPr lang="fa-IR" sz="2200" dirty="0" smtClean="0">
                <a:solidFill>
                  <a:schemeClr val="tx1"/>
                </a:solidFill>
                <a:latin typeface="AngsanaUPC" pitchFamily="18" charset="-34"/>
                <a:cs typeface="0 Baran" panose="00000400000000000000" pitchFamily="2" charset="-78"/>
              </a:rPr>
              <a:t>می پرسم. </a:t>
            </a:r>
            <a:r>
              <a:rPr lang="fa-IR" sz="2200" b="1" dirty="0" smtClean="0">
                <a:solidFill>
                  <a:schemeClr val="tx1"/>
                </a:solidFill>
                <a:latin typeface="AngsanaUPC" pitchFamily="18" charset="-34"/>
                <a:cs typeface="0 Baran" panose="00000400000000000000" pitchFamily="2" charset="-78"/>
              </a:rPr>
              <a:t>جمع </a:t>
            </a:r>
            <a:r>
              <a:rPr lang="fa-IR" sz="2200" b="1" dirty="0">
                <a:solidFill>
                  <a:schemeClr val="tx1"/>
                </a:solidFill>
                <a:latin typeface="AngsanaUPC" pitchFamily="18" charset="-34"/>
                <a:cs typeface="0 Baran" panose="00000400000000000000" pitchFamily="2" charset="-78"/>
              </a:rPr>
              <a:t>زمان:2دقیقه</a:t>
            </a:r>
            <a:r>
              <a:rPr lang="en-US" sz="2000" b="1" dirty="0">
                <a:solidFill>
                  <a:schemeClr val="tx1"/>
                </a:solidFill>
                <a:latin typeface="AngsanaUPC" pitchFamily="18" charset="-34"/>
                <a:cs typeface="0 Baran" panose="00000400000000000000" pitchFamily="2" charset="-78"/>
              </a:rPr>
              <a:t/>
            </a:r>
            <a:br>
              <a:rPr lang="en-US" sz="2000" b="1" dirty="0">
                <a:solidFill>
                  <a:schemeClr val="tx1"/>
                </a:solidFill>
                <a:latin typeface="AngsanaUPC" pitchFamily="18" charset="-34"/>
                <a:cs typeface="0 Baran" panose="00000400000000000000" pitchFamily="2" charset="-78"/>
              </a:rPr>
            </a:br>
            <a:endParaRPr lang="fa-IR" sz="2000" dirty="0">
              <a:solidFill>
                <a:schemeClr val="tx1"/>
              </a:solidFill>
              <a:cs typeface="0 Baran" panose="00000400000000000000" pitchFamily="2" charset="-78"/>
            </a:endParaRPr>
          </a:p>
        </p:txBody>
      </p:sp>
    </p:spTree>
    <p:extLst>
      <p:ext uri="{BB962C8B-B14F-4D97-AF65-F5344CB8AC3E}">
        <p14:creationId xmlns:p14="http://schemas.microsoft.com/office/powerpoint/2010/main" val="40547434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 y="85344"/>
            <a:ext cx="12070080" cy="6772656"/>
          </a:xfrm>
        </p:spPr>
        <p:txBody>
          <a:bodyPr>
            <a:normAutofit/>
          </a:bodyPr>
          <a:lstStyle/>
          <a:p>
            <a:pPr algn="r">
              <a:lnSpc>
                <a:spcPct val="150000"/>
              </a:lnSpc>
            </a:pPr>
            <a:r>
              <a:rPr lang="ar-SA" sz="2200" b="1" dirty="0">
                <a:solidFill>
                  <a:schemeClr val="tx1"/>
                </a:solidFill>
                <a:cs typeface="0 Baran" panose="00000400000000000000" pitchFamily="2" charset="-78"/>
              </a:rPr>
              <a:t>انجام ارزشیابی ورودی(سنجش آغازین):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4</a:t>
            </a:r>
            <a:r>
              <a:rPr lang="ar-SA" sz="2200" dirty="0">
                <a:solidFill>
                  <a:schemeClr val="tx1"/>
                </a:solidFill>
                <a:cs typeface="0 Baran" panose="00000400000000000000" pitchFamily="2" charset="-78"/>
              </a:rPr>
              <a:t>-با در اختیار قرار </a:t>
            </a:r>
            <a:r>
              <a:rPr lang="ar-SA" sz="2200" dirty="0" smtClean="0">
                <a:solidFill>
                  <a:schemeClr val="tx1"/>
                </a:solidFill>
                <a:cs typeface="0 Baran" panose="00000400000000000000" pitchFamily="2" charset="-78"/>
              </a:rPr>
              <a:t>دادن</a:t>
            </a:r>
            <a:r>
              <a:rPr lang="fa-IR" sz="2200" dirty="0" smtClean="0">
                <a:solidFill>
                  <a:schemeClr val="tx1"/>
                </a:solidFill>
                <a:cs typeface="0 Baran" panose="00000400000000000000" pitchFamily="2" charset="-78"/>
              </a:rPr>
              <a:t> عکس هایی از برگزای عید نوروز و فصل بهار </a:t>
            </a:r>
            <a:r>
              <a:rPr lang="ar-SA" sz="2200" dirty="0" smtClean="0">
                <a:solidFill>
                  <a:schemeClr val="tx1"/>
                </a:solidFill>
                <a:cs typeface="0 Baran" panose="00000400000000000000" pitchFamily="2" charset="-78"/>
              </a:rPr>
              <a:t>از </a:t>
            </a:r>
            <a:r>
              <a:rPr lang="fa-IR" sz="2200" dirty="0" smtClean="0">
                <a:solidFill>
                  <a:schemeClr val="tx1"/>
                </a:solidFill>
                <a:cs typeface="0 Baran" panose="00000400000000000000" pitchFamily="2" charset="-78"/>
              </a:rPr>
              <a:t>دانش آموزان </a:t>
            </a:r>
            <a:r>
              <a:rPr lang="ar-SA" sz="2200" dirty="0" smtClean="0">
                <a:solidFill>
                  <a:schemeClr val="tx1"/>
                </a:solidFill>
                <a:cs typeface="0 Baran" panose="00000400000000000000" pitchFamily="2" charset="-78"/>
              </a:rPr>
              <a:t>در </a:t>
            </a:r>
            <a:r>
              <a:rPr lang="ar-SA" sz="2200" dirty="0">
                <a:solidFill>
                  <a:schemeClr val="tx1"/>
                </a:solidFill>
                <a:cs typeface="0 Baran" panose="00000400000000000000" pitchFamily="2" charset="-78"/>
              </a:rPr>
              <a:t>باره ی </a:t>
            </a:r>
            <a:r>
              <a:rPr lang="fa-IR" sz="2200" dirty="0" smtClean="0">
                <a:solidFill>
                  <a:schemeClr val="tx1"/>
                </a:solidFill>
                <a:cs typeface="0 Baran" panose="00000400000000000000" pitchFamily="2" charset="-78"/>
              </a:rPr>
              <a:t>عید نوروز </a:t>
            </a:r>
            <a:r>
              <a:rPr lang="ar-SA" sz="2200" dirty="0" smtClean="0">
                <a:solidFill>
                  <a:schemeClr val="tx1"/>
                </a:solidFill>
                <a:cs typeface="0 Baran" panose="00000400000000000000" pitchFamily="2" charset="-78"/>
              </a:rPr>
              <a:t>سوال </a:t>
            </a:r>
            <a:r>
              <a:rPr lang="ar-SA" sz="2200" dirty="0">
                <a:solidFill>
                  <a:schemeClr val="tx1"/>
                </a:solidFill>
                <a:cs typeface="0 Baran" panose="00000400000000000000" pitchFamily="2" charset="-78"/>
              </a:rPr>
              <a:t>می کنم</a:t>
            </a:r>
            <a:r>
              <a:rPr lang="fa-IR" sz="2200" dirty="0">
                <a:solidFill>
                  <a:schemeClr val="tx1"/>
                </a:solidFill>
                <a:cs typeface="0 Baran" panose="00000400000000000000" pitchFamily="2" charset="-78"/>
              </a:rPr>
              <a:t>.جمع </a:t>
            </a:r>
            <a:r>
              <a:rPr lang="fa-IR" sz="2200" dirty="0" smtClean="0">
                <a:solidFill>
                  <a:schemeClr val="tx1"/>
                </a:solidFill>
                <a:cs typeface="0 Baran" panose="00000400000000000000" pitchFamily="2" charset="-78"/>
              </a:rPr>
              <a:t>زمان:5دقیقه</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b="1" dirty="0">
                <a:solidFill>
                  <a:schemeClr val="tx1"/>
                </a:solidFill>
                <a:cs typeface="0 Baran" panose="00000400000000000000" pitchFamily="2" charset="-78"/>
              </a:rPr>
              <a:t>انگیزه سازی:</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a:solidFill>
                  <a:schemeClr val="tx1"/>
                </a:solidFill>
                <a:cs typeface="0 Baran" panose="00000400000000000000" pitchFamily="2" charset="-78"/>
              </a:rPr>
              <a:t> </a:t>
            </a:r>
            <a:r>
              <a:rPr lang="fa-IR" sz="2200" dirty="0">
                <a:solidFill>
                  <a:schemeClr val="tx1"/>
                </a:solidFill>
                <a:cs typeface="0 Baran" panose="00000400000000000000" pitchFamily="2" charset="-78"/>
              </a:rPr>
              <a:t>5-</a:t>
            </a:r>
            <a:r>
              <a:rPr lang="ar-SA" sz="2200" dirty="0">
                <a:solidFill>
                  <a:schemeClr val="tx1"/>
                </a:solidFill>
                <a:cs typeface="0 Baran" panose="00000400000000000000" pitchFamily="2" charset="-78"/>
              </a:rPr>
              <a:t>در این مرحله با بیان سولاتی از </a:t>
            </a:r>
            <a:r>
              <a:rPr lang="ar-SA" sz="2200" dirty="0" smtClean="0">
                <a:solidFill>
                  <a:schemeClr val="tx1"/>
                </a:solidFill>
                <a:cs typeface="0 Baran" panose="00000400000000000000" pitchFamily="2" charset="-78"/>
              </a:rPr>
              <a:t>قبیل</a:t>
            </a:r>
            <a:r>
              <a:rPr lang="fa-IR" sz="2200" dirty="0" smtClean="0">
                <a:solidFill>
                  <a:schemeClr val="tx1"/>
                </a:solidFill>
                <a:cs typeface="0 Baran" panose="00000400000000000000" pitchFamily="2" charset="-78"/>
              </a:rPr>
              <a:t>:</a:t>
            </a:r>
            <a:br>
              <a:rPr lang="fa-IR"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بچه ها تعطیلات عید چه کارهایی انجام دادید؟</a:t>
            </a:r>
            <a:br>
              <a:rPr lang="fa-IR"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مسافرت یا گردش به کجا رفتید؟</a:t>
            </a:r>
            <a:br>
              <a:rPr lang="fa-IR"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برای رسیدن عید نوروز چه </a:t>
            </a:r>
            <a:r>
              <a:rPr lang="fa-IR" sz="2200" dirty="0" smtClean="0">
                <a:solidFill>
                  <a:schemeClr val="tx1"/>
                </a:solidFill>
                <a:cs typeface="0 Baran" panose="00000400000000000000" pitchFamily="2" charset="-78"/>
              </a:rPr>
              <a:t>کارهایی </a:t>
            </a:r>
            <a:r>
              <a:rPr lang="fa-IR" sz="2200" dirty="0" smtClean="0">
                <a:solidFill>
                  <a:schemeClr val="tx1"/>
                </a:solidFill>
                <a:cs typeface="0 Baran" panose="00000400000000000000" pitchFamily="2" charset="-78"/>
              </a:rPr>
              <a:t>در منزل انجام دادید؟</a:t>
            </a:r>
            <a:br>
              <a:rPr lang="fa-IR" sz="2200" dirty="0" smtClean="0">
                <a:solidFill>
                  <a:schemeClr val="tx1"/>
                </a:solidFill>
                <a:cs typeface="0 Baran" panose="00000400000000000000" pitchFamily="2" charset="-78"/>
              </a:rPr>
            </a:br>
            <a:r>
              <a:rPr lang="ar-SA" sz="2200" dirty="0" smtClean="0">
                <a:solidFill>
                  <a:schemeClr val="tx1"/>
                </a:solidFill>
                <a:cs typeface="0 Baran" panose="00000400000000000000" pitchFamily="2" charset="-78"/>
              </a:rPr>
              <a:t> </a:t>
            </a:r>
            <a:r>
              <a:rPr lang="ar-SA" sz="2200" dirty="0">
                <a:solidFill>
                  <a:schemeClr val="tx1"/>
                </a:solidFill>
                <a:cs typeface="0 Baran" panose="00000400000000000000" pitchFamily="2" charset="-78"/>
              </a:rPr>
              <a:t>از شاگردان همراه با  نشان دادن </a:t>
            </a:r>
            <a:r>
              <a:rPr lang="fa-IR" sz="2200" dirty="0">
                <a:solidFill>
                  <a:schemeClr val="tx1"/>
                </a:solidFill>
                <a:cs typeface="0 Baran" panose="00000400000000000000" pitchFamily="2" charset="-78"/>
              </a:rPr>
              <a:t>تصاویر مربوط به </a:t>
            </a:r>
            <a:r>
              <a:rPr lang="fa-IR" sz="2200" dirty="0" smtClean="0">
                <a:solidFill>
                  <a:schemeClr val="tx1"/>
                </a:solidFill>
                <a:cs typeface="0 Baran" panose="00000400000000000000" pitchFamily="2" charset="-78"/>
              </a:rPr>
              <a:t>برگزاری جشن عید نوروز و چیدن سفره هفت سین </a:t>
            </a:r>
            <a:r>
              <a:rPr lang="ar-SA" sz="2200" dirty="0" smtClean="0">
                <a:solidFill>
                  <a:schemeClr val="tx1"/>
                </a:solidFill>
                <a:cs typeface="0 Baran" panose="00000400000000000000" pitchFamily="2" charset="-78"/>
              </a:rPr>
              <a:t>سبب </a:t>
            </a:r>
            <a:r>
              <a:rPr lang="ar-SA" sz="2200" dirty="0">
                <a:solidFill>
                  <a:schemeClr val="tx1"/>
                </a:solidFill>
                <a:cs typeface="0 Baran" panose="00000400000000000000" pitchFamily="2" charset="-78"/>
              </a:rPr>
              <a:t>ایجاد انگیزه و فعال سازی  یادگیری درس جدید در دانش </a:t>
            </a:r>
            <a:r>
              <a:rPr lang="fa-IR" sz="2200" dirty="0">
                <a:solidFill>
                  <a:schemeClr val="tx1"/>
                </a:solidFill>
                <a:cs typeface="0 Baran" panose="00000400000000000000" pitchFamily="2" charset="-78"/>
              </a:rPr>
              <a:t>آ</a:t>
            </a:r>
            <a:r>
              <a:rPr lang="ar-SA" sz="2200" dirty="0" smtClean="0">
                <a:solidFill>
                  <a:schemeClr val="tx1"/>
                </a:solidFill>
                <a:cs typeface="0 Baran" panose="00000400000000000000" pitchFamily="2" charset="-78"/>
              </a:rPr>
              <a:t>موز</a:t>
            </a:r>
            <a:r>
              <a:rPr lang="fa-IR" sz="2200" dirty="0" smtClean="0">
                <a:solidFill>
                  <a:schemeClr val="tx1"/>
                </a:solidFill>
                <a:cs typeface="0 Baran" panose="00000400000000000000" pitchFamily="2" charset="-78"/>
              </a:rPr>
              <a:t>ا</a:t>
            </a:r>
            <a:r>
              <a:rPr lang="ar-SA" sz="2200" dirty="0" smtClean="0">
                <a:solidFill>
                  <a:schemeClr val="tx1"/>
                </a:solidFill>
                <a:cs typeface="0 Baran" panose="00000400000000000000" pitchFamily="2" charset="-78"/>
              </a:rPr>
              <a:t>ن </a:t>
            </a:r>
            <a:r>
              <a:rPr lang="ar-SA" sz="2200" dirty="0">
                <a:solidFill>
                  <a:schemeClr val="tx1"/>
                </a:solidFill>
                <a:cs typeface="0 Baran" panose="00000400000000000000" pitchFamily="2" charset="-78"/>
              </a:rPr>
              <a:t>می شوم</a:t>
            </a:r>
            <a:r>
              <a:rPr lang="fa-IR" sz="2200" dirty="0">
                <a:solidFill>
                  <a:schemeClr val="tx1"/>
                </a:solidFill>
                <a:cs typeface="0 Baran" panose="00000400000000000000" pitchFamily="2" charset="-78"/>
              </a:rPr>
              <a:t>.جع زمان:3دقیقه</a:t>
            </a:r>
            <a:r>
              <a:rPr lang="en-US" b="1" dirty="0">
                <a:solidFill>
                  <a:schemeClr val="bg1"/>
                </a:solidFill>
              </a:rPr>
              <a:t/>
            </a:r>
            <a:br>
              <a:rPr lang="en-US" b="1" dirty="0">
                <a:solidFill>
                  <a:schemeClr val="bg1"/>
                </a:solidFill>
              </a:rPr>
            </a:br>
            <a:endParaRPr lang="fa-IR" dirty="0"/>
          </a:p>
        </p:txBody>
      </p:sp>
    </p:spTree>
    <p:extLst>
      <p:ext uri="{BB962C8B-B14F-4D97-AF65-F5344CB8AC3E}">
        <p14:creationId xmlns:p14="http://schemas.microsoft.com/office/powerpoint/2010/main" val="3644825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4" name="Text Placeholder 3"/>
          <p:cNvSpPr>
            <a:spLocks noGrp="1"/>
          </p:cNvSpPr>
          <p:nvPr>
            <p:ph type="body" sz="half" idx="2"/>
          </p:nvPr>
        </p:nvSpPr>
        <p:spPr>
          <a:xfrm>
            <a:off x="1731264" y="1598613"/>
            <a:ext cx="4363147" cy="4262436"/>
          </a:xfrm>
        </p:spPr>
        <p:txBody>
          <a:bodyPr>
            <a:normAutofit/>
          </a:bodyPr>
          <a:lstStyle/>
          <a:p>
            <a:pPr algn="ctr"/>
            <a:r>
              <a:rPr lang="fa-IR" sz="2000" b="1" dirty="0" smtClean="0">
                <a:cs typeface="0 Badr" panose="00000400000000000000" pitchFamily="2" charset="-78"/>
              </a:rPr>
              <a:t>طراحی واحد یادگیری</a:t>
            </a:r>
          </a:p>
          <a:p>
            <a:pPr algn="ctr"/>
            <a:endParaRPr lang="fa-IR" sz="2000" b="1" dirty="0">
              <a:cs typeface="0 Badr" panose="00000400000000000000" pitchFamily="2" charset="-78"/>
            </a:endParaRPr>
          </a:p>
          <a:p>
            <a:pPr algn="ctr"/>
            <a:r>
              <a:rPr lang="fa-IR" sz="2000" b="1" dirty="0" smtClean="0">
                <a:cs typeface="0 Badr" panose="00000400000000000000" pitchFamily="2" charset="-78"/>
              </a:rPr>
              <a:t>استاد:</a:t>
            </a:r>
          </a:p>
          <a:p>
            <a:pPr algn="ctr"/>
            <a:r>
              <a:rPr lang="fa-IR" sz="2000" b="1" dirty="0" smtClean="0">
                <a:cs typeface="0 Badr" panose="00000400000000000000" pitchFamily="2" charset="-78"/>
              </a:rPr>
              <a:t> مجتبی حیدری</a:t>
            </a:r>
          </a:p>
          <a:p>
            <a:pPr algn="ctr"/>
            <a:endParaRPr lang="fa-IR" sz="2000" b="1" dirty="0" smtClean="0">
              <a:cs typeface="0 Badr" panose="00000400000000000000" pitchFamily="2" charset="-78"/>
            </a:endParaRPr>
          </a:p>
          <a:p>
            <a:pPr algn="ctr"/>
            <a:r>
              <a:rPr lang="fa-IR" sz="2000" b="1" dirty="0" smtClean="0">
                <a:cs typeface="0 Badr" panose="00000400000000000000" pitchFamily="2" charset="-78"/>
              </a:rPr>
              <a:t>گرد آورده: </a:t>
            </a:r>
          </a:p>
          <a:p>
            <a:pPr algn="ctr"/>
            <a:r>
              <a:rPr lang="fa-IR" sz="2000" b="1" dirty="0" smtClean="0">
                <a:cs typeface="0 Badr" panose="00000400000000000000" pitchFamily="2" charset="-78"/>
              </a:rPr>
              <a:t>زهرا میرزایی</a:t>
            </a:r>
          </a:p>
          <a:p>
            <a:pPr algn="ctr"/>
            <a:endParaRPr lang="fa-IR" sz="2000" b="1" dirty="0" smtClean="0">
              <a:cs typeface="0 Badr" panose="00000400000000000000" pitchFamily="2" charset="-78"/>
            </a:endParaRPr>
          </a:p>
          <a:p>
            <a:pPr algn="ctr"/>
            <a:r>
              <a:rPr lang="fa-IR" sz="2000" b="1" dirty="0" smtClean="0">
                <a:cs typeface="0 Badr" panose="00000400000000000000" pitchFamily="2" charset="-78"/>
              </a:rPr>
              <a:t>سال تحصیل 98-97</a:t>
            </a:r>
            <a:endParaRPr lang="fa-IR" sz="2000" b="1" dirty="0">
              <a:cs typeface="0 Badr" panose="00000400000000000000" pitchFamily="2" charset="-78"/>
            </a:endParaRPr>
          </a:p>
        </p:txBody>
      </p:sp>
      <p:sp>
        <p:nvSpPr>
          <p:cNvPr id="5" name="Content Placeholder 4"/>
          <p:cNvSpPr>
            <a:spLocks noGrp="1"/>
          </p:cNvSpPr>
          <p:nvPr>
            <p:ph idx="1"/>
          </p:nvPr>
        </p:nvSpPr>
        <p:spPr>
          <a:xfrm>
            <a:off x="6383972" y="190056"/>
            <a:ext cx="5181600" cy="5670993"/>
          </a:xfrm>
          <a:prstGeom prst="ellipseRibbon">
            <a:avLst/>
          </a:prstGeom>
        </p:spPr>
        <p:style>
          <a:lnRef idx="1">
            <a:schemeClr val="accent6"/>
          </a:lnRef>
          <a:fillRef idx="2">
            <a:schemeClr val="accent6"/>
          </a:fillRef>
          <a:effectRef idx="1">
            <a:schemeClr val="accent6"/>
          </a:effectRef>
          <a:fontRef idx="minor">
            <a:schemeClr val="dk1"/>
          </a:fontRef>
        </p:style>
        <p:txBody>
          <a:bodyPr rtlCol="1" anchor="ctr"/>
          <a:lstStyle/>
          <a:p>
            <a:pPr algn="ctr"/>
            <a:r>
              <a:rPr lang="fa-IR" sz="2000" b="1" dirty="0" smtClean="0">
                <a:cs typeface="0 Badr" panose="00000400000000000000" pitchFamily="2" charset="-78"/>
              </a:rPr>
              <a:t>شناسنامه</a:t>
            </a:r>
          </a:p>
          <a:p>
            <a:pPr algn="ctr"/>
            <a:endParaRPr lang="fa-IR" sz="2000" b="1" dirty="0">
              <a:cs typeface="0 Badr" panose="00000400000000000000" pitchFamily="2" charset="-78"/>
            </a:endParaRPr>
          </a:p>
          <a:p>
            <a:pPr algn="ctr"/>
            <a:r>
              <a:rPr lang="fa-IR" sz="2000" b="1" dirty="0" smtClean="0">
                <a:cs typeface="0 Badr" panose="00000400000000000000" pitchFamily="2" charset="-78"/>
              </a:rPr>
              <a:t>رویکرد ساختن گرایی</a:t>
            </a:r>
          </a:p>
          <a:p>
            <a:pPr algn="ctr"/>
            <a:r>
              <a:rPr lang="fa-IR" sz="2000" b="1" dirty="0" smtClean="0">
                <a:cs typeface="0 Badr" panose="00000400000000000000" pitchFamily="2" charset="-78"/>
              </a:rPr>
              <a:t>نام الگو: ام ام اس </a:t>
            </a:r>
          </a:p>
          <a:p>
            <a:pPr algn="ctr"/>
            <a:r>
              <a:rPr lang="fa-IR" sz="2000" b="1" dirty="0" smtClean="0">
                <a:cs typeface="0 Badr" panose="00000400000000000000" pitchFamily="2" charset="-78"/>
              </a:rPr>
              <a:t>نام کتاب: فارسی بخوانیم کلاس دوم  دبستان</a:t>
            </a:r>
            <a:endParaRPr lang="en-US" sz="2000" b="1" dirty="0" smtClean="0">
              <a:cs typeface="0 Badr" panose="00000400000000000000" pitchFamily="2" charset="-78"/>
            </a:endParaRPr>
          </a:p>
          <a:p>
            <a:pPr algn="ctr"/>
            <a:r>
              <a:rPr lang="en-US" sz="2000" b="1" dirty="0">
                <a:cs typeface="0 Badr" panose="00000400000000000000" pitchFamily="2" charset="-78"/>
              </a:rPr>
              <a:t> </a:t>
            </a:r>
            <a:endParaRPr lang="en-US" sz="2000" b="1" dirty="0" smtClean="0">
              <a:cs typeface="0 Badr" panose="00000400000000000000" pitchFamily="2" charset="-78"/>
            </a:endParaRPr>
          </a:p>
          <a:p>
            <a:pPr algn="ctr"/>
            <a:r>
              <a:rPr lang="fa-IR" sz="2000" b="1" dirty="0" smtClean="0">
                <a:cs typeface="0 Badr" panose="00000400000000000000" pitchFamily="2" charset="-78"/>
              </a:rPr>
              <a:t>نام درس: نوروز</a:t>
            </a:r>
            <a:endParaRPr lang="fa-IR" sz="2000" b="1" dirty="0">
              <a:cs typeface="0 Badr" panose="00000400000000000000" pitchFamily="2" charset="-78"/>
            </a:endParaRPr>
          </a:p>
        </p:txBody>
      </p:sp>
    </p:spTree>
    <p:extLst>
      <p:ext uri="{BB962C8B-B14F-4D97-AF65-F5344CB8AC3E}">
        <p14:creationId xmlns:p14="http://schemas.microsoft.com/office/powerpoint/2010/main" val="4336696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0304" y="0"/>
            <a:ext cx="10216896" cy="7303008"/>
          </a:xfrm>
        </p:spPr>
        <p:txBody>
          <a:bodyPr>
            <a:noAutofit/>
          </a:bodyPr>
          <a:lstStyle/>
          <a:p>
            <a:pPr algn="r">
              <a:lnSpc>
                <a:spcPct val="150000"/>
              </a:lnSpc>
              <a:defRPr/>
            </a:pPr>
            <a:r>
              <a:rPr lang="fa-IR" sz="2000" b="1" dirty="0" smtClean="0">
                <a:solidFill>
                  <a:schemeClr val="tx1"/>
                </a:solidFill>
                <a:cs typeface="0 Baran" panose="00000400000000000000" pitchFamily="2" charset="-78"/>
              </a:rPr>
              <a:t>ب. فعالیت </a:t>
            </a:r>
            <a:r>
              <a:rPr lang="fa-IR" sz="2000" b="1" dirty="0">
                <a:solidFill>
                  <a:schemeClr val="tx1"/>
                </a:solidFill>
                <a:cs typeface="0 Baran" panose="00000400000000000000" pitchFamily="2" charset="-78"/>
              </a:rPr>
              <a:t>های حین تدریس  جمع زمان : 17 دقیقه</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استفاده از راهبرهای آموزشی</a:t>
            </a:r>
            <a:r>
              <a:rPr lang="ar-SA" sz="2000" dirty="0" smtClean="0">
                <a:solidFill>
                  <a:schemeClr val="tx1"/>
                </a:solidFill>
                <a:cs typeface="0 Baran" panose="00000400000000000000" pitchFamily="2" charset="-78"/>
              </a:rPr>
              <a:t>:</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dirty="0" smtClean="0">
                <a:solidFill>
                  <a:schemeClr val="tx1"/>
                </a:solidFill>
                <a:cs typeface="0 Baran" panose="00000400000000000000" pitchFamily="2" charset="-78"/>
              </a:rPr>
              <a:t>1</a:t>
            </a:r>
            <a:r>
              <a:rPr lang="fa-IR" sz="2000" dirty="0" smtClean="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درگیر </a:t>
            </a:r>
            <a:r>
              <a:rPr lang="ar-SA" sz="2000" dirty="0">
                <a:solidFill>
                  <a:schemeClr val="tx1"/>
                </a:solidFill>
                <a:cs typeface="0 Baran" panose="00000400000000000000" pitchFamily="2" charset="-78"/>
              </a:rPr>
              <a:t>کردن: </a:t>
            </a:r>
            <a:r>
              <a:rPr lang="fa-IR" sz="2000" dirty="0" smtClean="0">
                <a:solidFill>
                  <a:schemeClr val="tx1"/>
                </a:solidFill>
                <a:cs typeface="0 Baran" panose="00000400000000000000" pitchFamily="2" charset="-78"/>
              </a:rPr>
              <a:t>دانش آموزان گروهبندی می شوند هر کدام با نام یکی از اجزای هفت سین .</a:t>
            </a:r>
            <a:br>
              <a:rPr lang="fa-IR" sz="2000" dirty="0" smtClean="0">
                <a:solidFill>
                  <a:schemeClr val="tx1"/>
                </a:solidFill>
                <a:cs typeface="0 Baran" panose="00000400000000000000" pitchFamily="2" charset="-78"/>
              </a:rPr>
            </a:br>
            <a:r>
              <a:rPr lang="fa-IR" sz="2000" dirty="0" smtClean="0">
                <a:solidFill>
                  <a:schemeClr val="tx1"/>
                </a:solidFill>
                <a:cs typeface="0 Baran" panose="00000400000000000000" pitchFamily="2" charset="-78"/>
              </a:rPr>
              <a:t>نمایشنامه ای برای بچه ها نوشته شده و قبلا در مورد اجرای آن با بچه ها صحبت شده در این نمایشنامه بچه ها در حال آماده شدن برای رسیدن عید نوروز می شوند. همگی با هم همکاری می کنند، با هم برای تعطیلات برنامه ریزی می کنند. </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fa-IR" sz="2000" dirty="0" smtClean="0">
                <a:solidFill>
                  <a:schemeClr val="tx1"/>
                </a:solidFill>
                <a:cs typeface="0 Baran" panose="00000400000000000000" pitchFamily="2" charset="-78"/>
              </a:rPr>
              <a:t>2. </a:t>
            </a:r>
            <a:r>
              <a:rPr lang="ar-SA" sz="2000" dirty="0" smtClean="0">
                <a:solidFill>
                  <a:schemeClr val="tx1"/>
                </a:solidFill>
                <a:cs typeface="0 Baran" panose="00000400000000000000" pitchFamily="2" charset="-78"/>
              </a:rPr>
              <a:t>کاوش </a:t>
            </a:r>
            <a:r>
              <a:rPr lang="ar-SA" sz="2000" dirty="0">
                <a:solidFill>
                  <a:schemeClr val="tx1"/>
                </a:solidFill>
                <a:cs typeface="0 Baran" panose="00000400000000000000" pitchFamily="2" charset="-78"/>
              </a:rPr>
              <a:t>( اکتشاف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شاگردان با باز کردن کتاب خوانداری  متن </a:t>
            </a:r>
            <a:r>
              <a:rPr lang="ar-SA" sz="2000" b="1" dirty="0">
                <a:solidFill>
                  <a:schemeClr val="tx1"/>
                </a:solidFill>
                <a:cs typeface="0 Baran" panose="00000400000000000000" pitchFamily="2" charset="-78"/>
              </a:rPr>
              <a:t>درس </a:t>
            </a:r>
            <a:r>
              <a:rPr lang="fa-IR" sz="2000" b="1" dirty="0" smtClean="0">
                <a:solidFill>
                  <a:schemeClr val="tx1"/>
                </a:solidFill>
                <a:cs typeface="0 Baran" panose="00000400000000000000" pitchFamily="2" charset="-78"/>
              </a:rPr>
              <a:t> نوروز </a:t>
            </a:r>
            <a:r>
              <a:rPr lang="ar-SA" sz="2000" dirty="0" smtClean="0">
                <a:solidFill>
                  <a:schemeClr val="tx1"/>
                </a:solidFill>
                <a:cs typeface="0 Baran" panose="00000400000000000000" pitchFamily="2" charset="-78"/>
              </a:rPr>
              <a:t>را </a:t>
            </a:r>
            <a:r>
              <a:rPr lang="ar-SA" sz="2000" dirty="0">
                <a:solidFill>
                  <a:schemeClr val="tx1"/>
                </a:solidFill>
                <a:cs typeface="0 Baran" panose="00000400000000000000" pitchFamily="2" charset="-78"/>
              </a:rPr>
              <a:t>در گروه خود صامت خوانی می کنند سپس اعضای هر گروه سطری را برای گروه خود به ترتیب نوبت مستقل  خوانی می کند </a:t>
            </a:r>
            <a:r>
              <a:rPr lang="fa-IR" sz="2000" dirty="0">
                <a:solidFill>
                  <a:schemeClr val="tx1"/>
                </a:solidFill>
                <a:cs typeface="0 Baran" panose="00000400000000000000" pitchFamily="2" charset="-78"/>
              </a:rPr>
              <a:t>.</a:t>
            </a:r>
            <a:r>
              <a:rPr lang="ar-SA" sz="2000" dirty="0">
                <a:solidFill>
                  <a:schemeClr val="tx1"/>
                </a:solidFill>
                <a:cs typeface="0 Baran" panose="00000400000000000000" pitchFamily="2" charset="-78"/>
              </a:rPr>
              <a:t>در ادامه از چند شاگرد روخوانی متن درس را ارزیابی می کنم و در گروه مورد تشویق قرار می گیرند </a:t>
            </a:r>
            <a:r>
              <a:rPr lang="fa-IR" sz="2000" dirty="0">
                <a:solidFill>
                  <a:schemeClr val="tx1"/>
                </a:solidFill>
                <a:cs typeface="0 Baran" panose="00000400000000000000" pitchFamily="2" charset="-78"/>
              </a:rPr>
              <a:t>.</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smtClean="0">
                <a:solidFill>
                  <a:schemeClr val="tx1"/>
                </a:solidFill>
                <a:cs typeface="0 Baran" panose="00000400000000000000" pitchFamily="2" charset="-78"/>
              </a:rPr>
              <a:t>3. </a:t>
            </a:r>
            <a:r>
              <a:rPr lang="ar-SA" sz="2000" dirty="0" smtClean="0">
                <a:solidFill>
                  <a:schemeClr val="tx1"/>
                </a:solidFill>
                <a:cs typeface="0 Baran" panose="00000400000000000000" pitchFamily="2" charset="-78"/>
              </a:rPr>
              <a:t>توضیح </a:t>
            </a:r>
            <a:r>
              <a:rPr lang="ar-SA" sz="2000" dirty="0">
                <a:solidFill>
                  <a:schemeClr val="tx1"/>
                </a:solidFill>
                <a:cs typeface="0 Baran" panose="00000400000000000000" pitchFamily="2" charset="-78"/>
              </a:rPr>
              <a:t>:  کلمات جدید درس را به تعداد گروه ها در داخل </a:t>
            </a:r>
            <a:r>
              <a:rPr lang="fa-IR" sz="2000" dirty="0" smtClean="0">
                <a:solidFill>
                  <a:schemeClr val="tx1"/>
                </a:solidFill>
                <a:cs typeface="0 Baran" panose="00000400000000000000" pitchFamily="2" charset="-78"/>
              </a:rPr>
              <a:t>پاکتهایی </a:t>
            </a:r>
            <a:r>
              <a:rPr lang="ar-SA" sz="2000" dirty="0" smtClean="0">
                <a:solidFill>
                  <a:schemeClr val="tx1"/>
                </a:solidFill>
                <a:cs typeface="0 Baran" panose="00000400000000000000" pitchFamily="2" charset="-78"/>
              </a:rPr>
              <a:t>قرار </a:t>
            </a:r>
            <a:r>
              <a:rPr lang="ar-SA" sz="2000" dirty="0">
                <a:solidFill>
                  <a:schemeClr val="tx1"/>
                </a:solidFill>
                <a:cs typeface="0 Baran" panose="00000400000000000000" pitchFamily="2" charset="-78"/>
              </a:rPr>
              <a:t>می دهم تا </a:t>
            </a:r>
            <a:r>
              <a:rPr lang="fa-IR" sz="2000" dirty="0" smtClean="0">
                <a:solidFill>
                  <a:schemeClr val="tx1"/>
                </a:solidFill>
                <a:cs typeface="0 Baran" panose="00000400000000000000" pitchFamily="2" charset="-78"/>
              </a:rPr>
              <a:t>حین </a:t>
            </a:r>
            <a:r>
              <a:rPr lang="ar-SA" sz="2000" dirty="0" smtClean="0">
                <a:solidFill>
                  <a:schemeClr val="tx1"/>
                </a:solidFill>
                <a:cs typeface="0 Baran" panose="00000400000000000000" pitchFamily="2" charset="-78"/>
              </a:rPr>
              <a:t>بازی </a:t>
            </a:r>
            <a:r>
              <a:rPr lang="ar-SA" sz="2000" dirty="0">
                <a:solidFill>
                  <a:schemeClr val="tx1"/>
                </a:solidFill>
                <a:cs typeface="0 Baran" panose="00000400000000000000" pitchFamily="2" charset="-78"/>
              </a:rPr>
              <a:t>کوتاه مدت  آن ها را </a:t>
            </a:r>
            <a:r>
              <a:rPr lang="fa-IR" sz="2000" dirty="0" smtClean="0">
                <a:solidFill>
                  <a:schemeClr val="tx1"/>
                </a:solidFill>
                <a:cs typeface="0 Baran" panose="00000400000000000000" pitchFamily="2" charset="-78"/>
              </a:rPr>
              <a:t>باز کرده </a:t>
            </a:r>
            <a:r>
              <a:rPr lang="ar-SA" sz="2000" dirty="0" smtClean="0">
                <a:solidFill>
                  <a:schemeClr val="tx1"/>
                </a:solidFill>
                <a:cs typeface="0 Baran" panose="00000400000000000000" pitchFamily="2" charset="-78"/>
              </a:rPr>
              <a:t>و </a:t>
            </a:r>
            <a:r>
              <a:rPr lang="ar-SA" sz="2000" dirty="0">
                <a:solidFill>
                  <a:schemeClr val="tx1"/>
                </a:solidFill>
                <a:cs typeface="0 Baran" panose="00000400000000000000" pitchFamily="2" charset="-78"/>
              </a:rPr>
              <a:t>با مشورت در گروه "معنی کلمات "را پیدا کنند و به نمایندگی برای کلاس بخوانند و مورد تشویق قرار گیرند</a:t>
            </a:r>
            <a:r>
              <a:rPr lang="fa-IR" sz="2000" dirty="0">
                <a:solidFill>
                  <a:schemeClr val="tx1"/>
                </a:solidFill>
                <a:cs typeface="0 Baran" panose="00000400000000000000" pitchFamily="2" charset="-78"/>
              </a:rPr>
              <a:t>.</a:t>
            </a:r>
            <a:br>
              <a:rPr lang="fa-IR" sz="2000" dirty="0">
                <a:solidFill>
                  <a:schemeClr val="tx1"/>
                </a:solidFill>
                <a:cs typeface="0 Baran" panose="00000400000000000000" pitchFamily="2" charset="-78"/>
              </a:rPr>
            </a:br>
            <a:r>
              <a:rPr lang="fa-IR" sz="2000" dirty="0" smtClean="0">
                <a:solidFill>
                  <a:schemeClr val="tx1"/>
                </a:solidFill>
                <a:cs typeface="0 Baran" panose="00000400000000000000" pitchFamily="2" charset="-78"/>
              </a:rPr>
              <a:t>4. </a:t>
            </a:r>
            <a:r>
              <a:rPr lang="ar-SA" sz="2000" dirty="0" smtClean="0">
                <a:solidFill>
                  <a:schemeClr val="tx1"/>
                </a:solidFill>
                <a:cs typeface="0 Baran" panose="00000400000000000000" pitchFamily="2" charset="-78"/>
              </a:rPr>
              <a:t>شرح </a:t>
            </a:r>
            <a:r>
              <a:rPr lang="ar-SA" sz="2000" dirty="0">
                <a:solidFill>
                  <a:schemeClr val="tx1"/>
                </a:solidFill>
                <a:cs typeface="0 Baran" panose="00000400000000000000" pitchFamily="2" charset="-78"/>
              </a:rPr>
              <a:t>و بسط: در ادامه در بخش "درست و نادرست "جملاتی مربوط به درس بیان می کنم و از شاگردان می خواهم با مشورت در گروه درست و یا نادرست بودن جمله را با بلند کردن راکت های رنگی (قرمز </a:t>
            </a:r>
            <a:r>
              <a:rPr lang="fa-IR" sz="2000" dirty="0">
                <a:solidFill>
                  <a:schemeClr val="tx1"/>
                </a:solidFill>
                <a:cs typeface="0 Baran" panose="00000400000000000000" pitchFamily="2" charset="-78"/>
              </a:rPr>
              <a:t>_</a:t>
            </a:r>
            <a:r>
              <a:rPr lang="ar-SA" sz="2000" dirty="0" smtClean="0">
                <a:solidFill>
                  <a:schemeClr val="tx1"/>
                </a:solidFill>
                <a:cs typeface="0 Baran" panose="00000400000000000000" pitchFamily="2" charset="-78"/>
              </a:rPr>
              <a:t>نادرست </a:t>
            </a:r>
            <a:r>
              <a:rPr lang="ar-SA" sz="2000" dirty="0">
                <a:solidFill>
                  <a:schemeClr val="tx1"/>
                </a:solidFill>
                <a:cs typeface="0 Baran" panose="00000400000000000000" pitchFamily="2" charset="-78"/>
              </a:rPr>
              <a:t>)(</a:t>
            </a:r>
            <a:r>
              <a:rPr lang="ar-SA" sz="2000" dirty="0" smtClean="0">
                <a:solidFill>
                  <a:schemeClr val="tx1"/>
                </a:solidFill>
                <a:cs typeface="0 Baran" panose="00000400000000000000" pitchFamily="2" charset="-78"/>
              </a:rPr>
              <a:t>سبز</a:t>
            </a:r>
            <a:r>
              <a:rPr lang="fa-IR" sz="2000" dirty="0" smtClean="0">
                <a:solidFill>
                  <a:schemeClr val="tx1"/>
                </a:solidFill>
                <a:cs typeface="0 Baran" panose="00000400000000000000" pitchFamily="2" charset="-78"/>
              </a:rPr>
              <a:t>_</a:t>
            </a:r>
            <a:r>
              <a:rPr lang="ar-SA" sz="2000" dirty="0" smtClean="0">
                <a:solidFill>
                  <a:schemeClr val="tx1"/>
                </a:solidFill>
                <a:cs typeface="0 Baran" panose="00000400000000000000" pitchFamily="2" charset="-78"/>
              </a:rPr>
              <a:t>درست)</a:t>
            </a:r>
            <a:r>
              <a:rPr lang="fa-IR" sz="2000" dirty="0" smtClean="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نشان </a:t>
            </a:r>
            <a:r>
              <a:rPr lang="ar-SA" sz="2000" dirty="0">
                <a:solidFill>
                  <a:schemeClr val="tx1"/>
                </a:solidFill>
                <a:cs typeface="0 Baran" panose="00000400000000000000" pitchFamily="2" charset="-78"/>
              </a:rPr>
              <a:t>دهند</a:t>
            </a:r>
            <a:r>
              <a:rPr lang="fa-IR" sz="2000" dirty="0">
                <a:solidFill>
                  <a:schemeClr val="tx1"/>
                </a:solidFill>
                <a:cs typeface="0 Baran" panose="00000400000000000000" pitchFamily="2" charset="-78"/>
              </a:rPr>
              <a:t>.</a:t>
            </a:r>
            <a:br>
              <a:rPr lang="fa-IR" sz="2000" dirty="0">
                <a:solidFill>
                  <a:schemeClr val="tx1"/>
                </a:solidFill>
                <a:cs typeface="0 Baran" panose="00000400000000000000" pitchFamily="2" charset="-78"/>
              </a:rPr>
            </a:br>
            <a:endParaRPr lang="fa-IR" sz="2000" dirty="0">
              <a:solidFill>
                <a:schemeClr val="tx1"/>
              </a:solidFill>
              <a:cs typeface="0 Baran" panose="00000400000000000000" pitchFamily="2" charset="-78"/>
            </a:endParaRPr>
          </a:p>
        </p:txBody>
      </p:sp>
    </p:spTree>
    <p:extLst>
      <p:ext uri="{BB962C8B-B14F-4D97-AF65-F5344CB8AC3E}">
        <p14:creationId xmlns:p14="http://schemas.microsoft.com/office/powerpoint/2010/main" val="11559189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858000"/>
          </a:xfrm>
        </p:spPr>
        <p:txBody>
          <a:bodyPr>
            <a:noAutofit/>
          </a:bodyPr>
          <a:lstStyle/>
          <a:p>
            <a:pPr algn="r">
              <a:lnSpc>
                <a:spcPct val="150000"/>
              </a:lnSpc>
            </a:pPr>
            <a:r>
              <a:rPr lang="fa-IR" sz="2000" b="1" dirty="0" smtClean="0">
                <a:solidFill>
                  <a:schemeClr val="tx1"/>
                </a:solidFill>
                <a:cs typeface="0 Baran" panose="00000400000000000000" pitchFamily="2" charset="-78"/>
              </a:rPr>
              <a:t>چ. </a:t>
            </a:r>
            <a:r>
              <a:rPr lang="ar-SA" sz="2000" b="1" dirty="0" smtClean="0">
                <a:solidFill>
                  <a:schemeClr val="tx1"/>
                </a:solidFill>
                <a:cs typeface="0 Baran" panose="00000400000000000000" pitchFamily="2" charset="-78"/>
              </a:rPr>
              <a:t>فعالیتهای </a:t>
            </a:r>
            <a:r>
              <a:rPr lang="ar-SA" sz="2000" b="1" dirty="0">
                <a:solidFill>
                  <a:schemeClr val="tx1"/>
                </a:solidFill>
                <a:cs typeface="0 Baran" panose="00000400000000000000" pitchFamily="2" charset="-78"/>
              </a:rPr>
              <a:t>پس از تدریس</a:t>
            </a:r>
            <a:r>
              <a:rPr lang="en-US" sz="2000" b="1" dirty="0">
                <a:solidFill>
                  <a:schemeClr val="tx1"/>
                </a:solidFill>
                <a:cs typeface="0 Baran" panose="00000400000000000000" pitchFamily="2" charset="-78"/>
              </a:rPr>
              <a:t> </a:t>
            </a:r>
            <a:r>
              <a:rPr lang="fa-IR" sz="2000" b="1" dirty="0">
                <a:solidFill>
                  <a:schemeClr val="tx1"/>
                </a:solidFill>
                <a:cs typeface="0 Baran" panose="00000400000000000000" pitchFamily="2" charset="-78"/>
              </a:rPr>
              <a:t> جمع </a:t>
            </a:r>
            <a:r>
              <a:rPr lang="fa-IR" sz="2000" b="1" dirty="0" smtClean="0">
                <a:solidFill>
                  <a:schemeClr val="tx1"/>
                </a:solidFill>
                <a:cs typeface="0 Baran" panose="00000400000000000000" pitchFamily="2" charset="-78"/>
              </a:rPr>
              <a:t>زمان:10دقیقه</a:t>
            </a:r>
            <a:r>
              <a:rPr lang="fa-IR" sz="2000" b="1" dirty="0">
                <a:solidFill>
                  <a:schemeClr val="tx1"/>
                </a:solidFill>
                <a:cs typeface="0 Baran" panose="00000400000000000000" pitchFamily="2" charset="-78"/>
              </a:rPr>
              <a:t/>
            </a:r>
            <a:br>
              <a:rPr lang="fa-IR" sz="2000" b="1" dirty="0">
                <a:solidFill>
                  <a:schemeClr val="tx1"/>
                </a:solidFill>
                <a:cs typeface="0 Baran" panose="00000400000000000000" pitchFamily="2" charset="-78"/>
              </a:rPr>
            </a:br>
            <a:r>
              <a:rPr lang="ar-SA" sz="2000" dirty="0">
                <a:solidFill>
                  <a:schemeClr val="tx1"/>
                </a:solidFill>
                <a:cs typeface="0 Baran" panose="00000400000000000000" pitchFamily="2" charset="-78"/>
              </a:rPr>
              <a:t>-</a:t>
            </a:r>
            <a:r>
              <a:rPr lang="ar-SA" sz="2000" b="1" dirty="0">
                <a:solidFill>
                  <a:schemeClr val="tx1"/>
                </a:solidFill>
                <a:cs typeface="0 Baran" panose="00000400000000000000" pitchFamily="2" charset="-78"/>
              </a:rPr>
              <a:t>ارزشیابی تکمیلی:</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1-</a:t>
            </a:r>
            <a:r>
              <a:rPr lang="ar-SA" sz="2000" dirty="0">
                <a:solidFill>
                  <a:schemeClr val="tx1"/>
                </a:solidFill>
                <a:cs typeface="0 Baran" panose="00000400000000000000" pitchFamily="2" charset="-78"/>
              </a:rPr>
              <a:t>گروه بندی دوم با بهره گیری از </a:t>
            </a:r>
            <a:r>
              <a:rPr lang="ar-SA" sz="2000" dirty="0" smtClean="0">
                <a:solidFill>
                  <a:schemeClr val="tx1"/>
                </a:solidFill>
                <a:cs typeface="0 Baran" panose="00000400000000000000" pitchFamily="2" charset="-78"/>
              </a:rPr>
              <a:t>استفاده</a:t>
            </a:r>
            <a:r>
              <a:rPr lang="fa-IR" sz="2000" dirty="0" smtClean="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ی نام</a:t>
            </a:r>
            <a:r>
              <a:rPr lang="fa-IR" sz="2000" dirty="0" smtClean="0">
                <a:solidFill>
                  <a:schemeClr val="tx1"/>
                </a:solidFill>
                <a:cs typeface="0 Baran" panose="00000400000000000000" pitchFamily="2" charset="-78"/>
              </a:rPr>
              <a:t> اجزای هفت سین </a:t>
            </a:r>
            <a:r>
              <a:rPr lang="ar-SA" sz="2000" dirty="0" smtClean="0">
                <a:solidFill>
                  <a:schemeClr val="tx1"/>
                </a:solidFill>
                <a:cs typeface="0 Baran" panose="00000400000000000000" pitchFamily="2" charset="-78"/>
              </a:rPr>
              <a:t>نوشته </a:t>
            </a:r>
            <a:r>
              <a:rPr lang="ar-SA" sz="2000" dirty="0">
                <a:solidFill>
                  <a:schemeClr val="tx1"/>
                </a:solidFill>
                <a:cs typeface="0 Baran" panose="00000400000000000000" pitchFamily="2" charset="-78"/>
              </a:rPr>
              <a:t>شده بر روی کارت های گروه بندی انجام می شود. و دانش آموزان براساس تعداد </a:t>
            </a:r>
            <a:r>
              <a:rPr lang="fa-IR" sz="2000" dirty="0" smtClean="0">
                <a:solidFill>
                  <a:schemeClr val="tx1"/>
                </a:solidFill>
                <a:cs typeface="0 Baran" panose="00000400000000000000" pitchFamily="2" charset="-78"/>
              </a:rPr>
              <a:t>آنها </a:t>
            </a:r>
            <a:r>
              <a:rPr lang="ar-SA" sz="2000" dirty="0" smtClean="0">
                <a:solidFill>
                  <a:schemeClr val="tx1"/>
                </a:solidFill>
                <a:cs typeface="0 Baran" panose="00000400000000000000" pitchFamily="2" charset="-78"/>
              </a:rPr>
              <a:t>تقسیم </a:t>
            </a:r>
            <a:r>
              <a:rPr lang="ar-SA" sz="2000" dirty="0">
                <a:solidFill>
                  <a:schemeClr val="tx1"/>
                </a:solidFill>
                <a:cs typeface="0 Baran" panose="00000400000000000000" pitchFamily="2" charset="-78"/>
              </a:rPr>
              <a:t>بندی می </a:t>
            </a:r>
            <a:r>
              <a:rPr lang="ar-SA" sz="2000" dirty="0" smtClean="0">
                <a:solidFill>
                  <a:schemeClr val="tx1"/>
                </a:solidFill>
                <a:cs typeface="0 Baran" panose="00000400000000000000" pitchFamily="2" charset="-78"/>
              </a:rPr>
              <a:t>شوند</a:t>
            </a:r>
            <a:r>
              <a:rPr lang="fa-IR" sz="2000" dirty="0" smtClean="0">
                <a:solidFill>
                  <a:schemeClr val="tx1"/>
                </a:solidFill>
                <a:cs typeface="0 Baran" panose="00000400000000000000" pitchFamily="2" charset="-78"/>
              </a:rPr>
              <a:t>.</a:t>
            </a:r>
            <a:r>
              <a:rPr lang="ar-SA" sz="2000" dirty="0" smtClean="0">
                <a:solidFill>
                  <a:schemeClr val="tx1"/>
                </a:solidFill>
                <a:cs typeface="0 Baran" panose="00000400000000000000" pitchFamily="2" charset="-78"/>
              </a:rPr>
              <a:t>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2</a:t>
            </a:r>
            <a:r>
              <a:rPr lang="ar-SA" sz="2000" dirty="0">
                <a:solidFill>
                  <a:schemeClr val="tx1"/>
                </a:solidFill>
                <a:cs typeface="0 Baran" panose="00000400000000000000" pitchFamily="2" charset="-78"/>
              </a:rPr>
              <a:t>-با  در اختیار قرار دادن تصاویری </a:t>
            </a:r>
            <a:r>
              <a:rPr lang="fa-IR" sz="2000" dirty="0" smtClean="0">
                <a:solidFill>
                  <a:schemeClr val="tx1"/>
                </a:solidFill>
                <a:cs typeface="0 Baran" panose="00000400000000000000" pitchFamily="2" charset="-78"/>
              </a:rPr>
              <a:t>از طبیعت </a:t>
            </a:r>
            <a:r>
              <a:rPr lang="ar-SA" sz="2000" dirty="0" smtClean="0">
                <a:solidFill>
                  <a:schemeClr val="tx1"/>
                </a:solidFill>
                <a:cs typeface="0 Baran" panose="00000400000000000000" pitchFamily="2" charset="-78"/>
              </a:rPr>
              <a:t>جهت </a:t>
            </a:r>
            <a:r>
              <a:rPr lang="ar-SA" sz="2000" dirty="0">
                <a:solidFill>
                  <a:schemeClr val="tx1"/>
                </a:solidFill>
                <a:cs typeface="0 Baran" panose="00000400000000000000" pitchFamily="2" charset="-78"/>
              </a:rPr>
              <a:t>تقویت جمله </a:t>
            </a:r>
            <a:r>
              <a:rPr lang="fa-IR" sz="2000" dirty="0" smtClean="0">
                <a:solidFill>
                  <a:schemeClr val="tx1"/>
                </a:solidFill>
                <a:cs typeface="0 Baran" panose="00000400000000000000" pitchFamily="2" charset="-78"/>
              </a:rPr>
              <a:t>سازی شفاهی</a:t>
            </a:r>
            <a:r>
              <a:rPr lang="ar-SA" sz="2000" dirty="0" smtClean="0">
                <a:solidFill>
                  <a:schemeClr val="tx1"/>
                </a:solidFill>
                <a:cs typeface="0 Baran" panose="00000400000000000000" pitchFamily="2" charset="-78"/>
              </a:rPr>
              <a:t> </a:t>
            </a:r>
            <a:r>
              <a:rPr lang="fa-IR" sz="2000" dirty="0">
                <a:solidFill>
                  <a:schemeClr val="tx1"/>
                </a:solidFill>
                <a:cs typeface="0 Baran" panose="00000400000000000000" pitchFamily="2" charset="-78"/>
              </a:rPr>
              <a:t>،</a:t>
            </a:r>
            <a:r>
              <a:rPr lang="ar-SA" sz="2000" dirty="0">
                <a:solidFill>
                  <a:schemeClr val="tx1"/>
                </a:solidFill>
                <a:cs typeface="0 Baran" panose="00000400000000000000" pitchFamily="2" charset="-78"/>
              </a:rPr>
              <a:t> </a:t>
            </a:r>
            <a:r>
              <a:rPr lang="fa-IR" sz="2000" dirty="0" smtClean="0">
                <a:solidFill>
                  <a:schemeClr val="tx1"/>
                </a:solidFill>
                <a:cs typeface="0 Baran" panose="00000400000000000000" pitchFamily="2" charset="-78"/>
              </a:rPr>
              <a:t>هر کس </a:t>
            </a:r>
            <a:r>
              <a:rPr lang="ar-SA" sz="2000" dirty="0" smtClean="0">
                <a:solidFill>
                  <a:schemeClr val="tx1"/>
                </a:solidFill>
                <a:cs typeface="0 Baran" panose="00000400000000000000" pitchFamily="2" charset="-78"/>
              </a:rPr>
              <a:t>جمله </a:t>
            </a:r>
            <a:r>
              <a:rPr lang="ar-SA" sz="2000" dirty="0">
                <a:solidFill>
                  <a:schemeClr val="tx1"/>
                </a:solidFill>
                <a:cs typeface="0 Baran" panose="00000400000000000000" pitchFamily="2" charset="-78"/>
              </a:rPr>
              <a:t>ای زیبا در باره ی </a:t>
            </a:r>
            <a:r>
              <a:rPr lang="fa-IR" sz="2000" dirty="0" smtClean="0">
                <a:solidFill>
                  <a:schemeClr val="tx1"/>
                </a:solidFill>
                <a:cs typeface="0 Baran" panose="00000400000000000000" pitchFamily="2" charset="-78"/>
              </a:rPr>
              <a:t>عید نوروزمی </a:t>
            </a:r>
            <a:r>
              <a:rPr lang="fa-IR" sz="2000" dirty="0" smtClean="0">
                <a:solidFill>
                  <a:schemeClr val="tx1"/>
                </a:solidFill>
                <a:cs typeface="0 Baran" panose="00000400000000000000" pitchFamily="2" charset="-78"/>
              </a:rPr>
              <a:t>گویند </a:t>
            </a:r>
            <a:r>
              <a:rPr lang="ar-SA" sz="2000" dirty="0" smtClean="0">
                <a:solidFill>
                  <a:schemeClr val="tx1"/>
                </a:solidFill>
                <a:cs typeface="0 Baran" panose="00000400000000000000" pitchFamily="2" charset="-78"/>
              </a:rPr>
              <a:t>و </a:t>
            </a:r>
            <a:r>
              <a:rPr lang="ar-SA" sz="2000" dirty="0">
                <a:solidFill>
                  <a:schemeClr val="tx1"/>
                </a:solidFill>
                <a:cs typeface="0 Baran" panose="00000400000000000000" pitchFamily="2" charset="-78"/>
              </a:rPr>
              <a:t>در گروه خود به نمایندگی می خوانند</a:t>
            </a:r>
            <a:r>
              <a:rPr lang="fa-IR" sz="2000" dirty="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سپس </a:t>
            </a:r>
            <a:r>
              <a:rPr lang="ar-SA" sz="2000" dirty="0">
                <a:solidFill>
                  <a:schemeClr val="tx1"/>
                </a:solidFill>
                <a:cs typeface="0 Baran" panose="00000400000000000000" pitchFamily="2" charset="-78"/>
              </a:rPr>
              <a:t>هر </a:t>
            </a:r>
            <a:r>
              <a:rPr lang="ar-SA" sz="2000" dirty="0" smtClean="0">
                <a:solidFill>
                  <a:schemeClr val="tx1"/>
                </a:solidFill>
                <a:cs typeface="0 Baran" panose="00000400000000000000" pitchFamily="2" charset="-78"/>
              </a:rPr>
              <a:t>گروه</a:t>
            </a:r>
            <a:r>
              <a:rPr lang="fa-IR" sz="2000" dirty="0" smtClean="0">
                <a:solidFill>
                  <a:schemeClr val="tx1"/>
                </a:solidFill>
                <a:cs typeface="0 Baran" panose="00000400000000000000" pitchFamily="2" charset="-78"/>
              </a:rPr>
              <a:t> </a:t>
            </a:r>
            <a:r>
              <a:rPr lang="fa-IR" sz="2000" b="1" dirty="0" smtClean="0">
                <a:solidFill>
                  <a:schemeClr val="tx1"/>
                </a:solidFill>
                <a:cs typeface="0 Baran" panose="00000400000000000000" pitchFamily="2" charset="-78"/>
              </a:rPr>
              <a:t>سین</a:t>
            </a:r>
            <a:r>
              <a:rPr lang="fa-IR" sz="2000" dirty="0" smtClean="0">
                <a:solidFill>
                  <a:schemeClr val="tx1"/>
                </a:solidFill>
                <a:cs typeface="0 Baran" panose="00000400000000000000" pitchFamily="2" charset="-78"/>
              </a:rPr>
              <a:t> گروه خود را نام برده  ومورد آن توضیحی می دهد. </a:t>
            </a:r>
            <a:r>
              <a:rPr lang="ar-SA" sz="2000" dirty="0" smtClean="0">
                <a:solidFill>
                  <a:schemeClr val="tx1"/>
                </a:solidFill>
                <a:cs typeface="0 Baran" panose="00000400000000000000" pitchFamily="2" charset="-78"/>
              </a:rPr>
              <a:t>حین  </a:t>
            </a:r>
            <a:r>
              <a:rPr lang="ar-SA" sz="2000" dirty="0">
                <a:solidFill>
                  <a:schemeClr val="tx1"/>
                </a:solidFill>
                <a:cs typeface="0 Baran" panose="00000400000000000000" pitchFamily="2" charset="-78"/>
              </a:rPr>
              <a:t>انجام فعالیت  </a:t>
            </a:r>
            <a:r>
              <a:rPr lang="fa-IR" sz="2000" dirty="0">
                <a:solidFill>
                  <a:schemeClr val="tx1"/>
                </a:solidFill>
                <a:cs typeface="0 Baran" panose="00000400000000000000" pitchFamily="2" charset="-78"/>
              </a:rPr>
              <a:t>گ</a:t>
            </a:r>
            <a:r>
              <a:rPr lang="ar-SA" sz="2000" dirty="0">
                <a:solidFill>
                  <a:schemeClr val="tx1"/>
                </a:solidFill>
                <a:cs typeface="0 Baran" panose="00000400000000000000" pitchFamily="2" charset="-78"/>
              </a:rPr>
              <a:t>روه های فعال مورد تشویق قرار </a:t>
            </a:r>
            <a:r>
              <a:rPr lang="ar-SA" sz="2000" dirty="0" smtClean="0">
                <a:solidFill>
                  <a:schemeClr val="tx1"/>
                </a:solidFill>
                <a:cs typeface="0 Baran" panose="00000400000000000000" pitchFamily="2" charset="-78"/>
              </a:rPr>
              <a:t>می</a:t>
            </a:r>
            <a:r>
              <a:rPr lang="fa-IR" sz="2000" dirty="0" smtClean="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گیرند</a:t>
            </a:r>
            <a:r>
              <a:rPr lang="ar-SA" sz="2000" dirty="0">
                <a:solidFill>
                  <a:schemeClr val="tx1"/>
                </a:solidFill>
                <a:cs typeface="0 Baran" panose="00000400000000000000" pitchFamily="2" charset="-78"/>
              </a:rPr>
              <a:t>.</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b="1" dirty="0">
                <a:solidFill>
                  <a:schemeClr val="tx1"/>
                </a:solidFill>
                <a:cs typeface="0 Baran" panose="00000400000000000000" pitchFamily="2" charset="-78"/>
              </a:rPr>
              <a:t>جمع بندی و تعیین تکلیف</a:t>
            </a:r>
            <a:r>
              <a:rPr lang="fa-IR" sz="2000" b="1" dirty="0">
                <a:solidFill>
                  <a:schemeClr val="tx1"/>
                </a:solidFill>
                <a:cs typeface="0 Baran" panose="00000400000000000000" pitchFamily="2" charset="-78"/>
              </a:rPr>
              <a:t>:</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در انتها با جمع بندی و نتیجه گیری از درس تعیین تکلیف می </a:t>
            </a:r>
            <a:r>
              <a:rPr lang="ar-SA" sz="2000" dirty="0" smtClean="0">
                <a:solidFill>
                  <a:schemeClr val="tx1"/>
                </a:solidFill>
                <a:cs typeface="0 Baran" panose="00000400000000000000" pitchFamily="2" charset="-78"/>
              </a:rPr>
              <a:t>کنم</a:t>
            </a:r>
            <a:r>
              <a:rPr lang="fa-IR" sz="2000" dirty="0" smtClean="0">
                <a:solidFill>
                  <a:schemeClr val="tx1"/>
                </a:solidFill>
                <a:cs typeface="0 Baran" panose="00000400000000000000" pitchFamily="2" charset="-78"/>
              </a:rPr>
              <a:t>.</a:t>
            </a:r>
            <a:r>
              <a:rPr lang="ar-SA" sz="2000" dirty="0" smtClean="0">
                <a:solidFill>
                  <a:schemeClr val="tx1"/>
                </a:solidFill>
                <a:cs typeface="0 Baran" panose="00000400000000000000" pitchFamily="2" charset="-78"/>
              </a:rPr>
              <a:t>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گزارشی </a:t>
            </a:r>
            <a:r>
              <a:rPr lang="fa-IR" sz="2000" dirty="0" smtClean="0">
                <a:solidFill>
                  <a:schemeClr val="tx1"/>
                </a:solidFill>
                <a:cs typeface="0 Baran" panose="00000400000000000000" pitchFamily="2" charset="-78"/>
              </a:rPr>
              <a:t>از برگزار</a:t>
            </a:r>
            <a:r>
              <a:rPr lang="fa-IR" sz="2000" dirty="0" smtClean="0">
                <a:solidFill>
                  <a:schemeClr val="tx1"/>
                </a:solidFill>
                <a:cs typeface="0 Baran" panose="00000400000000000000" pitchFamily="2" charset="-78"/>
              </a:rPr>
              <a:t>ی عید نوروز در خانواده خود بنویسند</a:t>
            </a:r>
            <a:r>
              <a:rPr lang="fa-IR" sz="2000" dirty="0" smtClean="0">
                <a:solidFill>
                  <a:schemeClr val="tx1"/>
                </a:solidFill>
                <a:cs typeface="0 Baran" panose="00000400000000000000" pitchFamily="2" charset="-78"/>
              </a:rPr>
              <a:t>.</a:t>
            </a:r>
            <a:r>
              <a:rPr lang="fa-IR" sz="2000" dirty="0" smtClean="0">
                <a:solidFill>
                  <a:schemeClr val="tx1"/>
                </a:solidFill>
                <a:cs typeface="0 Baran" panose="00000400000000000000" pitchFamily="2" charset="-78"/>
              </a:rPr>
              <a:t/>
            </a:r>
            <a:br>
              <a:rPr lang="fa-IR" sz="2000" dirty="0" smtClean="0">
                <a:solidFill>
                  <a:schemeClr val="tx1"/>
                </a:solidFill>
                <a:cs typeface="0 Baran" panose="00000400000000000000" pitchFamily="2" charset="-78"/>
              </a:rPr>
            </a:br>
            <a:r>
              <a:rPr lang="fa-IR" sz="2000" dirty="0" smtClean="0">
                <a:solidFill>
                  <a:schemeClr val="tx1"/>
                </a:solidFill>
                <a:cs typeface="0 Baran" panose="00000400000000000000" pitchFamily="2" charset="-78"/>
              </a:rPr>
              <a:t> </a:t>
            </a:r>
            <a:r>
              <a:rPr lang="en-US" sz="2000" b="1" dirty="0">
                <a:solidFill>
                  <a:schemeClr val="tx1"/>
                </a:solidFill>
                <a:cs typeface="0 Baran" panose="00000400000000000000" pitchFamily="2" charset="-78"/>
              </a:rPr>
              <a:t/>
            </a:r>
            <a:br>
              <a:rPr lang="en-US" sz="2000" b="1" dirty="0">
                <a:solidFill>
                  <a:schemeClr val="tx1"/>
                </a:solidFill>
                <a:cs typeface="0 Baran" panose="00000400000000000000" pitchFamily="2" charset="-78"/>
              </a:rPr>
            </a:br>
            <a:endParaRPr lang="fa-IR" sz="2000" dirty="0">
              <a:solidFill>
                <a:schemeClr val="tx1"/>
              </a:solidFill>
              <a:cs typeface="0 Baran" panose="00000400000000000000" pitchFamily="2" charset="-78"/>
            </a:endParaRPr>
          </a:p>
        </p:txBody>
      </p:sp>
    </p:spTree>
    <p:extLst>
      <p:ext uri="{BB962C8B-B14F-4D97-AF65-F5344CB8AC3E}">
        <p14:creationId xmlns:p14="http://schemas.microsoft.com/office/powerpoint/2010/main" val="34603073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3744" y="609600"/>
            <a:ext cx="8839200" cy="5937504"/>
          </a:xfrm>
        </p:spPr>
        <p:txBody>
          <a:bodyPr>
            <a:normAutofit/>
          </a:bodyPr>
          <a:lstStyle/>
          <a:p>
            <a:pPr algn="r">
              <a:lnSpc>
                <a:spcPct val="150000"/>
              </a:lnSpc>
              <a:defRPr/>
            </a:pPr>
            <a:r>
              <a:rPr lang="fa-IR" sz="2000" b="1" dirty="0" smtClean="0">
                <a:solidFill>
                  <a:schemeClr val="tx1"/>
                </a:solidFill>
                <a:cs typeface="0 Baran" panose="00000400000000000000" pitchFamily="2" charset="-78"/>
              </a:rPr>
              <a:t/>
            </a:r>
            <a:br>
              <a:rPr lang="fa-IR" sz="2000" b="1" dirty="0" smtClean="0">
                <a:solidFill>
                  <a:schemeClr val="tx1"/>
                </a:solidFill>
                <a:cs typeface="0 Baran" panose="00000400000000000000" pitchFamily="2" charset="-78"/>
              </a:rPr>
            </a:br>
            <a:r>
              <a:rPr lang="fa-IR" sz="2000" b="1" dirty="0">
                <a:solidFill>
                  <a:schemeClr val="tx1"/>
                </a:solidFill>
                <a:cs typeface="0 Baran" panose="00000400000000000000" pitchFamily="2" charset="-78"/>
              </a:rPr>
              <a:t/>
            </a:r>
            <a:br>
              <a:rPr lang="fa-IR" sz="2000" b="1" dirty="0">
                <a:solidFill>
                  <a:schemeClr val="tx1"/>
                </a:solidFill>
                <a:cs typeface="0 Baran" panose="00000400000000000000" pitchFamily="2" charset="-78"/>
              </a:rPr>
            </a:br>
            <a:r>
              <a:rPr lang="fa-IR" sz="2000" b="1" dirty="0" smtClean="0">
                <a:solidFill>
                  <a:schemeClr val="tx1"/>
                </a:solidFill>
                <a:cs typeface="0 Baran" panose="00000400000000000000" pitchFamily="2" charset="-78"/>
              </a:rPr>
              <a:t/>
            </a:r>
            <a:br>
              <a:rPr lang="fa-IR" sz="2000" b="1" dirty="0" smtClean="0">
                <a:solidFill>
                  <a:schemeClr val="tx1"/>
                </a:solidFill>
                <a:cs typeface="0 Baran" panose="00000400000000000000" pitchFamily="2" charset="-78"/>
              </a:rPr>
            </a:br>
            <a:r>
              <a:rPr lang="fa-IR" sz="2000" b="1" dirty="0" smtClean="0">
                <a:solidFill>
                  <a:schemeClr val="tx1"/>
                </a:solidFill>
                <a:cs typeface="0 Baran" panose="00000400000000000000" pitchFamily="2" charset="-78"/>
              </a:rPr>
              <a:t>فعالیت </a:t>
            </a:r>
            <a:r>
              <a:rPr lang="fa-IR" sz="2000" b="1" dirty="0">
                <a:solidFill>
                  <a:schemeClr val="tx1"/>
                </a:solidFill>
                <a:cs typeface="0 Baran" panose="00000400000000000000" pitchFamily="2" charset="-78"/>
              </a:rPr>
              <a:t>های </a:t>
            </a:r>
            <a:r>
              <a:rPr lang="fa-IR" sz="2000" b="1" dirty="0" smtClean="0">
                <a:solidFill>
                  <a:schemeClr val="tx1"/>
                </a:solidFill>
                <a:cs typeface="0 Baran" panose="00000400000000000000" pitchFamily="2" charset="-78"/>
              </a:rPr>
              <a:t>ارزشیابی</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چه اندازه فعالیت های تکمیلی قابلیت اجرایی در کلاس درس را دارند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آیا فعالیت های تکمیلی جذاب و پرنشاط متناسب با سطح توانایی دانش آموزان و محتوای درس طراحی شده اند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آ</a:t>
            </a:r>
            <a:r>
              <a:rPr lang="ar-SA" sz="2000" dirty="0" smtClean="0">
                <a:solidFill>
                  <a:schemeClr val="tx1"/>
                </a:solidFill>
                <a:cs typeface="0 Baran" panose="00000400000000000000" pitchFamily="2" charset="-78"/>
              </a:rPr>
              <a:t>یا </a:t>
            </a:r>
            <a:r>
              <a:rPr lang="ar-SA" sz="2000" dirty="0">
                <a:solidFill>
                  <a:schemeClr val="tx1"/>
                </a:solidFill>
                <a:cs typeface="0 Baran" panose="00000400000000000000" pitchFamily="2" charset="-78"/>
              </a:rPr>
              <a:t>تکالیف تعیین شده می تواند حس </a:t>
            </a:r>
            <a:r>
              <a:rPr lang="ar-SA" sz="2000" dirty="0" smtClean="0">
                <a:solidFill>
                  <a:schemeClr val="tx1"/>
                </a:solidFill>
                <a:cs typeface="0 Baran" panose="00000400000000000000" pitchFamily="2" charset="-78"/>
              </a:rPr>
              <a:t>خلاقیتی</a:t>
            </a:r>
            <a:r>
              <a:rPr lang="fa-IR" sz="2000" dirty="0" smtClean="0">
                <a:solidFill>
                  <a:schemeClr val="tx1"/>
                </a:solidFill>
                <a:cs typeface="0 Baran" panose="00000400000000000000" pitchFamily="2" charset="-78"/>
              </a:rPr>
              <a:t> و روحیه ی </a:t>
            </a:r>
            <a:r>
              <a:rPr lang="fa-IR" sz="2000" dirty="0">
                <a:solidFill>
                  <a:schemeClr val="tx1"/>
                </a:solidFill>
                <a:cs typeface="0 Baran" panose="00000400000000000000" pitchFamily="2" charset="-78"/>
              </a:rPr>
              <a:t>پژوهش دانش </a:t>
            </a:r>
            <a:r>
              <a:rPr lang="fa-IR" sz="2000" dirty="0" smtClean="0">
                <a:solidFill>
                  <a:schemeClr val="tx1"/>
                </a:solidFill>
                <a:cs typeface="0 Baran" panose="00000400000000000000" pitchFamily="2" charset="-78"/>
              </a:rPr>
              <a:t>آموزان </a:t>
            </a:r>
            <a:r>
              <a:rPr lang="fa-IR" sz="2000" dirty="0">
                <a:solidFill>
                  <a:schemeClr val="tx1"/>
                </a:solidFill>
                <a:cs typeface="0 Baran" panose="00000400000000000000" pitchFamily="2" charset="-78"/>
              </a:rPr>
              <a:t>را برانگیزاند </a:t>
            </a:r>
            <a:r>
              <a:rPr lang="fa-IR" sz="2000" dirty="0" smtClean="0">
                <a:solidFill>
                  <a:schemeClr val="tx1"/>
                </a:solidFill>
                <a:cs typeface="0 Baran" panose="00000400000000000000" pitchFamily="2" charset="-78"/>
              </a:rPr>
              <a:t>؟</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endParaRPr lang="fa-IR" sz="2000" dirty="0">
              <a:solidFill>
                <a:schemeClr val="tx1"/>
              </a:solidFill>
              <a:cs typeface="0 Baran" panose="00000400000000000000" pitchFamily="2" charset="-78"/>
            </a:endParaRPr>
          </a:p>
        </p:txBody>
      </p:sp>
    </p:spTree>
    <p:extLst>
      <p:ext uri="{BB962C8B-B14F-4D97-AF65-F5344CB8AC3E}">
        <p14:creationId xmlns:p14="http://schemas.microsoft.com/office/powerpoint/2010/main" val="36968755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6233890"/>
          </a:xfrm>
        </p:spPr>
        <p:txBody>
          <a:bodyPr/>
          <a:lstStyle/>
          <a:p>
            <a:pPr algn="ct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sz="5400" b="1" dirty="0" smtClean="0">
                <a:cs typeface="0 Badr" panose="00000400000000000000" pitchFamily="2" charset="-78"/>
              </a:rPr>
              <a:t/>
            </a:r>
            <a:br>
              <a:rPr lang="fa-IR" sz="5400" b="1" dirty="0" smtClean="0">
                <a:cs typeface="0 Badr" panose="00000400000000000000" pitchFamily="2" charset="-78"/>
              </a:rPr>
            </a:br>
            <a:r>
              <a:rPr lang="fa-IR" sz="5400" b="1" dirty="0" smtClean="0">
                <a:cs typeface="0 Badr" panose="00000400000000000000" pitchFamily="2" charset="-78"/>
              </a:rPr>
              <a:t>پایان  </a:t>
            </a:r>
            <a:endParaRPr lang="fa-IR" sz="5400" b="1" dirty="0">
              <a:cs typeface="0 Badr" panose="00000400000000000000" pitchFamily="2" charset="-78"/>
            </a:endParaRPr>
          </a:p>
        </p:txBody>
      </p:sp>
    </p:spTree>
    <p:extLst>
      <p:ext uri="{BB962C8B-B14F-4D97-AF65-F5344CB8AC3E}">
        <p14:creationId xmlns:p14="http://schemas.microsoft.com/office/powerpoint/2010/main" val="4165893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6233890"/>
          </a:xfrm>
        </p:spPr>
        <p:txBody>
          <a:bodyPr>
            <a:normAutofit/>
          </a:bodyPr>
          <a:lstStyle/>
          <a:p>
            <a:pPr algn="r"/>
            <a:r>
              <a:rPr lang="fa-IR" sz="2400" b="1" dirty="0">
                <a:solidFill>
                  <a:schemeClr val="tx1"/>
                </a:solidFill>
                <a:cs typeface="0 Badr" panose="00000400000000000000" pitchFamily="2" charset="-78"/>
              </a:rPr>
              <a:t>الگوی طراحی آموزشی ام ام اس</a:t>
            </a:r>
            <a:r>
              <a:rPr lang="fa-IR" sz="2400" dirty="0">
                <a:solidFill>
                  <a:schemeClr val="tx1"/>
                </a:solidFill>
                <a:cs typeface="0 Badr" panose="00000400000000000000" pitchFamily="2" charset="-78"/>
              </a:rPr>
              <a:t/>
            </a:r>
            <a:br>
              <a:rPr lang="fa-IR" sz="2400" dirty="0">
                <a:solidFill>
                  <a:schemeClr val="tx1"/>
                </a:solidFill>
                <a:cs typeface="0 Badr" panose="00000400000000000000" pitchFamily="2" charset="-78"/>
              </a:rPr>
            </a:br>
            <a:r>
              <a:rPr lang="fa-IR" sz="2400" dirty="0">
                <a:solidFill>
                  <a:schemeClr val="tx1"/>
                </a:solidFill>
                <a:cs typeface="0 Badr" panose="00000400000000000000" pitchFamily="2" charset="-78"/>
              </a:rPr>
              <a:t/>
            </a:r>
            <a:br>
              <a:rPr lang="fa-IR" sz="2400" dirty="0">
                <a:solidFill>
                  <a:schemeClr val="tx1"/>
                </a:solidFill>
                <a:cs typeface="0 Badr" panose="00000400000000000000" pitchFamily="2" charset="-78"/>
              </a:rPr>
            </a:br>
            <a:r>
              <a:rPr lang="fa-IR" sz="2400" dirty="0">
                <a:solidFill>
                  <a:schemeClr val="tx1"/>
                </a:solidFill>
                <a:cs typeface="0 Badr" panose="00000400000000000000" pitchFamily="2" charset="-78"/>
              </a:rPr>
              <a:t>این الگو در زمره ی الگوهای ساختن گرایی است و نام آن برگرفته از ارائه دهندگان آن ام. می چام، جی مایلی، دی اسمیت است که در سال 2006 ارائه شد. و دارای 7 مرحله است  که همه ی آنها به طور ویژه ای با یکدیگر در ارتباط اند. نکته ی مهم در این الگو جایگاه ارزش یابی است که در وسط قرار دارد و بر تمام مراحل الگو نظارت می کند. طراح آموزشی پس از تعیین فعالیت های هر مرحله ارزشیابی به عمل می آورد و به مرحله ی بعد می رود. ارائه دهندگان این الگو ارزشیابی را در مرکز قرار داده اند تا بعد از این که هر مرحله انجام شد دوباره بازنگری و تجدید نظر شود. ارزشیابی به عنوان یک گردونه ی چرخشی در مرکز فعالیت الگوی ام ام اس باقی می ماند.اماکوتاهی در بکارگیری عمل ارزشیابی در همه ی مراحل می تواند به نارضایتی معلمان و دانش آموزان در محیط های یادگیری منجر شود.</a:t>
            </a:r>
            <a:endParaRPr lang="fa-IR" sz="2400" dirty="0">
              <a:cs typeface="0 Badr" panose="00000400000000000000" pitchFamily="2" charset="-78"/>
            </a:endParaRPr>
          </a:p>
        </p:txBody>
      </p:sp>
    </p:spTree>
    <p:extLst>
      <p:ext uri="{BB962C8B-B14F-4D97-AF65-F5344CB8AC3E}">
        <p14:creationId xmlns:p14="http://schemas.microsoft.com/office/powerpoint/2010/main" val="1646182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1408" y="0"/>
            <a:ext cx="9383203" cy="6858000"/>
          </a:xfrm>
          <a:solidFill>
            <a:schemeClr val="accent1">
              <a:lumMod val="20000"/>
              <a:lumOff val="80000"/>
            </a:schemeClr>
          </a:solidFill>
        </p:spPr>
        <p:style>
          <a:lnRef idx="1">
            <a:schemeClr val="accent4"/>
          </a:lnRef>
          <a:fillRef idx="2">
            <a:schemeClr val="accent4"/>
          </a:fillRef>
          <a:effectRef idx="1">
            <a:schemeClr val="accent4"/>
          </a:effectRef>
          <a:fontRef idx="minor">
            <a:schemeClr val="dk1"/>
          </a:fontRef>
        </p:style>
        <p:txBody>
          <a:bodyPr/>
          <a:lstStyle/>
          <a:p>
            <a:endParaRPr lang="fa-IR" dirty="0"/>
          </a:p>
        </p:txBody>
      </p:sp>
      <p:sp>
        <p:nvSpPr>
          <p:cNvPr id="3" name="Flowchart: Connector 2"/>
          <p:cNvSpPr/>
          <p:nvPr/>
        </p:nvSpPr>
        <p:spPr>
          <a:xfrm>
            <a:off x="5998463" y="3006473"/>
            <a:ext cx="2304289" cy="1173737"/>
          </a:xfrm>
          <a:prstGeom prst="flowChartConnector">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ارزشیابی و اصلاح</a:t>
            </a:r>
            <a:endParaRPr lang="fa-IR" dirty="0"/>
          </a:p>
        </p:txBody>
      </p:sp>
      <p:sp>
        <p:nvSpPr>
          <p:cNvPr id="4" name="Oval 3"/>
          <p:cNvSpPr/>
          <p:nvPr/>
        </p:nvSpPr>
        <p:spPr>
          <a:xfrm>
            <a:off x="3401568" y="1997598"/>
            <a:ext cx="1855438" cy="914400"/>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تعیین اهداف یادگیری</a:t>
            </a:r>
            <a:endParaRPr lang="fa-IR" dirty="0"/>
          </a:p>
        </p:txBody>
      </p:sp>
      <p:sp>
        <p:nvSpPr>
          <p:cNvPr id="5" name="Oval 4"/>
          <p:cNvSpPr/>
          <p:nvPr/>
        </p:nvSpPr>
        <p:spPr>
          <a:xfrm>
            <a:off x="3401568" y="3986784"/>
            <a:ext cx="1941576" cy="914400"/>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اجرا</a:t>
            </a:r>
            <a:endParaRPr lang="fa-IR" dirty="0"/>
          </a:p>
        </p:txBody>
      </p:sp>
      <p:sp>
        <p:nvSpPr>
          <p:cNvPr id="6" name="Oval 5"/>
          <p:cNvSpPr/>
          <p:nvPr/>
        </p:nvSpPr>
        <p:spPr>
          <a:xfrm>
            <a:off x="7851647" y="5435743"/>
            <a:ext cx="1743457" cy="914400"/>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طراحی و تهیه محیط یادگیری</a:t>
            </a:r>
            <a:endParaRPr lang="fa-IR" dirty="0"/>
          </a:p>
        </p:txBody>
      </p:sp>
      <p:sp>
        <p:nvSpPr>
          <p:cNvPr id="7" name="Oval 6"/>
          <p:cNvSpPr/>
          <p:nvPr/>
        </p:nvSpPr>
        <p:spPr>
          <a:xfrm>
            <a:off x="8866230" y="3666014"/>
            <a:ext cx="1801770" cy="914400"/>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انتخاب روش و ابزار آموزشی</a:t>
            </a:r>
            <a:endParaRPr lang="fa-IR" dirty="0"/>
          </a:p>
        </p:txBody>
      </p:sp>
      <p:sp>
        <p:nvSpPr>
          <p:cNvPr id="8" name="Oval 7"/>
          <p:cNvSpPr/>
          <p:nvPr/>
        </p:nvSpPr>
        <p:spPr>
          <a:xfrm>
            <a:off x="8866230" y="1896285"/>
            <a:ext cx="1801770" cy="914400"/>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تهیه راهبرد آموزشی</a:t>
            </a:r>
            <a:endParaRPr lang="fa-IR" dirty="0"/>
          </a:p>
        </p:txBody>
      </p:sp>
      <p:sp>
        <p:nvSpPr>
          <p:cNvPr id="9" name="Oval 8"/>
          <p:cNvSpPr/>
          <p:nvPr/>
        </p:nvSpPr>
        <p:spPr>
          <a:xfrm>
            <a:off x="5998462" y="1039582"/>
            <a:ext cx="1853185" cy="914400"/>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تحلیل یادگیرنده و محیط</a:t>
            </a:r>
            <a:endParaRPr lang="fa-IR" dirty="0"/>
          </a:p>
        </p:txBody>
      </p:sp>
      <p:sp>
        <p:nvSpPr>
          <p:cNvPr id="10" name="Oval 9"/>
          <p:cNvSpPr/>
          <p:nvPr/>
        </p:nvSpPr>
        <p:spPr>
          <a:xfrm>
            <a:off x="4754881" y="5466692"/>
            <a:ext cx="1823828" cy="970683"/>
          </a:xfrm>
          <a:prstGeom prst="ellipse">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t>تهیه طرح ارزیابی</a:t>
            </a:r>
            <a:endParaRPr lang="fa-IR" dirty="0"/>
          </a:p>
        </p:txBody>
      </p:sp>
      <p:cxnSp>
        <p:nvCxnSpPr>
          <p:cNvPr id="12" name="Straight Arrow Connector 11"/>
          <p:cNvCxnSpPr/>
          <p:nvPr/>
        </p:nvCxnSpPr>
        <p:spPr>
          <a:xfrm flipH="1">
            <a:off x="5120640" y="1658112"/>
            <a:ext cx="877822" cy="52425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352544" y="2911998"/>
            <a:ext cx="0" cy="107478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754881" y="4901184"/>
            <a:ext cx="588263" cy="56550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6623304" y="5949696"/>
            <a:ext cx="1228343" cy="6096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9212182" y="4580414"/>
            <a:ext cx="382922" cy="85532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9741408" y="2911998"/>
            <a:ext cx="24384" cy="75401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8" idx="1"/>
            <a:endCxn id="9" idx="6"/>
          </p:cNvCxnSpPr>
          <p:nvPr/>
        </p:nvCxnSpPr>
        <p:spPr>
          <a:xfrm flipH="1" flipV="1">
            <a:off x="7851647" y="1496782"/>
            <a:ext cx="1278446" cy="53341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flipV="1">
            <a:off x="7010400" y="2030196"/>
            <a:ext cx="24384" cy="1148609"/>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4" idx="5"/>
          </p:cNvCxnSpPr>
          <p:nvPr/>
        </p:nvCxnSpPr>
        <p:spPr>
          <a:xfrm flipH="1" flipV="1">
            <a:off x="4985283" y="2778087"/>
            <a:ext cx="1146901" cy="599097"/>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5322538" y="3864864"/>
            <a:ext cx="851251" cy="407012"/>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6132184" y="4058992"/>
            <a:ext cx="890408" cy="14077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flipV="1">
            <a:off x="7446727" y="4028038"/>
            <a:ext cx="1124249" cy="1407705"/>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8191100" y="3713150"/>
            <a:ext cx="714754" cy="27363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7925473" y="2549417"/>
            <a:ext cx="979324" cy="71846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0876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85749212"/>
              </p:ext>
            </p:extLst>
          </p:nvPr>
        </p:nvGraphicFramePr>
        <p:xfrm>
          <a:off x="1511807" y="0"/>
          <a:ext cx="10594850" cy="6857999"/>
        </p:xfrm>
        <a:graphic>
          <a:graphicData uri="http://schemas.openxmlformats.org/drawingml/2006/table">
            <a:tbl>
              <a:tblPr firstRow="1" bandRow="1">
                <a:tableStyleId>{BC89EF96-8CEA-46FF-86C4-4CE0E7609802}</a:tableStyleId>
              </a:tblPr>
              <a:tblGrid>
                <a:gridCol w="4733869">
                  <a:extLst>
                    <a:ext uri="{9D8B030D-6E8A-4147-A177-3AD203B41FA5}">
                      <a16:colId xmlns:a16="http://schemas.microsoft.com/office/drawing/2014/main" xmlns="" val="20000"/>
                    </a:ext>
                  </a:extLst>
                </a:gridCol>
                <a:gridCol w="3110829">
                  <a:extLst>
                    <a:ext uri="{9D8B030D-6E8A-4147-A177-3AD203B41FA5}">
                      <a16:colId xmlns:a16="http://schemas.microsoft.com/office/drawing/2014/main" xmlns="" val="20001"/>
                    </a:ext>
                  </a:extLst>
                </a:gridCol>
                <a:gridCol w="2750152">
                  <a:extLst>
                    <a:ext uri="{9D8B030D-6E8A-4147-A177-3AD203B41FA5}">
                      <a16:colId xmlns:a16="http://schemas.microsoft.com/office/drawing/2014/main" xmlns="" val="20002"/>
                    </a:ext>
                  </a:extLst>
                </a:gridCol>
              </a:tblGrid>
              <a:tr h="661958">
                <a:tc>
                  <a:txBody>
                    <a:bodyPr/>
                    <a:lstStyle/>
                    <a:p>
                      <a:pPr algn="ctr" rtl="1"/>
                      <a:r>
                        <a:rPr lang="fa-IR" sz="2000" dirty="0" smtClean="0">
                          <a:cs typeface="0 Baran" panose="00000400000000000000" pitchFamily="2" charset="-78"/>
                        </a:rPr>
                        <a:t>فعالیت</a:t>
                      </a:r>
                      <a:r>
                        <a:rPr lang="fa-IR" sz="2000" baseline="0" dirty="0" smtClean="0">
                          <a:cs typeface="0 Baran" panose="00000400000000000000" pitchFamily="2" charset="-78"/>
                        </a:rPr>
                        <a:t> های ارزشیابی</a:t>
                      </a:r>
                      <a:endParaRPr lang="en-US" sz="2000" dirty="0">
                        <a:solidFill>
                          <a:schemeClr val="tx1"/>
                        </a:solidFill>
                        <a:cs typeface="0 Baran" panose="00000400000000000000" pitchFamily="2" charset="-78"/>
                      </a:endParaRPr>
                    </a:p>
                  </a:txBody>
                  <a:tcPr/>
                </a:tc>
                <a:tc>
                  <a:txBody>
                    <a:bodyPr/>
                    <a:lstStyle/>
                    <a:p>
                      <a:pPr algn="ctr" rtl="1"/>
                      <a:r>
                        <a:rPr lang="fa-IR" sz="2000" dirty="0" smtClean="0">
                          <a:cs typeface="0 Baran" panose="00000400000000000000" pitchFamily="2" charset="-78"/>
                        </a:rPr>
                        <a:t>فعالیت های طراحی</a:t>
                      </a:r>
                      <a:r>
                        <a:rPr lang="fa-IR" sz="2000" baseline="0" dirty="0" smtClean="0">
                          <a:cs typeface="0 Baran" panose="00000400000000000000" pitchFamily="2" charset="-78"/>
                        </a:rPr>
                        <a:t> آموزشی</a:t>
                      </a:r>
                      <a:endParaRPr lang="en-US" sz="2000" dirty="0">
                        <a:solidFill>
                          <a:schemeClr val="tx1"/>
                        </a:solidFill>
                        <a:cs typeface="0 Baran" panose="00000400000000000000" pitchFamily="2" charset="-78"/>
                      </a:endParaRPr>
                    </a:p>
                  </a:txBody>
                  <a:tcPr/>
                </a:tc>
                <a:tc>
                  <a:txBody>
                    <a:bodyPr/>
                    <a:lstStyle/>
                    <a:p>
                      <a:pPr algn="ctr" rtl="1"/>
                      <a:r>
                        <a:rPr lang="fa-IR" sz="2000" dirty="0" smtClean="0">
                          <a:cs typeface="0 Baran" panose="00000400000000000000" pitchFamily="2" charset="-78"/>
                        </a:rPr>
                        <a:t>مرا</a:t>
                      </a:r>
                      <a:r>
                        <a:rPr lang="fa-IR" sz="2000" baseline="0" dirty="0" smtClean="0">
                          <a:cs typeface="0 Baran" panose="00000400000000000000" pitchFamily="2" charset="-78"/>
                        </a:rPr>
                        <a:t>حل الگو</a:t>
                      </a:r>
                      <a:endParaRPr lang="en-US" sz="2000" dirty="0">
                        <a:solidFill>
                          <a:schemeClr val="tx1"/>
                        </a:solidFill>
                        <a:cs typeface="0 Baran" panose="00000400000000000000" pitchFamily="2" charset="-78"/>
                      </a:endParaRPr>
                    </a:p>
                  </a:txBody>
                  <a:tcPr/>
                </a:tc>
                <a:extLst>
                  <a:ext uri="{0D108BD9-81ED-4DB2-BD59-A6C34878D82A}">
                    <a16:rowId xmlns:a16="http://schemas.microsoft.com/office/drawing/2014/main" xmlns="" val="10000"/>
                  </a:ext>
                </a:extLst>
              </a:tr>
              <a:tr h="1536156">
                <a:tc>
                  <a:txBody>
                    <a:bodyPr/>
                    <a:lstStyle/>
                    <a:p>
                      <a:pPr algn="r" rtl="1"/>
                      <a:r>
                        <a:rPr lang="fa-IR" sz="2000" dirty="0" smtClean="0">
                          <a:cs typeface="0 Baran" panose="00000400000000000000" pitchFamily="2" charset="-78"/>
                        </a:rPr>
                        <a:t>آیا هدف</a:t>
                      </a:r>
                      <a:r>
                        <a:rPr lang="fa-IR" sz="2000" baseline="0" dirty="0" smtClean="0">
                          <a:cs typeface="0 Baran" panose="00000400000000000000" pitchFamily="2" charset="-78"/>
                        </a:rPr>
                        <a:t> های نوشته شده برون دادهای قابل مشاهده ای را توصیف می کنند؟</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تعیین برون دادهای ( اهداف ) قابل</a:t>
                      </a:r>
                      <a:r>
                        <a:rPr lang="fa-IR" sz="2000" baseline="0" dirty="0" smtClean="0">
                          <a:cs typeface="0 Baran" panose="00000400000000000000" pitchFamily="2" charset="-78"/>
                        </a:rPr>
                        <a:t> مشاهده و عینی </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تعیین اهداف یادگیری</a:t>
                      </a:r>
                      <a:endParaRPr lang="en-US" sz="2000" dirty="0">
                        <a:cs typeface="0 Baran" panose="00000400000000000000" pitchFamily="2" charset="-78"/>
                      </a:endParaRPr>
                    </a:p>
                  </a:txBody>
                  <a:tcPr/>
                </a:tc>
                <a:extLst>
                  <a:ext uri="{0D108BD9-81ED-4DB2-BD59-A6C34878D82A}">
                    <a16:rowId xmlns:a16="http://schemas.microsoft.com/office/drawing/2014/main" xmlns="" val="10001"/>
                  </a:ext>
                </a:extLst>
              </a:tr>
              <a:tr h="1694798">
                <a:tc>
                  <a:txBody>
                    <a:bodyPr/>
                    <a:lstStyle/>
                    <a:p>
                      <a:pPr algn="r" rtl="1"/>
                      <a:r>
                        <a:rPr lang="fa-IR" sz="2000" dirty="0" smtClean="0">
                          <a:cs typeface="0 Baran" panose="00000400000000000000" pitchFamily="2" charset="-78"/>
                        </a:rPr>
                        <a:t>آیا</a:t>
                      </a:r>
                      <a:r>
                        <a:rPr lang="fa-IR" sz="2000" baseline="0" dirty="0" smtClean="0">
                          <a:cs typeface="0 Baran" panose="00000400000000000000" pitchFamily="2" charset="-78"/>
                        </a:rPr>
                        <a:t> تحلیل ها به طور کامل یادگیرنده و محیط را توصیف می کنند؟ آیا موارد دیگری در محیط وجود دارند که باید مطرح شوند؟</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تحلیل</a:t>
                      </a:r>
                      <a:r>
                        <a:rPr lang="fa-IR" sz="2000" baseline="0" dirty="0" smtClean="0">
                          <a:cs typeface="0 Baran" panose="00000400000000000000" pitchFamily="2" charset="-78"/>
                        </a:rPr>
                        <a:t> نیازهای یادگیرنده و محیط</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تحلیل یادگیرنده و محیط</a:t>
                      </a:r>
                      <a:endParaRPr lang="en-US" sz="2000" dirty="0">
                        <a:cs typeface="0 Baran" panose="00000400000000000000" pitchFamily="2" charset="-78"/>
                      </a:endParaRPr>
                    </a:p>
                  </a:txBody>
                  <a:tcPr/>
                </a:tc>
                <a:extLst>
                  <a:ext uri="{0D108BD9-81ED-4DB2-BD59-A6C34878D82A}">
                    <a16:rowId xmlns:a16="http://schemas.microsoft.com/office/drawing/2014/main" xmlns="" val="10002"/>
                  </a:ext>
                </a:extLst>
              </a:tr>
              <a:tr h="1414779">
                <a:tc>
                  <a:txBody>
                    <a:bodyPr/>
                    <a:lstStyle/>
                    <a:p>
                      <a:pPr algn="r" rtl="1"/>
                      <a:r>
                        <a:rPr lang="fa-IR" sz="2000" dirty="0" smtClean="0">
                          <a:cs typeface="0 Baran" panose="00000400000000000000" pitchFamily="2" charset="-78"/>
                        </a:rPr>
                        <a:t>آیا رویکرد مناسبی برای</a:t>
                      </a:r>
                      <a:r>
                        <a:rPr lang="fa-IR" sz="2000" baseline="0" dirty="0" smtClean="0">
                          <a:cs typeface="0 Baran" panose="00000400000000000000" pitchFamily="2" charset="-78"/>
                        </a:rPr>
                        <a:t> این یادگیرندگان و این اهداف انتخاب شده است؟</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تعیین اینکه</a:t>
                      </a:r>
                      <a:r>
                        <a:rPr lang="fa-IR" sz="2000" baseline="0" dirty="0" smtClean="0">
                          <a:cs typeface="0 Baran" panose="00000400000000000000" pitchFamily="2" charset="-78"/>
                        </a:rPr>
                        <a:t> یادگیری چگونه اتفاق می افتد؟</a:t>
                      </a:r>
                    </a:p>
                    <a:p>
                      <a:pPr algn="r" rtl="1"/>
                      <a:r>
                        <a:rPr lang="fa-IR" sz="2000" baseline="0" dirty="0" smtClean="0">
                          <a:cs typeface="0 Baran" panose="00000400000000000000" pitchFamily="2" charset="-78"/>
                        </a:rPr>
                        <a:t>تعیین میزان تعامل مورد نیاز</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تهیه</a:t>
                      </a:r>
                      <a:r>
                        <a:rPr lang="fa-IR" sz="2000" baseline="0" dirty="0" smtClean="0">
                          <a:cs typeface="0 Baran" panose="00000400000000000000" pitchFamily="2" charset="-78"/>
                        </a:rPr>
                        <a:t> ی راهبرد آموزشی</a:t>
                      </a:r>
                      <a:endParaRPr lang="en-US" sz="2000" dirty="0">
                        <a:cs typeface="0 Baran" panose="00000400000000000000" pitchFamily="2" charset="-78"/>
                      </a:endParaRPr>
                    </a:p>
                  </a:txBody>
                  <a:tcPr/>
                </a:tc>
                <a:extLst>
                  <a:ext uri="{0D108BD9-81ED-4DB2-BD59-A6C34878D82A}">
                    <a16:rowId xmlns:a16="http://schemas.microsoft.com/office/drawing/2014/main" xmlns="" val="10003"/>
                  </a:ext>
                </a:extLst>
              </a:tr>
              <a:tr h="1550308">
                <a:tc>
                  <a:txBody>
                    <a:bodyPr/>
                    <a:lstStyle/>
                    <a:p>
                      <a:pPr algn="r" rtl="1"/>
                      <a:r>
                        <a:rPr lang="fa-IR" sz="2000" dirty="0" smtClean="0">
                          <a:cs typeface="0 Baran" panose="00000400000000000000" pitchFamily="2" charset="-78"/>
                        </a:rPr>
                        <a:t>آیا روش ارائه ی توصیف</a:t>
                      </a:r>
                      <a:r>
                        <a:rPr lang="fa-IR" sz="2000" baseline="0" dirty="0" smtClean="0">
                          <a:cs typeface="0 Baran" panose="00000400000000000000" pitchFamily="2" charset="-78"/>
                        </a:rPr>
                        <a:t> شده به لحاظ آموزشی معتبر و موثر است؟ </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تعیین</a:t>
                      </a:r>
                      <a:r>
                        <a:rPr lang="fa-IR" sz="2000" baseline="0" dirty="0" smtClean="0">
                          <a:cs typeface="0 Baran" panose="00000400000000000000" pitchFamily="2" charset="-78"/>
                        </a:rPr>
                        <a:t> روش ارائه ی موثر ( کلاسی، از طریق وب ) </a:t>
                      </a:r>
                    </a:p>
                    <a:p>
                      <a:pPr algn="r" rtl="1"/>
                      <a:r>
                        <a:rPr lang="fa-IR" sz="2000" baseline="0" dirty="0" smtClean="0">
                          <a:cs typeface="0 Baran" panose="00000400000000000000" pitchFamily="2" charset="-78"/>
                        </a:rPr>
                        <a:t>تعیین ابزار های طراحی موثر ( استفاده از نرم افزارهای فلش ، آفیس)</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انتخاب روش و ابزار آموزشی</a:t>
                      </a:r>
                      <a:endParaRPr lang="en-US" sz="2000" dirty="0">
                        <a:cs typeface="0 Baran" panose="00000400000000000000" pitchFamily="2" charset="-78"/>
                      </a:endParaRP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157310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1840992" y="182562"/>
            <a:ext cx="10351008" cy="6220645"/>
          </a:xfrm>
        </p:spPr>
        <p:txBody>
          <a:bodyPr/>
          <a:lstStyle/>
          <a:p>
            <a:endParaRPr lang="en-US" dirty="0" smtClean="0"/>
          </a:p>
        </p:txBody>
      </p:sp>
      <p:graphicFrame>
        <p:nvGraphicFramePr>
          <p:cNvPr id="4" name="Content Placeholder 3"/>
          <p:cNvGraphicFramePr>
            <a:graphicFrameLocks/>
          </p:cNvGraphicFramePr>
          <p:nvPr>
            <p:extLst>
              <p:ext uri="{D42A27DB-BD31-4B8C-83A1-F6EECF244321}">
                <p14:modId xmlns:p14="http://schemas.microsoft.com/office/powerpoint/2010/main" val="4207618909"/>
              </p:ext>
            </p:extLst>
          </p:nvPr>
        </p:nvGraphicFramePr>
        <p:xfrm>
          <a:off x="1840992" y="182562"/>
          <a:ext cx="10351008" cy="6220645"/>
        </p:xfrm>
        <a:graphic>
          <a:graphicData uri="http://schemas.openxmlformats.org/drawingml/2006/table">
            <a:tbl>
              <a:tblPr firstRow="1" bandRow="1">
                <a:tableStyleId>{BC89EF96-8CEA-46FF-86C4-4CE0E7609802}</a:tableStyleId>
              </a:tblPr>
              <a:tblGrid>
                <a:gridCol w="4893836">
                  <a:extLst>
                    <a:ext uri="{9D8B030D-6E8A-4147-A177-3AD203B41FA5}">
                      <a16:colId xmlns:a16="http://schemas.microsoft.com/office/drawing/2014/main" xmlns="" val="20000"/>
                    </a:ext>
                  </a:extLst>
                </a:gridCol>
                <a:gridCol w="2935746">
                  <a:extLst>
                    <a:ext uri="{9D8B030D-6E8A-4147-A177-3AD203B41FA5}">
                      <a16:colId xmlns:a16="http://schemas.microsoft.com/office/drawing/2014/main" xmlns="" val="20001"/>
                    </a:ext>
                  </a:extLst>
                </a:gridCol>
                <a:gridCol w="2521426">
                  <a:extLst>
                    <a:ext uri="{9D8B030D-6E8A-4147-A177-3AD203B41FA5}">
                      <a16:colId xmlns:a16="http://schemas.microsoft.com/office/drawing/2014/main" xmlns="" val="20002"/>
                    </a:ext>
                  </a:extLst>
                </a:gridCol>
              </a:tblGrid>
              <a:tr h="651031">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r>
                        <a:rPr lang="fa-IR" sz="2000" dirty="0" smtClean="0">
                          <a:cs typeface="0 Baran" panose="00000400000000000000" pitchFamily="2" charset="-78"/>
                        </a:rPr>
                        <a:t>فعالیت</a:t>
                      </a:r>
                      <a:r>
                        <a:rPr lang="fa-IR" sz="2000" baseline="0" dirty="0" smtClean="0">
                          <a:cs typeface="0 Baran" panose="00000400000000000000" pitchFamily="2" charset="-78"/>
                        </a:rPr>
                        <a:t> های ارزشیابی</a:t>
                      </a:r>
                      <a:endParaRPr lang="en-US" sz="2000" dirty="0" smtClean="0">
                        <a:solidFill>
                          <a:schemeClr val="tx1"/>
                        </a:solidFill>
                        <a:cs typeface="0 Baran" panose="00000400000000000000" pitchFamily="2" charset="-78"/>
                      </a:endParaRPr>
                    </a:p>
                  </a:txBody>
                  <a:tcPr/>
                </a:tc>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r>
                        <a:rPr lang="fa-IR" sz="2000" dirty="0" smtClean="0">
                          <a:cs typeface="0 Baran" panose="00000400000000000000" pitchFamily="2" charset="-78"/>
                        </a:rPr>
                        <a:t>فعالیت های طراحی</a:t>
                      </a:r>
                      <a:r>
                        <a:rPr lang="fa-IR" sz="2000" baseline="0" dirty="0" smtClean="0">
                          <a:cs typeface="0 Baran" panose="00000400000000000000" pitchFamily="2" charset="-78"/>
                        </a:rPr>
                        <a:t> آموزشی</a:t>
                      </a:r>
                      <a:endParaRPr lang="en-US" sz="2000" dirty="0" smtClean="0">
                        <a:solidFill>
                          <a:schemeClr val="tx1"/>
                        </a:solidFill>
                        <a:cs typeface="0 Baran" panose="00000400000000000000" pitchFamily="2" charset="-78"/>
                      </a:endParaRPr>
                    </a:p>
                  </a:txBody>
                  <a:tcPr/>
                </a:tc>
                <a:tc>
                  <a:txBody>
                    <a:bodyPr/>
                    <a:lstStyle/>
                    <a:p>
                      <a:pPr algn="ctr" rtl="1"/>
                      <a:r>
                        <a:rPr lang="fa-IR" sz="2000" dirty="0" smtClean="0">
                          <a:cs typeface="0 Baran" panose="00000400000000000000" pitchFamily="2" charset="-78"/>
                        </a:rPr>
                        <a:t>مرا</a:t>
                      </a:r>
                      <a:r>
                        <a:rPr lang="fa-IR" sz="2000" baseline="0" dirty="0" smtClean="0">
                          <a:cs typeface="0 Baran" panose="00000400000000000000" pitchFamily="2" charset="-78"/>
                        </a:rPr>
                        <a:t>حل الگو</a:t>
                      </a:r>
                      <a:endParaRPr lang="en-US" sz="2000" dirty="0">
                        <a:solidFill>
                          <a:schemeClr val="tx1"/>
                        </a:solidFill>
                        <a:cs typeface="0 Baran" panose="00000400000000000000" pitchFamily="2" charset="-78"/>
                      </a:endParaRPr>
                    </a:p>
                  </a:txBody>
                  <a:tcPr/>
                </a:tc>
                <a:extLst>
                  <a:ext uri="{0D108BD9-81ED-4DB2-BD59-A6C34878D82A}">
                    <a16:rowId xmlns:a16="http://schemas.microsoft.com/office/drawing/2014/main" xmlns="" val="10000"/>
                  </a:ext>
                </a:extLst>
              </a:tr>
              <a:tr h="2048697">
                <a:tc>
                  <a:txBody>
                    <a:bodyPr/>
                    <a:lstStyle/>
                    <a:p>
                      <a:pPr algn="r" rtl="1"/>
                      <a:r>
                        <a:rPr lang="fa-IR" sz="2000" dirty="0" smtClean="0">
                          <a:cs typeface="0 Baran" panose="00000400000000000000" pitchFamily="2" charset="-78"/>
                        </a:rPr>
                        <a:t>آیا استوری برد تهیه</a:t>
                      </a:r>
                      <a:r>
                        <a:rPr lang="fa-IR" sz="2000" baseline="0" dirty="0" smtClean="0">
                          <a:cs typeface="0 Baran" panose="00000400000000000000" pitchFamily="2" charset="-78"/>
                        </a:rPr>
                        <a:t> شده، متناسب با اهداف یادگیری است؟ </a:t>
                      </a:r>
                    </a:p>
                    <a:p>
                      <a:pPr algn="r" rtl="1"/>
                      <a:r>
                        <a:rPr lang="fa-IR" sz="2000" baseline="0" dirty="0" smtClean="0">
                          <a:cs typeface="0 Baran" panose="00000400000000000000" pitchFamily="2" charset="-78"/>
                        </a:rPr>
                        <a:t>آیا محتوا متناسب با اهداف تهیه شده است؟ </a:t>
                      </a:r>
                    </a:p>
                    <a:p>
                      <a:pPr algn="r" rtl="1"/>
                      <a:r>
                        <a:rPr lang="fa-IR" sz="2000" baseline="0" dirty="0" smtClean="0">
                          <a:cs typeface="0 Baran" panose="00000400000000000000" pitchFamily="2" charset="-78"/>
                        </a:rPr>
                        <a:t>آیا تصویر مناسب انتخاب شده است؟</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استفاده از ابزارهای</a:t>
                      </a:r>
                      <a:r>
                        <a:rPr lang="fa-IR" sz="2000" baseline="0" dirty="0" smtClean="0">
                          <a:cs typeface="0 Baran" panose="00000400000000000000" pitchFamily="2" charset="-78"/>
                        </a:rPr>
                        <a:t> مربوط</a:t>
                      </a:r>
                    </a:p>
                    <a:p>
                      <a:pPr algn="r" rtl="1"/>
                      <a:r>
                        <a:rPr lang="fa-IR" sz="2000" baseline="0" dirty="0" smtClean="0">
                          <a:cs typeface="0 Baran" panose="00000400000000000000" pitchFamily="2" charset="-78"/>
                        </a:rPr>
                        <a:t>سازماندهی دوره ( طراحی گرافیکی، استفاده از استوری برد، برنامه های چند رسانه ای )</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طراحی</a:t>
                      </a:r>
                      <a:r>
                        <a:rPr lang="fa-IR" sz="2000" baseline="0" dirty="0" smtClean="0">
                          <a:cs typeface="0 Baran" panose="00000400000000000000" pitchFamily="2" charset="-78"/>
                        </a:rPr>
                        <a:t> و تهیه ی محیط یادگیری</a:t>
                      </a:r>
                      <a:endParaRPr lang="en-US" sz="2000" dirty="0">
                        <a:cs typeface="0 Baran" panose="00000400000000000000" pitchFamily="2" charset="-78"/>
                      </a:endParaRPr>
                    </a:p>
                  </a:txBody>
                  <a:tcPr/>
                </a:tc>
                <a:extLst>
                  <a:ext uri="{0D108BD9-81ED-4DB2-BD59-A6C34878D82A}">
                    <a16:rowId xmlns:a16="http://schemas.microsoft.com/office/drawing/2014/main" xmlns="" val="10001"/>
                  </a:ext>
                </a:extLst>
              </a:tr>
              <a:tr h="1918990">
                <a:tc>
                  <a:txBody>
                    <a:bodyPr/>
                    <a:lstStyle/>
                    <a:p>
                      <a:pPr algn="r" rtl="1"/>
                      <a:r>
                        <a:rPr lang="fa-IR" sz="2000" dirty="0" smtClean="0">
                          <a:cs typeface="0 Baran" panose="00000400000000000000" pitchFamily="2" charset="-78"/>
                        </a:rPr>
                        <a:t>آیا ارزشیابی</a:t>
                      </a:r>
                      <a:r>
                        <a:rPr lang="fa-IR" sz="2000" baseline="0" dirty="0" smtClean="0">
                          <a:cs typeface="0 Baran" panose="00000400000000000000" pitchFamily="2" charset="-78"/>
                        </a:rPr>
                        <a:t> ها متناسب با اهداف انجام می گیرد؟ </a:t>
                      </a:r>
                    </a:p>
                    <a:p>
                      <a:pPr algn="r" rtl="1"/>
                      <a:r>
                        <a:rPr lang="fa-IR" sz="2000" baseline="0" dirty="0" smtClean="0">
                          <a:cs typeface="0 Baran" panose="00000400000000000000" pitchFamily="2" charset="-78"/>
                        </a:rPr>
                        <a:t>آیا ارزشیابی های این آموزش به طور صحیح صورت گرفته است؟</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تهیه ی ارزیابی</a:t>
                      </a:r>
                      <a:r>
                        <a:rPr lang="fa-IR" sz="2000" baseline="0" dirty="0" smtClean="0">
                          <a:cs typeface="0 Baran" panose="00000400000000000000" pitchFamily="2" charset="-78"/>
                        </a:rPr>
                        <a:t> تکوینی و پایانی متناسب با اهداف</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تهیه ی طرح ارزیابی</a:t>
                      </a:r>
                      <a:endParaRPr lang="en-US" sz="2000" dirty="0">
                        <a:cs typeface="0 Baran" panose="00000400000000000000" pitchFamily="2" charset="-78"/>
                      </a:endParaRPr>
                    </a:p>
                  </a:txBody>
                  <a:tcPr/>
                </a:tc>
                <a:extLst>
                  <a:ext uri="{0D108BD9-81ED-4DB2-BD59-A6C34878D82A}">
                    <a16:rowId xmlns:a16="http://schemas.microsoft.com/office/drawing/2014/main" xmlns="" val="10002"/>
                  </a:ext>
                </a:extLst>
              </a:tr>
              <a:tr h="1601927">
                <a:tc>
                  <a:txBody>
                    <a:bodyPr/>
                    <a:lstStyle/>
                    <a:p>
                      <a:pPr algn="r" rtl="1"/>
                      <a:r>
                        <a:rPr lang="fa-IR" sz="2000" dirty="0" smtClean="0">
                          <a:cs typeface="0 Baran" panose="00000400000000000000" pitchFamily="2" charset="-78"/>
                        </a:rPr>
                        <a:t>آیا طرح</a:t>
                      </a:r>
                      <a:r>
                        <a:rPr lang="fa-IR" sz="2000" baseline="0" dirty="0" smtClean="0">
                          <a:cs typeface="0 Baran" panose="00000400000000000000" pitchFamily="2" charset="-78"/>
                        </a:rPr>
                        <a:t> دائما پیشرفت و عکس العمل یادگیرنده را بررسی میکند؟ انعطاف لازم در برنامه وجود دارد؟</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ارائه و اجرای</a:t>
                      </a:r>
                      <a:r>
                        <a:rPr lang="fa-IR" sz="2000" baseline="0" dirty="0" smtClean="0">
                          <a:cs typeface="0 Baran" panose="00000400000000000000" pitchFamily="2" charset="-78"/>
                        </a:rPr>
                        <a:t> طرح </a:t>
                      </a:r>
                      <a:endParaRPr lang="en-US" sz="2000" dirty="0">
                        <a:cs typeface="0 Baran" panose="00000400000000000000" pitchFamily="2" charset="-78"/>
                      </a:endParaRPr>
                    </a:p>
                  </a:txBody>
                  <a:tcPr/>
                </a:tc>
                <a:tc>
                  <a:txBody>
                    <a:bodyPr/>
                    <a:lstStyle/>
                    <a:p>
                      <a:pPr algn="r" rtl="1"/>
                      <a:r>
                        <a:rPr lang="fa-IR" sz="2000" dirty="0" smtClean="0">
                          <a:cs typeface="0 Baran" panose="00000400000000000000" pitchFamily="2" charset="-78"/>
                        </a:rPr>
                        <a:t>اجرا</a:t>
                      </a:r>
                      <a:endParaRPr lang="en-US" sz="2000" dirty="0">
                        <a:cs typeface="0 Baran" panose="00000400000000000000" pitchFamily="2" charset="-78"/>
                      </a:endParaRP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4914958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1270826" cy="6248400"/>
          </a:xfrm>
        </p:spPr>
        <p:txBody>
          <a:bodyPr>
            <a:normAutofit fontScale="90000"/>
          </a:bodyPr>
          <a:lstStyle/>
          <a:p>
            <a:pPr marL="342900" indent="-342900" algn="r">
              <a:lnSpc>
                <a:spcPct val="150000"/>
              </a:lnSpc>
              <a:buFont typeface="Wingdings" panose="05000000000000000000" pitchFamily="2" charset="2"/>
              <a:buChar char="v"/>
              <a:defRPr/>
            </a:pPr>
            <a:r>
              <a:rPr lang="fa-IR" sz="2200" b="1" dirty="0" smtClean="0">
                <a:solidFill>
                  <a:schemeClr val="tx1"/>
                </a:solidFill>
                <a:cs typeface="0 Baran" panose="00000400000000000000" pitchFamily="2" charset="-78"/>
              </a:rPr>
              <a:t>طراحی </a:t>
            </a:r>
            <a:r>
              <a:rPr lang="fa-IR" sz="2200" b="1" dirty="0">
                <a:solidFill>
                  <a:schemeClr val="tx1"/>
                </a:solidFill>
                <a:cs typeface="0 Baran" panose="00000400000000000000" pitchFamily="2" charset="-78"/>
              </a:rPr>
              <a:t>آموزشی </a:t>
            </a:r>
            <a:r>
              <a:rPr lang="fa-IR" sz="2200" b="1" dirty="0" smtClean="0">
                <a:solidFill>
                  <a:schemeClr val="tx1"/>
                </a:solidFill>
                <a:cs typeface="0 Baran" panose="00000400000000000000" pitchFamily="2" charset="-78"/>
              </a:rPr>
              <a:t>فارسی دوم ابتدایی </a:t>
            </a:r>
            <a:r>
              <a:rPr lang="fa-IR" sz="2200" b="1" dirty="0">
                <a:solidFill>
                  <a:schemeClr val="tx1"/>
                </a:solidFill>
                <a:cs typeface="0 Baran" panose="00000400000000000000" pitchFamily="2" charset="-78"/>
              </a:rPr>
              <a:t>براساس الگوی </a:t>
            </a:r>
            <a:r>
              <a:rPr lang="fa-IR" sz="2200" b="1" dirty="0" smtClean="0">
                <a:solidFill>
                  <a:schemeClr val="tx1"/>
                </a:solidFill>
                <a:cs typeface="0 Baran" panose="00000400000000000000" pitchFamily="2" charset="-78"/>
              </a:rPr>
              <a:t>ام.ام.اس</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1. </a:t>
            </a:r>
            <a:r>
              <a:rPr lang="fa-IR" sz="2200" b="1" dirty="0" smtClean="0">
                <a:solidFill>
                  <a:schemeClr val="tx1"/>
                </a:solidFill>
                <a:latin typeface="Arial Narrow" pitchFamily="34" charset="0"/>
                <a:cs typeface="0 Baran" panose="00000400000000000000" pitchFamily="2" charset="-78"/>
              </a:rPr>
              <a:t>تعییین </a:t>
            </a:r>
            <a:r>
              <a:rPr lang="fa-IR" sz="2200" b="1" dirty="0">
                <a:solidFill>
                  <a:schemeClr val="tx1"/>
                </a:solidFill>
                <a:latin typeface="Arial Narrow" pitchFamily="34" charset="0"/>
                <a:cs typeface="0 Baran" panose="00000400000000000000" pitchFamily="2" charset="-78"/>
              </a:rPr>
              <a:t>اهداف و پیامدهای یادگیری</a:t>
            </a:r>
            <a:r>
              <a:rPr lang="fa-IR" sz="2200" b="1" dirty="0">
                <a:solidFill>
                  <a:schemeClr val="tx1"/>
                </a:solidFill>
                <a:cs typeface="0 Baran" panose="00000400000000000000" pitchFamily="2" charset="-78"/>
              </a:rPr>
              <a:t/>
            </a:r>
            <a:br>
              <a:rPr lang="fa-IR" sz="2200" b="1"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 در </a:t>
            </a:r>
            <a:r>
              <a:rPr lang="fa-IR" sz="2200" dirty="0">
                <a:solidFill>
                  <a:schemeClr val="tx1"/>
                </a:solidFill>
                <a:cs typeface="0 Baran" panose="00000400000000000000" pitchFamily="2" charset="-78"/>
              </a:rPr>
              <a:t>پایان این درس </a:t>
            </a:r>
            <a:r>
              <a:rPr lang="fa-IR" sz="2200" dirty="0" smtClean="0">
                <a:solidFill>
                  <a:schemeClr val="tx1"/>
                </a:solidFill>
                <a:cs typeface="0 Baran" panose="00000400000000000000" pitchFamily="2" charset="-78"/>
              </a:rPr>
              <a:t>از دانش </a:t>
            </a:r>
            <a:r>
              <a:rPr lang="fa-IR" sz="2200" dirty="0">
                <a:solidFill>
                  <a:schemeClr val="tx1"/>
                </a:solidFill>
                <a:cs typeface="0 Baran" panose="00000400000000000000" pitchFamily="2" charset="-78"/>
              </a:rPr>
              <a:t>آموزان کلاس </a:t>
            </a:r>
            <a:r>
              <a:rPr lang="fa-IR" sz="2200" dirty="0" smtClean="0">
                <a:solidFill>
                  <a:schemeClr val="tx1"/>
                </a:solidFill>
                <a:cs typeface="0 Baran" panose="00000400000000000000" pitchFamily="2" charset="-78"/>
              </a:rPr>
              <a:t> دوم دبستان فتح  روستای دستجرده انتظار </a:t>
            </a:r>
            <a:r>
              <a:rPr lang="fa-IR" sz="2200" dirty="0">
                <a:solidFill>
                  <a:schemeClr val="tx1"/>
                </a:solidFill>
                <a:cs typeface="0 Baran" panose="00000400000000000000" pitchFamily="2" charset="-78"/>
              </a:rPr>
              <a:t>داریم </a:t>
            </a:r>
            <a:r>
              <a:rPr lang="fa-IR" sz="2200" dirty="0" smtClean="0">
                <a:solidFill>
                  <a:schemeClr val="tx1"/>
                </a:solidFill>
                <a:cs typeface="0 Baran" panose="00000400000000000000" pitchFamily="2" charset="-78"/>
              </a:rPr>
              <a:t>که:</a:t>
            </a:r>
            <a:br>
              <a:rPr lang="fa-IR" sz="2200" dirty="0" smtClean="0">
                <a:solidFill>
                  <a:schemeClr val="tx1"/>
                </a:solidFill>
                <a:cs typeface="0 Baran" panose="00000400000000000000" pitchFamily="2" charset="-78"/>
              </a:rPr>
            </a:br>
            <a:r>
              <a:rPr lang="fa-IR" sz="2200" b="1" dirty="0" smtClean="0">
                <a:solidFill>
                  <a:schemeClr val="tx1"/>
                </a:solidFill>
                <a:cs typeface="0 Baran" panose="00000400000000000000" pitchFamily="2" charset="-78"/>
              </a:rPr>
              <a:t>هدف </a:t>
            </a:r>
            <a:r>
              <a:rPr lang="fa-IR" sz="2200" b="1" dirty="0">
                <a:solidFill>
                  <a:schemeClr val="tx1"/>
                </a:solidFill>
                <a:cs typeface="0 Baran" panose="00000400000000000000" pitchFamily="2" charset="-78"/>
              </a:rPr>
              <a:t>کلی</a:t>
            </a:r>
            <a:r>
              <a:rPr lang="fa-IR" sz="2200" b="1" dirty="0" smtClean="0">
                <a:solidFill>
                  <a:schemeClr val="tx1"/>
                </a:solidFill>
                <a:cs typeface="0 Baran" panose="00000400000000000000" pitchFamily="2" charset="-78"/>
              </a:rPr>
              <a:t>:</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آشنایی با عید نوروز وآئین آن</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b="1" dirty="0">
                <a:solidFill>
                  <a:schemeClr val="tx1"/>
                </a:solidFill>
                <a:cs typeface="0 Baran" panose="00000400000000000000" pitchFamily="2" charset="-78"/>
              </a:rPr>
              <a:t>اهداف </a:t>
            </a:r>
            <a:r>
              <a:rPr lang="ar-SA" sz="2200" b="1" dirty="0" smtClean="0">
                <a:solidFill>
                  <a:schemeClr val="tx1"/>
                </a:solidFill>
                <a:cs typeface="0 Baran" panose="00000400000000000000" pitchFamily="2" charset="-78"/>
              </a:rPr>
              <a:t>ج</a:t>
            </a:r>
            <a:r>
              <a:rPr lang="fa-IR" sz="2200" b="1" dirty="0" smtClean="0">
                <a:solidFill>
                  <a:schemeClr val="tx1"/>
                </a:solidFill>
                <a:cs typeface="0 Baran" panose="00000400000000000000" pitchFamily="2" charset="-78"/>
              </a:rPr>
              <a:t>زئی</a:t>
            </a:r>
            <a:r>
              <a:rPr lang="fa-IR" sz="2200" dirty="0" smtClean="0">
                <a:cs typeface="0 Baran" panose="00000400000000000000" pitchFamily="2" charset="-78"/>
              </a:rPr>
              <a:t/>
            </a:r>
            <a:br>
              <a:rPr lang="fa-IR" sz="2200" dirty="0" smtClean="0">
                <a:cs typeface="0 Baran" panose="00000400000000000000" pitchFamily="2" charset="-78"/>
              </a:rPr>
            </a:br>
            <a:r>
              <a:rPr lang="fa-IR" sz="2200" dirty="0" smtClean="0">
                <a:cs typeface="0 Baran" panose="00000400000000000000" pitchFamily="2" charset="-78"/>
              </a:rPr>
              <a:t>1. دانش </a:t>
            </a:r>
            <a:r>
              <a:rPr lang="fa-IR" sz="2200" dirty="0">
                <a:cs typeface="0 Baran" panose="00000400000000000000" pitchFamily="2" charset="-78"/>
              </a:rPr>
              <a:t>آموز بداند چرا ما عید نوروز را جشن می گیریم.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1.دانش آموزان </a:t>
            </a:r>
            <a:r>
              <a:rPr lang="fa-IR" sz="2200" dirty="0">
                <a:cs typeface="0 Baran" panose="00000400000000000000" pitchFamily="2" charset="-78"/>
              </a:rPr>
              <a:t>در مورد سفره هفت سین توضیح دهد.</a:t>
            </a:r>
            <a:r>
              <a:rPr lang="ar-SA" sz="2200" dirty="0">
                <a:cs typeface="0 Baran" panose="00000400000000000000" pitchFamily="2" charset="-78"/>
              </a:rPr>
              <a:t> </a:t>
            </a:r>
            <a:r>
              <a:rPr lang="fa-IR" sz="2200" dirty="0" smtClean="0">
                <a:solidFill>
                  <a:schemeClr val="tx1"/>
                </a:solidFill>
                <a:cs typeface="0 Baran" panose="00000400000000000000" pitchFamily="2" charset="-78"/>
              </a:rPr>
              <a:t/>
            </a:r>
            <a:br>
              <a:rPr lang="fa-IR"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2. 3. </a:t>
            </a:r>
            <a:r>
              <a:rPr lang="fa-IR" sz="2200" dirty="0">
                <a:solidFill>
                  <a:schemeClr val="tx1"/>
                </a:solidFill>
                <a:cs typeface="0 Baran" panose="00000400000000000000" pitchFamily="2" charset="-78"/>
              </a:rPr>
              <a:t>دانش آموزان در مهارت </a:t>
            </a:r>
            <a:r>
              <a:rPr lang="ar-SA" sz="2200" dirty="0">
                <a:solidFill>
                  <a:schemeClr val="tx1"/>
                </a:solidFill>
                <a:cs typeface="0 Baran" panose="00000400000000000000" pitchFamily="2" charset="-78"/>
              </a:rPr>
              <a:t>سخن گفتن و </a:t>
            </a:r>
            <a:r>
              <a:rPr lang="fa-IR" sz="2200" dirty="0">
                <a:solidFill>
                  <a:schemeClr val="tx1"/>
                </a:solidFill>
                <a:cs typeface="0 Baran" panose="00000400000000000000" pitchFamily="2" charset="-78"/>
              </a:rPr>
              <a:t>خواندن </a:t>
            </a:r>
            <a:r>
              <a:rPr lang="ar-SA" sz="2200" dirty="0">
                <a:solidFill>
                  <a:schemeClr val="tx1"/>
                </a:solidFill>
                <a:cs typeface="0 Baran" panose="00000400000000000000" pitchFamily="2" charset="-78"/>
              </a:rPr>
              <a:t> تقویت شوند. </a:t>
            </a:r>
            <a:r>
              <a:rPr lang="fa-IR" sz="2200" dirty="0" smtClean="0">
                <a:solidFill>
                  <a:schemeClr val="tx1"/>
                </a:solidFill>
                <a:cs typeface="0 Baran" panose="00000400000000000000" pitchFamily="2" charset="-78"/>
              </a:rPr>
              <a:t/>
            </a:r>
            <a:br>
              <a:rPr lang="fa-IR" sz="2200" dirty="0" smtClean="0">
                <a:solidFill>
                  <a:schemeClr val="tx1"/>
                </a:solidFill>
                <a:cs typeface="0 Baran" panose="00000400000000000000" pitchFamily="2" charset="-78"/>
              </a:rPr>
            </a:br>
            <a:r>
              <a:rPr lang="fa-IR" sz="2200" dirty="0" smtClean="0">
                <a:solidFill>
                  <a:schemeClr val="tx1"/>
                </a:solidFill>
                <a:cs typeface="0 Baran" panose="00000400000000000000" pitchFamily="2" charset="-78"/>
              </a:rPr>
              <a:t>4. علاقمندی دانش آموزان به پرسشگری در مورد آئین های کشور خود.</a:t>
            </a:r>
            <a:r>
              <a:rPr lang="fa-IR" sz="2200" b="1" dirty="0" smtClean="0">
                <a:solidFill>
                  <a:schemeClr val="tx1"/>
                </a:solidFill>
                <a:cs typeface="0 Baran" panose="00000400000000000000" pitchFamily="2" charset="-78"/>
              </a:rPr>
              <a:t/>
            </a:r>
            <a:br>
              <a:rPr lang="fa-IR" sz="2200" b="1" dirty="0" smtClean="0">
                <a:solidFill>
                  <a:schemeClr val="tx1"/>
                </a:solidFill>
                <a:cs typeface="0 Baran" panose="00000400000000000000" pitchFamily="2" charset="-78"/>
              </a:rPr>
            </a:br>
            <a:r>
              <a:rPr lang="en-US" sz="2000" b="1" dirty="0">
                <a:solidFill>
                  <a:schemeClr val="tx1"/>
                </a:solidFill>
                <a:cs typeface="0 Baran" panose="00000400000000000000" pitchFamily="2" charset="-78"/>
              </a:rPr>
              <a:t/>
            </a:r>
            <a:br>
              <a:rPr lang="en-US" sz="2000" b="1" dirty="0">
                <a:solidFill>
                  <a:schemeClr val="tx1"/>
                </a:solidFill>
                <a:cs typeface="0 Baran" panose="00000400000000000000" pitchFamily="2" charset="-78"/>
              </a:rPr>
            </a:br>
            <a:r>
              <a:rPr lang="en-US" sz="1600" b="1" dirty="0">
                <a:solidFill>
                  <a:schemeClr val="tx1"/>
                </a:solidFill>
                <a:cs typeface="0 Baran" panose="00000400000000000000" pitchFamily="2" charset="-78"/>
              </a:rPr>
              <a:t/>
            </a:r>
            <a:br>
              <a:rPr lang="en-US" sz="1600" b="1" dirty="0">
                <a:solidFill>
                  <a:schemeClr val="tx1"/>
                </a:solidFill>
                <a:cs typeface="0 Baran" panose="00000400000000000000" pitchFamily="2" charset="-78"/>
              </a:rPr>
            </a:br>
            <a:r>
              <a:rPr lang="fa-IR" b="1" dirty="0">
                <a:solidFill>
                  <a:schemeClr val="bg1">
                    <a:lumMod val="95000"/>
                    <a:lumOff val="5000"/>
                  </a:schemeClr>
                </a:solidFill>
                <a:cs typeface="0 Baran" panose="00000400000000000000" pitchFamily="2" charset="-78"/>
              </a:rPr>
              <a:t/>
            </a:r>
            <a:br>
              <a:rPr lang="fa-IR" b="1" dirty="0">
                <a:solidFill>
                  <a:schemeClr val="bg1">
                    <a:lumMod val="95000"/>
                    <a:lumOff val="5000"/>
                  </a:schemeClr>
                </a:solidFill>
                <a:cs typeface="0 Baran" panose="00000400000000000000" pitchFamily="2" charset="-78"/>
              </a:rPr>
            </a:br>
            <a:endParaRPr lang="fa-IR" dirty="0">
              <a:cs typeface="0 Baran" panose="00000400000000000000" pitchFamily="2" charset="-78"/>
            </a:endParaRPr>
          </a:p>
        </p:txBody>
      </p:sp>
    </p:spTree>
    <p:extLst>
      <p:ext uri="{BB962C8B-B14F-4D97-AF65-F5344CB8AC3E}">
        <p14:creationId xmlns:p14="http://schemas.microsoft.com/office/powerpoint/2010/main" val="38277299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5648" y="0"/>
            <a:ext cx="10326624" cy="7071360"/>
          </a:xfrm>
        </p:spPr>
        <p:txBody>
          <a:bodyPr>
            <a:normAutofit fontScale="90000"/>
          </a:bodyPr>
          <a:lstStyle/>
          <a:p>
            <a:pPr marL="285750" indent="-285750" algn="r">
              <a:lnSpc>
                <a:spcPct val="150000"/>
              </a:lnSpc>
              <a:buFont typeface="Wingdings" panose="05000000000000000000" pitchFamily="2" charset="2"/>
              <a:buChar char="v"/>
              <a:defRPr/>
            </a:pPr>
            <a:r>
              <a:rPr lang="fa-IR" sz="2200" b="1" dirty="0">
                <a:solidFill>
                  <a:schemeClr val="tx1"/>
                </a:solidFill>
                <a:cs typeface="0 Baran" panose="00000400000000000000" pitchFamily="2" charset="-78"/>
              </a:rPr>
              <a:t> </a:t>
            </a:r>
            <a:r>
              <a:rPr lang="fa-IR" sz="2200" b="1" dirty="0" smtClean="0">
                <a:solidFill>
                  <a:schemeClr val="tx1"/>
                </a:solidFill>
                <a:cs typeface="0 Baran" panose="00000400000000000000" pitchFamily="2" charset="-78"/>
              </a:rPr>
              <a:t>اهداف عملکردی (رفتاری)</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b="1" dirty="0">
                <a:solidFill>
                  <a:schemeClr val="tx1"/>
                </a:solidFill>
                <a:cs typeface="0 Baran" panose="00000400000000000000" pitchFamily="2" charset="-78"/>
              </a:rPr>
              <a:t>حیطه ها</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ar-SA" sz="2200" dirty="0" smtClean="0">
                <a:solidFill>
                  <a:schemeClr val="tx1"/>
                </a:solidFill>
                <a:cs typeface="0 Baran" panose="00000400000000000000" pitchFamily="2" charset="-78"/>
              </a:rPr>
              <a:t>الف</a:t>
            </a:r>
            <a:r>
              <a:rPr lang="fa-IR" sz="2200" dirty="0">
                <a:solidFill>
                  <a:schemeClr val="tx1"/>
                </a:solidFill>
                <a:cs typeface="0 Baran" panose="00000400000000000000" pitchFamily="2" charset="-78"/>
              </a:rPr>
              <a:t>:</a:t>
            </a:r>
            <a:r>
              <a:rPr lang="fa-IR" sz="2200"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شناختی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1.عید نوروز و آئین آن  را بشناسد</a:t>
            </a:r>
            <a:r>
              <a:rPr lang="ar-SA" sz="2200" dirty="0" smtClean="0">
                <a:solidFill>
                  <a:schemeClr val="tx1"/>
                </a:solidFill>
                <a:cs typeface="0 Baran" panose="00000400000000000000" pitchFamily="2" charset="-78"/>
              </a:rPr>
              <a:t>.</a:t>
            </a:r>
            <a:r>
              <a:rPr lang="fa-IR" sz="2200" dirty="0">
                <a:solidFill>
                  <a:schemeClr val="tx1"/>
                </a:solidFill>
                <a:cs typeface="0 Baran" panose="00000400000000000000" pitchFamily="2" charset="-78"/>
              </a:rPr>
              <a:t>(دانشی)</a:t>
            </a:r>
            <a:r>
              <a:rPr lang="ar-SA" sz="2200" dirty="0">
                <a:solidFill>
                  <a:schemeClr val="tx1"/>
                </a:solidFill>
                <a:cs typeface="0 Baran" panose="00000400000000000000" pitchFamily="2" charset="-78"/>
              </a:rPr>
              <a:t>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2. در مورد سفره هفت سین توضیح دهد.</a:t>
            </a:r>
            <a:r>
              <a:rPr lang="ar-SA" sz="2200" dirty="0" smtClean="0">
                <a:solidFill>
                  <a:schemeClr val="tx1"/>
                </a:solidFill>
                <a:cs typeface="0 Baran" panose="00000400000000000000" pitchFamily="2" charset="-78"/>
              </a:rPr>
              <a:t> </a:t>
            </a:r>
            <a:r>
              <a:rPr lang="fa-IR" sz="2200" dirty="0" smtClean="0">
                <a:solidFill>
                  <a:schemeClr val="tx1"/>
                </a:solidFill>
                <a:cs typeface="0 Baran" panose="00000400000000000000" pitchFamily="2" charset="-78"/>
              </a:rPr>
              <a:t>(</a:t>
            </a:r>
            <a:r>
              <a:rPr lang="fa-IR" sz="2200" dirty="0">
                <a:solidFill>
                  <a:schemeClr val="tx1"/>
                </a:solidFill>
                <a:cs typeface="0 Baran" panose="00000400000000000000" pitchFamily="2" charset="-78"/>
              </a:rPr>
              <a:t>دانشی)</a:t>
            </a:r>
            <a:r>
              <a:rPr lang="ar-SA" sz="2200" dirty="0">
                <a:solidFill>
                  <a:schemeClr val="tx1"/>
                </a:solidFill>
                <a:cs typeface="0 Baran" panose="00000400000000000000" pitchFamily="2" charset="-78"/>
              </a:rPr>
              <a:t>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4.دانش آموز بداند چرا ما عید نوروز را جشن می گیریم. (</a:t>
            </a:r>
            <a:r>
              <a:rPr lang="fa-IR" sz="2200" dirty="0">
                <a:solidFill>
                  <a:schemeClr val="tx1"/>
                </a:solidFill>
                <a:cs typeface="0 Baran" panose="00000400000000000000" pitchFamily="2" charset="-78"/>
              </a:rPr>
              <a:t>درک و فهم</a:t>
            </a:r>
            <a:r>
              <a:rPr lang="fa-IR" sz="2200" dirty="0" smtClean="0">
                <a:solidFill>
                  <a:schemeClr val="tx1"/>
                </a:solidFill>
                <a:cs typeface="0 Baran" panose="00000400000000000000" pitchFamily="2" charset="-78"/>
              </a:rPr>
              <a:t>)</a:t>
            </a:r>
            <a:r>
              <a:rPr lang="en-US" sz="2200" dirty="0" smtClean="0">
                <a:solidFill>
                  <a:schemeClr val="tx1"/>
                </a:solidFill>
                <a:cs typeface="0 Baran" panose="00000400000000000000" pitchFamily="2" charset="-78"/>
              </a:rPr>
              <a:t/>
            </a:r>
            <a:br>
              <a:rPr lang="en-US" sz="2200" dirty="0" smtClean="0">
                <a:solidFill>
                  <a:schemeClr val="tx1"/>
                </a:solidFill>
                <a:cs typeface="0 Baran" panose="00000400000000000000" pitchFamily="2" charset="-78"/>
              </a:rPr>
            </a:br>
            <a:r>
              <a:rPr lang="ar-SA" sz="2200" dirty="0" smtClean="0">
                <a:solidFill>
                  <a:schemeClr val="tx1"/>
                </a:solidFill>
                <a:cs typeface="0 Baran" panose="00000400000000000000" pitchFamily="2" charset="-78"/>
              </a:rPr>
              <a:t> </a:t>
            </a:r>
            <a:r>
              <a:rPr lang="ar-SA" sz="2200" b="1" dirty="0" smtClean="0">
                <a:solidFill>
                  <a:schemeClr val="tx1"/>
                </a:solidFill>
                <a:cs typeface="0 Baran" panose="00000400000000000000" pitchFamily="2" charset="-78"/>
              </a:rPr>
              <a:t>ب</a:t>
            </a:r>
            <a:r>
              <a:rPr lang="fa-IR" sz="2200" b="1" dirty="0" smtClean="0">
                <a:solidFill>
                  <a:schemeClr val="tx1"/>
                </a:solidFill>
                <a:cs typeface="0 Baran" panose="00000400000000000000" pitchFamily="2" charset="-78"/>
              </a:rPr>
              <a:t>: </a:t>
            </a:r>
            <a:r>
              <a:rPr lang="ar-SA" sz="2200" b="1" dirty="0" smtClean="0">
                <a:solidFill>
                  <a:schemeClr val="tx1"/>
                </a:solidFill>
                <a:cs typeface="0 Baran" panose="00000400000000000000" pitchFamily="2" charset="-78"/>
              </a:rPr>
              <a:t>مهارتی</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1. </a:t>
            </a:r>
            <a:r>
              <a:rPr lang="fa-IR" sz="2200" dirty="0" smtClean="0">
                <a:solidFill>
                  <a:schemeClr val="tx1"/>
                </a:solidFill>
                <a:cs typeface="0 Baran" panose="00000400000000000000" pitchFamily="2" charset="-78"/>
              </a:rPr>
              <a:t>د</a:t>
            </a:r>
            <a:r>
              <a:rPr lang="ar-SA" sz="2200" dirty="0" smtClean="0">
                <a:solidFill>
                  <a:schemeClr val="tx1"/>
                </a:solidFill>
                <a:cs typeface="0 Baran" panose="00000400000000000000" pitchFamily="2" charset="-78"/>
              </a:rPr>
              <a:t>رباره</a:t>
            </a:r>
            <a:r>
              <a:rPr lang="fa-IR" sz="2200" dirty="0" smtClean="0">
                <a:solidFill>
                  <a:schemeClr val="tx1"/>
                </a:solidFill>
                <a:cs typeface="0 Baran" panose="00000400000000000000" pitchFamily="2" charset="-78"/>
              </a:rPr>
              <a:t> عید نوروز و آئین آن جملات </a:t>
            </a:r>
            <a:r>
              <a:rPr lang="fa-IR" sz="2200" dirty="0">
                <a:solidFill>
                  <a:schemeClr val="tx1"/>
                </a:solidFill>
                <a:cs typeface="0 Baran" panose="00000400000000000000" pitchFamily="2" charset="-78"/>
              </a:rPr>
              <a:t>زیبا بسازد</a:t>
            </a:r>
            <a:r>
              <a:rPr lang="ar-SA" sz="2200" dirty="0" smtClean="0">
                <a:solidFill>
                  <a:schemeClr val="tx1"/>
                </a:solidFill>
                <a:cs typeface="0 Baran" panose="00000400000000000000" pitchFamily="2" charset="-78"/>
              </a:rPr>
              <a:t>.</a:t>
            </a:r>
            <a:r>
              <a:rPr lang="fa-IR" sz="2200" dirty="0" smtClean="0">
                <a:solidFill>
                  <a:schemeClr val="tx1"/>
                </a:solidFill>
                <a:cs typeface="0 Baran" panose="00000400000000000000" pitchFamily="2" charset="-78"/>
              </a:rPr>
              <a:t> (</a:t>
            </a:r>
            <a:r>
              <a:rPr lang="fa-IR" sz="2200" dirty="0">
                <a:solidFill>
                  <a:schemeClr val="tx1"/>
                </a:solidFill>
                <a:cs typeface="0 Baran" panose="00000400000000000000" pitchFamily="2" charset="-78"/>
              </a:rPr>
              <a:t>دقت در عمل)</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2.</a:t>
            </a:r>
            <a:r>
              <a:rPr lang="ar-SA" sz="2200" dirty="0">
                <a:solidFill>
                  <a:schemeClr val="tx1"/>
                </a:solidFill>
                <a:cs typeface="0 Baran" panose="00000400000000000000" pitchFamily="2" charset="-78"/>
              </a:rPr>
              <a:t> </a:t>
            </a:r>
            <a:r>
              <a:rPr lang="fa-IR" sz="2200" dirty="0" smtClean="0">
                <a:solidFill>
                  <a:schemeClr val="tx1"/>
                </a:solidFill>
                <a:cs typeface="0 Baran" panose="00000400000000000000" pitchFamily="2" charset="-78"/>
              </a:rPr>
              <a:t>متون </a:t>
            </a:r>
            <a:r>
              <a:rPr lang="fa-IR" sz="2200" dirty="0">
                <a:solidFill>
                  <a:schemeClr val="tx1"/>
                </a:solidFill>
                <a:cs typeface="0 Baran" panose="00000400000000000000" pitchFamily="2" charset="-78"/>
              </a:rPr>
              <a:t>خوانداری را روان و صحیح با توجه به علایم نگارشی </a:t>
            </a:r>
            <a:r>
              <a:rPr lang="fa-IR" sz="2200" dirty="0" smtClean="0">
                <a:solidFill>
                  <a:schemeClr val="tx1"/>
                </a:solidFill>
                <a:cs typeface="0 Baran" panose="00000400000000000000" pitchFamily="2" charset="-78"/>
              </a:rPr>
              <a:t>بخواند. (اجرای </a:t>
            </a:r>
            <a:r>
              <a:rPr lang="fa-IR" sz="2200" dirty="0">
                <a:solidFill>
                  <a:schemeClr val="tx1"/>
                </a:solidFill>
                <a:cs typeface="0 Baran" panose="00000400000000000000" pitchFamily="2" charset="-78"/>
              </a:rPr>
              <a:t>عمل بدون کمک)</a:t>
            </a:r>
            <a:r>
              <a:rPr lang="ar-SA" sz="2200" dirty="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fa-IR" sz="2200" dirty="0">
                <a:solidFill>
                  <a:schemeClr val="tx1"/>
                </a:solidFill>
                <a:cs typeface="0 Baran" panose="00000400000000000000" pitchFamily="2" charset="-78"/>
              </a:rPr>
              <a:t> 3. </a:t>
            </a:r>
            <a:r>
              <a:rPr lang="ar-SA" sz="2200" dirty="0">
                <a:solidFill>
                  <a:schemeClr val="tx1"/>
                </a:solidFill>
                <a:cs typeface="0 Baran" panose="00000400000000000000" pitchFamily="2" charset="-78"/>
              </a:rPr>
              <a:t>شعر ها و سرودها را با احساس و لحن زیبا </a:t>
            </a:r>
            <a:r>
              <a:rPr lang="ar-SA" sz="2200" dirty="0" smtClean="0">
                <a:solidFill>
                  <a:schemeClr val="tx1"/>
                </a:solidFill>
                <a:cs typeface="0 Baran" panose="00000400000000000000" pitchFamily="2" charset="-78"/>
              </a:rPr>
              <a:t> </a:t>
            </a:r>
            <a:r>
              <a:rPr lang="fa-IR" sz="2200" dirty="0" smtClean="0">
                <a:solidFill>
                  <a:schemeClr val="tx1"/>
                </a:solidFill>
                <a:cs typeface="0 Baran" panose="00000400000000000000" pitchFamily="2" charset="-78"/>
              </a:rPr>
              <a:t>ب</a:t>
            </a:r>
            <a:r>
              <a:rPr lang="ar-SA" sz="2200" dirty="0" smtClean="0">
                <a:solidFill>
                  <a:schemeClr val="tx1"/>
                </a:solidFill>
                <a:cs typeface="0 Baran" panose="00000400000000000000" pitchFamily="2" charset="-78"/>
              </a:rPr>
              <a:t>خوان</a:t>
            </a:r>
            <a:r>
              <a:rPr lang="fa-IR" sz="2200" dirty="0">
                <a:solidFill>
                  <a:schemeClr val="tx1"/>
                </a:solidFill>
                <a:cs typeface="0 Baran" panose="00000400000000000000" pitchFamily="2" charset="-78"/>
              </a:rPr>
              <a:t>د</a:t>
            </a:r>
            <a:r>
              <a:rPr lang="ar-SA" sz="2200" dirty="0">
                <a:solidFill>
                  <a:schemeClr val="tx1"/>
                </a:solidFill>
                <a:cs typeface="0 Baran" panose="00000400000000000000" pitchFamily="2" charset="-78"/>
              </a:rPr>
              <a:t>0</a:t>
            </a:r>
            <a:r>
              <a:rPr lang="fa-IR" sz="2200" dirty="0">
                <a:solidFill>
                  <a:schemeClr val="tx1"/>
                </a:solidFill>
                <a:cs typeface="0 Baran" panose="00000400000000000000" pitchFamily="2" charset="-78"/>
              </a:rPr>
              <a:t>(هماهنگی در حرکات)</a:t>
            </a:r>
            <a:r>
              <a:rPr lang="ar-SA" sz="2200" dirty="0">
                <a:solidFill>
                  <a:schemeClr val="tx1"/>
                </a:solidFill>
                <a:cs typeface="0 Baran" panose="00000400000000000000" pitchFamily="2" charset="-78"/>
              </a:rPr>
              <a:t>                                    </a:t>
            </a:r>
            <a:r>
              <a:rPr lang="en-US" sz="2200" dirty="0">
                <a:solidFill>
                  <a:schemeClr val="tx1"/>
                </a:solidFill>
                <a:cs typeface="0 Baran" panose="00000400000000000000" pitchFamily="2" charset="-78"/>
              </a:rPr>
              <a:t/>
            </a:r>
            <a:br>
              <a:rPr lang="en-US" sz="2200" dirty="0">
                <a:solidFill>
                  <a:schemeClr val="tx1"/>
                </a:solidFill>
                <a:cs typeface="0 Baran" panose="00000400000000000000" pitchFamily="2" charset="-78"/>
              </a:rPr>
            </a:br>
            <a:r>
              <a:rPr lang="ar-SA" sz="2200" b="1" dirty="0" smtClean="0">
                <a:solidFill>
                  <a:schemeClr val="tx1"/>
                </a:solidFill>
                <a:cs typeface="0 Baran" panose="00000400000000000000" pitchFamily="2" charset="-78"/>
              </a:rPr>
              <a:t>ج</a:t>
            </a:r>
            <a:r>
              <a:rPr lang="fa-IR" sz="2200" b="1" dirty="0" smtClean="0">
                <a:solidFill>
                  <a:schemeClr val="tx1"/>
                </a:solidFill>
                <a:cs typeface="0 Baran" panose="00000400000000000000" pitchFamily="2" charset="-78"/>
              </a:rPr>
              <a:t>: </a:t>
            </a:r>
            <a:r>
              <a:rPr lang="ar-SA" sz="2200" b="1" dirty="0">
                <a:solidFill>
                  <a:schemeClr val="tx1"/>
                </a:solidFill>
                <a:cs typeface="0 Baran" panose="00000400000000000000" pitchFamily="2" charset="-78"/>
              </a:rPr>
              <a:t>نگرشی</a:t>
            </a:r>
            <a:r>
              <a:rPr lang="fa-IR" sz="2200" b="1" dirty="0">
                <a:solidFill>
                  <a:schemeClr val="tx1"/>
                </a:solidFill>
                <a:cs typeface="0 Baran" panose="00000400000000000000" pitchFamily="2" charset="-78"/>
              </a:rPr>
              <a:t/>
            </a:r>
            <a:br>
              <a:rPr lang="fa-IR" sz="2200" b="1" dirty="0">
                <a:solidFill>
                  <a:schemeClr val="tx1"/>
                </a:solidFill>
                <a:cs typeface="0 Baran" panose="00000400000000000000" pitchFamily="2" charset="-78"/>
              </a:rPr>
            </a:br>
            <a:r>
              <a:rPr lang="fa-IR" sz="2200" b="1" dirty="0" smtClean="0">
                <a:solidFill>
                  <a:schemeClr val="tx1"/>
                </a:solidFill>
                <a:cs typeface="0 Baran" panose="00000400000000000000" pitchFamily="2" charset="-78"/>
              </a:rPr>
              <a:t>1. </a:t>
            </a:r>
            <a:r>
              <a:rPr lang="ar-SA" sz="2200" dirty="0" smtClean="0">
                <a:solidFill>
                  <a:schemeClr val="tx1"/>
                </a:solidFill>
                <a:cs typeface="0 Baran" panose="00000400000000000000" pitchFamily="2" charset="-78"/>
              </a:rPr>
              <a:t>به</a:t>
            </a:r>
            <a:r>
              <a:rPr lang="fa-IR" sz="2200" dirty="0" smtClean="0">
                <a:solidFill>
                  <a:schemeClr val="tx1"/>
                </a:solidFill>
                <a:cs typeface="0 Baran" panose="00000400000000000000" pitchFamily="2" charset="-78"/>
              </a:rPr>
              <a:t> </a:t>
            </a:r>
            <a:r>
              <a:rPr lang="ar-SA" sz="2200" dirty="0" smtClean="0">
                <a:solidFill>
                  <a:schemeClr val="tx1"/>
                </a:solidFill>
                <a:cs typeface="0 Baran" panose="00000400000000000000" pitchFamily="2" charset="-78"/>
              </a:rPr>
              <a:t> </a:t>
            </a:r>
            <a:r>
              <a:rPr lang="fa-IR" sz="2200" dirty="0" smtClean="0">
                <a:solidFill>
                  <a:schemeClr val="tx1"/>
                </a:solidFill>
                <a:cs typeface="0 Baran" panose="00000400000000000000" pitchFamily="2" charset="-78"/>
              </a:rPr>
              <a:t>قدرت و نشانه های خدا در طبیعت پی ببرد</a:t>
            </a:r>
            <a:r>
              <a:rPr lang="ar-SA" sz="2200" dirty="0" smtClean="0">
                <a:solidFill>
                  <a:schemeClr val="tx1"/>
                </a:solidFill>
                <a:cs typeface="0 Baran" panose="00000400000000000000" pitchFamily="2" charset="-78"/>
              </a:rPr>
              <a:t>.  </a:t>
            </a:r>
            <a:r>
              <a:rPr lang="fa-IR" sz="2200" dirty="0">
                <a:solidFill>
                  <a:schemeClr val="tx1"/>
                </a:solidFill>
                <a:cs typeface="0 Baran" panose="00000400000000000000" pitchFamily="2" charset="-78"/>
              </a:rPr>
              <a:t/>
            </a:r>
            <a:br>
              <a:rPr lang="fa-IR"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2. حس زیبایی شناسی در </a:t>
            </a:r>
            <a:r>
              <a:rPr lang="fa-IR" sz="2200" dirty="0">
                <a:solidFill>
                  <a:schemeClr val="tx1"/>
                </a:solidFill>
                <a:cs typeface="0 Baran" panose="00000400000000000000" pitchFamily="2" charset="-78"/>
              </a:rPr>
              <a:t>او شکل </a:t>
            </a:r>
            <a:r>
              <a:rPr lang="fa-IR" sz="2200" dirty="0" smtClean="0">
                <a:solidFill>
                  <a:schemeClr val="tx1"/>
                </a:solidFill>
                <a:cs typeface="0 Baran" panose="00000400000000000000" pitchFamily="2" charset="-78"/>
              </a:rPr>
              <a:t> بگیرد</a:t>
            </a:r>
            <a:r>
              <a:rPr lang="fa-IR" sz="2200" dirty="0">
                <a:solidFill>
                  <a:schemeClr val="tx1"/>
                </a:solidFill>
                <a:cs typeface="0 Baran" panose="00000400000000000000" pitchFamily="2" charset="-78"/>
              </a:rPr>
              <a:t>.</a:t>
            </a:r>
            <a:br>
              <a:rPr lang="fa-IR" sz="2200" dirty="0">
                <a:solidFill>
                  <a:schemeClr val="tx1"/>
                </a:solidFill>
                <a:cs typeface="0 Baran" panose="00000400000000000000" pitchFamily="2" charset="-78"/>
              </a:rPr>
            </a:br>
            <a:r>
              <a:rPr lang="fa-IR" sz="2200" dirty="0" smtClean="0">
                <a:solidFill>
                  <a:schemeClr val="tx1"/>
                </a:solidFill>
                <a:cs typeface="0 Baran" panose="00000400000000000000" pitchFamily="2" charset="-78"/>
              </a:rPr>
              <a:t>3. به </a:t>
            </a:r>
            <a:r>
              <a:rPr lang="fa-IR" sz="2200" dirty="0">
                <a:solidFill>
                  <a:schemeClr val="tx1"/>
                </a:solidFill>
                <a:cs typeface="0 Baran" panose="00000400000000000000" pitchFamily="2" charset="-78"/>
              </a:rPr>
              <a:t>مطالعه و تحقیق درباره </a:t>
            </a:r>
            <a:r>
              <a:rPr lang="fa-IR" sz="2200" dirty="0" smtClean="0">
                <a:solidFill>
                  <a:schemeClr val="tx1"/>
                </a:solidFill>
                <a:cs typeface="0 Baran" panose="00000400000000000000" pitchFamily="2" charset="-78"/>
              </a:rPr>
              <a:t>ی عید نوروز و اجزای سفره هفت سین  علاقه </a:t>
            </a:r>
            <a:r>
              <a:rPr lang="fa-IR" sz="2200" dirty="0">
                <a:solidFill>
                  <a:schemeClr val="tx1"/>
                </a:solidFill>
                <a:cs typeface="0 Baran" panose="00000400000000000000" pitchFamily="2" charset="-78"/>
              </a:rPr>
              <a:t>مند </a:t>
            </a:r>
            <a:r>
              <a:rPr lang="fa-IR" sz="2200" dirty="0" smtClean="0">
                <a:solidFill>
                  <a:schemeClr val="tx1"/>
                </a:solidFill>
                <a:cs typeface="0 Baran" panose="00000400000000000000" pitchFamily="2" charset="-78"/>
              </a:rPr>
              <a:t> </a:t>
            </a:r>
            <a:r>
              <a:rPr lang="fa-IR" sz="2200" dirty="0">
                <a:solidFill>
                  <a:schemeClr val="tx1"/>
                </a:solidFill>
                <a:cs typeface="0 Baran" panose="00000400000000000000" pitchFamily="2" charset="-78"/>
              </a:rPr>
              <a:t>شود.</a:t>
            </a:r>
            <a:r>
              <a:rPr lang="ar-SA" sz="2200" dirty="0" smtClean="0">
                <a:solidFill>
                  <a:schemeClr val="tx1"/>
                </a:solidFill>
                <a:cs typeface="0 Baran" panose="00000400000000000000" pitchFamily="2" charset="-78"/>
              </a:rPr>
              <a:t>            </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en-US" sz="1800" dirty="0">
                <a:solidFill>
                  <a:schemeClr val="tx1"/>
                </a:solidFill>
                <a:cs typeface="0 Baran" panose="00000400000000000000" pitchFamily="2" charset="-78"/>
              </a:rPr>
              <a:t/>
            </a:r>
            <a:br>
              <a:rPr lang="en-US" sz="1800" dirty="0">
                <a:solidFill>
                  <a:schemeClr val="tx1"/>
                </a:solidFill>
                <a:cs typeface="0 Baran" panose="00000400000000000000" pitchFamily="2" charset="-78"/>
              </a:rPr>
            </a:br>
            <a:endParaRPr lang="fa-IR" dirty="0">
              <a:cs typeface="0 Baran" panose="00000400000000000000" pitchFamily="2" charset="-78"/>
            </a:endParaRPr>
          </a:p>
        </p:txBody>
      </p:sp>
    </p:spTree>
    <p:extLst>
      <p:ext uri="{BB962C8B-B14F-4D97-AF65-F5344CB8AC3E}">
        <p14:creationId xmlns:p14="http://schemas.microsoft.com/office/powerpoint/2010/main" val="1745142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0576" y="609600"/>
            <a:ext cx="10631424" cy="5815584"/>
          </a:xfrm>
        </p:spPr>
        <p:txBody>
          <a:bodyPr>
            <a:normAutofit/>
          </a:bodyPr>
          <a:lstStyle/>
          <a:p>
            <a:pPr marL="342900" indent="-342900" algn="r" fontAlgn="auto">
              <a:lnSpc>
                <a:spcPct val="150000"/>
              </a:lnSpc>
              <a:spcAft>
                <a:spcPts val="0"/>
              </a:spcAft>
              <a:buFont typeface="Wingdings" panose="05000000000000000000" pitchFamily="2" charset="2"/>
              <a:buChar char="v"/>
              <a:defRPr/>
            </a:pPr>
            <a:r>
              <a:rPr lang="fa-IR" sz="2000" b="1" dirty="0">
                <a:solidFill>
                  <a:schemeClr val="tx1"/>
                </a:solidFill>
                <a:cs typeface="0 Baran" panose="00000400000000000000" pitchFamily="2" charset="-78"/>
              </a:rPr>
              <a:t> </a:t>
            </a:r>
            <a:r>
              <a:rPr lang="fa-IR" sz="2000" b="1" dirty="0" smtClean="0">
                <a:solidFill>
                  <a:schemeClr val="tx1"/>
                </a:solidFill>
                <a:cs typeface="0 Baran" panose="00000400000000000000" pitchFamily="2" charset="-78"/>
              </a:rPr>
              <a:t>فعالیتهای ارزشیابی</a:t>
            </a:r>
            <a:br>
              <a:rPr lang="fa-IR" sz="2000" b="1" dirty="0" smtClean="0">
                <a:solidFill>
                  <a:schemeClr val="tx1"/>
                </a:solidFill>
                <a:cs typeface="0 Baran" panose="00000400000000000000" pitchFamily="2" charset="-78"/>
              </a:rPr>
            </a:br>
            <a:r>
              <a:rPr lang="fa-IR" sz="2000" b="1" dirty="0" smtClean="0">
                <a:solidFill>
                  <a:schemeClr val="tx1"/>
                </a:solidFill>
                <a:cs typeface="0 Baran" panose="00000400000000000000" pitchFamily="2" charset="-78"/>
              </a:rPr>
              <a:t/>
            </a:r>
            <a:br>
              <a:rPr lang="fa-IR" sz="2000" b="1" dirty="0" smtClean="0">
                <a:solidFill>
                  <a:schemeClr val="tx1"/>
                </a:solidFill>
                <a:cs typeface="0 Baran" panose="00000400000000000000" pitchFamily="2" charset="-78"/>
              </a:rPr>
            </a:br>
            <a:r>
              <a:rPr lang="fa-IR" sz="2000" dirty="0" smtClean="0">
                <a:solidFill>
                  <a:schemeClr val="tx1"/>
                </a:solidFill>
                <a:cs typeface="0 Baran" panose="00000400000000000000" pitchFamily="2" charset="-78"/>
              </a:rPr>
              <a:t>آیا </a:t>
            </a:r>
            <a:r>
              <a:rPr lang="fa-IR" sz="2000" dirty="0">
                <a:solidFill>
                  <a:schemeClr val="tx1"/>
                </a:solidFill>
                <a:cs typeface="0 Baran" panose="00000400000000000000" pitchFamily="2" charset="-78"/>
              </a:rPr>
              <a:t>هدفهای  نوشته </a:t>
            </a:r>
            <a:r>
              <a:rPr lang="fa-IR" sz="2000" dirty="0" smtClean="0">
                <a:solidFill>
                  <a:schemeClr val="tx1"/>
                </a:solidFill>
                <a:cs typeface="0 Baran" panose="00000400000000000000" pitchFamily="2" charset="-78"/>
              </a:rPr>
              <a:t>شده، </a:t>
            </a:r>
            <a:r>
              <a:rPr lang="fa-IR" sz="2000" dirty="0">
                <a:solidFill>
                  <a:schemeClr val="tx1"/>
                </a:solidFill>
                <a:cs typeface="0 Baran" panose="00000400000000000000" pitchFamily="2" charset="-78"/>
              </a:rPr>
              <a:t>برون دادی قابل مشاهده دارند ؟</a:t>
            </a:r>
            <a:br>
              <a:rPr lang="fa-IR" sz="2000" dirty="0">
                <a:solidFill>
                  <a:schemeClr val="tx1"/>
                </a:solidFill>
                <a:cs typeface="0 Baran" panose="00000400000000000000" pitchFamily="2" charset="-78"/>
              </a:rPr>
            </a:br>
            <a:r>
              <a:rPr lang="fa-IR" sz="2000" dirty="0" smtClean="0">
                <a:solidFill>
                  <a:schemeClr val="tx1"/>
                </a:solidFill>
                <a:cs typeface="0 Baran" panose="00000400000000000000" pitchFamily="2" charset="-78"/>
              </a:rPr>
              <a:t>آیا </a:t>
            </a:r>
            <a:r>
              <a:rPr lang="fa-IR" sz="2000" dirty="0">
                <a:solidFill>
                  <a:schemeClr val="tx1"/>
                </a:solidFill>
                <a:cs typeface="0 Baran" panose="00000400000000000000" pitchFamily="2" charset="-78"/>
              </a:rPr>
              <a:t>هدف ها را درست انتخاب کرده ام ؟</a:t>
            </a:r>
            <a:br>
              <a:rPr lang="fa-IR" sz="2000" dirty="0">
                <a:solidFill>
                  <a:schemeClr val="tx1"/>
                </a:solidFill>
                <a:cs typeface="0 Baran" panose="00000400000000000000" pitchFamily="2" charset="-78"/>
              </a:rPr>
            </a:br>
            <a:r>
              <a:rPr lang="fa-IR" sz="2000" dirty="0" smtClean="0">
                <a:solidFill>
                  <a:schemeClr val="tx1"/>
                </a:solidFill>
                <a:cs typeface="0 Baran" panose="00000400000000000000" pitchFamily="2" charset="-78"/>
              </a:rPr>
              <a:t>آیا </a:t>
            </a:r>
            <a:r>
              <a:rPr lang="fa-IR" sz="2000" dirty="0">
                <a:solidFill>
                  <a:schemeClr val="tx1"/>
                </a:solidFill>
                <a:cs typeface="0 Baran" panose="00000400000000000000" pitchFamily="2" charset="-78"/>
              </a:rPr>
              <a:t>هدف </a:t>
            </a:r>
            <a:r>
              <a:rPr lang="fa-IR" sz="2000" dirty="0" smtClean="0">
                <a:solidFill>
                  <a:schemeClr val="tx1"/>
                </a:solidFill>
                <a:cs typeface="0 Baran" panose="00000400000000000000" pitchFamily="2" charset="-78"/>
              </a:rPr>
              <a:t>ها، معیار </a:t>
            </a:r>
            <a:r>
              <a:rPr lang="fa-IR" sz="2000" dirty="0">
                <a:solidFill>
                  <a:schemeClr val="tx1"/>
                </a:solidFill>
                <a:cs typeface="0 Baran" panose="00000400000000000000" pitchFamily="2" charset="-78"/>
              </a:rPr>
              <a:t>مناسبی برای سنجش دانش آموز هستند ؟  </a:t>
            </a:r>
            <a:br>
              <a:rPr lang="fa-IR" sz="2000" dirty="0">
                <a:solidFill>
                  <a:schemeClr val="tx1"/>
                </a:solidFill>
                <a:cs typeface="0 Baran" panose="00000400000000000000" pitchFamily="2" charset="-78"/>
              </a:rPr>
            </a:br>
            <a:r>
              <a:rPr lang="ar-SA" sz="2000" dirty="0" smtClean="0">
                <a:solidFill>
                  <a:schemeClr val="tx1"/>
                </a:solidFill>
                <a:cs typeface="0 Baran" panose="00000400000000000000" pitchFamily="2" charset="-78"/>
              </a:rPr>
              <a:t>ایا </a:t>
            </a:r>
            <a:r>
              <a:rPr lang="ar-SA" sz="2000" dirty="0">
                <a:solidFill>
                  <a:schemeClr val="tx1"/>
                </a:solidFill>
                <a:cs typeface="0 Baran" panose="00000400000000000000" pitchFamily="2" charset="-78"/>
              </a:rPr>
              <a:t>هدف هایم متناسب با </a:t>
            </a:r>
            <a:r>
              <a:rPr lang="ar-SA" sz="2000" dirty="0" smtClean="0">
                <a:solidFill>
                  <a:schemeClr val="tx1"/>
                </a:solidFill>
                <a:cs typeface="0 Baran" panose="00000400000000000000" pitchFamily="2" charset="-78"/>
              </a:rPr>
              <a:t>تجربیات</a:t>
            </a:r>
            <a:r>
              <a:rPr lang="fa-IR" sz="2000" dirty="0" smtClean="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علایق</a:t>
            </a:r>
            <a:r>
              <a:rPr lang="fa-IR" sz="2000" dirty="0">
                <a:solidFill>
                  <a:schemeClr val="tx1"/>
                </a:solidFill>
                <a:cs typeface="0 Baran" panose="00000400000000000000" pitchFamily="2" charset="-78"/>
              </a:rPr>
              <a:t> </a:t>
            </a:r>
            <a:r>
              <a:rPr lang="fa-IR" sz="2000" dirty="0" smtClean="0">
                <a:solidFill>
                  <a:schemeClr val="tx1"/>
                </a:solidFill>
                <a:cs typeface="0 Baran" panose="00000400000000000000" pitchFamily="2" charset="-78"/>
              </a:rPr>
              <a:t>و</a:t>
            </a:r>
            <a:r>
              <a:rPr lang="ar-SA" sz="2000" dirty="0" smtClean="0">
                <a:solidFill>
                  <a:schemeClr val="tx1"/>
                </a:solidFill>
                <a:cs typeface="0 Baran" panose="00000400000000000000" pitchFamily="2" charset="-78"/>
              </a:rPr>
              <a:t> </a:t>
            </a:r>
            <a:r>
              <a:rPr lang="ar-SA" sz="2000" dirty="0">
                <a:solidFill>
                  <a:schemeClr val="tx1"/>
                </a:solidFill>
                <a:cs typeface="0 Baran" panose="00000400000000000000" pitchFamily="2" charset="-78"/>
              </a:rPr>
              <a:t>توانایی های دانش آموزان است.؟</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ar-SA" sz="2000" dirty="0" smtClean="0">
                <a:solidFill>
                  <a:schemeClr val="tx1"/>
                </a:solidFill>
                <a:cs typeface="0 Baran" panose="00000400000000000000" pitchFamily="2" charset="-78"/>
              </a:rPr>
              <a:t>آیا </a:t>
            </a:r>
            <a:r>
              <a:rPr lang="ar-SA" sz="2000" dirty="0">
                <a:solidFill>
                  <a:schemeClr val="tx1"/>
                </a:solidFill>
                <a:cs typeface="0 Baran" panose="00000400000000000000" pitchFamily="2" charset="-78"/>
              </a:rPr>
              <a:t>هدف هایم به درستی می توانند مطالب و محتوای درسی را پوشش دهند؟</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 آ</a:t>
            </a:r>
            <a:r>
              <a:rPr lang="ar-SA" sz="2000" dirty="0" smtClean="0">
                <a:solidFill>
                  <a:schemeClr val="tx1"/>
                </a:solidFill>
                <a:cs typeface="0 Baran" panose="00000400000000000000" pitchFamily="2" charset="-78"/>
              </a:rPr>
              <a:t>یا </a:t>
            </a:r>
            <a:r>
              <a:rPr lang="ar-SA" sz="2000" dirty="0">
                <a:solidFill>
                  <a:schemeClr val="tx1"/>
                </a:solidFill>
                <a:cs typeface="0 Baran" panose="00000400000000000000" pitchFamily="2" charset="-78"/>
              </a:rPr>
              <a:t>به تمامی حیطه های مختلف یادگیری توجه کرده ام؟ </a:t>
            </a:r>
            <a:r>
              <a:rPr lang="fa-IR" sz="2000" dirty="0">
                <a:solidFill>
                  <a:schemeClr val="tx1"/>
                </a:solidFill>
                <a:cs typeface="0 Baran" panose="00000400000000000000" pitchFamily="2" charset="-78"/>
              </a:rPr>
              <a:t/>
            </a:r>
            <a:br>
              <a:rPr lang="fa-IR" sz="2000" dirty="0">
                <a:solidFill>
                  <a:schemeClr val="tx1"/>
                </a:solidFill>
                <a:cs typeface="0 Baran" panose="00000400000000000000" pitchFamily="2" charset="-78"/>
              </a:rPr>
            </a:br>
            <a:r>
              <a:rPr lang="ar-SA" sz="2000" dirty="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آیا </a:t>
            </a:r>
            <a:r>
              <a:rPr lang="ar-SA" sz="2000" dirty="0">
                <a:solidFill>
                  <a:schemeClr val="tx1"/>
                </a:solidFill>
                <a:cs typeface="0 Baran" panose="00000400000000000000" pitchFamily="2" charset="-78"/>
              </a:rPr>
              <a:t>به پرورش مهارت ها و </a:t>
            </a:r>
            <a:r>
              <a:rPr lang="ar-SA" sz="2000" dirty="0" smtClean="0">
                <a:solidFill>
                  <a:schemeClr val="tx1"/>
                </a:solidFill>
                <a:cs typeface="0 Baran" panose="00000400000000000000" pitchFamily="2" charset="-78"/>
              </a:rPr>
              <a:t>نگرشها  توجه کرده</a:t>
            </a:r>
            <a:r>
              <a:rPr lang="fa-IR" sz="2000" dirty="0" smtClean="0">
                <a:solidFill>
                  <a:schemeClr val="tx1"/>
                </a:solidFill>
                <a:cs typeface="0 Baran" panose="00000400000000000000" pitchFamily="2" charset="-78"/>
              </a:rPr>
              <a:t> </a:t>
            </a:r>
            <a:r>
              <a:rPr lang="ar-SA" sz="2000" dirty="0" smtClean="0">
                <a:solidFill>
                  <a:schemeClr val="tx1"/>
                </a:solidFill>
                <a:cs typeface="0 Baran" panose="00000400000000000000" pitchFamily="2" charset="-78"/>
              </a:rPr>
              <a:t>ام؟</a:t>
            </a:r>
            <a:r>
              <a:rPr lang="en-US" sz="2000" dirty="0">
                <a:solidFill>
                  <a:schemeClr val="tx1"/>
                </a:solidFill>
                <a:cs typeface="0 Baran" panose="00000400000000000000" pitchFamily="2" charset="-78"/>
              </a:rPr>
              <a:t/>
            </a:r>
            <a:br>
              <a:rPr lang="en-US" sz="2000" dirty="0">
                <a:solidFill>
                  <a:schemeClr val="tx1"/>
                </a:solidFill>
                <a:cs typeface="0 Baran" panose="00000400000000000000" pitchFamily="2" charset="-78"/>
              </a:rPr>
            </a:br>
            <a:r>
              <a:rPr lang="fa-IR" sz="2000" dirty="0">
                <a:solidFill>
                  <a:schemeClr val="tx1"/>
                </a:solidFill>
                <a:cs typeface="0 Baran" panose="00000400000000000000" pitchFamily="2" charset="-78"/>
              </a:rPr>
              <a:t> آ</a:t>
            </a:r>
            <a:r>
              <a:rPr lang="ar-SA" sz="2000" dirty="0" smtClean="0">
                <a:solidFill>
                  <a:schemeClr val="tx1"/>
                </a:solidFill>
                <a:cs typeface="0 Baran" panose="00000400000000000000" pitchFamily="2" charset="-78"/>
              </a:rPr>
              <a:t>یا </a:t>
            </a:r>
            <a:r>
              <a:rPr lang="ar-SA" sz="2000" dirty="0">
                <a:solidFill>
                  <a:schemeClr val="tx1"/>
                </a:solidFill>
                <a:cs typeface="0 Baran" panose="00000400000000000000" pitchFamily="2" charset="-78"/>
              </a:rPr>
              <a:t>دانش آموزان من پس از پایان تدریس می توانند به حیط های مهارتی  اشاره شده دست </a:t>
            </a:r>
            <a:r>
              <a:rPr lang="ar-SA" sz="2000" dirty="0" smtClean="0">
                <a:solidFill>
                  <a:schemeClr val="tx1"/>
                </a:solidFill>
                <a:cs typeface="0 Baran" panose="00000400000000000000" pitchFamily="2" charset="-78"/>
              </a:rPr>
              <a:t>یابند؟</a:t>
            </a:r>
            <a:endParaRPr lang="fa-IR" sz="2000" dirty="0">
              <a:solidFill>
                <a:schemeClr val="tx1"/>
              </a:solidFill>
              <a:cs typeface="0 Baran" panose="00000400000000000000" pitchFamily="2" charset="-78"/>
            </a:endParaRPr>
          </a:p>
        </p:txBody>
      </p:sp>
    </p:spTree>
    <p:extLst>
      <p:ext uri="{BB962C8B-B14F-4D97-AF65-F5344CB8AC3E}">
        <p14:creationId xmlns:p14="http://schemas.microsoft.com/office/powerpoint/2010/main" val="3080764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230</TotalTime>
  <Words>498</Words>
  <Application>Microsoft Office PowerPoint</Application>
  <PresentationFormat>Widescreen</PresentationFormat>
  <Paragraphs>76</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0 Badr</vt:lpstr>
      <vt:lpstr>0 Baran</vt:lpstr>
      <vt:lpstr>AngsanaUPC</vt:lpstr>
      <vt:lpstr>Arial</vt:lpstr>
      <vt:lpstr>Arial Narrow</vt:lpstr>
      <vt:lpstr>Century Gothic</vt:lpstr>
      <vt:lpstr>Tahoma</vt:lpstr>
      <vt:lpstr>Wingdings</vt:lpstr>
      <vt:lpstr>Wingdings 3</vt:lpstr>
      <vt:lpstr>Wisp</vt:lpstr>
      <vt:lpstr>   بسم الله الرحمن الرحیم</vt:lpstr>
      <vt:lpstr>PowerPoint Presentation</vt:lpstr>
      <vt:lpstr>الگوی طراحی آموزشی ام ام اس  این الگو در زمره ی الگوهای ساختن گرایی است و نام آن برگرفته از ارائه دهندگان آن ام. می چام، جی مایلی، دی اسمیت است که در سال 2006 ارائه شد. و دارای 7 مرحله است  که همه ی آنها به طور ویژه ای با یکدیگر در ارتباط اند. نکته ی مهم در این الگو جایگاه ارزش یابی است که در وسط قرار دارد و بر تمام مراحل الگو نظارت می کند. طراح آموزشی پس از تعیین فعالیت های هر مرحله ارزشیابی به عمل می آورد و به مرحله ی بعد می رود. ارائه دهندگان این الگو ارزشیابی را در مرکز قرار داده اند تا بعد از این که هر مرحله انجام شد دوباره بازنگری و تجدید نظر شود. ارزشیابی به عنوان یک گردونه ی چرخشی در مرکز فعالیت الگوی ام ام اس باقی می ماند.اماکوتاهی در بکارگیری عمل ارزشیابی در همه ی مراحل می تواند به نارضایتی معلمان و دانش آموزان در محیط های یادگیری منجر شود.</vt:lpstr>
      <vt:lpstr>PowerPoint Presentation</vt:lpstr>
      <vt:lpstr>PowerPoint Presentation</vt:lpstr>
      <vt:lpstr>PowerPoint Presentation</vt:lpstr>
      <vt:lpstr>طراحی آموزشی فارسی دوم ابتدایی براساس الگوی ام.ام.اس 1. تعییین اهداف و پیامدهای یادگیری  در پایان این درس از دانش آموزان کلاس  دوم دبستان فتح  روستای دستجرده انتظار داریم که: هدف کلی: آشنایی با عید نوروز وآئین آن اهداف جزئی 1. دانش آموز بداند چرا ما عید نوروز را جشن می گیریم.  1.دانش آموزان در مورد سفره هفت سین توضیح دهد.  2. 3. دانش آموزان در مهارت سخن گفتن و خواندن  تقویت شوند.  4. علاقمندی دانش آموزان به پرسشگری در مورد آئین های کشور خود.    </vt:lpstr>
      <vt:lpstr> اهداف عملکردی (رفتاری) حیطه ها الف: شناختی                                                                                   1.عید نوروز و آئین آن  را بشناسد.(دانشی)                                                    2. در مورد سفره هفت سین توضیح دهد. (دانشی)                                                     4.دانش آموز بداند چرا ما عید نوروز را جشن می گیریم. (درک و فهم)  ب: مهارتی 1. درباره عید نوروز و آئین آن جملات زیبا بسازد. (دقت در عمل) 2. متون خوانداری را روان و صحیح با توجه به علایم نگارشی بخواند. (اجرای عمل بدون کمک)                                    3. شعر ها و سرودها را با احساس و لحن زیبا  بخواند0(هماهنگی در حرکات)                                     ج: نگرشی 1. به  قدرت و نشانه های خدا در طبیعت پی ببرد.   2. حس زیبایی شناسی در او شکل  بگیرد. 3. به مطالعه و تحقیق درباره ی عید نوروز و اجزای سفره هفت سین  علاقه مند  شود.              </vt:lpstr>
      <vt:lpstr> فعالیتهای ارزشیابی  آیا هدفهای  نوشته شده، برون دادی قابل مشاهده دارند ؟ آیا هدف ها را درست انتخاب کرده ام ؟ آیا هدف ها، معیار مناسبی برای سنجش دانش آموز هستند ؟   ایا هدف هایم متناسب با تجربیات، علایق و توانایی های دانش آموزان است.؟ آیا هدف هایم به درستی می توانند مطالب و محتوای درسی را پوشش دهند؟  آیا به تمامی حیطه های مختلف یادگیری توجه کرده ام؟   آیا به پرورش مهارت ها و نگرشها  توجه کرده ام؟  آیا دانش آموزان من پس از پایان تدریس می توانند به حیط های مهارتی  اشاره شده دست یابند؟</vt:lpstr>
      <vt:lpstr>2. تحلیل یادگیرنده و محیط مخاطبان : تعداد دانش آموزان: 14دانش آموز  کلاس: کلاس  دوم جنس: دختر و پسر محل جغرافیایی :  شازند، روستای دستجرده ویژگی های اقتصادی واجتماعی : این مدرسه در سال 1370 تاسیس شده و تا به حال چند بار جابجا شده ساختمان مدرسه نسبتا قدیمی و وسایل و امکانات آموزشی مثل آزمایشگاهی،  ورزشی و فناوری کمی نسبت به دیگر مدارس ابتدائی دارد. ساختمان مدرسه قبلا متعلق به راهنمایی  دخترانه بوده و دریک طبقه بنا شده است. اکثریت اولیا دانش آموزان از سطح سواد و اقتصاد متوسط و پایینی برخوردارند.  </vt:lpstr>
      <vt:lpstr>استعداد ذهنی : من معلم حق التدریس هستم و چهار سال است در روستاهای شهرستان شازند مشغول به کارم. و کلاس پایه دوم و سوم را دارم.  دراین  مدرسه تستهای سنجش دانش آموزان گرفته نمی شود و من اطلاعی از آن ندارم ولی دانش آموزانم از نظر هوشی در سطح متوسط به بالا هستند و دانش آموزی که دیرآموز باشد ندارم.  سطح فرهنگی : با توجه به این که  دبستان در روستاهای شازند قرار دارد و از آنجا که در منطقه محوم و کم جمعیتی واقع شده کلاسها همه دوپایه هستند. اکثریت بچه ها خانواده های متوسط و پایینی  از نظر اقتصادی و فرهنگی  دارند.  از نظر جسمانی : دانش آموزان از نظر جسمانی در وضعیت متوسطی هستند.از آنجایی که معمولا در مدارس ابتدائی بچه ها در یک سطح از نظر هوشی و جسمانی نیستند.در نتیجه باید فعالیت ها و تکالیف  متفاوتی به آن ها داده شود.  مهارت ورودی مخاطبان: دانش آموزان من نسبت به درس جدید پیش زمینه ی لازم را دارند. به اقتضای سنشان چند عید نوروز را گذرانده اند.</vt:lpstr>
      <vt:lpstr>توصیف محیط یادگیری: عکس هایی از برگزاری جشن عید نوروز به کلاس آورده و روی تخته می چسبانیم.    ترکیب  نشستن دانش آموزان: چیدمان کلاس من به صورت 7گروه 2 نفری می باشد   محل جغرافیایی  کلاس در آموزشگاه :  کلاس دوم در سمت چپ سالن مدرسه قرار دارد. فضای کلاس متناسب با تعداد دانش آموزان است. مشکل  فضای یادگیری این کلاس در میز و نیمکتهایی است که متناسب بچه های کلاس دوم نیست بهتر بود از صندلی استفاده می شد که کار گروهبندی دانش آموزان بهتر صورت بگیرد. </vt:lpstr>
      <vt:lpstr> 3. تعیین راهبرد آموزشی دیدگاه من در باره ی این درس مبتنی بر شناخت گرایی (شناسایی عید نوروز و مراسم مربوط به آن به عنوان سنتی قدیمی ) و سازنده گرایی ( ساختن دانش آموزان علاقمند به آداب و سنن کشور خود) است  بنابراین روش های تدریس و راهبردهای آموزشی مورد استفاده در تدریس من شامل : 1. روش نمایشی (نصب پوسترهایی از برگزاری عید نوروز در ایران)  2. پرسش و پاسخ  3.  ایفای نقش (آوردن وسایل  برای پیدن سفره هفت سین در کلاس بوسیله دانش آموزان)              4. بحث گروهی (تعامل شاگردان با یکدیگر) 5. تدریس چند حسی (مختلط) فعالیت ارزشیابی آیا با توجه به موضوع درس راهبرد انتخاب شده مناسب است ؟ آیا رویکرد متناسب با رویکرد تدریس در درس فارسی انتخاب شده است؟ ایا روش پرسش و پاسخ به روند مسأله یابی در جریان تدریس کمک می کند ؟ ایا روش ایفای نقش برای شناساندن عید نوروزمفید است؟ آیا با روش بحث گروهی  دانش آموزانم به هم فکری فعالی دست می یابند؟ </vt:lpstr>
      <vt:lpstr>4. انتخاب ابزار آموزشی عکس هایی از برگزاری عید نوروز در ایران، کارت های گروه بندی، وسایل سفره هفت سین ( سرکه، سکه، سمنو، سیب، سبزه، سیر، سنجد)  برچسب تشویقی ، محتوای تولید شده  فعالیت ارزشیابی آیا استفاده از این ابزارهای برای تدریس با توجه به روش تدریس مناسب است ؟ آیا تمامی ابزارها با توجه به روش تدریس در کلاس درس برای دانش آموزان قابل دسترسی هستند ؟ آیا ابزار انتخابی من باعث تسهیل یادگیری واقعیت ها می شود؟  آیا ابزارها های آموزشی انتخاب شده می تواند یاد گیری را تثبیت کند؟ </vt:lpstr>
      <vt:lpstr>5. طراحی و توسعه محیط های یادگیری  اهمیت فرایند یادگیری در فرایند تدریس را نباید فراموش کرد . دانش آموزان در محیط و فضای مرتبط با فرایند تدریس بیشتر می آموزند. پس تصمیم گرفتم برنامه درسی کلاس را تنظیم کنم که تدریس این درس هفته ی اول بعد از نوروز باشد.گروهبندی بچه ها به صورتی که با هم در تعامل باشند  همچنین برای بالا بردن تاثیر  محیط یادگیری بر فراگیران سعی کرده ام تصاویر و تولید محتوا و که منجر به یادگیری چند حسی ( مختلط) می شود و باعث یادگیری فراگیران ازطریق تمام حواس خواهد شد استفاده کنم. فعالیت های ارزشیابی آیا توسعه محیط یادگیری با اهداف یادگیری و راهبردها همسواست ؟ آیا تصاویر نصب شده روی دیوار و و وسایل سفره هفت سین ارتباط مناسبی با مفهوم درس جدید برای دانش آموزانم ایجاد می کند؟ آیا ابزارهای انتخاب شده در محیط یادگیری باعث تسهیل یادگیری می شود ؟ </vt:lpstr>
      <vt:lpstr>6. تهیه طرح ارزیابی  سنجش آغازین : برای اطمینان از اینکه فراگیران درس قبلی را خوب یاد گرفته اند سوالاتی از درس قبل می پرسم.  پیش آزمون: چند سوال در ارتباط با درس جدید می پرسم: شما  در تعطیلات عید چه کارهایی انجام دادید با خانواده کجا رفتید؟ گفتن جملات زیبا در باره ی عید نوروز و برگزاری آئین آن در هر گروه. بیان و یادآوری های زیبایی های عید نوروز و سفره هفت سین در قالب  بازی وشعر. روز طبیعت چه روزی است؟ </vt:lpstr>
      <vt:lpstr>سنجش تکوینی :  روخوانی درس جدید توسط چند شاگرد به صورت روان و صحیح معنی و مفهوم کلمات جدید درس را در گروه پیدا کنند  جملات درست و نادرست مربوط به متن درس را تشخیص دهند  سنجش پایانی: با توجه به مطالب آموخته شده: گروه ها در مورد عید نوروز و برگزاری جشن در شهر و خانواده خود در صحبت کنند و نماینده هر گروه برای بقیه کلاس توضیح دهند.  فعالیت های ارزشیابی آیا طرح ارزشیابی ورودی من بر اساس آموخته ها و دانستنی های قبلی فراگیران است؟ آیا  تمامی  انواع ارزشیابی در اجرا  مورد توجه قرار گرفته است ؟ آیا ارزشیابی ها  متناسب با نیازها ی یادگیری و سطح توانایی های دانش آموزان طراحی شده است ؟ ایا روش های ارزشیابی با توجه به زمان محدودی که در اختیار دارم برای تعیین میزان یادگیری دانش اموزان روش مناسبی است ؟ ایا نحوه ی ارزیابی من منجر به تولید دانش و ایجاد تفکر در دانش آموزان می شود؟ </vt:lpstr>
      <vt:lpstr>7. اجرای فرایند یاددهی ویادگیری ( مبتنی بر رویکرد سازنده گرایی ) الف-فعالیت های قبل از تدریس 1. با قرار دادن عکسهای زیبایی  از عید نوروز و روز طبیعت همچنین  وسایل سفره هفت سین کلاس را آماده می کنم تا ایجاد انگیزه کند و شاگردانم  قبل از ورود من به کلاس با این فضا درگیر و آماده شوند سوالاتی در ذهنشان پدید آید. جمع زمان:4دقیقه 2.  پس از ورود به کلاس و  سلام و احوالپرسی با دانش آموزان   اشاره به  ثواب سلام دادن و جواب سلام  دادن که در درس هدیه های آسمانی یاد گرفته بودند می کنم  و سپس با  ذکر نام و یاد خدا در آغاز کلاس و کمک خواستن از خدا در انجام هر کاری درس را شروع می کنم (تاکید بر رویکرد کلی و هدف غایی برنامه درس ملی) جمع زمان :3دقیقه 3.  با در اختیار قرار دادن کارت های گروهبندی که شامل عکسهایی  از سفره هفت سین گروهبندی اولیه را به صورت تصادفی به عمل می آورم. چنانچه کارتی اضافه بیاید یعنی دانش آموزی غایب است از دوستنانش دلیل غیبتش را می پرسم. جمع زمان:2دقیقه </vt:lpstr>
      <vt:lpstr>انجام ارزشیابی ورودی(سنجش آغازین):  4-با در اختیار قرار دادن عکس هایی از برگزای عید نوروز و فصل بهار از دانش آموزان در باره ی عید نوروز سوال می کنم.جمع زمان:5دقیقه انگیزه سازی:  5-در این مرحله با بیان سولاتی از قبیل: بچه ها تعطیلات عید چه کارهایی انجام دادید؟ مسافرت یا گردش به کجا رفتید؟ برای رسیدن عید نوروز چه کارهایی در منزل انجام دادید؟  از شاگردان همراه با  نشان دادن تصاویر مربوط به برگزاری جشن عید نوروز و چیدن سفره هفت سین سبب ایجاد انگیزه و فعال سازی  یادگیری درس جدید در دانش آموزان می شوم.جع زمان:3دقیقه </vt:lpstr>
      <vt:lpstr>ب. فعالیت های حین تدریس  جمع زمان : 17 دقیقه استفاده از راهبرهای آموزشی: 1. درگیر کردن: دانش آموزان گروهبندی می شوند هر کدام با نام یکی از اجزای هفت سین . نمایشنامه ای برای بچه ها نوشته شده و قبلا در مورد اجرای آن با بچه ها صحبت شده در این نمایشنامه بچه ها در حال آماده شدن برای رسیدن عید نوروز می شوند. همگی با هم همکاری می کنند، با هم برای تعطیلات برنامه ریزی می کنند.  2. کاوش ( اکتشاف ): شاگردان با باز کردن کتاب خوانداری  متن درس  نوروز را در گروه خود صامت خوانی می کنند سپس اعضای هر گروه سطری را برای گروه خود به ترتیب نوبت مستقل  خوانی می کند .در ادامه از چند شاگرد روخوانی متن درس را ارزیابی می کنم و در گروه مورد تشویق قرار می گیرند . 3. توضیح :  کلمات جدید درس را به تعداد گروه ها در داخل پاکتهایی قرار می دهم تا حین بازی کوتاه مدت  آن ها را باز کرده و با مشورت در گروه "معنی کلمات "را پیدا کنند و به نمایندگی برای کلاس بخوانند و مورد تشویق قرار گیرند. 4. شرح و بسط: در ادامه در بخش "درست و نادرست "جملاتی مربوط به درس بیان می کنم و از شاگردان می خواهم با مشورت در گروه درست و یا نادرست بودن جمله را با بلند کردن راکت های رنگی (قرمز _نادرست )(سبز_درست) نشان دهند. </vt:lpstr>
      <vt:lpstr>چ. فعالیتهای پس از تدریس  جمع زمان:10دقیقه -ارزشیابی تکمیلی: 1-گروه بندی دوم با بهره گیری از استفاده ی نام اجزای هفت سین نوشته شده بر روی کارت های گروه بندی انجام می شود. و دانش آموزان براساس تعداد آنها تقسیم بندی می شوند.  2-با  در اختیار قرار دادن تصاویری از طبیعت جهت تقویت جمله سازی شفاهی ، هر کس جمله ای زیبا در باره ی عید نوروزمی گویند و در گروه خود به نمایندگی می خوانند. سپس هر گروه سین گروه خود را نام برده  ومورد آن توضیحی می دهد. حین  انجام فعالیت  گروه های فعال مورد تشویق قرار می گیرند.  جمع بندی و تعیین تکلیف: در انتها با جمع بندی و نتیجه گیری از درس تعیین تکلیف می کنم.  گزارشی از برگزاری عید نوروز در خانواده خود بنویسند.   </vt:lpstr>
      <vt:lpstr>   فعالیت های ارزشیابی چه اندازه فعالیت های تکمیلی قابلیت اجرایی در کلاس درس را دارند ؟ آیا فعالیت های تکمیلی جذاب و پرنشاط متناسب با سطح توانایی دانش آموزان و محتوای درس طراحی شده اند ؟ آیا تکالیف تعیین شده می تواند حس خلاقیتی و روحیه ی پژوهش دانش آموزان را برانگیزاند ؟  </vt:lpstr>
      <vt:lpstr>     پایان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iran</dc:creator>
  <cp:lastModifiedBy>iran</cp:lastModifiedBy>
  <cp:revision>27</cp:revision>
  <dcterms:created xsi:type="dcterms:W3CDTF">2019-01-19T03:18:00Z</dcterms:created>
  <dcterms:modified xsi:type="dcterms:W3CDTF">2019-01-27T06:10:31Z</dcterms:modified>
</cp:coreProperties>
</file>