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48"/>
  </p:notesMasterIdLst>
  <p:sldIdLst>
    <p:sldId id="330" r:id="rId2"/>
    <p:sldId id="355" r:id="rId3"/>
    <p:sldId id="376" r:id="rId4"/>
    <p:sldId id="422" r:id="rId5"/>
    <p:sldId id="420" r:id="rId6"/>
    <p:sldId id="421" r:id="rId7"/>
    <p:sldId id="408" r:id="rId8"/>
    <p:sldId id="412" r:id="rId9"/>
    <p:sldId id="413" r:id="rId10"/>
    <p:sldId id="414" r:id="rId11"/>
    <p:sldId id="357" r:id="rId12"/>
    <p:sldId id="358" r:id="rId13"/>
    <p:sldId id="378" r:id="rId14"/>
    <p:sldId id="379" r:id="rId15"/>
    <p:sldId id="390" r:id="rId16"/>
    <p:sldId id="391" r:id="rId17"/>
    <p:sldId id="423" r:id="rId18"/>
    <p:sldId id="424" r:id="rId19"/>
    <p:sldId id="425" r:id="rId20"/>
    <p:sldId id="400" r:id="rId21"/>
    <p:sldId id="401" r:id="rId22"/>
    <p:sldId id="393" r:id="rId23"/>
    <p:sldId id="415" r:id="rId24"/>
    <p:sldId id="416" r:id="rId25"/>
    <p:sldId id="417" r:id="rId26"/>
    <p:sldId id="394" r:id="rId27"/>
    <p:sldId id="396" r:id="rId28"/>
    <p:sldId id="409" r:id="rId29"/>
    <p:sldId id="398" r:id="rId30"/>
    <p:sldId id="426" r:id="rId31"/>
    <p:sldId id="364" r:id="rId32"/>
    <p:sldId id="365" r:id="rId33"/>
    <p:sldId id="366" r:id="rId34"/>
    <p:sldId id="373" r:id="rId35"/>
    <p:sldId id="418" r:id="rId36"/>
    <p:sldId id="435" r:id="rId37"/>
    <p:sldId id="436" r:id="rId38"/>
    <p:sldId id="428" r:id="rId39"/>
    <p:sldId id="431" r:id="rId40"/>
    <p:sldId id="429" r:id="rId41"/>
    <p:sldId id="427" r:id="rId42"/>
    <p:sldId id="432" r:id="rId43"/>
    <p:sldId id="433" r:id="rId44"/>
    <p:sldId id="419" r:id="rId45"/>
    <p:sldId id="437" r:id="rId46"/>
    <p:sldId id="43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CC"/>
    <a:srgbClr val="DEFEC6"/>
    <a:srgbClr val="BDFFFF"/>
    <a:srgbClr val="FFCCFF"/>
    <a:srgbClr val="2E9A4A"/>
    <a:srgbClr val="FED6E0"/>
    <a:srgbClr val="57F42C"/>
    <a:srgbClr val="66FFFF"/>
    <a:srgbClr val="009900"/>
    <a:srgbClr val="0033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68" autoAdjust="0"/>
    <p:restoredTop sz="94624" autoAdjust="0"/>
  </p:normalViewPr>
  <p:slideViewPr>
    <p:cSldViewPr>
      <p:cViewPr>
        <p:scale>
          <a:sx n="60" d="100"/>
          <a:sy n="60" d="100"/>
        </p:scale>
        <p:origin x="-1728" y="-282"/>
      </p:cViewPr>
      <p:guideLst>
        <p:guide orient="horz" pos="2160"/>
        <p:guide pos="2880"/>
      </p:guideLst>
    </p:cSldViewPr>
  </p:slideViewPr>
  <p:outlineViewPr>
    <p:cViewPr>
      <p:scale>
        <a:sx n="33" d="100"/>
        <a:sy n="33" d="100"/>
      </p:scale>
      <p:origin x="24" y="0"/>
    </p:cViewPr>
  </p:outlineViewPr>
  <p:notesTextViewPr>
    <p:cViewPr>
      <p:scale>
        <a:sx n="1" d="1"/>
        <a:sy n="1" d="1"/>
      </p:scale>
      <p:origin x="0" y="0"/>
    </p:cViewPr>
  </p:notesTextViewPr>
  <p:sorterViewPr>
    <p:cViewPr>
      <p:scale>
        <a:sx n="66" d="100"/>
        <a:sy n="66" d="100"/>
      </p:scale>
      <p:origin x="0" y="241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karbasi\Desktop\Book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karbasi\&#1662;&#1587;&#1605;&#1575;&#1606;&#1583;\&#1576;&#1575;&#1586;&#1740;&#1575;&#1601;&#1578;\&#1570;&#1605;&#1575;&#1585;%20&#1576;&#1575;&#1586;&#1740;&#1575;&#1601;&#157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cat>
            <c:strRef>
              <c:f>Sheet1!$A$1:$A$31</c:f>
              <c:strCache>
                <c:ptCount val="31"/>
                <c:pt idx="0">
                  <c:v>آذربایجان شرقی</c:v>
                </c:pt>
                <c:pt idx="1">
                  <c:v>آذربایجان غربی</c:v>
                </c:pt>
                <c:pt idx="2">
                  <c:v>اردبیل</c:v>
                </c:pt>
                <c:pt idx="3">
                  <c:v>اصفهان</c:v>
                </c:pt>
                <c:pt idx="4">
                  <c:v>البرز</c:v>
                </c:pt>
                <c:pt idx="5">
                  <c:v>ایلام</c:v>
                </c:pt>
                <c:pt idx="6">
                  <c:v>بوشهر</c:v>
                </c:pt>
                <c:pt idx="7">
                  <c:v>تهران</c:v>
                </c:pt>
                <c:pt idx="8">
                  <c:v>چهارمحال و بختیاری</c:v>
                </c:pt>
                <c:pt idx="9">
                  <c:v>خراسان جنوبی</c:v>
                </c:pt>
                <c:pt idx="10">
                  <c:v>خراسان رضوی</c:v>
                </c:pt>
                <c:pt idx="11">
                  <c:v>خراسان شمالی</c:v>
                </c:pt>
                <c:pt idx="12">
                  <c:v>خوزستان</c:v>
                </c:pt>
                <c:pt idx="13">
                  <c:v>زنجان</c:v>
                </c:pt>
                <c:pt idx="14">
                  <c:v>سمنان</c:v>
                </c:pt>
                <c:pt idx="15">
                  <c:v>سیستان و بلوچستان</c:v>
                </c:pt>
                <c:pt idx="16">
                  <c:v>فارس</c:v>
                </c:pt>
                <c:pt idx="17">
                  <c:v>قزوین</c:v>
                </c:pt>
                <c:pt idx="18">
                  <c:v>قم</c:v>
                </c:pt>
                <c:pt idx="19">
                  <c:v>کردستان</c:v>
                </c:pt>
                <c:pt idx="20">
                  <c:v>کرمان</c:v>
                </c:pt>
                <c:pt idx="21">
                  <c:v>کرمانشاه</c:v>
                </c:pt>
                <c:pt idx="22">
                  <c:v>کهکیلویه و بویراحمد</c:v>
                </c:pt>
                <c:pt idx="23">
                  <c:v>گلستان</c:v>
                </c:pt>
                <c:pt idx="24">
                  <c:v>گیلان</c:v>
                </c:pt>
                <c:pt idx="25">
                  <c:v>لرستان</c:v>
                </c:pt>
                <c:pt idx="26">
                  <c:v>مازندران</c:v>
                </c:pt>
                <c:pt idx="27">
                  <c:v>مرکزی</c:v>
                </c:pt>
                <c:pt idx="28">
                  <c:v>هرمزگان</c:v>
                </c:pt>
                <c:pt idx="29">
                  <c:v>همدان</c:v>
                </c:pt>
                <c:pt idx="30">
                  <c:v>یزد</c:v>
                </c:pt>
              </c:strCache>
            </c:strRef>
          </c:cat>
          <c:val>
            <c:numRef>
              <c:f>Sheet1!$B$1:$B$31</c:f>
              <c:numCache>
                <c:formatCode>General</c:formatCode>
                <c:ptCount val="31"/>
                <c:pt idx="0">
                  <c:v>2</c:v>
                </c:pt>
                <c:pt idx="1">
                  <c:v>2</c:v>
                </c:pt>
                <c:pt idx="2">
                  <c:v>1</c:v>
                </c:pt>
                <c:pt idx="3">
                  <c:v>4</c:v>
                </c:pt>
                <c:pt idx="4">
                  <c:v>2</c:v>
                </c:pt>
                <c:pt idx="5">
                  <c:v>1</c:v>
                </c:pt>
                <c:pt idx="6">
                  <c:v>3</c:v>
                </c:pt>
                <c:pt idx="7">
                  <c:v>3</c:v>
                </c:pt>
                <c:pt idx="8">
                  <c:v>1</c:v>
                </c:pt>
                <c:pt idx="9">
                  <c:v>2</c:v>
                </c:pt>
                <c:pt idx="10">
                  <c:v>2</c:v>
                </c:pt>
                <c:pt idx="11">
                  <c:v>2</c:v>
                </c:pt>
                <c:pt idx="12">
                  <c:v>2</c:v>
                </c:pt>
                <c:pt idx="13">
                  <c:v>2</c:v>
                </c:pt>
                <c:pt idx="14">
                  <c:v>2</c:v>
                </c:pt>
                <c:pt idx="15">
                  <c:v>2</c:v>
                </c:pt>
                <c:pt idx="16">
                  <c:v>2</c:v>
                </c:pt>
                <c:pt idx="17">
                  <c:v>4</c:v>
                </c:pt>
                <c:pt idx="18">
                  <c:v>2</c:v>
                </c:pt>
                <c:pt idx="19">
                  <c:v>2</c:v>
                </c:pt>
                <c:pt idx="20">
                  <c:v>1</c:v>
                </c:pt>
                <c:pt idx="21">
                  <c:v>1</c:v>
                </c:pt>
                <c:pt idx="22">
                  <c:v>1</c:v>
                </c:pt>
                <c:pt idx="23">
                  <c:v>2</c:v>
                </c:pt>
                <c:pt idx="24">
                  <c:v>2</c:v>
                </c:pt>
                <c:pt idx="25">
                  <c:v>2</c:v>
                </c:pt>
                <c:pt idx="26">
                  <c:v>2</c:v>
                </c:pt>
                <c:pt idx="27">
                  <c:v>4</c:v>
                </c:pt>
                <c:pt idx="28">
                  <c:v>3</c:v>
                </c:pt>
                <c:pt idx="29">
                  <c:v>2</c:v>
                </c:pt>
                <c:pt idx="30">
                  <c:v>2</c:v>
                </c:pt>
              </c:numCache>
            </c:numRef>
          </c:val>
        </c:ser>
        <c:dLbls>
          <c:showVal val="1"/>
        </c:dLbls>
        <c:gapWidth val="75"/>
        <c:axId val="63984768"/>
        <c:axId val="63986304"/>
      </c:barChart>
      <c:catAx>
        <c:axId val="63984768"/>
        <c:scaling>
          <c:orientation val="minMax"/>
        </c:scaling>
        <c:axPos val="b"/>
        <c:majorTickMark val="none"/>
        <c:tickLblPos val="nextTo"/>
        <c:crossAx val="63986304"/>
        <c:crosses val="autoZero"/>
        <c:auto val="1"/>
        <c:lblAlgn val="ctr"/>
        <c:lblOffset val="100"/>
      </c:catAx>
      <c:valAx>
        <c:axId val="63986304"/>
        <c:scaling>
          <c:orientation val="minMax"/>
        </c:scaling>
        <c:axPos val="l"/>
        <c:numFmt formatCode="General" sourceLinked="1"/>
        <c:majorTickMark val="none"/>
        <c:tickLblPos val="nextTo"/>
        <c:crossAx val="63984768"/>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spPr>
            <a:solidFill>
              <a:srgbClr val="92D050"/>
            </a:solidFill>
          </c:spPr>
          <c:cat>
            <c:strRef>
              <c:f>Sheet1!$A$1:$A$31</c:f>
              <c:strCache>
                <c:ptCount val="31"/>
                <c:pt idx="0">
                  <c:v>آذربایجان شرقی</c:v>
                </c:pt>
                <c:pt idx="1">
                  <c:v>آذربایجان غربی</c:v>
                </c:pt>
                <c:pt idx="2">
                  <c:v>اردبیل</c:v>
                </c:pt>
                <c:pt idx="3">
                  <c:v>البرز</c:v>
                </c:pt>
                <c:pt idx="4">
                  <c:v>اصفهان</c:v>
                </c:pt>
                <c:pt idx="5">
                  <c:v>ایلام</c:v>
                </c:pt>
                <c:pt idx="6">
                  <c:v>بوشهر</c:v>
                </c:pt>
                <c:pt idx="7">
                  <c:v>تهران</c:v>
                </c:pt>
                <c:pt idx="8">
                  <c:v>چهار محال و بختیاری</c:v>
                </c:pt>
                <c:pt idx="9">
                  <c:v>خراسان جنوبی</c:v>
                </c:pt>
                <c:pt idx="10">
                  <c:v>خراسان رضوی</c:v>
                </c:pt>
                <c:pt idx="11">
                  <c:v>خراسان شمالی</c:v>
                </c:pt>
                <c:pt idx="12">
                  <c:v>خوزستان</c:v>
                </c:pt>
                <c:pt idx="13">
                  <c:v>زنجان</c:v>
                </c:pt>
                <c:pt idx="14">
                  <c:v>سمنان</c:v>
                </c:pt>
                <c:pt idx="15">
                  <c:v>سیستان و بلوچستان</c:v>
                </c:pt>
                <c:pt idx="16">
                  <c:v>فارس</c:v>
                </c:pt>
                <c:pt idx="17">
                  <c:v>قزوین</c:v>
                </c:pt>
                <c:pt idx="18">
                  <c:v>قم</c:v>
                </c:pt>
                <c:pt idx="19">
                  <c:v>کردستان</c:v>
                </c:pt>
                <c:pt idx="20">
                  <c:v>کرمان</c:v>
                </c:pt>
                <c:pt idx="21">
                  <c:v>کرمانشاه</c:v>
                </c:pt>
                <c:pt idx="22">
                  <c:v>کهکیلویه و بویراحمد</c:v>
                </c:pt>
                <c:pt idx="23">
                  <c:v>گلستان</c:v>
                </c:pt>
                <c:pt idx="24">
                  <c:v>گیلان</c:v>
                </c:pt>
                <c:pt idx="25">
                  <c:v>لرستان</c:v>
                </c:pt>
                <c:pt idx="26">
                  <c:v>مازندران</c:v>
                </c:pt>
                <c:pt idx="27">
                  <c:v>مرکزی</c:v>
                </c:pt>
                <c:pt idx="28">
                  <c:v>هرمزگان</c:v>
                </c:pt>
                <c:pt idx="29">
                  <c:v>همدان</c:v>
                </c:pt>
                <c:pt idx="30">
                  <c:v>یزد</c:v>
                </c:pt>
              </c:strCache>
            </c:strRef>
          </c:cat>
          <c:val>
            <c:numRef>
              <c:f>Sheet1!$B$1:$B$31</c:f>
              <c:numCache>
                <c:formatCode>General</c:formatCode>
                <c:ptCount val="31"/>
                <c:pt idx="0">
                  <c:v>15</c:v>
                </c:pt>
                <c:pt idx="1">
                  <c:v>102</c:v>
                </c:pt>
                <c:pt idx="2">
                  <c:v>9</c:v>
                </c:pt>
                <c:pt idx="3">
                  <c:v>21</c:v>
                </c:pt>
                <c:pt idx="4">
                  <c:v>2</c:v>
                </c:pt>
                <c:pt idx="5">
                  <c:v>6</c:v>
                </c:pt>
                <c:pt idx="6">
                  <c:v>1</c:v>
                </c:pt>
                <c:pt idx="7">
                  <c:v>66</c:v>
                </c:pt>
                <c:pt idx="8">
                  <c:v>26</c:v>
                </c:pt>
                <c:pt idx="9">
                  <c:v>3</c:v>
                </c:pt>
                <c:pt idx="10">
                  <c:v>22</c:v>
                </c:pt>
                <c:pt idx="11">
                  <c:v>34</c:v>
                </c:pt>
                <c:pt idx="12">
                  <c:v>29</c:v>
                </c:pt>
                <c:pt idx="13">
                  <c:v>35</c:v>
                </c:pt>
                <c:pt idx="14">
                  <c:v>54</c:v>
                </c:pt>
                <c:pt idx="15">
                  <c:v>6</c:v>
                </c:pt>
                <c:pt idx="16">
                  <c:v>58</c:v>
                </c:pt>
                <c:pt idx="17">
                  <c:v>128</c:v>
                </c:pt>
                <c:pt idx="18">
                  <c:v>17</c:v>
                </c:pt>
                <c:pt idx="19">
                  <c:v>22</c:v>
                </c:pt>
                <c:pt idx="20">
                  <c:v>41</c:v>
                </c:pt>
                <c:pt idx="21">
                  <c:v>6</c:v>
                </c:pt>
                <c:pt idx="22">
                  <c:v>6</c:v>
                </c:pt>
                <c:pt idx="23">
                  <c:v>15</c:v>
                </c:pt>
                <c:pt idx="24">
                  <c:v>33</c:v>
                </c:pt>
                <c:pt idx="25">
                  <c:v>6</c:v>
                </c:pt>
                <c:pt idx="26">
                  <c:v>22</c:v>
                </c:pt>
                <c:pt idx="27">
                  <c:v>82</c:v>
                </c:pt>
                <c:pt idx="28">
                  <c:v>2</c:v>
                </c:pt>
                <c:pt idx="29">
                  <c:v>19</c:v>
                </c:pt>
                <c:pt idx="30">
                  <c:v>23</c:v>
                </c:pt>
              </c:numCache>
            </c:numRef>
          </c:val>
        </c:ser>
        <c:dLbls>
          <c:showVal val="1"/>
        </c:dLbls>
        <c:gapWidth val="75"/>
        <c:axId val="64010496"/>
        <c:axId val="64079360"/>
      </c:barChart>
      <c:catAx>
        <c:axId val="64010496"/>
        <c:scaling>
          <c:orientation val="minMax"/>
        </c:scaling>
        <c:axPos val="b"/>
        <c:majorTickMark val="none"/>
        <c:tickLblPos val="nextTo"/>
        <c:crossAx val="64079360"/>
        <c:crosses val="autoZero"/>
        <c:auto val="1"/>
        <c:lblAlgn val="ctr"/>
        <c:lblOffset val="100"/>
      </c:catAx>
      <c:valAx>
        <c:axId val="64079360"/>
        <c:scaling>
          <c:orientation val="minMax"/>
        </c:scaling>
        <c:axPos val="l"/>
        <c:numFmt formatCode="General" sourceLinked="1"/>
        <c:majorTickMark val="none"/>
        <c:tickLblPos val="nextTo"/>
        <c:crossAx val="64010496"/>
        <c:crosses val="autoZero"/>
        <c:crossBetween val="between"/>
      </c:valAx>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B2244-B646-4E3A-9165-F00642BD412D}" type="datetimeFigureOut">
              <a:rPr lang="en-US" smtClean="0"/>
              <a:pPr/>
              <a:t>4/28/2019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FA75B-8C09-4F2A-A778-847BB0EC709D}" type="slidenum">
              <a:rPr lang="en-US" smtClean="0"/>
              <a:pPr/>
              <a:t>‹#›</a:t>
            </a:fld>
            <a:endParaRPr lang="en-US"/>
          </a:p>
        </p:txBody>
      </p:sp>
    </p:spTree>
    <p:extLst>
      <p:ext uri="{BB962C8B-B14F-4D97-AF65-F5344CB8AC3E}">
        <p14:creationId xmlns:p14="http://schemas.microsoft.com/office/powerpoint/2010/main" xmlns="" val="2172704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1FA75B-8C09-4F2A-A778-847BB0EC709D}"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3AB206A-E932-4AF6-AF07-E2EEDB3D48CF}" type="datetimeFigureOut">
              <a:rPr lang="en-US" smtClean="0"/>
              <a:pPr/>
              <a:t>4/28/2019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EB7DC93-8F8A-4FFB-B836-D557639DB84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3AB206A-E932-4AF6-AF07-E2EEDB3D48CF}" type="datetimeFigureOut">
              <a:rPr lang="en-US" smtClean="0"/>
              <a:pPr/>
              <a:t>4/28/2019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B7DC93-8F8A-4FFB-B836-D557639DB8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3AB206A-E932-4AF6-AF07-E2EEDB3D48CF}" type="datetimeFigureOut">
              <a:rPr lang="en-US" smtClean="0"/>
              <a:pPr/>
              <a:t>4/28/2019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B7DC93-8F8A-4FFB-B836-D557639DB8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3AB206A-E932-4AF6-AF07-E2EEDB3D48CF}" type="datetimeFigureOut">
              <a:rPr lang="en-US" smtClean="0"/>
              <a:pPr/>
              <a:t>4/28/2019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B7DC93-8F8A-4FFB-B836-D557639DB84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3AB206A-E932-4AF6-AF07-E2EEDB3D48CF}" type="datetimeFigureOut">
              <a:rPr lang="en-US" smtClean="0"/>
              <a:pPr/>
              <a:t>4/28/2019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B7DC93-8F8A-4FFB-B836-D557639DB84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3AB206A-E932-4AF6-AF07-E2EEDB3D48CF}" type="datetimeFigureOut">
              <a:rPr lang="en-US" smtClean="0"/>
              <a:pPr/>
              <a:t>4/28/2019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EB7DC93-8F8A-4FFB-B836-D557639DB84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3AB206A-E932-4AF6-AF07-E2EEDB3D48CF}" type="datetimeFigureOut">
              <a:rPr lang="en-US" smtClean="0"/>
              <a:pPr/>
              <a:t>4/28/2019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EB7DC93-8F8A-4FFB-B836-D557639DB84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3AB206A-E932-4AF6-AF07-E2EEDB3D48CF}" type="datetimeFigureOut">
              <a:rPr lang="en-US" smtClean="0"/>
              <a:pPr/>
              <a:t>4/28/2019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EB7DC93-8F8A-4FFB-B836-D557639DB84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3AB206A-E932-4AF6-AF07-E2EEDB3D48CF}" type="datetimeFigureOut">
              <a:rPr lang="en-US" smtClean="0"/>
              <a:pPr/>
              <a:t>4/28/2019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EB7DC93-8F8A-4FFB-B836-D557639DB8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3AB206A-E932-4AF6-AF07-E2EEDB3D48CF}" type="datetimeFigureOut">
              <a:rPr lang="en-US" smtClean="0"/>
              <a:pPr/>
              <a:t>4/28/2019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EB7DC93-8F8A-4FFB-B836-D557639DB84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3AB206A-E932-4AF6-AF07-E2EEDB3D48CF}" type="datetimeFigureOut">
              <a:rPr lang="en-US" smtClean="0"/>
              <a:pPr/>
              <a:t>4/28/2019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EB7DC93-8F8A-4FFB-B836-D557639DB84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3AB206A-E932-4AF6-AF07-E2EEDB3D48CF}" type="datetimeFigureOut">
              <a:rPr lang="en-US" smtClean="0"/>
              <a:pPr/>
              <a:t>4/28/2019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EB7DC93-8F8A-4FFB-B836-D557639DB8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source=images&amp;cd=&amp;cad=rja&amp;uact=8&amp;ved=0ahUKEwintfDs7tLRAhUL7BQKHbuNCzUQjRwIBw&amp;url=http://www.yjc.ir/fa/news/5519860/%D8%B3%DA%A9%D9%87-%D8%A7%DB%8C-%D8%A8%D8%A7-%D8%A2%D8%B1%D9%85-%D8%B3%D8%A7%D8%B2%D9%85%D8%A7%D9%86-%D8%AD%D9%81%D8%A7%D8%B8%D8%AA-%D9%85%D8%AD%DB%8C%D8%B7-%D8%B2%DB%8C%D8%B3%D8%AA-%D8%AF%D8%B1-%D8%B2%D9%85%D8%A7%D9%86-%D8%B1%D9%88%D9%86%D9%85%D8%A7%DB%8C%DB%8C-%D8%B1%D8%AF-%D8%B4%D8%AF&amp;psig=AFQjCNFWaooOAFZiqNrynmyCCPWqo4l61g&amp;ust=1485075324207759"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hyperlink" Target="http://www.google.com/url?sa=i&amp;rct=j&amp;q=&amp;esrc=s&amp;source=images&amp;cd=&amp;cad=rja&amp;uact=8&amp;ved=2ahUKEwjs7ZfNqfLhAhVqS98KHS3PDWwQjRx6BAgBEAU&amp;url=http://khzdoe.ir/rha/mataleb/5913/%D8%A8%D8%B1%DA%AF%D8%B2%D8%A7%D8%B1%DB%8C-%DA%A9%D8%A7%D8%B1%DA%AF%D8%A7%D9%87-%D8%A2%D9%85%D9%88%D8%B2%D8%B4%DB%8C-%D9%85%D8%AF%DB%8C%D8%B1%DB%8C%D8%AA-%D9%BE%D8%B3%D9%85%D8%A7%D9%86%D8%AF-%D9%88%DB%8C%DA%98%D9%87-%D8%A8%D8%A7%D9%86%D9%88%D8%A7%D9%86-%D8%AF%D8%B1---%D8%A8%D9%86%D8%AF%D8%B1%D9%85%D8%A7%D9%87%D8%B4%D9%87%D8%B1&amp;psig=AOvVaw0TCDihZ-1lFYigMltAlnY3&amp;ust=1556524894309626" TargetMode="External"/><Relationship Id="rId13" Type="http://schemas.openxmlformats.org/officeDocument/2006/relationships/image" Target="../media/image15.jpeg"/><Relationship Id="rId3" Type="http://schemas.openxmlformats.org/officeDocument/2006/relationships/image" Target="../media/image9.jpeg"/><Relationship Id="rId7" Type="http://schemas.openxmlformats.org/officeDocument/2006/relationships/image" Target="../media/image12.jpeg"/><Relationship Id="rId12" Type="http://schemas.openxmlformats.org/officeDocument/2006/relationships/hyperlink" Target="http://www.google.com/url?sa=i&amp;rct=j&amp;q=&amp;esrc=s&amp;source=images&amp;cd=&amp;cad=rja&amp;uact=8&amp;ved=2ahUKEwiF59TzqfLhAhUMZN8KHWZKBy0QjRx6BAgBEAU&amp;url=http://www.google.com/url?sa=i&amp;rct=j&amp;q=&amp;esrc=s&amp;source=images&amp;cd=&amp;ved=&amp;url=http%3A%2F%2Fbaamardom.ir%2F4231%2F%25D9%25BE%25D8%25A7%25DA%25A9%25D8%25B3%25D8%25A7%25D8%25B2%25DB%258C-%25D8%25B3%25D8%25A7%25D8%25AD%25D9%2584-%25D9%2588%25D8%25A7%25D8%25AC%25D8%25A7%25D8%25B1%25DA%25AF%25D8%25A7%25D9%2587-%25D8%25A8%25D9%2587-%25D9%2585%25D9%2586%25D8%25A7%25D8%25B3%25D8%25A8%25D8%25AA-%25D9%2587%25D9%2581%25D8%25AA%25D9%2587-%25D9%25BE%2F&amp;psig=AOvVaw31nQjj75Y553DaNcGc-Xsd&amp;ust=1556525037126840&amp;psig=AOvVaw31nQjj75Y553DaNcGc-Xsd&amp;ust=1556525037126840"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ved=2ahUKEwiW8p2eqfLhAhUhm-AKHZ__CAAQjRx6BAgBEAU&amp;url=http://pasmand.tehran.ir/Default.aspx?tabid=88&amp;psig=AOvVaw0TCDihZ-1lFYigMltAlnY3&amp;ust=1556524894309626" TargetMode="External"/><Relationship Id="rId11" Type="http://schemas.openxmlformats.org/officeDocument/2006/relationships/image" Target="../media/image14.jpeg"/><Relationship Id="rId5" Type="http://schemas.openxmlformats.org/officeDocument/2006/relationships/image" Target="../media/image11.jpeg"/><Relationship Id="rId10" Type="http://schemas.openxmlformats.org/officeDocument/2006/relationships/hyperlink" Target="http://www.google.com/url?sa=i&amp;rct=j&amp;q=&amp;esrc=s&amp;source=images&amp;cd=&amp;cad=rja&amp;uact=8&amp;ved=2ahUKEwjNqJXjqfLhAhUyVt8KHYkyACoQjRx6BAgBEAU&amp;url=/url?sa=i&amp;rct=j&amp;q=&amp;esrc=s&amp;source=images&amp;cd=&amp;ved=&amp;url=https%3A%2F%2Fwww.mehrnews.com%2Fphoto%2F3608754%2F%25D9%25BE%25D8%25A7%25DA%25A9%25D8%25B3%25D8%25A7%25D8%25B2%25DB%258C-%25D8%25B3%25D8%25A7%25D8%25AD%25D9%2584-%25D8%25B4%25D9%2587%25D8%25B1-%25D9%2588%25D8%25A7%25D8%25AC%25D8%25A7%25D8%25B1%25DA%25AF%25D8%25A7%25D9%2587-%25D8%25A8%25D9%2587-%25D9%2585%25D9%2586%25D8%25A7%25D8%25B3%25D8%25A8%25D8%25AA-%25D9%2587%25D9%2581%25D8%25AA%25D9%2587-%25D9%25BE%25D8%25A7%25DA%25A9&amp;psig=AOvVaw31nQjj75Y553DaNcGc-Xsd&amp;ust=1556525037126840&amp;psig=AOvVaw31nQjj75Y553DaNcGc-Xsd&amp;ust=1556525037126840" TargetMode="External"/><Relationship Id="rId4" Type="http://schemas.openxmlformats.org/officeDocument/2006/relationships/image" Target="../media/image10.jpeg"/><Relationship Id="rId9" Type="http://schemas.openxmlformats.org/officeDocument/2006/relationships/image" Target="../media/image1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com/url?sa=i&amp;rct=j&amp;q=&amp;esrc=s&amp;source=images&amp;cd=&amp;cad=rja&amp;uact=8&amp;ved=2ahUKEwiCtv2LqvLhAhVLmeAKHTa0AtoQjRx6BAgBEAU&amp;url=https://www.mehrnews.com/news/4354613/%D8%B5%D8%AF%D9%81-%D9%87%D8%A7%DB%8C-%D8%AF%D8%B1%DB%8C%D8%A7%DB%8C%DB%8C-%DA%86%D8%B4%D9%85-%D8%B2%D8%AE%D9%85%DB%8C-%D8%B3%D9%88%D8%A7%D8%AD%D9%84-%D8%A2%D8%B3%D8%AA%D8%A7%D8%B1%D8%A7&amp;psig=AOvVaw31nQjj75Y553DaNcGc-Xsd&amp;ust=155652503712684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76400"/>
            <a:ext cx="8458200" cy="1752600"/>
          </a:xfrm>
        </p:spPr>
        <p:txBody>
          <a:bodyPr>
            <a:noAutofit/>
          </a:bodyPr>
          <a:lstStyle/>
          <a:p>
            <a:pPr algn="ctr"/>
            <a:r>
              <a:rPr lang="fa-IR" sz="3600" dirty="0" smtClean="0">
                <a:solidFill>
                  <a:srgbClr val="0070C0"/>
                </a:solidFill>
                <a:cs typeface="B Lotus" pitchFamily="2" charset="-78"/>
              </a:rPr>
              <a:t/>
            </a:r>
            <a:br>
              <a:rPr lang="fa-IR" sz="3600" dirty="0" smtClean="0">
                <a:solidFill>
                  <a:srgbClr val="0070C0"/>
                </a:solidFill>
                <a:cs typeface="B Lotus" pitchFamily="2" charset="-78"/>
              </a:rPr>
            </a:br>
            <a:r>
              <a:rPr lang="fa-IR" sz="3600" dirty="0" smtClean="0">
                <a:solidFill>
                  <a:srgbClr val="0070C0"/>
                </a:solidFill>
                <a:cs typeface="B Lotus" pitchFamily="2" charset="-78"/>
              </a:rPr>
              <a:t/>
            </a:r>
            <a:br>
              <a:rPr lang="fa-IR" sz="3600" dirty="0" smtClean="0">
                <a:solidFill>
                  <a:srgbClr val="0070C0"/>
                </a:solidFill>
                <a:cs typeface="B Lotus" pitchFamily="2" charset="-78"/>
              </a:rPr>
            </a:br>
            <a:r>
              <a:rPr lang="fa-IR" sz="3600" dirty="0" smtClean="0">
                <a:solidFill>
                  <a:srgbClr val="0070C0"/>
                </a:solidFill>
                <a:cs typeface="B Lotus" pitchFamily="2" charset="-78"/>
              </a:rPr>
              <a:t>وضعیت موجود ،چالش ها و پیشنهادات آموزشی </a:t>
            </a:r>
            <a:br>
              <a:rPr lang="fa-IR" sz="3600" dirty="0" smtClean="0">
                <a:solidFill>
                  <a:srgbClr val="0070C0"/>
                </a:solidFill>
                <a:cs typeface="B Lotus" pitchFamily="2" charset="-78"/>
              </a:rPr>
            </a:br>
            <a:r>
              <a:rPr lang="fa-IR" sz="3600" dirty="0" smtClean="0">
                <a:solidFill>
                  <a:srgbClr val="2E9A4A"/>
                </a:solidFill>
                <a:cs typeface="B Lotus" pitchFamily="2" charset="-78"/>
              </a:rPr>
              <a:t>(پسماند)</a:t>
            </a:r>
            <a:endParaRPr lang="en-US" sz="3600" dirty="0">
              <a:solidFill>
                <a:srgbClr val="2E9A4A"/>
              </a:solidFill>
              <a:cs typeface="B Lotus" pitchFamily="2" charset="-78"/>
            </a:endParaRPr>
          </a:p>
        </p:txBody>
      </p:sp>
      <p:sp>
        <p:nvSpPr>
          <p:cNvPr id="3" name="Subtitle 2"/>
          <p:cNvSpPr>
            <a:spLocks noGrp="1"/>
          </p:cNvSpPr>
          <p:nvPr>
            <p:ph type="subTitle" idx="1"/>
          </p:nvPr>
        </p:nvSpPr>
        <p:spPr>
          <a:xfrm>
            <a:off x="1066800" y="4191000"/>
            <a:ext cx="6629400" cy="1143000"/>
          </a:xfrm>
        </p:spPr>
        <p:txBody>
          <a:bodyPr>
            <a:normAutofit/>
          </a:bodyPr>
          <a:lstStyle/>
          <a:p>
            <a:pPr algn="ctr" rtl="1"/>
            <a:r>
              <a:rPr lang="fa-IR" sz="2400" b="1" dirty="0" smtClean="0">
                <a:solidFill>
                  <a:srgbClr val="0066CC"/>
                </a:solidFill>
                <a:cs typeface="B Zar" pitchFamily="2" charset="-78"/>
              </a:rPr>
              <a:t>دفتر آب و خاک</a:t>
            </a:r>
          </a:p>
          <a:p>
            <a:pPr algn="ctr" rtl="1"/>
            <a:r>
              <a:rPr lang="fa-IR" sz="1400" b="1" dirty="0" smtClean="0">
                <a:solidFill>
                  <a:srgbClr val="0066CC"/>
                </a:solidFill>
                <a:cs typeface="B Zar" pitchFamily="2" charset="-78"/>
              </a:rPr>
              <a:t>( جلسه برنامه ریزی برای آموزش عمومی - 7-2-98) </a:t>
            </a:r>
          </a:p>
        </p:txBody>
      </p:sp>
      <p:sp>
        <p:nvSpPr>
          <p:cNvPr id="4" name="Subtitle 2"/>
          <p:cNvSpPr txBox="1">
            <a:spLocks/>
          </p:cNvSpPr>
          <p:nvPr/>
        </p:nvSpPr>
        <p:spPr>
          <a:xfrm>
            <a:off x="1295400" y="304800"/>
            <a:ext cx="6400800" cy="533400"/>
          </a:xfrm>
          <a:prstGeom prst="rect">
            <a:avLst/>
          </a:prstGeom>
        </p:spPr>
        <p:txBody>
          <a:bodyPr vert="horz" lIns="91440" tIns="45720" rIns="91440" bIns="45720" rtlCol="0">
            <a:normAutofit/>
          </a:body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000" b="1" i="0" u="none" strike="noStrike" kern="1200" cap="none" spc="0" normalizeH="0" baseline="0" noProof="0" dirty="0" smtClean="0">
                <a:ln>
                  <a:noFill/>
                </a:ln>
                <a:solidFill>
                  <a:srgbClr val="0070C0"/>
                </a:solidFill>
                <a:effectLst/>
                <a:uLnTx/>
                <a:uFillTx/>
                <a:cs typeface="B Zar" pitchFamily="2" charset="-78"/>
              </a:rPr>
              <a:t>بسمه تعالی</a:t>
            </a:r>
            <a:endParaRPr kumimoji="0" lang="en-US" sz="2000" b="1" i="0" u="none" strike="noStrike" kern="1200" cap="none" spc="0" normalizeH="0" baseline="0" noProof="0" dirty="0" smtClean="0">
              <a:ln>
                <a:noFill/>
              </a:ln>
              <a:solidFill>
                <a:srgbClr val="0070C0"/>
              </a:solidFill>
              <a:effectLst/>
              <a:uLnTx/>
              <a:uFillTx/>
              <a:cs typeface="B Zar" pitchFamily="2" charset="-78"/>
            </a:endParaRPr>
          </a:p>
        </p:txBody>
      </p:sp>
      <p:pic>
        <p:nvPicPr>
          <p:cNvPr id="6" name="Picture 2" descr="Image result for ‫آرم سازمان حفاظت محیط زیست‬‎">
            <a:hlinkClick r:id="rId2"/>
          </p:cNvPr>
          <p:cNvPicPr>
            <a:picLocks noChangeAspect="1" noChangeArrowheads="1"/>
          </p:cNvPicPr>
          <p:nvPr/>
        </p:nvPicPr>
        <p:blipFill>
          <a:blip r:embed="rId3" cstate="print"/>
          <a:srcRect/>
          <a:stretch>
            <a:fillRect/>
          </a:stretch>
        </p:blipFill>
        <p:spPr bwMode="auto">
          <a:xfrm>
            <a:off x="4038600" y="914400"/>
            <a:ext cx="1066800" cy="838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548680"/>
            <a:ext cx="7632847" cy="6105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82549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096000"/>
          </a:xfrm>
          <a:solidFill>
            <a:schemeClr val="bg2">
              <a:lumMod val="90000"/>
              <a:alpha val="30000"/>
            </a:schemeClr>
          </a:solidFill>
        </p:spPr>
        <p:txBody>
          <a:bodyPr>
            <a:noAutofit/>
          </a:bodyPr>
          <a:lstStyle/>
          <a:p>
            <a:pPr lvl="0" algn="ctr" rtl="1">
              <a:buNone/>
            </a:pPr>
            <a:r>
              <a:rPr lang="fa-IR" sz="2400" b="1" dirty="0" smtClean="0">
                <a:solidFill>
                  <a:srgbClr val="0070C0"/>
                </a:solidFill>
                <a:cs typeface="B Nazanin" pitchFamily="2" charset="-78"/>
              </a:rPr>
              <a:t>وضعیت کمی پسماندها درکشور</a:t>
            </a:r>
          </a:p>
          <a:p>
            <a:pPr lvl="0" algn="r" rtl="1"/>
            <a:r>
              <a:rPr lang="ar-SA" sz="2000" b="1" dirty="0" smtClean="0">
                <a:cs typeface="B Nazanin" pitchFamily="2" charset="-78"/>
              </a:rPr>
              <a:t>میزان تولید </a:t>
            </a:r>
            <a:r>
              <a:rPr lang="ar-SA" sz="2000" b="1" dirty="0" smtClean="0">
                <a:solidFill>
                  <a:srgbClr val="FF0000"/>
                </a:solidFill>
                <a:cs typeface="B Nazanin" pitchFamily="2" charset="-78"/>
              </a:rPr>
              <a:t>پسماند های عادی</a:t>
            </a:r>
            <a:r>
              <a:rPr lang="fa-IR" sz="2000" b="1" dirty="0" smtClean="0">
                <a:solidFill>
                  <a:srgbClr val="FF0000"/>
                </a:solidFill>
                <a:cs typeface="B Nazanin" pitchFamily="2" charset="-78"/>
              </a:rPr>
              <a:t> </a:t>
            </a:r>
            <a:r>
              <a:rPr lang="ar-SA" sz="2000" b="1" dirty="0" smtClean="0">
                <a:cs typeface="B Nazanin" pitchFamily="2" charset="-78"/>
              </a:rPr>
              <a:t>بیش  از 58 هزار تن در روز در مناطق شهری و روستایی </a:t>
            </a:r>
            <a:r>
              <a:rPr lang="fa-IR" sz="2000" b="1" dirty="0" smtClean="0">
                <a:cs typeface="B Nazanin" pitchFamily="2" charset="-78"/>
              </a:rPr>
              <a:t>(</a:t>
            </a:r>
            <a:r>
              <a:rPr lang="ar-SA" sz="2000" b="1" dirty="0" smtClean="0">
                <a:cs typeface="B Nazanin" pitchFamily="2" charset="-78"/>
              </a:rPr>
              <a:t>از این مقدار بیش از 45 هزار تن در روز در مناطق شهری و بقیه در مناطق روستایی</a:t>
            </a:r>
            <a:r>
              <a:rPr lang="fa-IR" sz="2000" b="1" dirty="0" smtClean="0">
                <a:cs typeface="B Nazanin" pitchFamily="2" charset="-78"/>
              </a:rPr>
              <a:t>) لذا </a:t>
            </a:r>
            <a:r>
              <a:rPr lang="ar-SA" sz="2000" b="1" dirty="0" smtClean="0">
                <a:cs typeface="B Nazanin" pitchFamily="2" charset="-78"/>
              </a:rPr>
              <a:t>سالانه حدود 21 میلیون تن در سال  پسماندهای عادی در کشور تولید می شود</a:t>
            </a:r>
            <a:r>
              <a:rPr lang="fa-IR" sz="2000" b="1" dirty="0" smtClean="0">
                <a:cs typeface="B Nazanin" pitchFamily="2" charset="-78"/>
              </a:rPr>
              <a:t>.</a:t>
            </a:r>
          </a:p>
          <a:p>
            <a:pPr algn="r" rtl="1"/>
            <a:r>
              <a:rPr lang="fa-IR" sz="2000" b="1" dirty="0" smtClean="0">
                <a:cs typeface="B Nazanin" pitchFamily="2" charset="-78"/>
              </a:rPr>
              <a:t>از این بین</a:t>
            </a:r>
            <a:r>
              <a:rPr lang="ar-SA" sz="2000" b="1" dirty="0" smtClean="0">
                <a:cs typeface="B Nazanin" pitchFamily="2" charset="-78"/>
              </a:rPr>
              <a:t> بيش از</a:t>
            </a:r>
            <a:r>
              <a:rPr lang="en-US" sz="2000" b="1" dirty="0" smtClean="0">
                <a:cs typeface="B Nazanin" pitchFamily="2" charset="-78"/>
              </a:rPr>
              <a:t>  </a:t>
            </a:r>
            <a:r>
              <a:rPr lang="ar-SA" sz="2000" b="1" dirty="0" smtClean="0">
                <a:cs typeface="B Nazanin" pitchFamily="2" charset="-78"/>
              </a:rPr>
              <a:t>11000 تن در</a:t>
            </a:r>
            <a:r>
              <a:rPr lang="fa-IR" sz="2000" b="1" dirty="0" smtClean="0">
                <a:cs typeface="B Nazanin" pitchFamily="2" charset="-78"/>
              </a:rPr>
              <a:t> روز در</a:t>
            </a:r>
            <a:r>
              <a:rPr lang="ar-SA" sz="2000" b="1" dirty="0" smtClean="0">
                <a:cs typeface="B Nazanin" pitchFamily="2" charset="-78"/>
              </a:rPr>
              <a:t> شهر تهران پسماند توليد مي شود</a:t>
            </a:r>
            <a:r>
              <a:rPr lang="fa-IR" sz="2000" b="1" dirty="0" smtClean="0">
                <a:cs typeface="B Nazanin" pitchFamily="2" charset="-78"/>
              </a:rPr>
              <a:t>.</a:t>
            </a:r>
          </a:p>
          <a:p>
            <a:pPr lvl="0" algn="r" rtl="1"/>
            <a:r>
              <a:rPr lang="ar-SA" sz="2000" b="1" dirty="0" smtClean="0">
                <a:cs typeface="B Nazanin" pitchFamily="2" charset="-78"/>
              </a:rPr>
              <a:t>میزان تولید </a:t>
            </a:r>
            <a:r>
              <a:rPr lang="ar-SA" sz="2000" b="1" dirty="0" smtClean="0">
                <a:solidFill>
                  <a:srgbClr val="FF0000"/>
                </a:solidFill>
                <a:cs typeface="B Nazanin" pitchFamily="2" charset="-78"/>
              </a:rPr>
              <a:t>نخاله های ساختمانی </a:t>
            </a:r>
            <a:r>
              <a:rPr lang="ar-SA" sz="2000" b="1" dirty="0" smtClean="0">
                <a:cs typeface="B Nazanin" pitchFamily="2" charset="-78"/>
              </a:rPr>
              <a:t>نیز 150 میلیون تن در سال</a:t>
            </a:r>
            <a:endParaRPr lang="en-US" sz="2000" b="1" dirty="0" smtClean="0">
              <a:cs typeface="B Nazanin" pitchFamily="2" charset="-78"/>
            </a:endParaRPr>
          </a:p>
          <a:p>
            <a:pPr lvl="0" algn="r" rtl="1"/>
            <a:r>
              <a:rPr lang="ar-SA" sz="2000" b="1" dirty="0" smtClean="0">
                <a:cs typeface="B Nazanin" pitchFamily="2" charset="-78"/>
              </a:rPr>
              <a:t>میزان تولید </a:t>
            </a:r>
            <a:r>
              <a:rPr lang="ar-SA" sz="2000" b="1" dirty="0" smtClean="0">
                <a:solidFill>
                  <a:srgbClr val="FF0000"/>
                </a:solidFill>
                <a:cs typeface="B Nazanin" pitchFamily="2" charset="-78"/>
              </a:rPr>
              <a:t>پسماند پزشکی </a:t>
            </a:r>
            <a:r>
              <a:rPr lang="ar-SA" sz="2000" b="1" dirty="0" smtClean="0">
                <a:cs typeface="B Nazanin" pitchFamily="2" charset="-78"/>
              </a:rPr>
              <a:t>400 تن وپسماند عفوني 500 تن در روز</a:t>
            </a:r>
            <a:endParaRPr lang="fa-IR" sz="2000" b="1" dirty="0" smtClean="0">
              <a:cs typeface="B Nazanin" pitchFamily="2" charset="-78"/>
            </a:endParaRPr>
          </a:p>
          <a:p>
            <a:pPr lvl="0" algn="r" rtl="1"/>
            <a:r>
              <a:rPr lang="fa-IR" sz="2000" b="1" dirty="0" smtClean="0">
                <a:solidFill>
                  <a:schemeClr val="tx1">
                    <a:lumMod val="95000"/>
                  </a:schemeClr>
                </a:solidFill>
                <a:cs typeface="B Nazanin" pitchFamily="2" charset="-78"/>
              </a:rPr>
              <a:t>روزانه حدود 270 تن </a:t>
            </a:r>
            <a:r>
              <a:rPr lang="fa-IR" sz="2000" b="1" dirty="0" smtClean="0">
                <a:solidFill>
                  <a:srgbClr val="FF0000"/>
                </a:solidFill>
                <a:cs typeface="B Nazanin" pitchFamily="2" charset="-78"/>
              </a:rPr>
              <a:t>پسماند عفونی</a:t>
            </a:r>
            <a:r>
              <a:rPr lang="fa-IR" sz="2000" b="1" dirty="0" smtClean="0">
                <a:solidFill>
                  <a:schemeClr val="tx1">
                    <a:lumMod val="95000"/>
                  </a:schemeClr>
                </a:solidFill>
                <a:cs typeface="B Nazanin" pitchFamily="2" charset="-78"/>
              </a:rPr>
              <a:t>، تیز و برنده و شیمیایی و دارویی در مراکز بهداشتی و درمانی تو</a:t>
            </a:r>
            <a:endParaRPr lang="en-US" sz="2000" b="1" dirty="0" smtClean="0">
              <a:solidFill>
                <a:srgbClr val="FF0000"/>
              </a:solidFill>
              <a:cs typeface="B Nazanin" pitchFamily="2" charset="-78"/>
            </a:endParaRPr>
          </a:p>
          <a:p>
            <a:pPr lvl="0" algn="r" rtl="1"/>
            <a:r>
              <a:rPr lang="ar-SA" sz="2000" b="1" dirty="0" smtClean="0">
                <a:cs typeface="B Nazanin" pitchFamily="2" charset="-78"/>
              </a:rPr>
              <a:t> میزان تولید </a:t>
            </a:r>
            <a:r>
              <a:rPr lang="ar-SA" sz="2000" b="1" dirty="0" smtClean="0">
                <a:solidFill>
                  <a:srgbClr val="FF0000"/>
                </a:solidFill>
                <a:cs typeface="B Nazanin" pitchFamily="2" charset="-78"/>
              </a:rPr>
              <a:t>پسماندهای</a:t>
            </a:r>
            <a:r>
              <a:rPr lang="ar-SA" sz="2000" b="1" dirty="0" smtClean="0">
                <a:cs typeface="B Nazanin" pitchFamily="2" charset="-78"/>
              </a:rPr>
              <a:t> </a:t>
            </a:r>
            <a:r>
              <a:rPr lang="ar-SA" sz="2000" b="1" dirty="0" smtClean="0">
                <a:solidFill>
                  <a:srgbClr val="FF0000"/>
                </a:solidFill>
                <a:cs typeface="B Nazanin" pitchFamily="2" charset="-78"/>
              </a:rPr>
              <a:t>صنعتی</a:t>
            </a:r>
            <a:r>
              <a:rPr lang="ar-SA" sz="2000" b="1" dirty="0" smtClean="0">
                <a:cs typeface="B Nazanin" pitchFamily="2" charset="-78"/>
              </a:rPr>
              <a:t>32 میلیون تن </a:t>
            </a:r>
            <a:r>
              <a:rPr lang="fa-IR" sz="2000" b="1" dirty="0" smtClean="0">
                <a:cs typeface="B Nazanin" pitchFamily="2" charset="-78"/>
              </a:rPr>
              <a:t>در سال</a:t>
            </a:r>
          </a:p>
          <a:p>
            <a:pPr lvl="0" algn="r" rtl="1"/>
            <a:r>
              <a:rPr lang="ar-SA" sz="2000" b="1" dirty="0" smtClean="0">
                <a:cs typeface="B Nazanin" pitchFamily="2" charset="-78"/>
              </a:rPr>
              <a:t> میزان تولید </a:t>
            </a:r>
            <a:r>
              <a:rPr lang="ar-SA" sz="2000" b="1" dirty="0" smtClean="0">
                <a:solidFill>
                  <a:srgbClr val="FF0000"/>
                </a:solidFill>
                <a:cs typeface="B Nazanin" pitchFamily="2" charset="-78"/>
              </a:rPr>
              <a:t>پسماند ویژه </a:t>
            </a:r>
            <a:r>
              <a:rPr lang="ar-SA" sz="2000" b="1" dirty="0" smtClean="0">
                <a:cs typeface="B Nazanin" pitchFamily="2" charset="-78"/>
              </a:rPr>
              <a:t>نیز 8 میلیون تن در سال</a:t>
            </a:r>
            <a:endParaRPr lang="en-US" sz="2000" b="1" dirty="0" smtClean="0">
              <a:cs typeface="B Nazanin" pitchFamily="2" charset="-78"/>
            </a:endParaRPr>
          </a:p>
          <a:p>
            <a:pPr lvl="0" algn="r" rtl="1"/>
            <a:r>
              <a:rPr lang="ar-SA" sz="2000" b="1" dirty="0" smtClean="0">
                <a:cs typeface="B Nazanin" pitchFamily="2" charset="-78"/>
              </a:rPr>
              <a:t>میزان </a:t>
            </a:r>
            <a:r>
              <a:rPr lang="fa-IR" sz="2000" b="1" dirty="0" smtClean="0">
                <a:cs typeface="B Nazanin" pitchFamily="2" charset="-78"/>
              </a:rPr>
              <a:t>تولید </a:t>
            </a:r>
            <a:r>
              <a:rPr lang="ar-SA" sz="2000" b="1" dirty="0" smtClean="0">
                <a:solidFill>
                  <a:srgbClr val="FF0000"/>
                </a:solidFill>
                <a:cs typeface="B Nazanin" pitchFamily="2" charset="-78"/>
              </a:rPr>
              <a:t>پسماندهای کشاورزی </a:t>
            </a:r>
            <a:r>
              <a:rPr lang="ar-SA" sz="2000" b="1" dirty="0" smtClean="0">
                <a:cs typeface="B Nazanin" pitchFamily="2" charset="-78"/>
              </a:rPr>
              <a:t>حدود 170 میلیون تن در </a:t>
            </a:r>
            <a:r>
              <a:rPr lang="fa-IR" sz="2000" b="1" dirty="0" smtClean="0">
                <a:cs typeface="B Nazanin" pitchFamily="2" charset="-78"/>
              </a:rPr>
              <a:t>سال</a:t>
            </a:r>
          </a:p>
          <a:p>
            <a:pPr lvl="0" algn="just" rtl="1"/>
            <a:r>
              <a:rPr lang="fa-IR" sz="2000" b="1" dirty="0" smtClean="0">
                <a:solidFill>
                  <a:srgbClr val="FF0000"/>
                </a:solidFill>
                <a:latin typeface="Arial" pitchFamily="34" charset="0"/>
                <a:ea typeface="Calibri" pitchFamily="34" charset="0"/>
                <a:cs typeface="B Nazanin" pitchFamily="2" charset="-78"/>
              </a:rPr>
              <a:t>پسماندهای الکتریکی و الکترونیکی: </a:t>
            </a:r>
            <a:r>
              <a:rPr lang="fa-IR" sz="2000" b="1" dirty="0" smtClean="0">
                <a:latin typeface="Arial" pitchFamily="34" charset="0"/>
                <a:ea typeface="Calibri" pitchFamily="34" charset="0"/>
                <a:cs typeface="B Nazanin" pitchFamily="2" charset="-78"/>
              </a:rPr>
              <a:t>سرانه تولید ضایعات الکتریکی و الکترونیکی از  27 /0 کیلوگرم در سال 1376 به17/3 کیلوگرم در سال 1400خواهد رسید.</a:t>
            </a:r>
          </a:p>
          <a:p>
            <a:pPr algn="just" rtl="1"/>
            <a:r>
              <a:rPr lang="fa-IR" sz="2000" b="1" dirty="0" smtClean="0">
                <a:latin typeface="Arial" pitchFamily="34" charset="0"/>
                <a:ea typeface="Calibri" pitchFamily="34" charset="0"/>
                <a:cs typeface="B Nazanin" pitchFamily="2" charset="-78"/>
              </a:rPr>
              <a:t>میزان تولید این نوع ضایعات در سال 1400به بیش از 130 هزار تن در سال خواهد رسید.</a:t>
            </a:r>
          </a:p>
          <a:p>
            <a:pPr lvl="0" algn="just" rtl="1"/>
            <a:r>
              <a:rPr lang="fa-IR" sz="2000" b="1" dirty="0" smtClean="0">
                <a:latin typeface="Arial" pitchFamily="34" charset="0"/>
                <a:ea typeface="Calibri" pitchFamily="34" charset="0"/>
                <a:cs typeface="B Nazanin" pitchFamily="2" charset="-78"/>
              </a:rPr>
              <a:t>سرانه تولید پسماندهای </a:t>
            </a:r>
            <a:r>
              <a:rPr lang="fa-IR" sz="2000" b="1" dirty="0" smtClean="0">
                <a:solidFill>
                  <a:srgbClr val="FF0000"/>
                </a:solidFill>
                <a:latin typeface="Arial" pitchFamily="34" charset="0"/>
                <a:ea typeface="Calibri" pitchFamily="34" charset="0"/>
                <a:cs typeface="B Nazanin" pitchFamily="2" charset="-78"/>
              </a:rPr>
              <a:t>الکتریکی و الکترونیکی </a:t>
            </a:r>
            <a:r>
              <a:rPr lang="fa-IR" sz="2000" b="1" dirty="0" smtClean="0">
                <a:latin typeface="Arial" pitchFamily="34" charset="0"/>
                <a:ea typeface="Calibri" pitchFamily="34" charset="0"/>
                <a:cs typeface="B Nazanin" pitchFamily="2" charset="-78"/>
              </a:rPr>
              <a:t>از  27 /0 کیلوگرم در سال 1376 به17/3 کیلوگرم در سال 1400خواهد رسید.</a:t>
            </a:r>
          </a:p>
          <a:p>
            <a:pPr algn="just" rtl="1"/>
            <a:r>
              <a:rPr lang="fa-IR" sz="2000" b="1" dirty="0" smtClean="0">
                <a:latin typeface="Arial" pitchFamily="34" charset="0"/>
                <a:ea typeface="Calibri" pitchFamily="34" charset="0"/>
                <a:cs typeface="B Nazanin" pitchFamily="2" charset="-78"/>
              </a:rPr>
              <a:t>میزان تولید این نوع ضایعات در سال 1400به بیش از 130 هزار تن در سال خواهد رسید.</a:t>
            </a:r>
          </a:p>
          <a:p>
            <a:pPr lvl="0" algn="r" rtl="1"/>
            <a:endParaRPr lang="en-US" sz="2000" b="1" dirty="0" smtClean="0">
              <a:cs typeface="B Nazanin" pitchFamily="2" charset="-78"/>
            </a:endParaRPr>
          </a:p>
          <a:p>
            <a:pPr lvl="0" algn="r" rtl="1"/>
            <a:endParaRPr lang="en-US" sz="2000" b="1" dirty="0" smtClean="0">
              <a:cs typeface="B Nazanin" pitchFamily="2" charset="-78"/>
            </a:endParaRPr>
          </a:p>
          <a:p>
            <a:pPr lvl="0" algn="r" rtl="1">
              <a:buNone/>
            </a:pPr>
            <a:endParaRPr lang="en-US" sz="2000" dirty="0">
              <a:solidFill>
                <a:schemeClr val="tx1"/>
              </a:solidFill>
              <a:cs typeface="B Nazanin" pitchFamily="2" charset="-78"/>
            </a:endParaRPr>
          </a:p>
        </p:txBody>
      </p:sp>
    </p:spTree>
    <p:extLst>
      <p:ext uri="{BB962C8B-B14F-4D97-AF65-F5344CB8AC3E}">
        <p14:creationId xmlns:p14="http://schemas.microsoft.com/office/powerpoint/2010/main" xmlns="" val="2335813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8600"/>
            <a:ext cx="8534400" cy="6247864"/>
          </a:xfrm>
          <a:prstGeom prst="rect">
            <a:avLst/>
          </a:prstGeom>
          <a:solidFill>
            <a:schemeClr val="bg2">
              <a:lumMod val="90000"/>
              <a:alpha val="57000"/>
            </a:schemeClr>
          </a:solidFill>
        </p:spPr>
        <p:txBody>
          <a:bodyPr wrap="square">
            <a:spAutoFit/>
          </a:bodyPr>
          <a:lstStyle/>
          <a:p>
            <a:pPr algn="r" rtl="1">
              <a:buClr>
                <a:srgbClr val="0066CC"/>
              </a:buClr>
              <a:buSzPct val="70000"/>
              <a:buFont typeface="Wingdings" pitchFamily="2" charset="2"/>
              <a:buChar char="v"/>
            </a:pPr>
            <a:endParaRPr lang="fa-IR" sz="2000" b="1" dirty="0" smtClean="0">
              <a:cs typeface="B Nazanin" pitchFamily="2" charset="-78"/>
            </a:endParaRPr>
          </a:p>
          <a:p>
            <a:pPr lvl="0" algn="r" rtl="1">
              <a:buClr>
                <a:srgbClr val="0066CC"/>
              </a:buClr>
              <a:buSzPct val="70000"/>
              <a:buFont typeface="Wingdings" pitchFamily="2" charset="2"/>
              <a:buChar char="v"/>
            </a:pPr>
            <a:r>
              <a:rPr lang="ar-SA" sz="2000" b="1" dirty="0" smtClean="0">
                <a:cs typeface="B Nazanin" pitchFamily="2" charset="-78"/>
              </a:rPr>
              <a:t> ميزان بازيافت </a:t>
            </a:r>
            <a:r>
              <a:rPr lang="ar-SA" sz="2000" b="1" dirty="0" smtClean="0">
                <a:solidFill>
                  <a:srgbClr val="FF0000"/>
                </a:solidFill>
                <a:cs typeface="B Nazanin" pitchFamily="2" charset="-78"/>
              </a:rPr>
              <a:t>پسماندهاي تر </a:t>
            </a:r>
            <a:r>
              <a:rPr lang="ar-SA" sz="2000" b="1" dirty="0" smtClean="0">
                <a:cs typeface="B Nazanin" pitchFamily="2" charset="-78"/>
              </a:rPr>
              <a:t>كه در حدود 65  درصد پسماند كلان شهرها راتشكيل داده در حدود 60 درصد آن قابل تبديل به كمپوست و يا انرژي مي‌باشد، در حال حاضر حدود 26 درصد در كلان شهرها بازيافت مي شود. </a:t>
            </a:r>
            <a:endParaRPr lang="fa-IR" sz="2000" b="1" dirty="0" smtClean="0">
              <a:cs typeface="B Nazanin" pitchFamily="2" charset="-78"/>
            </a:endParaRPr>
          </a:p>
          <a:p>
            <a:pPr lvl="0" algn="r" rtl="1">
              <a:buClr>
                <a:srgbClr val="0066CC"/>
              </a:buClr>
              <a:buSzPct val="70000"/>
              <a:buFont typeface="Wingdings" pitchFamily="2" charset="2"/>
              <a:buChar char="v"/>
            </a:pPr>
            <a:endParaRPr lang="en-US" sz="2000" b="1" dirty="0" smtClean="0">
              <a:cs typeface="B Nazanin" pitchFamily="2" charset="-78"/>
            </a:endParaRPr>
          </a:p>
          <a:p>
            <a:pPr lvl="0" algn="r" rtl="1">
              <a:buClr>
                <a:srgbClr val="0066CC"/>
              </a:buClr>
              <a:buSzPct val="70000"/>
              <a:buFont typeface="Wingdings" pitchFamily="2" charset="2"/>
              <a:buChar char="v"/>
            </a:pPr>
            <a:r>
              <a:rPr lang="ar-SA" sz="2000" b="1" dirty="0" smtClean="0">
                <a:cs typeface="B Nazanin" pitchFamily="2" charset="-78"/>
              </a:rPr>
              <a:t>بیش از 37 میلیون دستگاه  </a:t>
            </a:r>
            <a:r>
              <a:rPr lang="ar-SA" sz="2000" b="1" dirty="0" smtClean="0">
                <a:solidFill>
                  <a:srgbClr val="FF0000"/>
                </a:solidFill>
                <a:cs typeface="B Nazanin" pitchFamily="2" charset="-78"/>
              </a:rPr>
              <a:t>گوشی تلفن همراه </a:t>
            </a:r>
            <a:r>
              <a:rPr lang="ar-SA" sz="2000" b="1" dirty="0" smtClean="0">
                <a:cs typeface="B Nazanin" pitchFamily="2" charset="-78"/>
              </a:rPr>
              <a:t>،  12 میلیون و هشتصد هزار دستگاه کامپیوتر رو میزی ، 2میلیون و 200 هزار دستگاه کامپیوتر قابل حمل  و 5 میلیون و 400 هزار دستگاه تلویزیون و مانیتور برآورد پسماندهای الکترونیکی  در سال 1400 می باشد</a:t>
            </a:r>
            <a:r>
              <a:rPr lang="ar-SA" sz="2000" dirty="0" smtClean="0">
                <a:cs typeface="B Nazanin" pitchFamily="2" charset="-78"/>
              </a:rPr>
              <a:t>.</a:t>
            </a:r>
            <a:endParaRPr lang="fa-IR" sz="2000" dirty="0" smtClean="0">
              <a:cs typeface="B Nazanin" pitchFamily="2" charset="-78"/>
            </a:endParaRPr>
          </a:p>
          <a:p>
            <a:pPr lvl="0" algn="r" rtl="1">
              <a:buClr>
                <a:srgbClr val="0066CC"/>
              </a:buClr>
              <a:buSzPct val="70000"/>
            </a:pPr>
            <a:endParaRPr lang="en-US" sz="2000" dirty="0" smtClean="0">
              <a:cs typeface="B Nazanin" pitchFamily="2" charset="-78"/>
            </a:endParaRPr>
          </a:p>
          <a:p>
            <a:pPr lvl="0" algn="r" rtl="1">
              <a:buClr>
                <a:srgbClr val="0066CC"/>
              </a:buClr>
              <a:buSzPct val="70000"/>
              <a:buFont typeface="Wingdings" pitchFamily="2" charset="2"/>
              <a:buChar char="v"/>
            </a:pPr>
            <a:r>
              <a:rPr lang="ar-SA" sz="2000" b="1" dirty="0" smtClean="0">
                <a:cs typeface="B Nazanin" pitchFamily="2" charset="-78"/>
              </a:rPr>
              <a:t>ميانگين درصد </a:t>
            </a:r>
            <a:r>
              <a:rPr lang="ar-SA" sz="2000" b="1" dirty="0" smtClean="0">
                <a:solidFill>
                  <a:srgbClr val="FF0000"/>
                </a:solidFill>
                <a:cs typeface="B Nazanin" pitchFamily="2" charset="-78"/>
              </a:rPr>
              <a:t>اجزاء تشكيل دهنده زباله شهري </a:t>
            </a:r>
            <a:r>
              <a:rPr lang="ar-SA" sz="2000" b="1" dirty="0" smtClean="0">
                <a:cs typeface="B Nazanin" pitchFamily="2" charset="-78"/>
              </a:rPr>
              <a:t>به ترتيب فلزات 3/2 ، شيشه 9/1، كاغذ 5/7 ، پلاستيك  9، پارچه 3/2 ، چوب 2/1 و ميزان مواد فساد پذير 9/72 درصد</a:t>
            </a:r>
            <a:endParaRPr lang="fa-IR" sz="2000" b="1" dirty="0" smtClean="0">
              <a:cs typeface="B Nazanin" pitchFamily="2" charset="-78"/>
            </a:endParaRPr>
          </a:p>
          <a:p>
            <a:pPr lvl="0" algn="r" rtl="1">
              <a:buClr>
                <a:srgbClr val="0066CC"/>
              </a:buClr>
              <a:buSzPct val="70000"/>
            </a:pPr>
            <a:endParaRPr lang="en-US" sz="2000" b="1" dirty="0" smtClean="0">
              <a:cs typeface="B Nazanin" pitchFamily="2" charset="-78"/>
            </a:endParaRPr>
          </a:p>
          <a:p>
            <a:pPr lvl="0" algn="r" rtl="1">
              <a:buClr>
                <a:srgbClr val="0066CC"/>
              </a:buClr>
              <a:buSzPct val="70000"/>
              <a:buFont typeface="Wingdings" pitchFamily="2" charset="2"/>
              <a:buChar char="v"/>
            </a:pPr>
            <a:r>
              <a:rPr lang="ar-SA" sz="2000" b="1" dirty="0" smtClean="0">
                <a:cs typeface="B Nazanin" pitchFamily="2" charset="-78"/>
              </a:rPr>
              <a:t>بطور متوسط تنها 20 درصد از پسماندهای عادی در کل کشور </a:t>
            </a:r>
            <a:r>
              <a:rPr lang="ar-SA" sz="2000" b="1" dirty="0" smtClean="0">
                <a:solidFill>
                  <a:srgbClr val="FF0000"/>
                </a:solidFill>
                <a:cs typeface="B Nazanin" pitchFamily="2" charset="-78"/>
              </a:rPr>
              <a:t>بازیافت</a:t>
            </a:r>
            <a:r>
              <a:rPr lang="ar-SA" sz="2000" b="1" dirty="0" smtClean="0">
                <a:cs typeface="B Nazanin" pitchFamily="2" charset="-78"/>
              </a:rPr>
              <a:t> می گردد که این آمار در استانهای مختلف بنابر شرایط اجتماعی، اقتصادی، فرهنگی و زیست محیطی متفاوت است.</a:t>
            </a:r>
            <a:endParaRPr lang="fa-IR" sz="2000" b="1" dirty="0" smtClean="0">
              <a:cs typeface="B Nazanin" pitchFamily="2" charset="-78"/>
            </a:endParaRPr>
          </a:p>
          <a:p>
            <a:pPr lvl="0" algn="r" rtl="1">
              <a:buClr>
                <a:srgbClr val="0066CC"/>
              </a:buClr>
              <a:buSzPct val="70000"/>
            </a:pPr>
            <a:endParaRPr lang="en-US" sz="2000" b="1" dirty="0" smtClean="0">
              <a:cs typeface="B Nazanin" pitchFamily="2" charset="-78"/>
            </a:endParaRPr>
          </a:p>
          <a:p>
            <a:pPr lvl="0" algn="r" rtl="1">
              <a:buClr>
                <a:srgbClr val="0066CC"/>
              </a:buClr>
              <a:buSzPct val="70000"/>
              <a:buFont typeface="Wingdings" pitchFamily="2" charset="2"/>
              <a:buChar char="v"/>
            </a:pPr>
            <a:r>
              <a:rPr lang="ar-SA" sz="2000" b="1" dirty="0" smtClean="0">
                <a:cs typeface="B Nazanin" pitchFamily="2" charset="-78"/>
              </a:rPr>
              <a:t>ميزان بازيافت </a:t>
            </a:r>
            <a:r>
              <a:rPr lang="ar-SA" sz="2000" b="1" dirty="0" smtClean="0">
                <a:solidFill>
                  <a:srgbClr val="FF0000"/>
                </a:solidFill>
                <a:cs typeface="B Nazanin" pitchFamily="2" charset="-78"/>
              </a:rPr>
              <a:t>پسماندهاي خشك </a:t>
            </a:r>
            <a:r>
              <a:rPr lang="ar-SA" sz="2000" b="1" dirty="0" smtClean="0">
                <a:cs typeface="B Nazanin" pitchFamily="2" charset="-78"/>
              </a:rPr>
              <a:t>در كلان شهر ها به طور ميانگين در حدود 9 درصد  </a:t>
            </a:r>
            <a:endParaRPr lang="fa-IR" sz="2000" b="1" dirty="0" smtClean="0">
              <a:cs typeface="B Nazanin" pitchFamily="2" charset="-78"/>
            </a:endParaRPr>
          </a:p>
          <a:p>
            <a:pPr lvl="0" algn="r" rtl="1">
              <a:buClr>
                <a:srgbClr val="0066CC"/>
              </a:buClr>
              <a:buSzPct val="70000"/>
            </a:pPr>
            <a:endParaRPr lang="fa-IR" sz="2000" b="1" dirty="0" smtClean="0">
              <a:cs typeface="B Nazanin" pitchFamily="2" charset="-78"/>
            </a:endParaRPr>
          </a:p>
          <a:p>
            <a:pPr lvl="0" algn="r" rtl="1">
              <a:buClr>
                <a:srgbClr val="0066CC"/>
              </a:buClr>
              <a:buSzPct val="70000"/>
              <a:buFont typeface="Wingdings" pitchFamily="2" charset="2"/>
              <a:buChar char="v"/>
            </a:pPr>
            <a:r>
              <a:rPr lang="ar-SA" sz="2000" b="1" dirty="0" smtClean="0">
                <a:cs typeface="B Nazanin" pitchFamily="2" charset="-78"/>
              </a:rPr>
              <a:t>با توجه به اينكه در حدود 35 درصد پسماند عادي را پسماند خشك قابل بازيافت تشكيل مي دهد، مقدار بازيافت پسماند خشك عليرغم توجيه اقتصادي بالاي آن در حدود </a:t>
            </a:r>
            <a:r>
              <a:rPr lang="ar-SA" sz="2000" b="1" u="sng" dirty="0" smtClean="0">
                <a:solidFill>
                  <a:srgbClr val="FF0000"/>
                </a:solidFill>
                <a:cs typeface="B Nazanin" pitchFamily="2" charset="-78"/>
              </a:rPr>
              <a:t>يك سوم </a:t>
            </a:r>
            <a:r>
              <a:rPr lang="ar-SA" sz="2000" b="1" dirty="0" smtClean="0">
                <a:cs typeface="B Nazanin" pitchFamily="2" charset="-78"/>
              </a:rPr>
              <a:t>مقدار قابل انتظار</a:t>
            </a:r>
            <a:r>
              <a:rPr lang="fa-IR" sz="2000" b="1" dirty="0" smtClean="0">
                <a:cs typeface="B Nazanin" pitchFamily="2" charset="-78"/>
              </a:rPr>
              <a:t>است.</a:t>
            </a:r>
            <a:endParaRPr lang="en-US" b="1" dirty="0">
              <a:cs typeface="B Nazanin"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2197792" y="311053"/>
            <a:ext cx="4748415"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rgbClr val="0066CC"/>
                </a:solidFill>
                <a:effectLst/>
                <a:latin typeface="Arial" pitchFamily="34" charset="0"/>
                <a:ea typeface="Times New Roman" pitchFamily="18" charset="0"/>
                <a:cs typeface="B Nazanin" pitchFamily="2" charset="-78"/>
              </a:rPr>
              <a:t>روشهای مدیریت اجرایی پسماندها در داخل کشور </a:t>
            </a:r>
            <a:endParaRPr kumimoji="0" lang="en-US" b="0" i="0" u="none" strike="noStrike" cap="none" normalizeH="0" baseline="0" dirty="0" smtClean="0">
              <a:ln>
                <a:noFill/>
              </a:ln>
              <a:solidFill>
                <a:srgbClr val="0066CC"/>
              </a:solidFill>
              <a:effectLst/>
              <a:latin typeface="Arial" pitchFamily="34" charset="0"/>
              <a:cs typeface="B Nazanin"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0066CC"/>
              </a:solidFill>
              <a:effectLst/>
              <a:latin typeface="Arial" pitchFamily="34" charset="0"/>
              <a:cs typeface="B Nazanin" pitchFamily="2" charset="-78"/>
            </a:endParaRPr>
          </a:p>
        </p:txBody>
      </p:sp>
      <p:pic>
        <p:nvPicPr>
          <p:cNvPr id="67585" name="Picture 5"/>
          <p:cNvPicPr>
            <a:picLocks noChangeAspect="1" noChangeArrowheads="1"/>
          </p:cNvPicPr>
          <p:nvPr/>
        </p:nvPicPr>
        <p:blipFill>
          <a:blip r:embed="rId2" cstate="print"/>
          <a:srcRect/>
          <a:stretch>
            <a:fillRect/>
          </a:stretch>
        </p:blipFill>
        <p:spPr bwMode="auto">
          <a:xfrm>
            <a:off x="304800" y="762000"/>
            <a:ext cx="8458200" cy="5257800"/>
          </a:xfrm>
          <a:prstGeom prst="rect">
            <a:avLst/>
          </a:prstGeom>
          <a:noFill/>
        </p:spPr>
      </p:pic>
      <p:sp>
        <p:nvSpPr>
          <p:cNvPr id="67587" name="Rectangle 3"/>
          <p:cNvSpPr>
            <a:spLocks noChangeArrowheads="1"/>
          </p:cNvSpPr>
          <p:nvPr/>
        </p:nvSpPr>
        <p:spPr bwMode="auto">
          <a:xfrm>
            <a:off x="-180975" y="4200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2197792" y="311053"/>
            <a:ext cx="4748415"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rgbClr val="0066CC"/>
                </a:solidFill>
                <a:effectLst/>
                <a:latin typeface="Arial" pitchFamily="34" charset="0"/>
                <a:ea typeface="Times New Roman" pitchFamily="18" charset="0"/>
                <a:cs typeface="B Nazanin" pitchFamily="2" charset="-78"/>
              </a:rPr>
              <a:t>در صد روشهای مدیریت اجرایی پسماندها در داخل کشور </a:t>
            </a:r>
            <a:endParaRPr kumimoji="0" lang="en-US" b="0" i="0" u="none" strike="noStrike" cap="none" normalizeH="0" baseline="0" dirty="0" smtClean="0">
              <a:ln>
                <a:noFill/>
              </a:ln>
              <a:solidFill>
                <a:srgbClr val="0066CC"/>
              </a:solidFill>
              <a:effectLst/>
              <a:latin typeface="Arial" pitchFamily="34" charset="0"/>
              <a:cs typeface="B Nazanin"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0066CC"/>
              </a:solidFill>
              <a:effectLst/>
              <a:latin typeface="Arial" pitchFamily="34" charset="0"/>
              <a:cs typeface="B Nazanin" pitchFamily="2" charset="-78"/>
            </a:endParaRPr>
          </a:p>
        </p:txBody>
      </p:sp>
      <p:sp>
        <p:nvSpPr>
          <p:cNvPr id="67587" name="Rectangle 3"/>
          <p:cNvSpPr>
            <a:spLocks noChangeArrowheads="1"/>
          </p:cNvSpPr>
          <p:nvPr/>
        </p:nvSpPr>
        <p:spPr bwMode="auto">
          <a:xfrm>
            <a:off x="-180975" y="4200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8610" name="Picture 6"/>
          <p:cNvPicPr>
            <a:picLocks noChangeAspect="1" noChangeArrowheads="1"/>
          </p:cNvPicPr>
          <p:nvPr/>
        </p:nvPicPr>
        <p:blipFill>
          <a:blip r:embed="rId2" cstate="print"/>
          <a:srcRect/>
          <a:stretch>
            <a:fillRect/>
          </a:stretch>
        </p:blipFill>
        <p:spPr bwMode="auto">
          <a:xfrm>
            <a:off x="2362200" y="685800"/>
            <a:ext cx="4400550" cy="2819400"/>
          </a:xfrm>
          <a:prstGeom prst="rect">
            <a:avLst/>
          </a:prstGeom>
          <a:noFill/>
        </p:spPr>
      </p:pic>
      <p:pic>
        <p:nvPicPr>
          <p:cNvPr id="68609" name="Picture 7"/>
          <p:cNvPicPr>
            <a:picLocks noChangeAspect="1" noChangeArrowheads="1"/>
          </p:cNvPicPr>
          <p:nvPr/>
        </p:nvPicPr>
        <p:blipFill>
          <a:blip r:embed="rId3" cstate="print"/>
          <a:srcRect/>
          <a:stretch>
            <a:fillRect/>
          </a:stretch>
        </p:blipFill>
        <p:spPr bwMode="auto">
          <a:xfrm>
            <a:off x="2667000" y="3657600"/>
            <a:ext cx="4114800" cy="2819400"/>
          </a:xfrm>
          <a:prstGeom prst="rect">
            <a:avLst/>
          </a:prstGeom>
          <a:noFill/>
        </p:spPr>
      </p:pic>
      <p:sp>
        <p:nvSpPr>
          <p:cNvPr id="6861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112" tIns="914112" rIns="914112" bIns="914112" numCol="1" anchor="ctr" anchorCtr="0" compatLnSpc="1">
            <a:prstTxWarp prst="textNoShape">
              <a:avLst/>
            </a:prstTxWarp>
            <a:spAutoFit/>
          </a:bodyPr>
          <a:lstStyle/>
          <a:p>
            <a:endParaRPr lang="en-US"/>
          </a:p>
        </p:txBody>
      </p:sp>
      <p:sp>
        <p:nvSpPr>
          <p:cNvPr id="68612" name="Rectangle 4"/>
          <p:cNvSpPr>
            <a:spLocks noChangeArrowheads="1"/>
          </p:cNvSpPr>
          <p:nvPr/>
        </p:nvSpPr>
        <p:spPr bwMode="auto">
          <a:xfrm>
            <a:off x="0" y="3800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613" name="Rectangle 5"/>
          <p:cNvSpPr>
            <a:spLocks noChangeArrowheads="1"/>
          </p:cNvSpPr>
          <p:nvPr/>
        </p:nvSpPr>
        <p:spPr bwMode="auto">
          <a:xfrm>
            <a:off x="0" y="71437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
            </a:r>
            <a:br>
              <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304800" y="321930"/>
            <a:ext cx="8610600" cy="1184940"/>
          </a:xfrm>
          <a:prstGeom prst="rect">
            <a:avLst/>
          </a:prstGeom>
          <a:solidFill>
            <a:srgbClr val="FED6E0">
              <a:alpha val="58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300" b="1" i="0" u="none" strike="noStrike" cap="none" normalizeH="0" baseline="0" dirty="0" smtClean="0">
                <a:ln>
                  <a:noFill/>
                </a:ln>
                <a:solidFill>
                  <a:srgbClr val="0066CC"/>
                </a:solidFill>
                <a:effectLst/>
                <a:latin typeface="Calibri" pitchFamily="34" charset="0"/>
                <a:ea typeface="Calibri" pitchFamily="34" charset="0"/>
                <a:cs typeface="B Zar" pitchFamily="2" charset="-78"/>
              </a:rPr>
              <a:t>وضعیت محل دفع و دفن پسماندهای صنعتی و ویژه استانها بر اساس گزارشات استانی در آبان ماه 97</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66CC"/>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300" b="0" i="0" u="none" strike="noStrike" cap="none" normalizeH="0" baseline="0" dirty="0" smtClean="0">
                <a:ln>
                  <a:noFill/>
                </a:ln>
                <a:solidFill>
                  <a:schemeClr val="tx1"/>
                </a:solidFill>
                <a:effectLst/>
                <a:latin typeface="Calibri" pitchFamily="34" charset="0"/>
                <a:ea typeface="Calibri" pitchFamily="34" charset="0"/>
                <a:cs typeface="B Zar" pitchFamily="2" charset="-78"/>
              </a:rPr>
              <a:t>3</a:t>
            </a:r>
            <a:r>
              <a:rPr kumimoji="0" lang="ar-SA" sz="1600" b="0" i="0" u="none" strike="noStrike" cap="none" normalizeH="0" baseline="0" dirty="0" smtClean="0">
                <a:ln>
                  <a:noFill/>
                </a:ln>
                <a:solidFill>
                  <a:schemeClr val="tx1"/>
                </a:solidFill>
                <a:effectLst/>
                <a:latin typeface="Calibri" pitchFamily="34" charset="0"/>
                <a:ea typeface="Calibri" pitchFamily="34" charset="0"/>
                <a:cs typeface="B Zar" pitchFamily="2" charset="-78"/>
              </a:rPr>
              <a:t> استان در حال بهره برداری، 3 استان در مرحله تخصیص زمین، 18 استان در مرحله تصویب در کارگروه، 3 استان در مرحله مطالعات مکانیابی، 4 استان </a:t>
            </a:r>
            <a:r>
              <a:rPr kumimoji="0" lang="fa-IR" sz="1600" b="0" i="0" u="none" strike="noStrike" cap="none" normalizeH="0" baseline="0" dirty="0" smtClean="0">
                <a:ln>
                  <a:noFill/>
                </a:ln>
                <a:solidFill>
                  <a:schemeClr val="tx1"/>
                </a:solidFill>
                <a:effectLst/>
                <a:latin typeface="Calibri" pitchFamily="34" charset="0"/>
                <a:ea typeface="Calibri" pitchFamily="34" charset="0"/>
                <a:cs typeface="B Zar" pitchFamily="2" charset="-78"/>
              </a:rPr>
              <a:t>چهار محال و بختیاری، خوزستان، کهکیلویه و بویر احمد، کرمانشاه بر اساس اطلاعات سال 96 در نمودار ثبت شده است.</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Chart 2"/>
          <p:cNvGraphicFramePr/>
          <p:nvPr/>
        </p:nvGraphicFramePr>
        <p:xfrm>
          <a:off x="304800" y="1600200"/>
          <a:ext cx="82296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70659" name="Rectangle 3"/>
          <p:cNvSpPr>
            <a:spLocks noChangeArrowheads="1"/>
          </p:cNvSpPr>
          <p:nvPr/>
        </p:nvSpPr>
        <p:spPr bwMode="auto">
          <a:xfrm>
            <a:off x="228600" y="5536109"/>
            <a:ext cx="8686800" cy="1046440"/>
          </a:xfrm>
          <a:prstGeom prst="rect">
            <a:avLst/>
          </a:prstGeom>
          <a:solidFill>
            <a:srgbClr val="DEFEC6">
              <a:alpha val="60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1400" b="1" dirty="0" smtClean="0">
                <a:latin typeface="Calibri" pitchFamily="34" charset="0"/>
                <a:ea typeface="Calibri" pitchFamily="34" charset="0"/>
                <a:cs typeface="B Zar" pitchFamily="2" charset="-78"/>
              </a:rPr>
              <a:t>1</a:t>
            </a:r>
            <a:r>
              <a:rPr kumimoji="0" lang="ar-SA" sz="1400" b="1" i="0" u="none" strike="noStrike" cap="none" normalizeH="0" baseline="0" dirty="0" smtClean="0">
                <a:ln>
                  <a:noFill/>
                </a:ln>
                <a:solidFill>
                  <a:schemeClr val="tx1"/>
                </a:solidFill>
                <a:effectLst/>
                <a:latin typeface="Calibri" pitchFamily="34" charset="0"/>
                <a:ea typeface="Calibri" pitchFamily="34" charset="0"/>
                <a:cs typeface="B Zar" pitchFamily="2" charset="-78"/>
              </a:rPr>
              <a:t>: فاز مطالعات مکانیابی               2: فاز تصویب در کارگروه استانی               3: اختصاص زمین                        4: درحال بهره برداری</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ea typeface="Calibri" pitchFamily="34" charset="0"/>
                <a:cs typeface="B Zar" pitchFamily="2" charset="-78"/>
              </a:rPr>
              <a:t>در استان های آذربایجان شرقی، بوشهر، زنجان، سمنان، فارس،گلستان، گیلان و مرکزی انتخاب سرمایه گذار صورت گرفته است.</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ea typeface="Calibri" pitchFamily="34" charset="0"/>
                <a:cs typeface="B Zar" pitchFamily="2" charset="-78"/>
              </a:rPr>
              <a:t>در استان های خراسان شمالی و قم علیرغم تصویب مکان مطالعه شده در کارگروه، نیازمند مطالعات جدید می باشند.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Calibri" pitchFamily="34" charset="0"/>
                <a:ea typeface="Calibri" pitchFamily="34" charset="0"/>
                <a:cs typeface="B Zar" pitchFamily="2" charset="-78"/>
              </a:rPr>
              <a:t>در استان های اصفهان و قزوین سایت های در حال فعالیت در نقاط مورد مطالعه قرار ندارند.</a:t>
            </a:r>
            <a:endParaRPr kumimoji="0" lang="fa-I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04800" y="1447800"/>
          <a:ext cx="83820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75777" name="Rectangle 1"/>
          <p:cNvSpPr>
            <a:spLocks noChangeArrowheads="1"/>
          </p:cNvSpPr>
          <p:nvPr/>
        </p:nvSpPr>
        <p:spPr bwMode="auto">
          <a:xfrm>
            <a:off x="1066800" y="684311"/>
            <a:ext cx="65532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Calibri" pitchFamily="34" charset="0"/>
                <a:ea typeface="Calibri" pitchFamily="34" charset="0"/>
                <a:cs typeface="B Zar" pitchFamily="2" charset="-78"/>
              </a:rPr>
              <a:t>نمودار پراکندگی صنایع بازیافت در استان های کشور – تعداد واحد ها - 1397</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228602"/>
          <a:ext cx="8534399" cy="6169152"/>
        </p:xfrm>
        <a:graphic>
          <a:graphicData uri="http://schemas.openxmlformats.org/drawingml/2006/table">
            <a:tbl>
              <a:tblPr rtl="1"/>
              <a:tblGrid>
                <a:gridCol w="522764"/>
                <a:gridCol w="1299001"/>
                <a:gridCol w="6712634"/>
              </a:tblGrid>
              <a:tr h="195448">
                <a:tc>
                  <a:txBody>
                    <a:bodyPr/>
                    <a:lstStyle/>
                    <a:p>
                      <a:pPr algn="ctr" rtl="1">
                        <a:lnSpc>
                          <a:spcPct val="115000"/>
                        </a:lnSpc>
                        <a:spcAft>
                          <a:spcPts val="0"/>
                        </a:spcAft>
                      </a:pPr>
                      <a:r>
                        <a:rPr lang="fa-IR" sz="1600" b="1" dirty="0">
                          <a:solidFill>
                            <a:srgbClr val="002060"/>
                          </a:solidFill>
                          <a:latin typeface="Times New Roman"/>
                          <a:ea typeface="Calibri"/>
                          <a:cs typeface="B Zar"/>
                        </a:rPr>
                        <a:t>رديف</a:t>
                      </a:r>
                      <a:endParaRPr lang="en-US" sz="1600" dirty="0">
                        <a:solidFill>
                          <a:srgbClr val="002060"/>
                        </a:solidFill>
                        <a:latin typeface="Calibri"/>
                        <a:ea typeface="Calibri"/>
                        <a:cs typeface="Arial"/>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600" b="1">
                          <a:solidFill>
                            <a:srgbClr val="002060"/>
                          </a:solidFill>
                          <a:latin typeface="Times New Roman"/>
                          <a:ea typeface="Calibri"/>
                          <a:cs typeface="B Zar"/>
                        </a:rPr>
                        <a:t>قانون يا آيين نامه</a:t>
                      </a:r>
                      <a:endParaRPr lang="en-US" sz="1600">
                        <a:solidFill>
                          <a:srgbClr val="002060"/>
                        </a:solidFill>
                        <a:latin typeface="Calibri"/>
                        <a:ea typeface="Calibri"/>
                        <a:cs typeface="Arial"/>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600" b="1" dirty="0">
                          <a:solidFill>
                            <a:srgbClr val="C00000"/>
                          </a:solidFill>
                          <a:latin typeface="Times New Roman"/>
                          <a:ea typeface="Calibri"/>
                          <a:cs typeface="B Zar"/>
                        </a:rPr>
                        <a:t>شرح مسئوليت</a:t>
                      </a:r>
                      <a:endParaRPr lang="en-US" sz="1600" dirty="0">
                        <a:solidFill>
                          <a:srgbClr val="C00000"/>
                        </a:solidFill>
                        <a:latin typeface="Calibri"/>
                        <a:ea typeface="Calibri"/>
                        <a:cs typeface="Arial"/>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673">
                <a:tc>
                  <a:txBody>
                    <a:bodyPr/>
                    <a:lstStyle/>
                    <a:p>
                      <a:pPr algn="ctr" rtl="1">
                        <a:lnSpc>
                          <a:spcPct val="115000"/>
                        </a:lnSpc>
                        <a:spcAft>
                          <a:spcPts val="0"/>
                        </a:spcAft>
                        <a:tabLst>
                          <a:tab pos="4399915" algn="l"/>
                        </a:tabLst>
                      </a:pPr>
                      <a:r>
                        <a:rPr lang="ar-SA" sz="1600">
                          <a:solidFill>
                            <a:srgbClr val="002060"/>
                          </a:solidFill>
                          <a:latin typeface="Times New Roman"/>
                          <a:ea typeface="Times New Roman"/>
                          <a:cs typeface="B Zar"/>
                        </a:rPr>
                        <a:t>1</a:t>
                      </a:r>
                      <a:endParaRPr lang="en-US" sz="1600">
                        <a:solidFill>
                          <a:srgbClr val="002060"/>
                        </a:solidFill>
                        <a:latin typeface="Times New Roman"/>
                        <a:ea typeface="Times New Roman"/>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600" kern="1200">
                          <a:solidFill>
                            <a:srgbClr val="002060"/>
                          </a:solidFill>
                          <a:latin typeface="Times New Roman"/>
                          <a:ea typeface="Calibri"/>
                          <a:cs typeface="B Zar"/>
                        </a:rPr>
                        <a:t>بند ج تبصره 2 ماده 2 قانون</a:t>
                      </a:r>
                      <a:endParaRPr lang="en-US" sz="1600">
                        <a:solidFill>
                          <a:srgbClr val="002060"/>
                        </a:solidFill>
                        <a:latin typeface="Calibri"/>
                        <a:ea typeface="Calibri"/>
                        <a:cs typeface="Arial"/>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600" kern="1200" dirty="0">
                          <a:solidFill>
                            <a:srgbClr val="002060"/>
                          </a:solidFill>
                          <a:latin typeface="Times New Roman"/>
                          <a:ea typeface="Calibri"/>
                          <a:cs typeface="B Zar"/>
                        </a:rPr>
                        <a:t>فهرست پسماندهاي ويژه از طرف سازمان با همكاري دستگاههاي ذيربط تعيين و به تصويب شوراي عالي محيط زيست خواهد رسيد.</a:t>
                      </a:r>
                      <a:r>
                        <a:rPr lang="fa-IR" sz="1600" kern="1200" dirty="0">
                          <a:solidFill>
                            <a:srgbClr val="002060"/>
                          </a:solidFill>
                          <a:latin typeface="Calibri"/>
                          <a:ea typeface="Calibri"/>
                          <a:cs typeface="Times New Roman"/>
                        </a:rPr>
                        <a:t> </a:t>
                      </a:r>
                      <a:r>
                        <a:rPr lang="ar-SA" sz="1600" kern="1200" dirty="0">
                          <a:solidFill>
                            <a:srgbClr val="002060"/>
                          </a:solidFill>
                          <a:latin typeface="Times New Roman"/>
                          <a:ea typeface="Calibri"/>
                          <a:cs typeface="B Zar"/>
                        </a:rPr>
                        <a:t>تهیه و ارسال شد </a:t>
                      </a:r>
                      <a:endParaRPr lang="en-US" sz="1600" dirty="0">
                        <a:solidFill>
                          <a:srgbClr val="002060"/>
                        </a:solidFill>
                        <a:latin typeface="Calibri"/>
                        <a:ea typeface="Calibri"/>
                        <a:cs typeface="Arial"/>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673">
                <a:tc>
                  <a:txBody>
                    <a:bodyPr/>
                    <a:lstStyle/>
                    <a:p>
                      <a:pPr algn="ctr" rtl="1">
                        <a:lnSpc>
                          <a:spcPct val="115000"/>
                        </a:lnSpc>
                        <a:spcAft>
                          <a:spcPts val="0"/>
                        </a:spcAft>
                        <a:tabLst>
                          <a:tab pos="4399915" algn="l"/>
                        </a:tabLst>
                      </a:pPr>
                      <a:r>
                        <a:rPr lang="ar-SA" sz="1600">
                          <a:solidFill>
                            <a:srgbClr val="002060"/>
                          </a:solidFill>
                          <a:latin typeface="Times New Roman"/>
                          <a:ea typeface="Times New Roman"/>
                          <a:cs typeface="B Zar"/>
                        </a:rPr>
                        <a:t>2</a:t>
                      </a:r>
                      <a:endParaRPr lang="en-US" sz="1600">
                        <a:solidFill>
                          <a:srgbClr val="002060"/>
                        </a:solidFill>
                        <a:latin typeface="Times New Roman"/>
                        <a:ea typeface="Times New Roman"/>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600" kern="1200">
                          <a:solidFill>
                            <a:srgbClr val="002060"/>
                          </a:solidFill>
                          <a:latin typeface="Times New Roman"/>
                          <a:ea typeface="Calibri"/>
                          <a:cs typeface="B Zar"/>
                        </a:rPr>
                        <a:t>تبصره ماده 6 قانون</a:t>
                      </a:r>
                      <a:endParaRPr lang="en-US" sz="1600">
                        <a:solidFill>
                          <a:srgbClr val="002060"/>
                        </a:solidFill>
                        <a:latin typeface="Calibri"/>
                        <a:ea typeface="Calibri"/>
                        <a:cs typeface="Arial"/>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600" kern="1200">
                          <a:solidFill>
                            <a:srgbClr val="002060"/>
                          </a:solidFill>
                          <a:latin typeface="Times New Roman"/>
                          <a:ea typeface="Calibri"/>
                          <a:cs typeface="B Zar"/>
                        </a:rPr>
                        <a:t>وزارتخانه هاي جهادكشاورزي،صنايع معادن ، كشور و بهداشت  به منظور كاهش پسماندهاي كشاورزي موظفند نسبت به اطلاع رساني و آموزش روستائيان و توليدكنندگان اقدام لازم را بعمل آورند</a:t>
                      </a:r>
                      <a:r>
                        <a:rPr lang="fa-IR" sz="1600" kern="1200">
                          <a:solidFill>
                            <a:srgbClr val="002060"/>
                          </a:solidFill>
                          <a:latin typeface="Calibri"/>
                          <a:ea typeface="Calibri"/>
                          <a:cs typeface="Times New Roman"/>
                        </a:rPr>
                        <a:t> </a:t>
                      </a:r>
                      <a:endParaRPr lang="en-US" sz="1600">
                        <a:solidFill>
                          <a:srgbClr val="002060"/>
                        </a:solidFill>
                        <a:latin typeface="Calibri"/>
                        <a:ea typeface="Calibri"/>
                        <a:cs typeface="Arial"/>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337">
                <a:tc>
                  <a:txBody>
                    <a:bodyPr/>
                    <a:lstStyle/>
                    <a:p>
                      <a:pPr algn="ctr" rtl="1">
                        <a:lnSpc>
                          <a:spcPct val="115000"/>
                        </a:lnSpc>
                        <a:spcAft>
                          <a:spcPts val="0"/>
                        </a:spcAft>
                        <a:tabLst>
                          <a:tab pos="4399915" algn="l"/>
                        </a:tabLst>
                      </a:pPr>
                      <a:r>
                        <a:rPr lang="ar-SA" sz="1600">
                          <a:solidFill>
                            <a:srgbClr val="002060"/>
                          </a:solidFill>
                          <a:latin typeface="Times New Roman"/>
                          <a:ea typeface="Times New Roman"/>
                          <a:cs typeface="B Zar"/>
                        </a:rPr>
                        <a:t>3</a:t>
                      </a:r>
                      <a:endParaRPr lang="en-US" sz="1600">
                        <a:solidFill>
                          <a:srgbClr val="002060"/>
                        </a:solidFill>
                        <a:latin typeface="Times New Roman"/>
                        <a:ea typeface="Times New Roman"/>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600" kern="1200">
                          <a:solidFill>
                            <a:srgbClr val="002060"/>
                          </a:solidFill>
                          <a:latin typeface="Calibri"/>
                          <a:ea typeface="Calibri"/>
                          <a:cs typeface="B Zar"/>
                        </a:rPr>
                        <a:t>ماده 8 قانون</a:t>
                      </a:r>
                      <a:endParaRPr lang="en-US" sz="1600">
                        <a:solidFill>
                          <a:srgbClr val="002060"/>
                        </a:solidFill>
                        <a:latin typeface="Calibri"/>
                        <a:ea typeface="Calibri"/>
                        <a:cs typeface="Arial"/>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600" kern="1200">
                          <a:solidFill>
                            <a:srgbClr val="002060"/>
                          </a:solidFill>
                          <a:latin typeface="Calibri"/>
                          <a:ea typeface="Calibri"/>
                          <a:cs typeface="B Zar"/>
                        </a:rPr>
                        <a:t>تعيين دستورالعمل دريافت هزينه هاي مديريت پسماند .انجام شده است</a:t>
                      </a:r>
                      <a:endParaRPr lang="en-US" sz="1600">
                        <a:solidFill>
                          <a:srgbClr val="002060"/>
                        </a:solidFill>
                        <a:latin typeface="Calibri"/>
                        <a:ea typeface="Calibri"/>
                        <a:cs typeface="Arial"/>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673">
                <a:tc>
                  <a:txBody>
                    <a:bodyPr/>
                    <a:lstStyle/>
                    <a:p>
                      <a:pPr algn="ctr" rtl="1">
                        <a:lnSpc>
                          <a:spcPct val="115000"/>
                        </a:lnSpc>
                        <a:spcAft>
                          <a:spcPts val="0"/>
                        </a:spcAft>
                        <a:tabLst>
                          <a:tab pos="4399915" algn="l"/>
                        </a:tabLst>
                      </a:pPr>
                      <a:r>
                        <a:rPr lang="ar-SA" sz="1600">
                          <a:solidFill>
                            <a:srgbClr val="002060"/>
                          </a:solidFill>
                          <a:latin typeface="Times New Roman"/>
                          <a:ea typeface="Times New Roman"/>
                          <a:cs typeface="B Zar"/>
                        </a:rPr>
                        <a:t>4</a:t>
                      </a:r>
                      <a:endParaRPr lang="en-US" sz="1600">
                        <a:solidFill>
                          <a:srgbClr val="002060"/>
                        </a:solidFill>
                        <a:latin typeface="Times New Roman"/>
                        <a:ea typeface="Times New Roman"/>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600" kern="1200">
                          <a:solidFill>
                            <a:srgbClr val="002060"/>
                          </a:solidFill>
                          <a:latin typeface="Calibri"/>
                          <a:ea typeface="Calibri"/>
                          <a:cs typeface="B Zar"/>
                        </a:rPr>
                        <a:t>ماده 9 قانون</a:t>
                      </a:r>
                      <a:endParaRPr lang="en-US" sz="1600">
                        <a:solidFill>
                          <a:srgbClr val="002060"/>
                        </a:solidFill>
                        <a:latin typeface="Calibri"/>
                        <a:ea typeface="Calibri"/>
                        <a:cs typeface="Arial"/>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600" kern="1200">
                          <a:solidFill>
                            <a:srgbClr val="002060"/>
                          </a:solidFill>
                          <a:latin typeface="Calibri"/>
                          <a:ea typeface="Calibri"/>
                          <a:cs typeface="B Zar"/>
                        </a:rPr>
                        <a:t>وزارت كشور با هماهنگي سازمان موظف است برنامه ريزي و تدابير لازم براي جداسازي پسماندهاي عادي را به عمل آورده و برنامه  زمانبندي را مدون نمايد. </a:t>
                      </a:r>
                      <a:r>
                        <a:rPr lang="ar-SA" sz="1600" kern="1200">
                          <a:solidFill>
                            <a:srgbClr val="002060"/>
                          </a:solidFill>
                          <a:latin typeface="Calibri"/>
                          <a:ea typeface="Calibri"/>
                          <a:cs typeface="B Zar"/>
                        </a:rPr>
                        <a:t>ابلاغ شده </a:t>
                      </a:r>
                      <a:endParaRPr lang="en-US" sz="1600">
                        <a:solidFill>
                          <a:srgbClr val="002060"/>
                        </a:solidFill>
                        <a:latin typeface="Calibri"/>
                        <a:ea typeface="Calibri"/>
                        <a:cs typeface="Arial"/>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673">
                <a:tc>
                  <a:txBody>
                    <a:bodyPr/>
                    <a:lstStyle/>
                    <a:p>
                      <a:pPr algn="ctr" rtl="1">
                        <a:lnSpc>
                          <a:spcPct val="115000"/>
                        </a:lnSpc>
                        <a:spcAft>
                          <a:spcPts val="0"/>
                        </a:spcAft>
                        <a:tabLst>
                          <a:tab pos="4399915" algn="l"/>
                        </a:tabLst>
                      </a:pPr>
                      <a:r>
                        <a:rPr lang="ar-SA" sz="1600">
                          <a:solidFill>
                            <a:srgbClr val="002060"/>
                          </a:solidFill>
                          <a:latin typeface="Times New Roman"/>
                          <a:ea typeface="Times New Roman"/>
                          <a:cs typeface="B Zar"/>
                        </a:rPr>
                        <a:t>5</a:t>
                      </a:r>
                      <a:endParaRPr lang="en-US" sz="1600">
                        <a:solidFill>
                          <a:srgbClr val="002060"/>
                        </a:solidFill>
                        <a:latin typeface="Times New Roman"/>
                        <a:ea typeface="Times New Roman"/>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a:solidFill>
                            <a:srgbClr val="002060"/>
                          </a:solidFill>
                          <a:latin typeface="Calibri"/>
                          <a:ea typeface="Calibri"/>
                          <a:cs typeface="B Zar"/>
                        </a:rPr>
                        <a:t>ماده 10 قانون</a:t>
                      </a:r>
                      <a:endParaRPr lang="en-US" sz="1600">
                        <a:solidFill>
                          <a:srgbClr val="002060"/>
                        </a:solidFill>
                        <a:latin typeface="Calibri"/>
                        <a:ea typeface="Calibri"/>
                        <a:cs typeface="Arial"/>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600" dirty="0">
                          <a:solidFill>
                            <a:srgbClr val="002060"/>
                          </a:solidFill>
                          <a:latin typeface="Calibri"/>
                          <a:ea typeface="Calibri"/>
                          <a:cs typeface="B Zar"/>
                        </a:rPr>
                        <a:t>وزارت كشور موظف است در اجراي وظائف مندرج در اين قانون ظرف مدت 6 ماه پس از تصويب اين قانون نسبت  به تهيه دستورالعمل تشكيلات و ساماندهي مديريت اجرايي پسماندها در شهرداري ها و دهداري ها اقدام نمايند ابلاغ شده </a:t>
                      </a:r>
                      <a:endParaRPr lang="en-US" sz="1600" dirty="0">
                        <a:solidFill>
                          <a:srgbClr val="002060"/>
                        </a:solidFill>
                        <a:latin typeface="Calibri"/>
                        <a:ea typeface="Calibri"/>
                        <a:cs typeface="Arial"/>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010">
                <a:tc>
                  <a:txBody>
                    <a:bodyPr/>
                    <a:lstStyle/>
                    <a:p>
                      <a:pPr algn="ctr" rtl="1">
                        <a:lnSpc>
                          <a:spcPct val="115000"/>
                        </a:lnSpc>
                        <a:spcAft>
                          <a:spcPts val="0"/>
                        </a:spcAft>
                        <a:tabLst>
                          <a:tab pos="4399915" algn="l"/>
                        </a:tabLst>
                      </a:pPr>
                      <a:r>
                        <a:rPr lang="ar-SA" sz="1600">
                          <a:solidFill>
                            <a:srgbClr val="002060"/>
                          </a:solidFill>
                          <a:latin typeface="Times New Roman"/>
                          <a:ea typeface="Times New Roman"/>
                          <a:cs typeface="B Zar"/>
                        </a:rPr>
                        <a:t>6</a:t>
                      </a:r>
                      <a:endParaRPr lang="en-US" sz="1600">
                        <a:solidFill>
                          <a:srgbClr val="002060"/>
                        </a:solidFill>
                        <a:latin typeface="Times New Roman"/>
                        <a:ea typeface="Times New Roman"/>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600" kern="1200">
                          <a:solidFill>
                            <a:srgbClr val="002060"/>
                          </a:solidFill>
                          <a:latin typeface="Times New Roman"/>
                          <a:ea typeface="Calibri"/>
                          <a:cs typeface="B Zar"/>
                        </a:rPr>
                        <a:t>ماده 11 قانون</a:t>
                      </a:r>
                      <a:endParaRPr lang="en-US" sz="1600">
                        <a:solidFill>
                          <a:srgbClr val="002060"/>
                        </a:solidFill>
                        <a:latin typeface="Calibri"/>
                        <a:ea typeface="Calibri"/>
                        <a:cs typeface="Arial"/>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600" kern="1200">
                          <a:solidFill>
                            <a:srgbClr val="002060"/>
                          </a:solidFill>
                          <a:latin typeface="Times New Roman"/>
                          <a:ea typeface="Calibri"/>
                          <a:cs typeface="B Zar"/>
                        </a:rPr>
                        <a:t>سازمان موظف است با همكاري وزارت بهداشت  درمان و آموزش پزشكي ،صنايع  معادن ،نيرو و نفت ،جهادكشاورزي ،ضوابط و روشهاي مربوط به مديريت اجرايي پسماندها را تدوين و در شوراي عالي محيط زيست به تصويب برساند .وزارتخانه هاي مسئول نظارت  بر اجراي ضوابط و روشهاي مصوب هستندضوابط پسماندهای پزشکی و کشاورزی تصویب  شد</a:t>
                      </a:r>
                      <a:endParaRPr lang="en-US" sz="1600">
                        <a:solidFill>
                          <a:srgbClr val="002060"/>
                        </a:solidFill>
                        <a:latin typeface="Calibri"/>
                        <a:ea typeface="Calibri"/>
                        <a:cs typeface="Arial"/>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337">
                <a:tc>
                  <a:txBody>
                    <a:bodyPr/>
                    <a:lstStyle/>
                    <a:p>
                      <a:pPr algn="ctr" rtl="1">
                        <a:lnSpc>
                          <a:spcPct val="115000"/>
                        </a:lnSpc>
                        <a:spcAft>
                          <a:spcPts val="0"/>
                        </a:spcAft>
                        <a:tabLst>
                          <a:tab pos="4399915" algn="l"/>
                        </a:tabLst>
                      </a:pPr>
                      <a:r>
                        <a:rPr lang="ar-SA" sz="1600">
                          <a:solidFill>
                            <a:srgbClr val="002060"/>
                          </a:solidFill>
                          <a:latin typeface="Times New Roman"/>
                          <a:ea typeface="Times New Roman"/>
                          <a:cs typeface="B Zar"/>
                        </a:rPr>
                        <a:t>7</a:t>
                      </a:r>
                      <a:endParaRPr lang="en-US" sz="1600">
                        <a:solidFill>
                          <a:srgbClr val="002060"/>
                        </a:solidFill>
                        <a:latin typeface="Times New Roman"/>
                        <a:ea typeface="Times New Roman"/>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600" kern="1200">
                          <a:solidFill>
                            <a:srgbClr val="002060"/>
                          </a:solidFill>
                          <a:latin typeface="Calibri"/>
                          <a:ea typeface="Calibri"/>
                          <a:cs typeface="B Zar"/>
                        </a:rPr>
                        <a:t>ماده 12قانون</a:t>
                      </a:r>
                      <a:endParaRPr lang="en-US" sz="1600">
                        <a:solidFill>
                          <a:srgbClr val="002060"/>
                        </a:solidFill>
                        <a:latin typeface="Calibri"/>
                        <a:ea typeface="Calibri"/>
                        <a:cs typeface="Arial"/>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600" kern="1200" dirty="0">
                          <a:solidFill>
                            <a:srgbClr val="002060"/>
                          </a:solidFill>
                          <a:latin typeface="Calibri"/>
                          <a:ea typeface="Calibri"/>
                          <a:cs typeface="B Zar"/>
                        </a:rPr>
                        <a:t>محل هاي دفن پسماندها بر اساس ضوابط زيست محيطي  توسط وزارت كشور  با هماهنگي سازمان و وزارت جهادكشاورزي تعيين خواهد شد.تهیه ابلاغ شد</a:t>
                      </a:r>
                      <a:endParaRPr lang="en-US" sz="1600" dirty="0">
                        <a:solidFill>
                          <a:srgbClr val="002060"/>
                        </a:solidFill>
                        <a:latin typeface="Calibri"/>
                        <a:ea typeface="Calibri"/>
                        <a:cs typeface="Arial"/>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673">
                <a:tc>
                  <a:txBody>
                    <a:bodyPr/>
                    <a:lstStyle/>
                    <a:p>
                      <a:pPr algn="ctr" rtl="1">
                        <a:lnSpc>
                          <a:spcPct val="115000"/>
                        </a:lnSpc>
                        <a:spcAft>
                          <a:spcPts val="0"/>
                        </a:spcAft>
                        <a:tabLst>
                          <a:tab pos="4399915" algn="l"/>
                        </a:tabLst>
                      </a:pPr>
                      <a:r>
                        <a:rPr lang="ar-SA" sz="1600">
                          <a:solidFill>
                            <a:srgbClr val="002060"/>
                          </a:solidFill>
                          <a:latin typeface="Times New Roman"/>
                          <a:ea typeface="Times New Roman"/>
                          <a:cs typeface="B Zar"/>
                        </a:rPr>
                        <a:t>8</a:t>
                      </a:r>
                      <a:endParaRPr lang="en-US" sz="1600">
                        <a:solidFill>
                          <a:srgbClr val="002060"/>
                        </a:solidFill>
                        <a:latin typeface="Times New Roman"/>
                        <a:ea typeface="Times New Roman"/>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a:solidFill>
                            <a:srgbClr val="002060"/>
                          </a:solidFill>
                          <a:latin typeface="Calibri"/>
                          <a:ea typeface="Calibri"/>
                          <a:cs typeface="B Zar"/>
                        </a:rPr>
                        <a:t>تبصره 2 ماده 12 قانون</a:t>
                      </a:r>
                      <a:endParaRPr lang="en-US" sz="1600">
                        <a:solidFill>
                          <a:srgbClr val="002060"/>
                        </a:solidFill>
                        <a:latin typeface="Calibri"/>
                        <a:ea typeface="Calibri"/>
                        <a:cs typeface="Arial"/>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600">
                          <a:solidFill>
                            <a:srgbClr val="002060"/>
                          </a:solidFill>
                          <a:latin typeface="Calibri"/>
                          <a:ea typeface="Calibri"/>
                          <a:cs typeface="B Zar"/>
                        </a:rPr>
                        <a:t>وزارت كشور موظف است  اعتبارات ،تسهيلات و امكانات لازم را جهت بهره برداري از محل دفع پسماندها راسا يا توسط بخش خصوصي فراهم نمايند تخصیص داده شده است</a:t>
                      </a:r>
                      <a:endParaRPr lang="en-US" sz="1600">
                        <a:solidFill>
                          <a:srgbClr val="002060"/>
                        </a:solidFill>
                        <a:latin typeface="Calibri"/>
                        <a:ea typeface="Calibri"/>
                        <a:cs typeface="Arial"/>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673">
                <a:tc>
                  <a:txBody>
                    <a:bodyPr/>
                    <a:lstStyle/>
                    <a:p>
                      <a:pPr algn="ctr" rtl="1">
                        <a:lnSpc>
                          <a:spcPct val="115000"/>
                        </a:lnSpc>
                        <a:spcAft>
                          <a:spcPts val="0"/>
                        </a:spcAft>
                        <a:tabLst>
                          <a:tab pos="4399915" algn="l"/>
                        </a:tabLst>
                      </a:pPr>
                      <a:r>
                        <a:rPr lang="ar-SA" sz="1600">
                          <a:solidFill>
                            <a:srgbClr val="002060"/>
                          </a:solidFill>
                          <a:latin typeface="Times New Roman"/>
                          <a:ea typeface="Times New Roman"/>
                          <a:cs typeface="B Zar"/>
                        </a:rPr>
                        <a:t>9</a:t>
                      </a:r>
                      <a:endParaRPr lang="en-US" sz="1600">
                        <a:solidFill>
                          <a:srgbClr val="002060"/>
                        </a:solidFill>
                        <a:latin typeface="Times New Roman"/>
                        <a:ea typeface="Times New Roman"/>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600" kern="1200">
                          <a:solidFill>
                            <a:srgbClr val="002060"/>
                          </a:solidFill>
                          <a:latin typeface="Calibri"/>
                          <a:ea typeface="Calibri"/>
                          <a:cs typeface="B Zar"/>
                        </a:rPr>
                        <a:t>ماده 2 آيين نامه</a:t>
                      </a:r>
                      <a:endParaRPr lang="en-US" sz="1600">
                        <a:solidFill>
                          <a:srgbClr val="002060"/>
                        </a:solidFill>
                        <a:latin typeface="Calibri"/>
                        <a:ea typeface="Calibri"/>
                        <a:cs typeface="Arial"/>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600" kern="1200" dirty="0">
                          <a:solidFill>
                            <a:srgbClr val="002060"/>
                          </a:solidFill>
                          <a:latin typeface="Calibri"/>
                          <a:ea typeface="Calibri"/>
                          <a:cs typeface="B Zar"/>
                        </a:rPr>
                        <a:t>تشكيل كارگروه هاي ملي در سطح سازمان و معاونين وزارتخانه ها ي كشور ، بهداشت ،جهاد كشاورزي ،نفت ،نيرو ، صنايع معادن ،معون موسسه استاندارد و صدا و سيما در حال اجرا</a:t>
                      </a:r>
                      <a:endParaRPr lang="en-US" sz="1600" dirty="0">
                        <a:solidFill>
                          <a:srgbClr val="002060"/>
                        </a:solidFill>
                        <a:latin typeface="Calibri"/>
                        <a:ea typeface="Calibri"/>
                        <a:cs typeface="Arial"/>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381000"/>
          <a:ext cx="8534399" cy="6077712"/>
        </p:xfrm>
        <a:graphic>
          <a:graphicData uri="http://schemas.openxmlformats.org/drawingml/2006/table">
            <a:tbl>
              <a:tblPr rtl="1"/>
              <a:tblGrid>
                <a:gridCol w="522764"/>
                <a:gridCol w="1132145"/>
                <a:gridCol w="6879490"/>
              </a:tblGrid>
              <a:tr h="802640">
                <a:tc>
                  <a:txBody>
                    <a:bodyPr/>
                    <a:lstStyle/>
                    <a:p>
                      <a:pPr algn="ctr" rtl="1">
                        <a:lnSpc>
                          <a:spcPct val="115000"/>
                        </a:lnSpc>
                        <a:spcAft>
                          <a:spcPts val="0"/>
                        </a:spcAft>
                        <a:tabLst>
                          <a:tab pos="4399915" algn="l"/>
                        </a:tabLst>
                      </a:pPr>
                      <a:r>
                        <a:rPr lang="ar-SA" sz="1800" dirty="0">
                          <a:solidFill>
                            <a:srgbClr val="002060"/>
                          </a:solidFill>
                          <a:latin typeface="Times New Roman"/>
                          <a:ea typeface="Times New Roman"/>
                          <a:cs typeface="B Zar"/>
                        </a:rPr>
                        <a:t>10</a:t>
                      </a:r>
                      <a:endParaRPr lang="en-US" sz="1800" dirty="0">
                        <a:solidFill>
                          <a:srgbClr val="002060"/>
                        </a:solidFill>
                        <a:latin typeface="Times New Roman"/>
                        <a:ea typeface="Times New Roman"/>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a:solidFill>
                            <a:srgbClr val="002060"/>
                          </a:solidFill>
                          <a:latin typeface="Calibri"/>
                          <a:ea typeface="Calibri"/>
                          <a:cs typeface="B Zar"/>
                        </a:rPr>
                        <a:t>تبصره 3 ماده 4 آيين نامه</a:t>
                      </a:r>
                      <a:endParaRPr lang="en-US" sz="1800">
                        <a:solidFill>
                          <a:srgbClr val="002060"/>
                        </a:solidFill>
                        <a:latin typeface="Calibri"/>
                        <a:ea typeface="Calibri"/>
                        <a:cs typeface="Arial"/>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dirty="0">
                          <a:solidFill>
                            <a:srgbClr val="002060"/>
                          </a:solidFill>
                          <a:latin typeface="Calibri"/>
                          <a:ea typeface="Calibri"/>
                          <a:cs typeface="B Zar"/>
                        </a:rPr>
                        <a:t> اعتبارات مورد نیاز برای آموزش و اطلاع رسانی پسماندها توسط وزارت کشور ( سازمان شهرداریها و دهیاریهای کشور) تامین خواهد شد . در حال اجرا</a:t>
                      </a:r>
                      <a:r>
                        <a:rPr lang="ar-SA" sz="1800" b="1" dirty="0">
                          <a:solidFill>
                            <a:srgbClr val="002060"/>
                          </a:solidFill>
                          <a:latin typeface="Calibri"/>
                          <a:ea typeface="Calibri"/>
                          <a:cs typeface="B Zar"/>
                        </a:rPr>
                        <a:t> </a:t>
                      </a:r>
                      <a:endParaRPr lang="en-US" sz="1800" dirty="0">
                        <a:solidFill>
                          <a:srgbClr val="002060"/>
                        </a:solidFill>
                        <a:latin typeface="Calibri"/>
                        <a:ea typeface="Calibri"/>
                        <a:cs typeface="Arial"/>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3960">
                <a:tc>
                  <a:txBody>
                    <a:bodyPr/>
                    <a:lstStyle/>
                    <a:p>
                      <a:pPr algn="ctr" rtl="1">
                        <a:lnSpc>
                          <a:spcPct val="115000"/>
                        </a:lnSpc>
                        <a:spcAft>
                          <a:spcPts val="0"/>
                        </a:spcAft>
                        <a:tabLst>
                          <a:tab pos="4399915" algn="l"/>
                        </a:tabLst>
                      </a:pPr>
                      <a:r>
                        <a:rPr lang="ar-SA" sz="1800" dirty="0">
                          <a:solidFill>
                            <a:srgbClr val="002060"/>
                          </a:solidFill>
                          <a:latin typeface="Times New Roman"/>
                          <a:ea typeface="Times New Roman"/>
                          <a:cs typeface="B Zar"/>
                        </a:rPr>
                        <a:t>11</a:t>
                      </a:r>
                      <a:endParaRPr lang="en-US" sz="1800" dirty="0">
                        <a:solidFill>
                          <a:srgbClr val="002060"/>
                        </a:solidFill>
                        <a:latin typeface="Times New Roman"/>
                        <a:ea typeface="Times New Roman"/>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a:solidFill>
                            <a:srgbClr val="002060"/>
                          </a:solidFill>
                          <a:latin typeface="Calibri"/>
                          <a:ea typeface="Calibri"/>
                          <a:cs typeface="B Zar"/>
                        </a:rPr>
                        <a:t>ماده 5 آيين نامه</a:t>
                      </a:r>
                      <a:endParaRPr lang="en-US" sz="1800">
                        <a:solidFill>
                          <a:srgbClr val="002060"/>
                        </a:solidFill>
                        <a:latin typeface="Calibri"/>
                        <a:ea typeface="Calibri"/>
                        <a:cs typeface="Arial"/>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a:solidFill>
                            <a:srgbClr val="002060"/>
                          </a:solidFill>
                          <a:latin typeface="Calibri"/>
                          <a:ea typeface="Calibri"/>
                          <a:cs typeface="B Zar"/>
                        </a:rPr>
                        <a:t>وزارت کشور باید با هماهنگی سازمان شیوه نامه های اجرایی مدیریت پسماندهای عادی و کشاورزی و پسماند ویژه تبدیل شده به پسماند عادی از قبيل تولید، ذخیره سازی، جمع آوری، جدا سازی حمل ونقل، بازیافت، پردازش ودفع را با رعایت ماده (11) قانون، شش ماه پس از ابلاغ  این آئین نامه تهیه و به مورد اجرا گذارددر دست اقدام </a:t>
                      </a:r>
                      <a:endParaRPr lang="en-US" sz="1800">
                        <a:solidFill>
                          <a:srgbClr val="002060"/>
                        </a:solidFill>
                        <a:latin typeface="Calibri"/>
                        <a:ea typeface="Calibri"/>
                        <a:cs typeface="Arial"/>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2640">
                <a:tc>
                  <a:txBody>
                    <a:bodyPr/>
                    <a:lstStyle/>
                    <a:p>
                      <a:pPr algn="ctr" rtl="1">
                        <a:lnSpc>
                          <a:spcPct val="115000"/>
                        </a:lnSpc>
                        <a:spcAft>
                          <a:spcPts val="0"/>
                        </a:spcAft>
                        <a:tabLst>
                          <a:tab pos="4399915" algn="l"/>
                        </a:tabLst>
                      </a:pPr>
                      <a:r>
                        <a:rPr lang="ar-SA" sz="1800" dirty="0">
                          <a:solidFill>
                            <a:srgbClr val="002060"/>
                          </a:solidFill>
                          <a:latin typeface="Times New Roman"/>
                          <a:ea typeface="Times New Roman"/>
                          <a:cs typeface="B Zar"/>
                        </a:rPr>
                        <a:t>12</a:t>
                      </a:r>
                      <a:endParaRPr lang="en-US" sz="1800" dirty="0">
                        <a:solidFill>
                          <a:srgbClr val="002060"/>
                        </a:solidFill>
                        <a:latin typeface="Times New Roman"/>
                        <a:ea typeface="Times New Roman"/>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base">
                        <a:lnSpc>
                          <a:spcPct val="115000"/>
                        </a:lnSpc>
                        <a:spcBef>
                          <a:spcPts val="430"/>
                        </a:spcBef>
                        <a:spcAft>
                          <a:spcPts val="0"/>
                        </a:spcAft>
                      </a:pPr>
                      <a:r>
                        <a:rPr lang="fa-IR" sz="1800" kern="1200">
                          <a:solidFill>
                            <a:srgbClr val="002060"/>
                          </a:solidFill>
                          <a:latin typeface="Calibri"/>
                          <a:ea typeface="Times New Roman"/>
                          <a:cs typeface="B Zar"/>
                        </a:rPr>
                        <a:t>بند 1 ماده 6 آيين نامه</a:t>
                      </a:r>
                      <a:endParaRPr lang="en-US" sz="1800">
                        <a:solidFill>
                          <a:srgbClr val="002060"/>
                        </a:solidFill>
                        <a:latin typeface="Calibri"/>
                        <a:ea typeface="Times New Roman"/>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0225" indent="-530225" algn="just" rtl="1" fontAlgn="base">
                        <a:lnSpc>
                          <a:spcPct val="115000"/>
                        </a:lnSpc>
                        <a:spcBef>
                          <a:spcPts val="670"/>
                        </a:spcBef>
                        <a:spcAft>
                          <a:spcPts val="0"/>
                        </a:spcAft>
                      </a:pPr>
                      <a:r>
                        <a:rPr lang="en-US" sz="1800" kern="1200">
                          <a:solidFill>
                            <a:srgbClr val="002060"/>
                          </a:solidFill>
                          <a:latin typeface="Calibri"/>
                          <a:ea typeface="Times New Roman"/>
                          <a:cs typeface="B Zar"/>
                        </a:rPr>
                        <a:t>  </a:t>
                      </a:r>
                      <a:r>
                        <a:rPr lang="fa-IR" sz="1800" kern="1200">
                          <a:solidFill>
                            <a:srgbClr val="002060"/>
                          </a:solidFill>
                          <a:latin typeface="Calibri"/>
                          <a:ea typeface="Times New Roman"/>
                          <a:cs typeface="B Zar"/>
                        </a:rPr>
                        <a:t>ضوابط، مقررات و دستورالعملهاي قانون را به مديريت هاي اجرائي پسماند عادي و شوراهاي اسلامي ابلاغ نمايد اقدام شد </a:t>
                      </a:r>
                      <a:endParaRPr lang="en-US" sz="1800">
                        <a:solidFill>
                          <a:srgbClr val="002060"/>
                        </a:solidFill>
                        <a:latin typeface="Calibri"/>
                        <a:ea typeface="Times New Roman"/>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2640">
                <a:tc>
                  <a:txBody>
                    <a:bodyPr/>
                    <a:lstStyle/>
                    <a:p>
                      <a:pPr algn="ctr" rtl="1">
                        <a:lnSpc>
                          <a:spcPct val="115000"/>
                        </a:lnSpc>
                        <a:spcAft>
                          <a:spcPts val="0"/>
                        </a:spcAft>
                        <a:tabLst>
                          <a:tab pos="4399915" algn="l"/>
                        </a:tabLst>
                      </a:pPr>
                      <a:r>
                        <a:rPr lang="ar-SA" sz="1800">
                          <a:solidFill>
                            <a:srgbClr val="002060"/>
                          </a:solidFill>
                          <a:latin typeface="Times New Roman"/>
                          <a:ea typeface="Times New Roman"/>
                          <a:cs typeface="B Zar"/>
                        </a:rPr>
                        <a:t>13</a:t>
                      </a:r>
                      <a:endParaRPr lang="en-US" sz="1800">
                        <a:solidFill>
                          <a:srgbClr val="002060"/>
                        </a:solidFill>
                        <a:latin typeface="Times New Roman"/>
                        <a:ea typeface="Times New Roman"/>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base">
                        <a:lnSpc>
                          <a:spcPct val="115000"/>
                        </a:lnSpc>
                        <a:spcBef>
                          <a:spcPts val="430"/>
                        </a:spcBef>
                        <a:spcAft>
                          <a:spcPts val="0"/>
                        </a:spcAft>
                      </a:pPr>
                      <a:r>
                        <a:rPr lang="fa-IR" sz="1800" kern="1200">
                          <a:solidFill>
                            <a:srgbClr val="002060"/>
                          </a:solidFill>
                          <a:latin typeface="Calibri"/>
                          <a:ea typeface="Times New Roman"/>
                          <a:cs typeface="B Zar"/>
                        </a:rPr>
                        <a:t>بند 2 ماده 6 آيين نامه</a:t>
                      </a:r>
                      <a:endParaRPr lang="en-US" sz="1800">
                        <a:solidFill>
                          <a:srgbClr val="002060"/>
                        </a:solidFill>
                        <a:latin typeface="Calibri"/>
                        <a:ea typeface="Times New Roman"/>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indent="-64135" algn="just" rtl="1" fontAlgn="base">
                        <a:lnSpc>
                          <a:spcPct val="115000"/>
                        </a:lnSpc>
                        <a:spcBef>
                          <a:spcPts val="430"/>
                        </a:spcBef>
                        <a:spcAft>
                          <a:spcPts val="0"/>
                        </a:spcAft>
                      </a:pPr>
                      <a:r>
                        <a:rPr lang="fa-IR" sz="1800" kern="1200">
                          <a:solidFill>
                            <a:srgbClr val="002060"/>
                          </a:solidFill>
                          <a:latin typeface="Calibri"/>
                          <a:ea typeface="Times New Roman"/>
                          <a:cs typeface="B Zar"/>
                        </a:rPr>
                        <a:t>بانك اطلاعاتي مديريت پسماندهاي عادي وكشاورزي را تهيه و برای به تكميل بانك اطلاعاتي جامع پسماندها سازمان ارائه نمايداقدام شد </a:t>
                      </a:r>
                      <a:r>
                        <a:rPr lang="ar-SA" sz="1800">
                          <a:solidFill>
                            <a:srgbClr val="002060"/>
                          </a:solidFill>
                          <a:latin typeface="Calibri"/>
                          <a:ea typeface="Times New Roman"/>
                          <a:cs typeface="B Zar"/>
                        </a:rPr>
                        <a:t>اقدام شد</a:t>
                      </a:r>
                      <a:endParaRPr lang="en-US" sz="1800">
                        <a:solidFill>
                          <a:srgbClr val="002060"/>
                        </a:solidFill>
                        <a:latin typeface="Calibri"/>
                        <a:ea typeface="Times New Roman"/>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2640">
                <a:tc>
                  <a:txBody>
                    <a:bodyPr/>
                    <a:lstStyle/>
                    <a:p>
                      <a:pPr algn="ctr" rtl="1">
                        <a:lnSpc>
                          <a:spcPct val="115000"/>
                        </a:lnSpc>
                        <a:spcAft>
                          <a:spcPts val="0"/>
                        </a:spcAft>
                        <a:tabLst>
                          <a:tab pos="4399915" algn="l"/>
                        </a:tabLst>
                      </a:pPr>
                      <a:r>
                        <a:rPr lang="ar-SA" sz="1800" dirty="0">
                          <a:solidFill>
                            <a:srgbClr val="002060"/>
                          </a:solidFill>
                          <a:latin typeface="Times New Roman"/>
                          <a:ea typeface="Times New Roman"/>
                          <a:cs typeface="B Zar"/>
                        </a:rPr>
                        <a:t>14</a:t>
                      </a:r>
                      <a:endParaRPr lang="en-US" sz="1800" dirty="0">
                        <a:solidFill>
                          <a:srgbClr val="002060"/>
                        </a:solidFill>
                        <a:latin typeface="Times New Roman"/>
                        <a:ea typeface="Times New Roman"/>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base">
                        <a:lnSpc>
                          <a:spcPct val="115000"/>
                        </a:lnSpc>
                        <a:spcBef>
                          <a:spcPts val="430"/>
                        </a:spcBef>
                        <a:spcAft>
                          <a:spcPts val="0"/>
                        </a:spcAft>
                      </a:pPr>
                      <a:r>
                        <a:rPr lang="fa-IR" sz="1800" kern="1200">
                          <a:solidFill>
                            <a:srgbClr val="002060"/>
                          </a:solidFill>
                          <a:latin typeface="Calibri"/>
                          <a:ea typeface="Times New Roman"/>
                          <a:cs typeface="B Zar"/>
                        </a:rPr>
                        <a:t>بند 3 ماده 6 آيين نامه</a:t>
                      </a:r>
                      <a:endParaRPr lang="en-US" sz="1800">
                        <a:solidFill>
                          <a:srgbClr val="002060"/>
                        </a:solidFill>
                        <a:latin typeface="Calibri"/>
                        <a:ea typeface="Times New Roman"/>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fontAlgn="base">
                        <a:lnSpc>
                          <a:spcPct val="115000"/>
                        </a:lnSpc>
                        <a:spcBef>
                          <a:spcPts val="430"/>
                        </a:spcBef>
                        <a:spcAft>
                          <a:spcPts val="0"/>
                        </a:spcAft>
                      </a:pPr>
                      <a:r>
                        <a:rPr lang="fa-IR" sz="1800" kern="1200">
                          <a:solidFill>
                            <a:srgbClr val="002060"/>
                          </a:solidFill>
                          <a:latin typeface="Calibri"/>
                          <a:ea typeface="Times New Roman"/>
                          <a:cs typeface="B Zar"/>
                        </a:rPr>
                        <a:t>محل دفع پسماندهاي عادي را بر اساس ضوابط زيست محيطي و با هماهنگي سازمان و وزارت جهاد كشاورزي تعیین نماید. </a:t>
                      </a:r>
                      <a:r>
                        <a:rPr lang="ar-SA" sz="1800">
                          <a:solidFill>
                            <a:srgbClr val="002060"/>
                          </a:solidFill>
                          <a:latin typeface="Calibri"/>
                          <a:ea typeface="Times New Roman"/>
                          <a:cs typeface="B Zar"/>
                        </a:rPr>
                        <a:t>اقدام شد</a:t>
                      </a:r>
                      <a:endParaRPr lang="en-US" sz="1800">
                        <a:solidFill>
                          <a:srgbClr val="002060"/>
                        </a:solidFill>
                        <a:latin typeface="Calibri"/>
                        <a:ea typeface="Times New Roman"/>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2640">
                <a:tc>
                  <a:txBody>
                    <a:bodyPr/>
                    <a:lstStyle/>
                    <a:p>
                      <a:pPr algn="ctr" rtl="1">
                        <a:lnSpc>
                          <a:spcPct val="115000"/>
                        </a:lnSpc>
                        <a:spcAft>
                          <a:spcPts val="0"/>
                        </a:spcAft>
                        <a:tabLst>
                          <a:tab pos="4399915" algn="l"/>
                        </a:tabLst>
                      </a:pPr>
                      <a:r>
                        <a:rPr lang="ar-SA" sz="1800" dirty="0">
                          <a:solidFill>
                            <a:srgbClr val="002060"/>
                          </a:solidFill>
                          <a:latin typeface="Times New Roman"/>
                          <a:ea typeface="Times New Roman"/>
                          <a:cs typeface="B Zar"/>
                        </a:rPr>
                        <a:t>15</a:t>
                      </a:r>
                      <a:endParaRPr lang="en-US" sz="1800" dirty="0">
                        <a:solidFill>
                          <a:srgbClr val="002060"/>
                        </a:solidFill>
                        <a:latin typeface="Times New Roman"/>
                        <a:ea typeface="Times New Roman"/>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base">
                        <a:lnSpc>
                          <a:spcPct val="115000"/>
                        </a:lnSpc>
                        <a:spcBef>
                          <a:spcPts val="430"/>
                        </a:spcBef>
                        <a:spcAft>
                          <a:spcPts val="0"/>
                        </a:spcAft>
                      </a:pPr>
                      <a:r>
                        <a:rPr lang="fa-IR" sz="1800" kern="1200">
                          <a:solidFill>
                            <a:srgbClr val="002060"/>
                          </a:solidFill>
                          <a:latin typeface="Calibri"/>
                          <a:ea typeface="Times New Roman"/>
                          <a:cs typeface="B Zar"/>
                        </a:rPr>
                        <a:t>بند 4 ماده 6 آيين نامه</a:t>
                      </a:r>
                      <a:endParaRPr lang="en-US" sz="1800">
                        <a:solidFill>
                          <a:srgbClr val="002060"/>
                        </a:solidFill>
                        <a:latin typeface="Calibri"/>
                        <a:ea typeface="Times New Roman"/>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fontAlgn="base">
                        <a:lnSpc>
                          <a:spcPct val="115000"/>
                        </a:lnSpc>
                        <a:spcBef>
                          <a:spcPts val="670"/>
                        </a:spcBef>
                        <a:spcAft>
                          <a:spcPts val="0"/>
                        </a:spcAft>
                      </a:pPr>
                      <a:r>
                        <a:rPr lang="en-US" sz="1800" kern="1200">
                          <a:solidFill>
                            <a:srgbClr val="002060"/>
                          </a:solidFill>
                          <a:latin typeface="Calibri"/>
                          <a:ea typeface="Times New Roman"/>
                          <a:cs typeface="B Zar"/>
                        </a:rPr>
                        <a:t> </a:t>
                      </a:r>
                      <a:r>
                        <a:rPr lang="fa-IR" sz="1800" kern="1200">
                          <a:solidFill>
                            <a:srgbClr val="002060"/>
                          </a:solidFill>
                          <a:latin typeface="Calibri"/>
                          <a:ea typeface="Times New Roman"/>
                          <a:cs typeface="B Zar"/>
                        </a:rPr>
                        <a:t>شیوه نامه انعقاد قرار داد و ارجاع عمليات مديريت پسماند به اشخاص حقيقي و حقوقي ذيصلاح را تهیه نماید. در دست تهیه </a:t>
                      </a:r>
                      <a:endParaRPr lang="en-US" sz="1800">
                        <a:solidFill>
                          <a:srgbClr val="002060"/>
                        </a:solidFill>
                        <a:latin typeface="Calibri"/>
                        <a:ea typeface="Times New Roman"/>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2640">
                <a:tc>
                  <a:txBody>
                    <a:bodyPr/>
                    <a:lstStyle/>
                    <a:p>
                      <a:pPr algn="ctr" rtl="1">
                        <a:lnSpc>
                          <a:spcPct val="115000"/>
                        </a:lnSpc>
                        <a:spcAft>
                          <a:spcPts val="0"/>
                        </a:spcAft>
                        <a:tabLst>
                          <a:tab pos="4399915" algn="l"/>
                        </a:tabLst>
                      </a:pPr>
                      <a:r>
                        <a:rPr lang="ar-SA" sz="1800">
                          <a:solidFill>
                            <a:srgbClr val="002060"/>
                          </a:solidFill>
                          <a:latin typeface="Times New Roman"/>
                          <a:ea typeface="Times New Roman"/>
                          <a:cs typeface="B Zar"/>
                        </a:rPr>
                        <a:t>16</a:t>
                      </a:r>
                      <a:endParaRPr lang="en-US" sz="1800">
                        <a:solidFill>
                          <a:srgbClr val="002060"/>
                        </a:solidFill>
                        <a:latin typeface="Times New Roman"/>
                        <a:ea typeface="Times New Roman"/>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base">
                        <a:lnSpc>
                          <a:spcPct val="115000"/>
                        </a:lnSpc>
                        <a:spcBef>
                          <a:spcPts val="430"/>
                        </a:spcBef>
                        <a:spcAft>
                          <a:spcPts val="0"/>
                        </a:spcAft>
                      </a:pPr>
                      <a:r>
                        <a:rPr lang="fa-IR" sz="1800" kern="1200" dirty="0">
                          <a:solidFill>
                            <a:srgbClr val="002060"/>
                          </a:solidFill>
                          <a:latin typeface="Calibri"/>
                          <a:ea typeface="Times New Roman"/>
                          <a:cs typeface="B Zar"/>
                        </a:rPr>
                        <a:t>بند 5 ماده 6 آيين نامه</a:t>
                      </a:r>
                      <a:endParaRPr lang="en-US" sz="1800" dirty="0">
                        <a:solidFill>
                          <a:srgbClr val="002060"/>
                        </a:solidFill>
                        <a:latin typeface="Calibri"/>
                        <a:ea typeface="Times New Roman"/>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fontAlgn="base">
                        <a:lnSpc>
                          <a:spcPct val="115000"/>
                        </a:lnSpc>
                        <a:spcBef>
                          <a:spcPts val="430"/>
                        </a:spcBef>
                        <a:spcAft>
                          <a:spcPts val="0"/>
                        </a:spcAft>
                        <a:tabLst>
                          <a:tab pos="408305" algn="l"/>
                        </a:tabLst>
                      </a:pPr>
                      <a:r>
                        <a:rPr lang="fa-IR" sz="1800" kern="1200" dirty="0">
                          <a:solidFill>
                            <a:srgbClr val="002060"/>
                          </a:solidFill>
                          <a:latin typeface="Calibri"/>
                          <a:ea typeface="Times New Roman"/>
                          <a:cs typeface="B Zar"/>
                        </a:rPr>
                        <a:t>شیوه نامه های اجرائي سازماندهي اشخاص حقيقي و حقوقي كه قبل از تصويب قانون و آئين نامه درعمليات مديريت پسماند عادي فعاليت داشته اند را تهیه نماید . در دست تهیه</a:t>
                      </a:r>
                      <a:endParaRPr lang="en-US" sz="1800" dirty="0">
                        <a:solidFill>
                          <a:srgbClr val="002060"/>
                        </a:solidFill>
                        <a:latin typeface="Calibri"/>
                        <a:ea typeface="Times New Roman"/>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381000"/>
          <a:ext cx="8077200" cy="5334000"/>
        </p:xfrm>
        <a:graphic>
          <a:graphicData uri="http://schemas.openxmlformats.org/drawingml/2006/table">
            <a:tbl>
              <a:tblPr rtl="1"/>
              <a:tblGrid>
                <a:gridCol w="494759"/>
                <a:gridCol w="1071495"/>
                <a:gridCol w="6510946"/>
              </a:tblGrid>
              <a:tr h="984995">
                <a:tc>
                  <a:txBody>
                    <a:bodyPr/>
                    <a:lstStyle/>
                    <a:p>
                      <a:pPr algn="ctr" rtl="1">
                        <a:lnSpc>
                          <a:spcPct val="115000"/>
                        </a:lnSpc>
                        <a:spcAft>
                          <a:spcPts val="0"/>
                        </a:spcAft>
                        <a:tabLst>
                          <a:tab pos="4399915" algn="l"/>
                        </a:tabLst>
                      </a:pPr>
                      <a:r>
                        <a:rPr lang="ar-SA" sz="1800" dirty="0">
                          <a:solidFill>
                            <a:srgbClr val="002060"/>
                          </a:solidFill>
                          <a:latin typeface="Times New Roman"/>
                          <a:ea typeface="Times New Roman"/>
                          <a:cs typeface="B Zar"/>
                        </a:rPr>
                        <a:t>17</a:t>
                      </a:r>
                      <a:endParaRPr lang="en-US" sz="1800" dirty="0">
                        <a:solidFill>
                          <a:srgbClr val="002060"/>
                        </a:solidFill>
                        <a:latin typeface="Times New Roman"/>
                        <a:ea typeface="Times New Roman"/>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1800" kern="1200" dirty="0">
                        <a:solidFill>
                          <a:srgbClr val="002060"/>
                        </a:solidFill>
                        <a:latin typeface="Calibri"/>
                        <a:ea typeface="Calibri"/>
                        <a:cs typeface="B Zar"/>
                      </a:endParaRPr>
                    </a:p>
                    <a:p>
                      <a:pPr algn="ctr" rtl="1">
                        <a:lnSpc>
                          <a:spcPct val="115000"/>
                        </a:lnSpc>
                        <a:spcAft>
                          <a:spcPts val="0"/>
                        </a:spcAft>
                      </a:pPr>
                      <a:r>
                        <a:rPr lang="fa-IR" sz="1800" kern="1200" dirty="0">
                          <a:solidFill>
                            <a:srgbClr val="002060"/>
                          </a:solidFill>
                          <a:latin typeface="Calibri"/>
                          <a:ea typeface="Calibri"/>
                          <a:cs typeface="B Zar"/>
                        </a:rPr>
                        <a:t>ماده 22 آيين نامه</a:t>
                      </a:r>
                      <a:endParaRPr lang="en-US" sz="1800" dirty="0">
                        <a:solidFill>
                          <a:srgbClr val="002060"/>
                        </a:solidFill>
                        <a:latin typeface="Calibri"/>
                        <a:ea typeface="Calibri"/>
                        <a:cs typeface="Arial"/>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800" kern="1200" dirty="0">
                          <a:solidFill>
                            <a:srgbClr val="002060"/>
                          </a:solidFill>
                          <a:latin typeface="Calibri"/>
                          <a:ea typeface="Calibri"/>
                          <a:cs typeface="B Zar"/>
                        </a:rPr>
                        <a:t> سازمان باید با رعایت ماده (11) قانون، بر اساس كميت و كيفيت پسماندهاي ويژه صنعتي ، محلهاي مناسب دفع آنها را مطالعه و به وزارتخانه های کشور و صنایع و معادن پیشنهاد نمايد در دست اجرا</a:t>
                      </a:r>
                      <a:endParaRPr lang="en-US" sz="1800" dirty="0">
                        <a:solidFill>
                          <a:srgbClr val="002060"/>
                        </a:solidFill>
                        <a:latin typeface="Calibri"/>
                        <a:ea typeface="Calibri"/>
                        <a:cs typeface="Arial"/>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9801">
                <a:tc>
                  <a:txBody>
                    <a:bodyPr/>
                    <a:lstStyle/>
                    <a:p>
                      <a:pPr algn="ctr" rtl="1">
                        <a:lnSpc>
                          <a:spcPct val="115000"/>
                        </a:lnSpc>
                        <a:spcAft>
                          <a:spcPts val="0"/>
                        </a:spcAft>
                        <a:tabLst>
                          <a:tab pos="4399915" algn="l"/>
                        </a:tabLst>
                      </a:pPr>
                      <a:r>
                        <a:rPr lang="ar-SA" sz="1800">
                          <a:solidFill>
                            <a:srgbClr val="002060"/>
                          </a:solidFill>
                          <a:latin typeface="Times New Roman"/>
                          <a:ea typeface="Times New Roman"/>
                          <a:cs typeface="B Zar"/>
                        </a:rPr>
                        <a:t>718</a:t>
                      </a:r>
                      <a:endParaRPr lang="en-US" sz="1800">
                        <a:solidFill>
                          <a:srgbClr val="002060"/>
                        </a:solidFill>
                        <a:latin typeface="Times New Roman"/>
                        <a:ea typeface="Times New Roman"/>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kern="1200" dirty="0">
                          <a:solidFill>
                            <a:srgbClr val="002060"/>
                          </a:solidFill>
                          <a:latin typeface="Calibri"/>
                          <a:ea typeface="Calibri"/>
                          <a:cs typeface="B Zar"/>
                        </a:rPr>
                        <a:t>ماده 23 آيين نامه</a:t>
                      </a:r>
                      <a:endParaRPr lang="en-US" sz="1800" dirty="0">
                        <a:solidFill>
                          <a:srgbClr val="002060"/>
                        </a:solidFill>
                        <a:latin typeface="Calibri"/>
                        <a:ea typeface="Calibri"/>
                        <a:cs typeface="Arial"/>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800" kern="1200" dirty="0">
                          <a:solidFill>
                            <a:srgbClr val="002060"/>
                          </a:solidFill>
                          <a:latin typeface="Calibri"/>
                          <a:ea typeface="Calibri"/>
                          <a:cs typeface="B Zar"/>
                        </a:rPr>
                        <a:t>سازمان باید ضوابط زیست محیطی محل های دفع و دفن پسماندها اعم از ويژه و عادي را تعيين ميزان و به دستگاههای ذیربط اعلام نماید. در دست اجرا</a:t>
                      </a:r>
                      <a:endParaRPr lang="en-US" sz="1800" dirty="0">
                        <a:solidFill>
                          <a:srgbClr val="002060"/>
                        </a:solidFill>
                        <a:latin typeface="Calibri"/>
                        <a:ea typeface="Calibri"/>
                        <a:cs typeface="Arial"/>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9801">
                <a:tc>
                  <a:txBody>
                    <a:bodyPr/>
                    <a:lstStyle/>
                    <a:p>
                      <a:pPr algn="ctr" rtl="1">
                        <a:lnSpc>
                          <a:spcPct val="115000"/>
                        </a:lnSpc>
                        <a:spcAft>
                          <a:spcPts val="0"/>
                        </a:spcAft>
                      </a:pPr>
                      <a:r>
                        <a:rPr lang="ar-SA" sz="1800">
                          <a:solidFill>
                            <a:srgbClr val="002060"/>
                          </a:solidFill>
                          <a:latin typeface="Calibri"/>
                          <a:ea typeface="Calibri"/>
                          <a:cs typeface="B Zar"/>
                        </a:rPr>
                        <a:t>19</a:t>
                      </a:r>
                      <a:endParaRPr lang="en-US" sz="1800">
                        <a:solidFill>
                          <a:srgbClr val="002060"/>
                        </a:solidFill>
                        <a:latin typeface="Calibri"/>
                        <a:ea typeface="Calibri"/>
                        <a:cs typeface="Arial"/>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dirty="0">
                          <a:solidFill>
                            <a:srgbClr val="002060"/>
                          </a:solidFill>
                          <a:latin typeface="Calibri"/>
                          <a:ea typeface="Calibri"/>
                          <a:cs typeface="B Zar"/>
                        </a:rPr>
                        <a:t>ماده 32 آيين نامه</a:t>
                      </a:r>
                      <a:endParaRPr lang="en-US" sz="1800" dirty="0">
                        <a:solidFill>
                          <a:srgbClr val="002060"/>
                        </a:solidFill>
                        <a:latin typeface="Calibri"/>
                        <a:ea typeface="Calibri"/>
                        <a:cs typeface="Arial"/>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800" dirty="0">
                          <a:solidFill>
                            <a:srgbClr val="002060"/>
                          </a:solidFill>
                          <a:latin typeface="Calibri"/>
                          <a:ea typeface="Calibri"/>
                          <a:cs typeface="B Zar"/>
                        </a:rPr>
                        <a:t>سازمان باید تا یکسال پس از ابلاغ این آیین نامه، بانك اطلاعاتي جامع پسماندها همكاري دستگاهها و مديريت هاي اجرایی ذيربط تهيه نمايد </a:t>
                      </a:r>
                      <a:r>
                        <a:rPr lang="ar-SA" sz="1800" dirty="0">
                          <a:solidFill>
                            <a:srgbClr val="002060"/>
                          </a:solidFill>
                          <a:latin typeface="Calibri"/>
                          <a:ea typeface="Calibri"/>
                          <a:cs typeface="B Zar"/>
                        </a:rPr>
                        <a:t>در دست اجرا</a:t>
                      </a:r>
                      <a:endParaRPr lang="en-US" sz="1800" dirty="0">
                        <a:solidFill>
                          <a:srgbClr val="002060"/>
                        </a:solidFill>
                        <a:latin typeface="Calibri"/>
                        <a:ea typeface="Calibri"/>
                        <a:cs typeface="Arial"/>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9403">
                <a:tc>
                  <a:txBody>
                    <a:bodyPr/>
                    <a:lstStyle/>
                    <a:p>
                      <a:pPr algn="ctr" rtl="1">
                        <a:lnSpc>
                          <a:spcPct val="115000"/>
                        </a:lnSpc>
                        <a:spcAft>
                          <a:spcPts val="0"/>
                        </a:spcAft>
                      </a:pPr>
                      <a:r>
                        <a:rPr lang="ar-SA" sz="1800">
                          <a:solidFill>
                            <a:srgbClr val="002060"/>
                          </a:solidFill>
                          <a:latin typeface="Calibri"/>
                          <a:ea typeface="Calibri"/>
                          <a:cs typeface="B Zar"/>
                        </a:rPr>
                        <a:t>20</a:t>
                      </a:r>
                      <a:endParaRPr lang="en-US" sz="1800">
                        <a:solidFill>
                          <a:srgbClr val="002060"/>
                        </a:solidFill>
                        <a:latin typeface="Calibri"/>
                        <a:ea typeface="Calibri"/>
                        <a:cs typeface="Arial"/>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base">
                        <a:lnSpc>
                          <a:spcPct val="115000"/>
                        </a:lnSpc>
                        <a:spcBef>
                          <a:spcPts val="430"/>
                        </a:spcBef>
                        <a:spcAft>
                          <a:spcPts val="0"/>
                        </a:spcAft>
                      </a:pPr>
                      <a:r>
                        <a:rPr lang="fa-IR" sz="1800" kern="1200">
                          <a:solidFill>
                            <a:srgbClr val="002060"/>
                          </a:solidFill>
                          <a:latin typeface="Calibri"/>
                          <a:ea typeface="Times New Roman"/>
                          <a:cs typeface="B Zar"/>
                        </a:rPr>
                        <a:t>ماده 36 آيين نامه</a:t>
                      </a:r>
                      <a:endParaRPr lang="en-US" sz="1800">
                        <a:solidFill>
                          <a:srgbClr val="002060"/>
                        </a:solidFill>
                        <a:latin typeface="Calibri"/>
                        <a:ea typeface="Times New Roman"/>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fontAlgn="base">
                        <a:lnSpc>
                          <a:spcPct val="115000"/>
                        </a:lnSpc>
                        <a:spcBef>
                          <a:spcPts val="430"/>
                        </a:spcBef>
                        <a:spcAft>
                          <a:spcPts val="0"/>
                        </a:spcAft>
                      </a:pPr>
                      <a:r>
                        <a:rPr lang="fa-IR" sz="1800" kern="1200" dirty="0">
                          <a:solidFill>
                            <a:srgbClr val="002060"/>
                          </a:solidFill>
                          <a:latin typeface="Calibri"/>
                          <a:ea typeface="Times New Roman"/>
                          <a:cs typeface="B Zar"/>
                        </a:rPr>
                        <a:t>نیروهای انتظامی و مامورین سازمان، همچنین مامورین وزارت کشور، شهرداریها، دهیاریها و بخشداریها درصورتی که وظایف ضابطین قوه قضائیه را زیر نظر دادستان تعلیم گرفته باشند از  لحاظ اجرای قانون و آئین نامه و شیوه نامه های ناشی از آن در ردیف ضابطین قوه قضائیه قرارمی گیرند . وزارتخانه های کشور و دادگستری  باید زمینه های آموزش، تنظیم و تدوین شیوه نامه نحوه اقدام ماموران مذکور را فراهم آورند. مامورین وزارت بهداشت، درمان و آموزش پزشکی، وزارت جهاد کشاورزی، وزارت نیرو باید نسبت به شناسایی، گزارش و پیگیری از تخلفهای مرتبط با این قانون اقدام نمایند </a:t>
                      </a:r>
                      <a:r>
                        <a:rPr lang="ar-SA" sz="1800" dirty="0">
                          <a:solidFill>
                            <a:srgbClr val="002060"/>
                          </a:solidFill>
                          <a:latin typeface="Calibri"/>
                          <a:ea typeface="Times New Roman"/>
                          <a:cs typeface="B Zar"/>
                        </a:rPr>
                        <a:t>در دست اجرا</a:t>
                      </a:r>
                      <a:endParaRPr lang="en-US" sz="1800" dirty="0">
                        <a:solidFill>
                          <a:srgbClr val="002060"/>
                        </a:solidFill>
                        <a:latin typeface="Calibri"/>
                        <a:ea typeface="Times New Roman"/>
                      </a:endParaRPr>
                    </a:p>
                  </a:txBody>
                  <a:tcPr marL="35930" marR="35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152400"/>
            <a:ext cx="5638800" cy="400110"/>
          </a:xfrm>
          <a:prstGeom prst="rect">
            <a:avLst/>
          </a:prstGeom>
        </p:spPr>
        <p:txBody>
          <a:bodyPr wrap="square">
            <a:spAutoFit/>
          </a:bodyPr>
          <a:lstStyle/>
          <a:p>
            <a:pPr algn="r" rtl="1"/>
            <a:r>
              <a:rPr lang="fa-IR" sz="2000" b="1" dirty="0" smtClean="0">
                <a:solidFill>
                  <a:srgbClr val="FF0000"/>
                </a:solidFill>
                <a:cs typeface="B Lotus" pitchFamily="2" charset="-78"/>
              </a:rPr>
              <a:t>مهمترین وظایف و مسئولیتها در بخش پسماند</a:t>
            </a:r>
            <a:r>
              <a:rPr lang="fa-IR" sz="2000" b="1" dirty="0" smtClean="0">
                <a:solidFill>
                  <a:schemeClr val="bg1">
                    <a:lumMod val="50000"/>
                  </a:schemeClr>
                </a:solidFill>
                <a:cs typeface="B Lotus" pitchFamily="2" charset="-78"/>
              </a:rPr>
              <a:t>:</a:t>
            </a:r>
            <a:endParaRPr lang="en-US" sz="2000" b="1" dirty="0">
              <a:solidFill>
                <a:schemeClr val="bg1">
                  <a:lumMod val="50000"/>
                </a:schemeClr>
              </a:solidFill>
              <a:cs typeface="B Lotus" pitchFamily="2" charset="-78"/>
            </a:endParaRPr>
          </a:p>
        </p:txBody>
      </p:sp>
      <p:sp>
        <p:nvSpPr>
          <p:cNvPr id="3" name="Rectangle 2"/>
          <p:cNvSpPr/>
          <p:nvPr/>
        </p:nvSpPr>
        <p:spPr>
          <a:xfrm>
            <a:off x="457200" y="610136"/>
            <a:ext cx="8534400" cy="5909310"/>
          </a:xfrm>
          <a:prstGeom prst="rect">
            <a:avLst/>
          </a:prstGeom>
        </p:spPr>
        <p:txBody>
          <a:bodyPr wrap="square">
            <a:spAutoFit/>
          </a:bodyPr>
          <a:lstStyle/>
          <a:p>
            <a:pPr lvl="0" algn="r" rtl="1">
              <a:buClr>
                <a:srgbClr val="66FFFF"/>
              </a:buClr>
              <a:buFont typeface="Wingdings" pitchFamily="2" charset="2"/>
              <a:buChar char="v"/>
            </a:pPr>
            <a:r>
              <a:rPr lang="ar-SA" dirty="0" smtClean="0">
                <a:cs typeface="B Zar" pitchFamily="2" charset="-78"/>
              </a:rPr>
              <a:t>سیاستگذاري، تهیه و تدوین برنامه هاي جامع و راهبردي مدیریت زیست محیطی انواع پسماندها با هدف نظارت دقیق بر</a:t>
            </a:r>
            <a:r>
              <a:rPr lang="fa-IR" dirty="0" smtClean="0">
                <a:cs typeface="B Zar" pitchFamily="2" charset="-78"/>
              </a:rPr>
              <a:t> </a:t>
            </a:r>
            <a:r>
              <a:rPr lang="ar-SA" dirty="0" smtClean="0">
                <a:cs typeface="B Zar" pitchFamily="2" charset="-78"/>
              </a:rPr>
              <a:t>فعالیتهاي تولید کننده پسماند در کشور</a:t>
            </a:r>
            <a:r>
              <a:rPr lang="en-US" dirty="0" smtClean="0">
                <a:cs typeface="B Zar" pitchFamily="2" charset="-78"/>
              </a:rPr>
              <a:t>.</a:t>
            </a:r>
            <a:endParaRPr lang="fa-IR" dirty="0" smtClean="0">
              <a:cs typeface="B Zar" pitchFamily="2" charset="-78"/>
            </a:endParaRPr>
          </a:p>
          <a:p>
            <a:pPr lvl="0" algn="r" rtl="1">
              <a:buClr>
                <a:srgbClr val="66FFFF"/>
              </a:buClr>
              <a:buFont typeface="Wingdings" pitchFamily="2" charset="2"/>
              <a:buChar char="v"/>
            </a:pPr>
            <a:r>
              <a:rPr lang="ar-SA" dirty="0" smtClean="0">
                <a:cs typeface="B Zar" pitchFamily="2" charset="-78"/>
              </a:rPr>
              <a:t>نظارت </a:t>
            </a:r>
            <a:r>
              <a:rPr lang="fa-IR" dirty="0" smtClean="0">
                <a:cs typeface="B Zar" pitchFamily="2" charset="-78"/>
              </a:rPr>
              <a:t>و</a:t>
            </a:r>
            <a:r>
              <a:rPr lang="ar-SA" dirty="0" smtClean="0">
                <a:cs typeface="B Zar" pitchFamily="2" charset="-78"/>
              </a:rPr>
              <a:t>پایش </a:t>
            </a:r>
            <a:r>
              <a:rPr lang="fa-IR" dirty="0" smtClean="0">
                <a:cs typeface="B Zar" pitchFamily="2" charset="-78"/>
              </a:rPr>
              <a:t>وضعیت مدیریت زیست محیطی پسماندها </a:t>
            </a:r>
          </a:p>
          <a:p>
            <a:pPr lvl="0" algn="r" rtl="1">
              <a:buClr>
                <a:srgbClr val="66FFFF"/>
              </a:buClr>
              <a:buFont typeface="Wingdings" pitchFamily="2" charset="2"/>
              <a:buChar char="v"/>
            </a:pPr>
            <a:r>
              <a:rPr lang="fa-IR" dirty="0" smtClean="0">
                <a:cs typeface="B Zar" pitchFamily="2" charset="-78"/>
              </a:rPr>
              <a:t>نظارت و پایش </a:t>
            </a:r>
            <a:r>
              <a:rPr lang="ar-SA" dirty="0" smtClean="0">
                <a:cs typeface="B Zar" pitchFamily="2" charset="-78"/>
              </a:rPr>
              <a:t>محلهاي دفع و دفن انواع پسماندهاي عادي، صنعتی و ویژه</a:t>
            </a:r>
            <a:r>
              <a:rPr lang="en-US" dirty="0" smtClean="0">
                <a:cs typeface="B Zar" pitchFamily="2" charset="-78"/>
              </a:rPr>
              <a:t>.</a:t>
            </a:r>
          </a:p>
          <a:p>
            <a:pPr lvl="0" algn="r" rtl="1">
              <a:buClr>
                <a:srgbClr val="66FFFF"/>
              </a:buClr>
              <a:buFont typeface="Wingdings" pitchFamily="2" charset="2"/>
              <a:buChar char="v"/>
            </a:pPr>
            <a:r>
              <a:rPr lang="ar-SA" dirty="0" smtClean="0">
                <a:cs typeface="B Zar" pitchFamily="2" charset="-78"/>
              </a:rPr>
              <a:t>تهیه و تدوین، ابلاغ و نظارت بر </a:t>
            </a:r>
            <a:r>
              <a:rPr lang="fa-IR" dirty="0" smtClean="0">
                <a:cs typeface="B Zar" pitchFamily="2" charset="-78"/>
              </a:rPr>
              <a:t>ضوابط و </a:t>
            </a:r>
            <a:r>
              <a:rPr lang="ar-SA" dirty="0" smtClean="0">
                <a:cs typeface="B Zar" pitchFamily="2" charset="-78"/>
              </a:rPr>
              <a:t>دستورالعملهاي </a:t>
            </a:r>
            <a:r>
              <a:rPr lang="fa-IR" dirty="0" smtClean="0">
                <a:cs typeface="B Zar" pitchFamily="2" charset="-78"/>
              </a:rPr>
              <a:t>مربوط به نحوه مدیریت انواع پسماندها</a:t>
            </a:r>
            <a:endParaRPr lang="en-US" dirty="0" smtClean="0">
              <a:cs typeface="B Zar" pitchFamily="2" charset="-78"/>
            </a:endParaRPr>
          </a:p>
          <a:p>
            <a:pPr lvl="0" algn="r" rtl="1">
              <a:buClr>
                <a:srgbClr val="66FFFF"/>
              </a:buClr>
              <a:buFont typeface="Wingdings" pitchFamily="2" charset="2"/>
              <a:buChar char="v"/>
            </a:pPr>
            <a:r>
              <a:rPr lang="ar-SA" dirty="0" smtClean="0">
                <a:cs typeface="B Zar" pitchFamily="2" charset="-78"/>
              </a:rPr>
              <a:t>تدوین برنامه هاي طرح جامع مدیریت</a:t>
            </a:r>
            <a:r>
              <a:rPr lang="fa-IR" dirty="0" smtClean="0">
                <a:cs typeface="B Zar" pitchFamily="2" charset="-78"/>
              </a:rPr>
              <a:t> زیست محیطی</a:t>
            </a:r>
            <a:r>
              <a:rPr lang="ar-SA" dirty="0" smtClean="0">
                <a:cs typeface="B Zar" pitchFamily="2" charset="-78"/>
              </a:rPr>
              <a:t> پسماندها، برنامه ملی و استانی مدیریت پسمانده</a:t>
            </a:r>
            <a:r>
              <a:rPr lang="fa-IR" dirty="0" smtClean="0">
                <a:cs typeface="B Zar" pitchFamily="2" charset="-78"/>
              </a:rPr>
              <a:t>ا </a:t>
            </a:r>
          </a:p>
          <a:p>
            <a:pPr lvl="0" algn="r" rtl="1">
              <a:buClr>
                <a:srgbClr val="66FFFF"/>
              </a:buClr>
              <a:buFont typeface="Wingdings" pitchFamily="2" charset="2"/>
              <a:buChar char="v"/>
            </a:pPr>
            <a:r>
              <a:rPr lang="fa-IR" dirty="0" smtClean="0">
                <a:cs typeface="B Zar" pitchFamily="2" charset="-78"/>
              </a:rPr>
              <a:t> پیگیری در خصوص تدوین و ارائه طرح های مدیریت پسماند از دستگاههای ذیربط و نظارت عالیه بر اجرای آنها</a:t>
            </a:r>
          </a:p>
          <a:p>
            <a:pPr lvl="0" algn="r" rtl="1">
              <a:buClr>
                <a:srgbClr val="66FFFF"/>
              </a:buClr>
              <a:buFont typeface="Wingdings" pitchFamily="2" charset="2"/>
              <a:buChar char="v"/>
            </a:pPr>
            <a:r>
              <a:rPr lang="ar-SA" dirty="0" smtClean="0">
                <a:cs typeface="B Zar" pitchFamily="2" charset="-78"/>
              </a:rPr>
              <a:t>برنامه ریزي جهت اعمال نظارت بر عملکرد ادارات کل حفاظت محیط زیست استانها در زمینه مدیریت پسماندها</a:t>
            </a:r>
            <a:endParaRPr lang="en-US" dirty="0" smtClean="0">
              <a:cs typeface="B Zar" pitchFamily="2" charset="-78"/>
            </a:endParaRPr>
          </a:p>
          <a:p>
            <a:pPr lvl="0" algn="r" rtl="1">
              <a:buClr>
                <a:srgbClr val="66FFFF"/>
              </a:buClr>
              <a:buFont typeface="Wingdings" pitchFamily="2" charset="2"/>
              <a:buChar char="v"/>
            </a:pPr>
            <a:r>
              <a:rPr lang="ar-SA" dirty="0" smtClean="0">
                <a:cs typeface="B Zar" pitchFamily="2" charset="-78"/>
              </a:rPr>
              <a:t>بازدید و بررسی واحدهاي </a:t>
            </a:r>
            <a:r>
              <a:rPr lang="fa-IR" dirty="0" smtClean="0">
                <a:cs typeface="B Zar" pitchFamily="2" charset="-78"/>
              </a:rPr>
              <a:t>مدیریت پسماند شامل واحد های</a:t>
            </a:r>
            <a:r>
              <a:rPr lang="ar-SA" dirty="0" smtClean="0">
                <a:cs typeface="B Zar" pitchFamily="2" charset="-78"/>
              </a:rPr>
              <a:t> بازیافت و دفع </a:t>
            </a:r>
            <a:r>
              <a:rPr lang="fa-IR" dirty="0" smtClean="0">
                <a:cs typeface="B Zar" pitchFamily="2" charset="-78"/>
              </a:rPr>
              <a:t>نهایی </a:t>
            </a:r>
            <a:r>
              <a:rPr lang="ar-SA" dirty="0" smtClean="0">
                <a:cs typeface="B Zar" pitchFamily="2" charset="-78"/>
              </a:rPr>
              <a:t>پسماندها</a:t>
            </a:r>
            <a:endParaRPr lang="en-US" dirty="0" smtClean="0">
              <a:cs typeface="B Zar" pitchFamily="2" charset="-78"/>
            </a:endParaRPr>
          </a:p>
          <a:p>
            <a:pPr lvl="0" algn="r" rtl="1">
              <a:buClr>
                <a:srgbClr val="66FFFF"/>
              </a:buClr>
              <a:buFont typeface="Wingdings" pitchFamily="2" charset="2"/>
              <a:buChar char="v"/>
            </a:pPr>
            <a:r>
              <a:rPr lang="fa-IR" dirty="0" smtClean="0">
                <a:cs typeface="B Zar" pitchFamily="2" charset="-78"/>
              </a:rPr>
              <a:t> مرجع ذیصلاح اجرای کنوانسیون بازل در کشور و نظارت بر حمل و نقل فرامرزی و داخل مرزی انواع پسماندها</a:t>
            </a:r>
            <a:endParaRPr lang="en-US" dirty="0" smtClean="0">
              <a:cs typeface="B Zar" pitchFamily="2" charset="-78"/>
            </a:endParaRPr>
          </a:p>
          <a:p>
            <a:pPr lvl="0" algn="r" rtl="1">
              <a:buClr>
                <a:srgbClr val="66FFFF"/>
              </a:buClr>
              <a:buFont typeface="Wingdings" pitchFamily="2" charset="2"/>
              <a:buChar char="v"/>
            </a:pPr>
            <a:r>
              <a:rPr lang="fa-IR" dirty="0" smtClean="0">
                <a:cs typeface="B Zar" pitchFamily="2" charset="-78"/>
              </a:rPr>
              <a:t>برگزاری ، همکاری در برگزاری و یا حضور و مشارکت در </a:t>
            </a:r>
            <a:r>
              <a:rPr lang="ar-SA" dirty="0" smtClean="0">
                <a:cs typeface="B Zar" pitchFamily="2" charset="-78"/>
              </a:rPr>
              <a:t>همایش ها، سمینارها و کارگاههاي آموزشی در سطح بین المللی، ملی، استانی و درون سازمانی مرتبط با امور</a:t>
            </a:r>
            <a:r>
              <a:rPr lang="fa-IR" dirty="0" smtClean="0">
                <a:cs typeface="B Zar" pitchFamily="2" charset="-78"/>
              </a:rPr>
              <a:t> </a:t>
            </a:r>
            <a:r>
              <a:rPr lang="ar-SA" dirty="0" smtClean="0">
                <a:cs typeface="B Zar" pitchFamily="2" charset="-78"/>
              </a:rPr>
              <a:t>پسماندها</a:t>
            </a:r>
            <a:endParaRPr lang="en-US" dirty="0" smtClean="0">
              <a:cs typeface="B Zar" pitchFamily="2" charset="-78"/>
            </a:endParaRPr>
          </a:p>
          <a:p>
            <a:pPr lvl="0" algn="r" rtl="1">
              <a:buClr>
                <a:srgbClr val="66FFFF"/>
              </a:buClr>
              <a:buFont typeface="Wingdings" pitchFamily="2" charset="2"/>
              <a:buChar char="v"/>
            </a:pPr>
            <a:r>
              <a:rPr lang="ar-SA" dirty="0" smtClean="0">
                <a:cs typeface="B Zar" pitchFamily="2" charset="-78"/>
              </a:rPr>
              <a:t>بررسی و تعیین اولویت هاي تحقیقاتی و اجرایی در زمینه مدیریت پسماندها</a:t>
            </a:r>
            <a:endParaRPr lang="fa-IR" dirty="0" smtClean="0">
              <a:cs typeface="B Zar" pitchFamily="2" charset="-78"/>
            </a:endParaRPr>
          </a:p>
          <a:p>
            <a:pPr algn="r" rtl="1">
              <a:buClr>
                <a:srgbClr val="66FFFF"/>
              </a:buClr>
              <a:buFont typeface="Wingdings" pitchFamily="2" charset="2"/>
              <a:buChar char="v"/>
            </a:pPr>
            <a:r>
              <a:rPr lang="ar-SA" dirty="0" smtClean="0">
                <a:cs typeface="B Zar" pitchFamily="2" charset="-78"/>
              </a:rPr>
              <a:t>بررسی و مطالعه در زمینه روشها و فناوریهاي نوین </a:t>
            </a:r>
            <a:r>
              <a:rPr lang="fa-IR" dirty="0" smtClean="0">
                <a:cs typeface="B Zar" pitchFamily="2" charset="-78"/>
              </a:rPr>
              <a:t>در راستای مدیریت پسماندها ( تولید پسماند کمتر ، </a:t>
            </a:r>
            <a:r>
              <a:rPr lang="ar-SA" dirty="0" smtClean="0">
                <a:cs typeface="B Zar" pitchFamily="2" charset="-78"/>
              </a:rPr>
              <a:t>بازیافت و دفع و دفن پسماندها</a:t>
            </a:r>
            <a:r>
              <a:rPr lang="fa-IR" dirty="0" smtClean="0">
                <a:cs typeface="B Zar" pitchFamily="2" charset="-78"/>
              </a:rPr>
              <a:t>) </a:t>
            </a:r>
            <a:endParaRPr lang="en-US" dirty="0" smtClean="0">
              <a:cs typeface="B Zar" pitchFamily="2" charset="-78"/>
            </a:endParaRPr>
          </a:p>
          <a:p>
            <a:pPr lvl="0" algn="r" rtl="1">
              <a:buClr>
                <a:srgbClr val="66FFFF"/>
              </a:buClr>
              <a:buFont typeface="Wingdings" pitchFamily="2" charset="2"/>
              <a:buChar char="v"/>
            </a:pPr>
            <a:r>
              <a:rPr lang="fa-IR" dirty="0" smtClean="0">
                <a:cs typeface="B Zar" pitchFamily="2" charset="-78"/>
              </a:rPr>
              <a:t>همکاری در </a:t>
            </a:r>
            <a:r>
              <a:rPr lang="ar-SA" dirty="0" smtClean="0">
                <a:cs typeface="B Zar" pitchFamily="2" charset="-78"/>
              </a:rPr>
              <a:t>تهیه و ارائه اطلاعات فنی و تخصصی در راستاي اجري برنامه هاي آموزشی و آگاهی رسانی سطوح مختلف جامعه و همچنین</a:t>
            </a:r>
            <a:endParaRPr lang="en-US" dirty="0" smtClean="0">
              <a:cs typeface="B Zar" pitchFamily="2" charset="-78"/>
            </a:endParaRPr>
          </a:p>
          <a:p>
            <a:pPr lvl="0" algn="r" rtl="1">
              <a:buClr>
                <a:srgbClr val="66FFFF"/>
              </a:buClr>
              <a:buFont typeface="Wingdings" pitchFamily="2" charset="2"/>
              <a:buChar char="v"/>
            </a:pPr>
            <a:r>
              <a:rPr lang="fa-IR" dirty="0" smtClean="0">
                <a:cs typeface="B Zar" pitchFamily="2" charset="-78"/>
              </a:rPr>
              <a:t>همکاری برای </a:t>
            </a:r>
            <a:r>
              <a:rPr lang="ar-SA" dirty="0" smtClean="0">
                <a:cs typeface="B Zar" pitchFamily="2" charset="-78"/>
              </a:rPr>
              <a:t>تقویت نقش عموم و ارتقاء همکاري هاي عمومی با دستگاههاي مسئول و ناظر در ارتباط با مدیریت مواد شیمیایی خطرناك</a:t>
            </a:r>
            <a:endParaRPr lang="en-US" dirty="0" smtClean="0">
              <a:cs typeface="B Zar" pitchFamily="2" charset="-78"/>
            </a:endParaRPr>
          </a:p>
          <a:p>
            <a:pPr lvl="0" algn="r" rtl="1">
              <a:buClr>
                <a:srgbClr val="66FFFF"/>
              </a:buClr>
              <a:buFont typeface="Wingdings" pitchFamily="2" charset="2"/>
              <a:buChar char="v"/>
            </a:pPr>
            <a:r>
              <a:rPr lang="fa-IR" dirty="0" smtClean="0">
                <a:cs typeface="B Zar" pitchFamily="2" charset="-78"/>
              </a:rPr>
              <a:t>همکاری برای </a:t>
            </a:r>
            <a:r>
              <a:rPr lang="ar-SA" dirty="0" smtClean="0">
                <a:cs typeface="B Zar" pitchFamily="2" charset="-78"/>
              </a:rPr>
              <a:t>ایجاد ساز وکار حقوقی و یا داوطلبانه در راستاي تولید محصولات پاك و استفاده از فنآوري ها ي نوین</a:t>
            </a:r>
            <a:endParaRPr lang="en-US" dirty="0" smtClean="0">
              <a:cs typeface="B Zar" pitchFamily="2" charset="-78"/>
            </a:endParaRPr>
          </a:p>
          <a:p>
            <a:pPr lvl="0" algn="r" rtl="1">
              <a:buClr>
                <a:srgbClr val="66FFFF"/>
              </a:buClr>
              <a:buFont typeface="Wingdings" pitchFamily="2" charset="2"/>
              <a:buChar char="v"/>
            </a:pPr>
            <a:r>
              <a:rPr lang="ar-SA" dirty="0" smtClean="0">
                <a:cs typeface="B Zar" pitchFamily="2" charset="-78"/>
              </a:rPr>
              <a:t>نظارت بر حسن اجراي قانون مدیریت پسماندها</a:t>
            </a:r>
            <a:endParaRPr lang="en-US" dirty="0">
              <a:cs typeface="B Zar" pitchFamily="2" charset="-78"/>
            </a:endParaRPr>
          </a:p>
        </p:txBody>
      </p:sp>
    </p:spTree>
    <p:extLst>
      <p:ext uri="{BB962C8B-B14F-4D97-AF65-F5344CB8AC3E}">
        <p14:creationId xmlns:p14="http://schemas.microsoft.com/office/powerpoint/2010/main" xmlns="" val="29228693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04800" y="246333"/>
          <a:ext cx="8610600" cy="6182156"/>
        </p:xfrm>
        <a:graphic>
          <a:graphicData uri="http://schemas.openxmlformats.org/drawingml/2006/table">
            <a:tbl>
              <a:tblPr/>
              <a:tblGrid>
                <a:gridCol w="8019846"/>
                <a:gridCol w="590754"/>
              </a:tblGrid>
              <a:tr h="239320">
                <a:tc>
                  <a:txBody>
                    <a:bodyPr/>
                    <a:lstStyle/>
                    <a:p>
                      <a:pPr algn="ctr">
                        <a:lnSpc>
                          <a:spcPct val="100000"/>
                        </a:lnSpc>
                        <a:spcAft>
                          <a:spcPts val="0"/>
                        </a:spcAft>
                      </a:pPr>
                      <a:r>
                        <a:rPr lang="ar-SA" sz="1600" b="1" dirty="0">
                          <a:solidFill>
                            <a:srgbClr val="0070C0"/>
                          </a:solidFill>
                          <a:latin typeface="Calibri"/>
                          <a:ea typeface="Calibri"/>
                          <a:cs typeface="B Nazanin"/>
                        </a:rPr>
                        <a:t>مهمترین چالش </a:t>
                      </a:r>
                      <a:r>
                        <a:rPr lang="ar-SA" sz="1600" b="1" dirty="0" smtClean="0">
                          <a:solidFill>
                            <a:srgbClr val="0070C0"/>
                          </a:solidFill>
                          <a:latin typeface="Calibri"/>
                          <a:ea typeface="Calibri"/>
                          <a:cs typeface="B Nazanin"/>
                        </a:rPr>
                        <a:t>ها</a:t>
                      </a:r>
                      <a:r>
                        <a:rPr lang="fa-IR" sz="1600" b="1" baseline="0" dirty="0" smtClean="0">
                          <a:solidFill>
                            <a:srgbClr val="0070C0"/>
                          </a:solidFill>
                          <a:latin typeface="Calibri"/>
                          <a:ea typeface="Calibri"/>
                          <a:cs typeface="B Nazanin"/>
                        </a:rPr>
                        <a:t> </a:t>
                      </a:r>
                      <a:endParaRPr lang="en-US" sz="1600" b="1" dirty="0">
                        <a:latin typeface="Calibri"/>
                        <a:ea typeface="Calibri"/>
                        <a:cs typeface="Arial"/>
                      </a:endParaRPr>
                    </a:p>
                  </a:txBody>
                  <a:tcPr marL="45533" marR="45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ct val="100000"/>
                        </a:lnSpc>
                        <a:spcAft>
                          <a:spcPts val="0"/>
                        </a:spcAft>
                      </a:pPr>
                      <a:r>
                        <a:rPr lang="fa-IR" sz="1600" b="1" dirty="0">
                          <a:solidFill>
                            <a:srgbClr val="0070C0"/>
                          </a:solidFill>
                          <a:latin typeface="Calibri"/>
                          <a:ea typeface="Calibri"/>
                          <a:cs typeface="B Nazanin"/>
                        </a:rPr>
                        <a:t>ردیف</a:t>
                      </a:r>
                      <a:endParaRPr lang="en-US" sz="1600" b="1" dirty="0">
                        <a:latin typeface="Calibri"/>
                        <a:ea typeface="Calibri"/>
                        <a:cs typeface="Arial"/>
                      </a:endParaRPr>
                    </a:p>
                  </a:txBody>
                  <a:tcPr marL="45533" marR="45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300388">
                <a:tc>
                  <a:txBody>
                    <a:bodyPr/>
                    <a:lstStyle/>
                    <a:p>
                      <a:pPr marL="342900" lvl="0" indent="-342900" algn="r" rtl="1">
                        <a:lnSpc>
                          <a:spcPct val="100000"/>
                        </a:lnSpc>
                        <a:spcAft>
                          <a:spcPts val="0"/>
                        </a:spcAft>
                        <a:buSzPts val="900"/>
                        <a:buFont typeface="Wingdings"/>
                        <a:buChar char=""/>
                        <a:tabLst>
                          <a:tab pos="222885" algn="l"/>
                        </a:tabLst>
                      </a:pPr>
                      <a:r>
                        <a:rPr lang="fa-IR" sz="1600" b="1" dirty="0">
                          <a:uFill>
                            <a:solidFill>
                              <a:srgbClr val="0070C0"/>
                            </a:solidFill>
                          </a:uFill>
                          <a:latin typeface="Calibri"/>
                          <a:ea typeface="Calibri"/>
                          <a:cs typeface="B Nazanin"/>
                        </a:rPr>
                        <a:t>عدم راه اندازی مراکز دفع پسماندهای صنعتی و ویژه در استان ها</a:t>
                      </a:r>
                      <a:endParaRPr lang="en-US" sz="1600" b="1" dirty="0">
                        <a:uFill>
                          <a:solidFill>
                            <a:srgbClr val="0070C0"/>
                          </a:solidFill>
                        </a:uFill>
                        <a:latin typeface="Calibri"/>
                        <a:ea typeface="Calibri"/>
                        <a:cs typeface="Wingdings"/>
                      </a:endParaRPr>
                    </a:p>
                  </a:txBody>
                  <a:tcPr marL="45533" marR="45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ar-SA" sz="1600" b="1">
                          <a:latin typeface="Calibri"/>
                          <a:ea typeface="Calibri"/>
                          <a:cs typeface="B Nazanin"/>
                        </a:rPr>
                        <a:t>1</a:t>
                      </a:r>
                      <a:endParaRPr lang="en-US" sz="1600" b="1">
                        <a:latin typeface="Calibri"/>
                        <a:ea typeface="Calibri"/>
                        <a:cs typeface="Arial"/>
                      </a:endParaRPr>
                    </a:p>
                  </a:txBody>
                  <a:tcPr marL="45533" marR="45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300388">
                <a:tc>
                  <a:txBody>
                    <a:bodyPr/>
                    <a:lstStyle/>
                    <a:p>
                      <a:pPr marL="342900" lvl="0" indent="-342900" algn="r" rtl="1">
                        <a:lnSpc>
                          <a:spcPct val="100000"/>
                        </a:lnSpc>
                        <a:spcAft>
                          <a:spcPts val="0"/>
                        </a:spcAft>
                        <a:buSzPts val="900"/>
                        <a:buFont typeface="Wingdings"/>
                        <a:buChar char=""/>
                        <a:tabLst>
                          <a:tab pos="222885" algn="l"/>
                        </a:tabLst>
                      </a:pPr>
                      <a:r>
                        <a:rPr lang="fa-IR" sz="1600" b="1">
                          <a:uFill>
                            <a:solidFill>
                              <a:srgbClr val="0070C0"/>
                            </a:solidFill>
                          </a:uFill>
                          <a:latin typeface="Calibri"/>
                          <a:ea typeface="Calibri"/>
                          <a:cs typeface="B Nazanin"/>
                        </a:rPr>
                        <a:t>عدم اجرای کامل مسئولیت های قانونی دستگاههای ذیربط در خصوص مدیریت اجرایی پسماندهای مربوطه</a:t>
                      </a:r>
                      <a:endParaRPr lang="en-US" sz="1600" b="1">
                        <a:uFill>
                          <a:solidFill>
                            <a:srgbClr val="0070C0"/>
                          </a:solidFill>
                        </a:uFill>
                        <a:latin typeface="Calibri"/>
                        <a:ea typeface="Calibri"/>
                        <a:cs typeface="Wingdings"/>
                      </a:endParaRPr>
                    </a:p>
                  </a:txBody>
                  <a:tcPr marL="45533" marR="45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ar-SA" sz="1600" b="1">
                          <a:latin typeface="Calibri"/>
                          <a:ea typeface="Calibri"/>
                          <a:cs typeface="B Nazanin"/>
                        </a:rPr>
                        <a:t>2</a:t>
                      </a:r>
                      <a:endParaRPr lang="en-US" sz="1600" b="1">
                        <a:latin typeface="Calibri"/>
                        <a:ea typeface="Calibri"/>
                        <a:cs typeface="Arial"/>
                      </a:endParaRPr>
                    </a:p>
                  </a:txBody>
                  <a:tcPr marL="45533" marR="45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478638">
                <a:tc>
                  <a:txBody>
                    <a:bodyPr/>
                    <a:lstStyle/>
                    <a:p>
                      <a:pPr marL="342900" lvl="0" indent="-342900" algn="r" rtl="1">
                        <a:lnSpc>
                          <a:spcPct val="100000"/>
                        </a:lnSpc>
                        <a:spcAft>
                          <a:spcPts val="0"/>
                        </a:spcAft>
                        <a:buSzPts val="900"/>
                        <a:buFont typeface="Wingdings"/>
                        <a:buChar char=""/>
                        <a:tabLst>
                          <a:tab pos="222885" algn="l"/>
                        </a:tabLst>
                      </a:pPr>
                      <a:r>
                        <a:rPr lang="fa-IR" sz="1600" b="1" dirty="0">
                          <a:uFill>
                            <a:solidFill>
                              <a:srgbClr val="0070C0"/>
                            </a:solidFill>
                          </a:uFill>
                          <a:latin typeface="Calibri"/>
                          <a:ea typeface="Calibri"/>
                          <a:cs typeface="B Nazanin"/>
                        </a:rPr>
                        <a:t>تکیه بر نگاه دفن و یا پسماند سوزی به جای کل حلقه های زنجیره مدیریت پسماندها ( کاهش تولید پسمان ، بازیافت و بازیابی و دفن مهندسی یا ریجک سوزی استاندارد )</a:t>
                      </a:r>
                      <a:endParaRPr lang="en-US" sz="1600" b="1" dirty="0">
                        <a:uFill>
                          <a:solidFill>
                            <a:srgbClr val="0070C0"/>
                          </a:solidFill>
                        </a:uFill>
                        <a:latin typeface="Calibri"/>
                        <a:ea typeface="Calibri"/>
                        <a:cs typeface="Wingdings"/>
                      </a:endParaRPr>
                    </a:p>
                  </a:txBody>
                  <a:tcPr marL="45533" marR="45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ar-SA" sz="1600" b="1">
                          <a:latin typeface="Calibri"/>
                          <a:ea typeface="Calibri"/>
                          <a:cs typeface="B Nazanin"/>
                        </a:rPr>
                        <a:t>3</a:t>
                      </a:r>
                      <a:endParaRPr lang="en-US" sz="1600" b="1">
                        <a:latin typeface="Calibri"/>
                        <a:ea typeface="Calibri"/>
                        <a:cs typeface="Arial"/>
                      </a:endParaRPr>
                    </a:p>
                  </a:txBody>
                  <a:tcPr marL="45533" marR="45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478638">
                <a:tc>
                  <a:txBody>
                    <a:bodyPr/>
                    <a:lstStyle/>
                    <a:p>
                      <a:pPr marL="342900" lvl="0" indent="-342900" algn="r" rtl="1">
                        <a:lnSpc>
                          <a:spcPct val="100000"/>
                        </a:lnSpc>
                        <a:spcAft>
                          <a:spcPts val="0"/>
                        </a:spcAft>
                        <a:buSzPts val="900"/>
                        <a:buFont typeface="Wingdings"/>
                        <a:buChar char=""/>
                        <a:tabLst>
                          <a:tab pos="222885" algn="l"/>
                        </a:tabLst>
                      </a:pPr>
                      <a:r>
                        <a:rPr lang="fa-IR" sz="1600" b="1">
                          <a:uFill>
                            <a:solidFill>
                              <a:srgbClr val="0070C0"/>
                            </a:solidFill>
                          </a:uFill>
                          <a:latin typeface="Calibri"/>
                          <a:ea typeface="Calibri"/>
                          <a:cs typeface="B Nazanin"/>
                        </a:rPr>
                        <a:t>عدم رویکرد صحیح سازمان حفاظت محیط زیست با توجه به نقش حاکمیتی و نظارتی خود در خصوص مدیریت پسماندها به خصوص در قبال پسماندهای صنعتی و ویژه </a:t>
                      </a:r>
                      <a:endParaRPr lang="en-US" sz="1600" b="1">
                        <a:uFill>
                          <a:solidFill>
                            <a:srgbClr val="0070C0"/>
                          </a:solidFill>
                        </a:uFill>
                        <a:latin typeface="Calibri"/>
                        <a:ea typeface="Calibri"/>
                        <a:cs typeface="Wingdings"/>
                      </a:endParaRPr>
                    </a:p>
                  </a:txBody>
                  <a:tcPr marL="45533" marR="45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ar-SA" sz="1600" b="1">
                          <a:latin typeface="Calibri"/>
                          <a:ea typeface="Calibri"/>
                          <a:cs typeface="B Nazanin"/>
                        </a:rPr>
                        <a:t>4</a:t>
                      </a:r>
                      <a:endParaRPr lang="en-US" sz="1600" b="1">
                        <a:latin typeface="Calibri"/>
                        <a:ea typeface="Calibri"/>
                        <a:cs typeface="Arial"/>
                      </a:endParaRPr>
                    </a:p>
                  </a:txBody>
                  <a:tcPr marL="45533" marR="45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478638">
                <a:tc>
                  <a:txBody>
                    <a:bodyPr/>
                    <a:lstStyle/>
                    <a:p>
                      <a:pPr marL="342900" lvl="0" indent="-342900" algn="r" rtl="1">
                        <a:lnSpc>
                          <a:spcPct val="100000"/>
                        </a:lnSpc>
                        <a:spcAft>
                          <a:spcPts val="0"/>
                        </a:spcAft>
                        <a:buSzPts val="900"/>
                        <a:buFont typeface="Wingdings"/>
                        <a:buChar char=""/>
                        <a:tabLst>
                          <a:tab pos="222885" algn="l"/>
                        </a:tabLst>
                      </a:pPr>
                      <a:r>
                        <a:rPr lang="fa-IR" sz="1600" b="1">
                          <a:uFill>
                            <a:solidFill>
                              <a:srgbClr val="0070C0"/>
                            </a:solidFill>
                          </a:uFill>
                          <a:latin typeface="Calibri"/>
                          <a:ea typeface="Calibri"/>
                          <a:cs typeface="B Nazanin"/>
                        </a:rPr>
                        <a:t>عدم مطالبه گری سازمان حفاظت محیط زیست از دستگاههای ذیربط مانند وزارت کشور ، وزارت جهاد کشاورزی ، وزارت بهداشت و تقابل مستقیم با واحد ها و منابع تولید کننده پسماند</a:t>
                      </a:r>
                      <a:endParaRPr lang="en-US" sz="1600" b="1">
                        <a:uFill>
                          <a:solidFill>
                            <a:srgbClr val="0070C0"/>
                          </a:solidFill>
                        </a:uFill>
                        <a:latin typeface="Calibri"/>
                        <a:ea typeface="Calibri"/>
                        <a:cs typeface="Wingdings"/>
                      </a:endParaRPr>
                    </a:p>
                  </a:txBody>
                  <a:tcPr marL="45533" marR="45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ar-SA" sz="1600" b="1">
                          <a:latin typeface="Calibri"/>
                          <a:ea typeface="Calibri"/>
                          <a:cs typeface="B Nazanin"/>
                        </a:rPr>
                        <a:t>5</a:t>
                      </a:r>
                      <a:endParaRPr lang="en-US" sz="1600" b="1">
                        <a:latin typeface="Calibri"/>
                        <a:ea typeface="Calibri"/>
                        <a:cs typeface="Arial"/>
                      </a:endParaRPr>
                    </a:p>
                  </a:txBody>
                  <a:tcPr marL="45533" marR="45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478638">
                <a:tc>
                  <a:txBody>
                    <a:bodyPr/>
                    <a:lstStyle/>
                    <a:p>
                      <a:pPr marL="342900" lvl="0" indent="-342900" algn="r" rtl="1">
                        <a:lnSpc>
                          <a:spcPct val="100000"/>
                        </a:lnSpc>
                        <a:spcAft>
                          <a:spcPts val="0"/>
                        </a:spcAft>
                        <a:buSzPts val="900"/>
                        <a:buFont typeface="Wingdings"/>
                        <a:buChar char=""/>
                        <a:tabLst>
                          <a:tab pos="222885" algn="l"/>
                        </a:tabLst>
                      </a:pPr>
                      <a:r>
                        <a:rPr lang="fa-IR" sz="1600" b="1" dirty="0">
                          <a:uFill>
                            <a:solidFill>
                              <a:srgbClr val="0070C0"/>
                            </a:solidFill>
                          </a:uFill>
                          <a:latin typeface="Calibri"/>
                          <a:ea typeface="Calibri"/>
                          <a:cs typeface="B Nazanin"/>
                        </a:rPr>
                        <a:t>اولی شدن رویکرد درآمد زایی ، سود آوری و یا عدم پرداخت هزینه در قبال پسماندهای تولیدی و قرار گیری پسماند در بازار داد و ستد با محوریت اقتصادی به جای مدیریت صحیح زیست محیطی و بهداشتی آنها</a:t>
                      </a:r>
                      <a:endParaRPr lang="en-US" sz="1600" b="1" dirty="0">
                        <a:uFill>
                          <a:solidFill>
                            <a:srgbClr val="0070C0"/>
                          </a:solidFill>
                        </a:uFill>
                        <a:latin typeface="Calibri"/>
                        <a:ea typeface="Calibri"/>
                        <a:cs typeface="Wingdings"/>
                      </a:endParaRPr>
                    </a:p>
                  </a:txBody>
                  <a:tcPr marL="45533" marR="45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ar-SA" sz="1600" b="1">
                          <a:latin typeface="Calibri"/>
                          <a:ea typeface="Calibri"/>
                          <a:cs typeface="B Nazanin"/>
                        </a:rPr>
                        <a:t>6</a:t>
                      </a:r>
                      <a:endParaRPr lang="en-US" sz="1600" b="1">
                        <a:latin typeface="Calibri"/>
                        <a:ea typeface="Calibri"/>
                        <a:cs typeface="Arial"/>
                      </a:endParaRPr>
                    </a:p>
                  </a:txBody>
                  <a:tcPr marL="45533" marR="45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00388">
                <a:tc>
                  <a:txBody>
                    <a:bodyPr/>
                    <a:lstStyle/>
                    <a:p>
                      <a:pPr marL="342900" lvl="0" indent="-342900" algn="r" rtl="1">
                        <a:lnSpc>
                          <a:spcPct val="100000"/>
                        </a:lnSpc>
                        <a:spcAft>
                          <a:spcPts val="0"/>
                        </a:spcAft>
                        <a:buSzPts val="900"/>
                        <a:buFont typeface="Wingdings"/>
                        <a:buChar char=""/>
                        <a:tabLst>
                          <a:tab pos="222885" algn="l"/>
                        </a:tabLst>
                      </a:pPr>
                      <a:r>
                        <a:rPr lang="fa-IR" sz="1600" b="1" dirty="0">
                          <a:uFill>
                            <a:solidFill>
                              <a:srgbClr val="0070C0"/>
                            </a:solidFill>
                          </a:uFill>
                          <a:latin typeface="Calibri"/>
                          <a:ea typeface="Calibri"/>
                          <a:cs typeface="B Nazanin"/>
                        </a:rPr>
                        <a:t>نیمه کاره رها شدن تاسیسات تبدیل پسماند به کود یا انرژی بعد از اعتبار بخشی های مکرر.</a:t>
                      </a:r>
                      <a:endParaRPr lang="en-US" sz="1600" b="1" dirty="0">
                        <a:uFill>
                          <a:solidFill>
                            <a:srgbClr val="0070C0"/>
                          </a:solidFill>
                        </a:uFill>
                        <a:latin typeface="Calibri"/>
                        <a:ea typeface="Calibri"/>
                        <a:cs typeface="Wingdings"/>
                      </a:endParaRPr>
                    </a:p>
                  </a:txBody>
                  <a:tcPr marL="45533" marR="45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ar-SA" sz="1600" b="1">
                          <a:latin typeface="Calibri"/>
                          <a:ea typeface="Calibri"/>
                          <a:cs typeface="B Nazanin"/>
                        </a:rPr>
                        <a:t>7</a:t>
                      </a:r>
                      <a:endParaRPr lang="en-US" sz="1600" b="1">
                        <a:latin typeface="Calibri"/>
                        <a:ea typeface="Calibri"/>
                        <a:cs typeface="Arial"/>
                      </a:endParaRPr>
                    </a:p>
                  </a:txBody>
                  <a:tcPr marL="45533" marR="45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300388">
                <a:tc>
                  <a:txBody>
                    <a:bodyPr/>
                    <a:lstStyle/>
                    <a:p>
                      <a:pPr marL="342900" lvl="0" indent="-342900" algn="r" rtl="1">
                        <a:lnSpc>
                          <a:spcPct val="100000"/>
                        </a:lnSpc>
                        <a:spcAft>
                          <a:spcPts val="0"/>
                        </a:spcAft>
                        <a:buSzPts val="900"/>
                        <a:buFont typeface="Wingdings"/>
                        <a:buChar char=""/>
                        <a:tabLst>
                          <a:tab pos="222885" algn="l"/>
                        </a:tabLst>
                      </a:pPr>
                      <a:r>
                        <a:rPr lang="fa-IR" sz="1600" b="1">
                          <a:uFill>
                            <a:solidFill>
                              <a:srgbClr val="0070C0"/>
                            </a:solidFill>
                          </a:uFill>
                          <a:latin typeface="Calibri"/>
                          <a:ea typeface="Calibri"/>
                          <a:cs typeface="B Nazanin"/>
                        </a:rPr>
                        <a:t>عدم استفاده از شیوه های نوین و کارآمد روز دنیا در مدیریت پسماندهای عادی.</a:t>
                      </a:r>
                      <a:endParaRPr lang="en-US" sz="1600" b="1">
                        <a:uFill>
                          <a:solidFill>
                            <a:srgbClr val="0070C0"/>
                          </a:solidFill>
                        </a:uFill>
                        <a:latin typeface="Calibri"/>
                        <a:ea typeface="Calibri"/>
                        <a:cs typeface="Wingdings"/>
                      </a:endParaRPr>
                    </a:p>
                  </a:txBody>
                  <a:tcPr marL="45533" marR="45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ar-SA" sz="1600" b="1">
                          <a:latin typeface="Calibri"/>
                          <a:ea typeface="Calibri"/>
                          <a:cs typeface="B Nazanin"/>
                        </a:rPr>
                        <a:t>8</a:t>
                      </a:r>
                      <a:endParaRPr lang="en-US" sz="1600" b="1">
                        <a:latin typeface="Calibri"/>
                        <a:ea typeface="Calibri"/>
                        <a:cs typeface="Arial"/>
                      </a:endParaRPr>
                    </a:p>
                  </a:txBody>
                  <a:tcPr marL="45533" marR="45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00388">
                <a:tc>
                  <a:txBody>
                    <a:bodyPr/>
                    <a:lstStyle/>
                    <a:p>
                      <a:pPr marL="342900" lvl="0" indent="-342900" algn="r" rtl="1">
                        <a:lnSpc>
                          <a:spcPct val="100000"/>
                        </a:lnSpc>
                        <a:spcAft>
                          <a:spcPts val="0"/>
                        </a:spcAft>
                        <a:buSzPts val="900"/>
                        <a:buFont typeface="Wingdings"/>
                        <a:buChar char=""/>
                        <a:tabLst>
                          <a:tab pos="222885" algn="l"/>
                        </a:tabLst>
                      </a:pPr>
                      <a:r>
                        <a:rPr lang="fa-IR" sz="1600" b="1" dirty="0">
                          <a:uFill>
                            <a:solidFill>
                              <a:srgbClr val="0070C0"/>
                            </a:solidFill>
                          </a:uFill>
                          <a:latin typeface="Calibri"/>
                          <a:ea typeface="Calibri"/>
                          <a:cs typeface="B Nazanin"/>
                        </a:rPr>
                        <a:t>عدم تولید کود کمپوست مطابق استادارد در مراکز پردازش و دفع پسماندها و لذا عدم رقابت کود های کمپوستی با کود های شیمیایی</a:t>
                      </a:r>
                      <a:endParaRPr lang="en-US" sz="1600" b="1" dirty="0">
                        <a:uFill>
                          <a:solidFill>
                            <a:srgbClr val="0070C0"/>
                          </a:solidFill>
                        </a:uFill>
                        <a:latin typeface="Calibri"/>
                        <a:ea typeface="Calibri"/>
                        <a:cs typeface="Wingdings"/>
                      </a:endParaRPr>
                    </a:p>
                  </a:txBody>
                  <a:tcPr marL="45533" marR="45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ar-SA" sz="1600" b="1">
                          <a:latin typeface="Calibri"/>
                          <a:ea typeface="Calibri"/>
                          <a:cs typeface="B Nazanin"/>
                        </a:rPr>
                        <a:t>9</a:t>
                      </a:r>
                      <a:endParaRPr lang="en-US" sz="1600" b="1">
                        <a:latin typeface="Calibri"/>
                        <a:ea typeface="Calibri"/>
                        <a:cs typeface="Arial"/>
                      </a:endParaRPr>
                    </a:p>
                  </a:txBody>
                  <a:tcPr marL="45533" marR="45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301006">
                <a:tc>
                  <a:txBody>
                    <a:bodyPr/>
                    <a:lstStyle/>
                    <a:p>
                      <a:pPr marL="342900" lvl="0" indent="-342900" algn="r" rtl="1">
                        <a:lnSpc>
                          <a:spcPct val="100000"/>
                        </a:lnSpc>
                        <a:spcAft>
                          <a:spcPts val="0"/>
                        </a:spcAft>
                        <a:buSzPts val="900"/>
                        <a:buFont typeface="Wingdings"/>
                        <a:buChar char=""/>
                        <a:tabLst>
                          <a:tab pos="222885" algn="l"/>
                        </a:tabLst>
                      </a:pPr>
                      <a:r>
                        <a:rPr lang="fa-IR" sz="1600" b="1">
                          <a:uFill>
                            <a:solidFill>
                              <a:srgbClr val="0070C0"/>
                            </a:solidFill>
                          </a:uFill>
                          <a:latin typeface="Calibri"/>
                          <a:ea typeface="Calibri"/>
                          <a:cs typeface="B Nazanin"/>
                        </a:rPr>
                        <a:t>عدم استقرار صنایع بازیافت کننده و تبدیلی پسماند عادی و کشاورزی در مناطق استراتژیک استانهای کشور </a:t>
                      </a:r>
                      <a:endParaRPr lang="en-US" sz="1600" b="1">
                        <a:uFill>
                          <a:solidFill>
                            <a:srgbClr val="0070C0"/>
                          </a:solidFill>
                        </a:uFill>
                        <a:latin typeface="Calibri"/>
                        <a:ea typeface="Calibri"/>
                        <a:cs typeface="Wingdings"/>
                      </a:endParaRPr>
                    </a:p>
                  </a:txBody>
                  <a:tcPr marL="45533" marR="45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ar-SA" sz="1600" b="1">
                          <a:latin typeface="Calibri"/>
                          <a:ea typeface="Calibri"/>
                          <a:cs typeface="B Nazanin"/>
                        </a:rPr>
                        <a:t>10</a:t>
                      </a:r>
                      <a:endParaRPr lang="en-US" sz="1600" b="1">
                        <a:latin typeface="Calibri"/>
                        <a:ea typeface="Calibri"/>
                        <a:cs typeface="Arial"/>
                      </a:endParaRPr>
                    </a:p>
                  </a:txBody>
                  <a:tcPr marL="45533" marR="45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31975">
                <a:tc>
                  <a:txBody>
                    <a:bodyPr/>
                    <a:lstStyle/>
                    <a:p>
                      <a:pPr marL="342900" lvl="0" indent="-342900" algn="r" rtl="1">
                        <a:lnSpc>
                          <a:spcPct val="100000"/>
                        </a:lnSpc>
                        <a:spcAft>
                          <a:spcPts val="0"/>
                        </a:spcAft>
                        <a:buSzPts val="900"/>
                        <a:buFont typeface="Wingdings"/>
                        <a:buChar char=""/>
                        <a:tabLst>
                          <a:tab pos="222885" algn="l"/>
                        </a:tabLst>
                      </a:pPr>
                      <a:r>
                        <a:rPr lang="fa-IR" sz="1600" b="1">
                          <a:uFill>
                            <a:solidFill>
                              <a:srgbClr val="0070C0"/>
                            </a:solidFill>
                          </a:uFill>
                          <a:latin typeface="Calibri"/>
                          <a:ea typeface="Calibri"/>
                          <a:cs typeface="B Nazanin"/>
                        </a:rPr>
                        <a:t>عدم وجود سیستم تصفیه شیرابه و رها کردن آن در محیط( مناطق کاربری جنگلی، کشاورزی و رودخانه و تالابها )</a:t>
                      </a:r>
                      <a:endParaRPr lang="en-US" sz="1600" b="1">
                        <a:uFill>
                          <a:solidFill>
                            <a:srgbClr val="0070C0"/>
                          </a:solidFill>
                        </a:uFill>
                        <a:latin typeface="Calibri"/>
                        <a:ea typeface="Calibri"/>
                        <a:cs typeface="Wingdings"/>
                      </a:endParaRPr>
                    </a:p>
                  </a:txBody>
                  <a:tcPr marL="45533" marR="45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ar-SA" sz="1600" b="1">
                          <a:latin typeface="Calibri"/>
                          <a:ea typeface="Calibri"/>
                          <a:cs typeface="B Nazanin"/>
                        </a:rPr>
                        <a:t>11</a:t>
                      </a:r>
                      <a:endParaRPr lang="en-US" sz="1600" b="1">
                        <a:latin typeface="Calibri"/>
                        <a:ea typeface="Calibri"/>
                        <a:cs typeface="Arial"/>
                      </a:endParaRPr>
                    </a:p>
                  </a:txBody>
                  <a:tcPr marL="45533" marR="45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478638">
                <a:tc>
                  <a:txBody>
                    <a:bodyPr/>
                    <a:lstStyle/>
                    <a:p>
                      <a:pPr marL="342900" lvl="0" indent="-342900" algn="r" rtl="1">
                        <a:lnSpc>
                          <a:spcPct val="100000"/>
                        </a:lnSpc>
                        <a:spcAft>
                          <a:spcPts val="0"/>
                        </a:spcAft>
                        <a:buSzPts val="900"/>
                        <a:buFont typeface="Wingdings"/>
                        <a:buChar char=""/>
                        <a:tabLst>
                          <a:tab pos="222885" algn="l"/>
                        </a:tabLst>
                      </a:pPr>
                      <a:r>
                        <a:rPr lang="fa-IR" sz="1600" b="1">
                          <a:uFill>
                            <a:solidFill>
                              <a:srgbClr val="0070C0"/>
                            </a:solidFill>
                          </a:uFill>
                          <a:latin typeface="Calibri"/>
                          <a:ea typeface="Calibri"/>
                          <a:cs typeface="B Nazanin"/>
                        </a:rPr>
                        <a:t>عدم استفاده از سیستمهای مکانیزه در جمع آوری پسماندهای عادی خشک ارزشمند، مانند بطریهای نوشیدنی، پلاستیکها ، شیشه و ... در محیط تحت مدیریت شهری.</a:t>
                      </a:r>
                      <a:endParaRPr lang="en-US" sz="1600" b="1">
                        <a:uFill>
                          <a:solidFill>
                            <a:srgbClr val="0070C0"/>
                          </a:solidFill>
                        </a:uFill>
                        <a:latin typeface="Calibri"/>
                        <a:ea typeface="Calibri"/>
                        <a:cs typeface="Wingdings"/>
                      </a:endParaRPr>
                    </a:p>
                  </a:txBody>
                  <a:tcPr marL="45533" marR="45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ar-SA" sz="1600" b="1">
                          <a:latin typeface="Calibri"/>
                          <a:ea typeface="Calibri"/>
                          <a:cs typeface="B Nazanin"/>
                        </a:rPr>
                        <a:t>12</a:t>
                      </a:r>
                      <a:endParaRPr lang="en-US" sz="1600" b="1">
                        <a:latin typeface="Calibri"/>
                        <a:ea typeface="Calibri"/>
                        <a:cs typeface="Arial"/>
                      </a:endParaRPr>
                    </a:p>
                  </a:txBody>
                  <a:tcPr marL="45533" marR="45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90478">
                <a:tc>
                  <a:txBody>
                    <a:bodyPr/>
                    <a:lstStyle/>
                    <a:p>
                      <a:pPr marL="342900" lvl="0" indent="-342900" algn="r" rtl="1">
                        <a:lnSpc>
                          <a:spcPct val="100000"/>
                        </a:lnSpc>
                        <a:spcAft>
                          <a:spcPts val="0"/>
                        </a:spcAft>
                        <a:buSzPts val="900"/>
                        <a:buFont typeface="Wingdings"/>
                        <a:buChar char=""/>
                        <a:tabLst>
                          <a:tab pos="222885" algn="l"/>
                        </a:tabLst>
                      </a:pPr>
                      <a:r>
                        <a:rPr lang="fa-IR" sz="1600" b="1">
                          <a:uFill>
                            <a:solidFill>
                              <a:srgbClr val="0070C0"/>
                            </a:solidFill>
                          </a:uFill>
                          <a:latin typeface="Calibri"/>
                          <a:ea typeface="Calibri"/>
                          <a:cs typeface="B Nazanin"/>
                        </a:rPr>
                        <a:t>عدم مدیریت جزء ویژه پسماندهای در مدیریت اجرایی پسماندهای عادی</a:t>
                      </a:r>
                      <a:endParaRPr lang="en-US" sz="1600" b="1">
                        <a:uFill>
                          <a:solidFill>
                            <a:srgbClr val="0070C0"/>
                          </a:solidFill>
                        </a:uFill>
                        <a:latin typeface="Calibri"/>
                        <a:ea typeface="Calibri"/>
                        <a:cs typeface="Wingdings"/>
                      </a:endParaRPr>
                    </a:p>
                  </a:txBody>
                  <a:tcPr marL="45533" marR="45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ar-SA" sz="1600" b="1">
                          <a:latin typeface="Calibri"/>
                          <a:ea typeface="Calibri"/>
                          <a:cs typeface="B Nazanin"/>
                        </a:rPr>
                        <a:t>13</a:t>
                      </a:r>
                      <a:endParaRPr lang="en-US" sz="1600" b="1">
                        <a:latin typeface="Calibri"/>
                        <a:ea typeface="Calibri"/>
                        <a:cs typeface="Arial"/>
                      </a:endParaRPr>
                    </a:p>
                  </a:txBody>
                  <a:tcPr marL="45533" marR="45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478638">
                <a:tc>
                  <a:txBody>
                    <a:bodyPr/>
                    <a:lstStyle/>
                    <a:p>
                      <a:pPr marL="342900" lvl="0" indent="-342900" algn="r" rtl="1">
                        <a:lnSpc>
                          <a:spcPct val="100000"/>
                        </a:lnSpc>
                        <a:spcAft>
                          <a:spcPts val="0"/>
                        </a:spcAft>
                        <a:buSzPts val="900"/>
                        <a:buFont typeface="Wingdings"/>
                        <a:buChar char=""/>
                        <a:tabLst>
                          <a:tab pos="222885" algn="l"/>
                        </a:tabLst>
                      </a:pPr>
                      <a:r>
                        <a:rPr lang="fa-IR" sz="1600" b="1">
                          <a:uFill>
                            <a:solidFill>
                              <a:srgbClr val="0070C0"/>
                            </a:solidFill>
                          </a:uFill>
                          <a:latin typeface="Calibri"/>
                          <a:ea typeface="Calibri"/>
                          <a:cs typeface="B Nazanin"/>
                        </a:rPr>
                        <a:t>وابستگی واحد های بازیافت داخلی به ضایعات خارج از کشور و لذا گم شدن جایگاه و هدف اصلی از توسعه صنایع بازیافت درکشور ( کمک به مدیریت پسماندهای داخلی)</a:t>
                      </a:r>
                      <a:endParaRPr lang="en-US" sz="1600" b="1">
                        <a:uFill>
                          <a:solidFill>
                            <a:srgbClr val="0070C0"/>
                          </a:solidFill>
                        </a:uFill>
                        <a:latin typeface="Calibri"/>
                        <a:ea typeface="Calibri"/>
                        <a:cs typeface="Wingdings"/>
                      </a:endParaRPr>
                    </a:p>
                  </a:txBody>
                  <a:tcPr marL="45533" marR="45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ar-SA" sz="1600" b="1">
                          <a:latin typeface="Calibri"/>
                          <a:ea typeface="Calibri"/>
                          <a:cs typeface="B Nazanin"/>
                        </a:rPr>
                        <a:t>14</a:t>
                      </a:r>
                      <a:endParaRPr lang="en-US" sz="1600" b="1">
                        <a:latin typeface="Calibri"/>
                        <a:ea typeface="Calibri"/>
                        <a:cs typeface="Arial"/>
                      </a:endParaRPr>
                    </a:p>
                  </a:txBody>
                  <a:tcPr marL="45533" marR="45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39320">
                <a:tc>
                  <a:txBody>
                    <a:bodyPr/>
                    <a:lstStyle/>
                    <a:p>
                      <a:pPr marL="342900" lvl="0" indent="-342900" algn="r" rtl="1">
                        <a:lnSpc>
                          <a:spcPct val="100000"/>
                        </a:lnSpc>
                        <a:spcAft>
                          <a:spcPts val="0"/>
                        </a:spcAft>
                        <a:buSzPts val="900"/>
                        <a:buFont typeface="Wingdings"/>
                        <a:buChar char=""/>
                        <a:tabLst>
                          <a:tab pos="222885" algn="l"/>
                        </a:tabLst>
                      </a:pPr>
                      <a:r>
                        <a:rPr lang="fa-IR" sz="1600" b="1">
                          <a:uFill>
                            <a:solidFill>
                              <a:srgbClr val="0070C0"/>
                            </a:solidFill>
                          </a:uFill>
                          <a:latin typeface="Calibri"/>
                          <a:ea typeface="Calibri"/>
                          <a:cs typeface="B Nazanin"/>
                        </a:rPr>
                        <a:t>واردات ضایعات ، بازیافت بخش های ارزشمند و صادرات آنها از کشور</a:t>
                      </a:r>
                      <a:endParaRPr lang="en-US" sz="1600" b="1">
                        <a:uFill>
                          <a:solidFill>
                            <a:srgbClr val="0070C0"/>
                          </a:solidFill>
                        </a:uFill>
                        <a:latin typeface="Calibri"/>
                        <a:ea typeface="Calibri"/>
                        <a:cs typeface="Wingdings"/>
                      </a:endParaRPr>
                    </a:p>
                  </a:txBody>
                  <a:tcPr marL="45533" marR="45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ar-SA" sz="1600" b="1" dirty="0">
                          <a:latin typeface="Calibri"/>
                          <a:ea typeface="Calibri"/>
                          <a:cs typeface="B Nazanin"/>
                        </a:rPr>
                        <a:t>15</a:t>
                      </a:r>
                      <a:endParaRPr lang="en-US" sz="1600" b="1" dirty="0">
                        <a:latin typeface="Calibri"/>
                        <a:ea typeface="Calibri"/>
                        <a:cs typeface="Arial"/>
                      </a:endParaRPr>
                    </a:p>
                  </a:txBody>
                  <a:tcPr marL="45533" marR="45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bl>
          </a:graphicData>
        </a:graphic>
      </p:graphicFrame>
    </p:spTree>
    <p:extLst>
      <p:ext uri="{BB962C8B-B14F-4D97-AF65-F5344CB8AC3E}">
        <p14:creationId xmlns:p14="http://schemas.microsoft.com/office/powerpoint/2010/main" xmlns="" val="37160762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457200"/>
          <a:ext cx="8534400" cy="5254726"/>
        </p:xfrm>
        <a:graphic>
          <a:graphicData uri="http://schemas.openxmlformats.org/drawingml/2006/table">
            <a:tbl>
              <a:tblPr/>
              <a:tblGrid>
                <a:gridCol w="7948874"/>
                <a:gridCol w="585526"/>
              </a:tblGrid>
              <a:tr h="480590">
                <a:tc>
                  <a:txBody>
                    <a:bodyPr/>
                    <a:lstStyle/>
                    <a:p>
                      <a:pPr algn="ctr">
                        <a:lnSpc>
                          <a:spcPct val="100000"/>
                        </a:lnSpc>
                        <a:spcAft>
                          <a:spcPts val="0"/>
                        </a:spcAft>
                      </a:pPr>
                      <a:r>
                        <a:rPr lang="ar-SA" sz="1600" b="1" dirty="0">
                          <a:solidFill>
                            <a:srgbClr val="0070C0"/>
                          </a:solidFill>
                          <a:latin typeface="Calibri"/>
                          <a:ea typeface="Calibri"/>
                          <a:cs typeface="B Nazanin"/>
                        </a:rPr>
                        <a:t>مهمترین چالش ها </a:t>
                      </a:r>
                      <a:endParaRPr lang="en-US" sz="1600" b="1" dirty="0">
                        <a:latin typeface="Calibri"/>
                        <a:ea typeface="Calibri"/>
                        <a:cs typeface="Arial"/>
                      </a:endParaRPr>
                    </a:p>
                  </a:txBody>
                  <a:tcPr marL="45533" marR="45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fa-IR" sz="1600" b="1" dirty="0">
                          <a:solidFill>
                            <a:srgbClr val="0070C0"/>
                          </a:solidFill>
                          <a:latin typeface="Calibri"/>
                          <a:ea typeface="Calibri"/>
                          <a:cs typeface="B Nazanin"/>
                        </a:rPr>
                        <a:t>ردیف</a:t>
                      </a:r>
                      <a:endParaRPr lang="en-US" sz="1600" b="1" dirty="0">
                        <a:latin typeface="Calibri"/>
                        <a:ea typeface="Calibri"/>
                        <a:cs typeface="Arial"/>
                      </a:endParaRPr>
                    </a:p>
                  </a:txBody>
                  <a:tcPr marL="45533" marR="45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510010">
                <a:tc>
                  <a:txBody>
                    <a:bodyPr/>
                    <a:lstStyle/>
                    <a:p>
                      <a:pPr marL="342900" lvl="0" indent="-342900" algn="r" rtl="1">
                        <a:lnSpc>
                          <a:spcPct val="100000"/>
                        </a:lnSpc>
                        <a:spcAft>
                          <a:spcPts val="0"/>
                        </a:spcAft>
                        <a:buSzPts val="900"/>
                        <a:buFont typeface="Wingdings"/>
                        <a:buChar char=""/>
                        <a:tabLst>
                          <a:tab pos="222885" algn="l"/>
                        </a:tabLst>
                      </a:pPr>
                      <a:r>
                        <a:rPr lang="fa-IR" sz="1600" b="1" dirty="0">
                          <a:uFill>
                            <a:solidFill>
                              <a:srgbClr val="0070C0"/>
                            </a:solidFill>
                          </a:uFill>
                          <a:latin typeface="Calibri"/>
                          <a:ea typeface="Calibri"/>
                          <a:cs typeface="B Nazanin"/>
                        </a:rPr>
                        <a:t>نگاه درآمدزائی صرف در واحد های بازیافت و لذا هدر رفت آب ، انرژی و منابع ارزشمند طبیعی به نفع کشور های دریافت کننده کالاهای صادراتی  با تاکید بر کاغذ و سرب </a:t>
                      </a:r>
                      <a:endParaRPr lang="en-US" sz="1600" b="1" dirty="0">
                        <a:uFill>
                          <a:solidFill>
                            <a:srgbClr val="0070C0"/>
                          </a:solidFill>
                        </a:uFill>
                        <a:latin typeface="Calibri"/>
                        <a:ea typeface="Calibri"/>
                        <a:cs typeface="Wingdings"/>
                      </a:endParaRPr>
                    </a:p>
                  </a:txBody>
                  <a:tcPr marL="45533" marR="45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ar-SA" sz="1600" b="1" dirty="0">
                          <a:latin typeface="Calibri"/>
                          <a:ea typeface="Calibri"/>
                          <a:cs typeface="B Nazanin"/>
                        </a:rPr>
                        <a:t>16</a:t>
                      </a:r>
                      <a:endParaRPr lang="en-US" sz="1600" b="1" dirty="0">
                        <a:latin typeface="Calibri"/>
                        <a:ea typeface="Calibri"/>
                        <a:cs typeface="Arial"/>
                      </a:endParaRPr>
                    </a:p>
                  </a:txBody>
                  <a:tcPr marL="45533" marR="45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56811">
                <a:tc>
                  <a:txBody>
                    <a:bodyPr/>
                    <a:lstStyle/>
                    <a:p>
                      <a:pPr marL="342900" lvl="0" indent="-342900" algn="r" rtl="1">
                        <a:lnSpc>
                          <a:spcPct val="100000"/>
                        </a:lnSpc>
                        <a:spcAft>
                          <a:spcPts val="0"/>
                        </a:spcAft>
                        <a:buSzPts val="900"/>
                        <a:buFont typeface="Wingdings"/>
                        <a:buChar char=""/>
                        <a:tabLst>
                          <a:tab pos="222885" algn="l"/>
                        </a:tabLst>
                      </a:pPr>
                      <a:r>
                        <a:rPr lang="fa-IR" sz="1600" b="1">
                          <a:uFill>
                            <a:solidFill>
                              <a:srgbClr val="0070C0"/>
                            </a:solidFill>
                          </a:uFill>
                          <a:latin typeface="Calibri"/>
                          <a:ea typeface="Calibri"/>
                          <a:cs typeface="B Nazanin"/>
                        </a:rPr>
                        <a:t>عدم حمايت هاي مالي و قانوني دولت از مدیریت های اجرایی پسماند با توجه به هزینه های بالای مدیریت پسماند. </a:t>
                      </a:r>
                      <a:endParaRPr lang="en-US" sz="1600" b="1">
                        <a:uFill>
                          <a:solidFill>
                            <a:srgbClr val="0070C0"/>
                          </a:solidFill>
                        </a:uFill>
                        <a:latin typeface="Calibri"/>
                        <a:ea typeface="Calibri"/>
                        <a:cs typeface="Wingdings"/>
                      </a:endParaRPr>
                    </a:p>
                  </a:txBody>
                  <a:tcPr marL="45533" marR="45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ar-SA" sz="1600" b="1" dirty="0">
                          <a:latin typeface="Calibri"/>
                          <a:ea typeface="Calibri"/>
                          <a:cs typeface="B Nazanin"/>
                        </a:rPr>
                        <a:t>17</a:t>
                      </a:r>
                      <a:endParaRPr lang="en-US" sz="1600" b="1" dirty="0">
                        <a:latin typeface="Calibri"/>
                        <a:ea typeface="Calibri"/>
                        <a:cs typeface="Arial"/>
                      </a:endParaRPr>
                    </a:p>
                  </a:txBody>
                  <a:tcPr marL="45533" marR="45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07429">
                <a:tc>
                  <a:txBody>
                    <a:bodyPr/>
                    <a:lstStyle/>
                    <a:p>
                      <a:pPr marL="342900" lvl="0" indent="-342900" algn="r" rtl="1">
                        <a:lnSpc>
                          <a:spcPct val="100000"/>
                        </a:lnSpc>
                        <a:spcAft>
                          <a:spcPts val="0"/>
                        </a:spcAft>
                        <a:buSzPts val="900"/>
                        <a:buFont typeface="Wingdings"/>
                        <a:buChar char=""/>
                        <a:tabLst>
                          <a:tab pos="222885" algn="l"/>
                        </a:tabLst>
                      </a:pPr>
                      <a:r>
                        <a:rPr lang="fa-IR" sz="1600" b="1" dirty="0">
                          <a:uFill>
                            <a:solidFill>
                              <a:srgbClr val="0070C0"/>
                            </a:solidFill>
                          </a:uFill>
                          <a:latin typeface="Calibri"/>
                          <a:ea typeface="Calibri"/>
                          <a:cs typeface="B Nazanin"/>
                        </a:rPr>
                        <a:t>واردات کالاهای دست دوم به کشور که در آینده ای نزدیک به پسماند تبدیل می شوند (برخی کشورها توسعه یافته ازاین طریق پسماندهای آتی خود را به کشورهای در حال توسعه سرازیرمی کنند)</a:t>
                      </a:r>
                      <a:endParaRPr lang="en-US" sz="1600" b="1" dirty="0">
                        <a:uFill>
                          <a:solidFill>
                            <a:srgbClr val="0070C0"/>
                          </a:solidFill>
                        </a:uFill>
                        <a:latin typeface="Calibri"/>
                        <a:ea typeface="Calibri"/>
                        <a:cs typeface="Wingdings"/>
                      </a:endParaRPr>
                    </a:p>
                  </a:txBody>
                  <a:tcPr marL="45533" marR="45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ar-SA" sz="1600" b="1" dirty="0">
                          <a:latin typeface="Calibri"/>
                          <a:ea typeface="Calibri"/>
                          <a:cs typeface="B Nazanin"/>
                        </a:rPr>
                        <a:t>18</a:t>
                      </a:r>
                      <a:endParaRPr lang="en-US" sz="1600" b="1" dirty="0">
                        <a:latin typeface="Calibri"/>
                        <a:ea typeface="Calibri"/>
                        <a:cs typeface="Arial"/>
                      </a:endParaRPr>
                    </a:p>
                  </a:txBody>
                  <a:tcPr marL="45533" marR="45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56811">
                <a:tc>
                  <a:txBody>
                    <a:bodyPr/>
                    <a:lstStyle/>
                    <a:p>
                      <a:pPr marL="342900" lvl="0" indent="-342900" algn="r" rtl="1">
                        <a:lnSpc>
                          <a:spcPct val="100000"/>
                        </a:lnSpc>
                        <a:spcAft>
                          <a:spcPts val="0"/>
                        </a:spcAft>
                        <a:buSzPts val="900"/>
                        <a:buFont typeface="Wingdings"/>
                        <a:buChar char=""/>
                        <a:tabLst>
                          <a:tab pos="137795" algn="l"/>
                          <a:tab pos="457200" algn="l"/>
                        </a:tabLst>
                      </a:pPr>
                      <a:r>
                        <a:rPr lang="fa-IR" sz="1600" b="1">
                          <a:uFill>
                            <a:solidFill>
                              <a:srgbClr val="0070C0"/>
                            </a:solidFill>
                          </a:uFill>
                          <a:latin typeface="Calibri"/>
                          <a:ea typeface="Calibri"/>
                          <a:cs typeface="B Nazanin"/>
                        </a:rPr>
                        <a:t>عدم اجرای طرح تفکیک در مبداء و انجام تفکیک در مقصد به جای آن.</a:t>
                      </a:r>
                      <a:endParaRPr lang="en-US" sz="1600" b="1">
                        <a:uFill>
                          <a:solidFill>
                            <a:srgbClr val="0070C0"/>
                          </a:solidFill>
                        </a:uFill>
                        <a:latin typeface="Calibri"/>
                        <a:ea typeface="Calibri"/>
                        <a:cs typeface="Wingdings"/>
                      </a:endParaRPr>
                    </a:p>
                  </a:txBody>
                  <a:tcPr marL="45533" marR="45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ar-SA" sz="1600" b="1" dirty="0">
                          <a:latin typeface="Calibri"/>
                          <a:ea typeface="Calibri"/>
                          <a:cs typeface="B Nazanin"/>
                        </a:rPr>
                        <a:t>19</a:t>
                      </a:r>
                      <a:endParaRPr lang="en-US" sz="1600" b="1" dirty="0">
                        <a:latin typeface="Calibri"/>
                        <a:ea typeface="Calibri"/>
                        <a:cs typeface="Arial"/>
                      </a:endParaRPr>
                    </a:p>
                  </a:txBody>
                  <a:tcPr marL="45533" marR="45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56811">
                <a:tc>
                  <a:txBody>
                    <a:bodyPr/>
                    <a:lstStyle/>
                    <a:p>
                      <a:pPr marL="342900" lvl="0" indent="-342900" algn="r" rtl="1">
                        <a:lnSpc>
                          <a:spcPct val="100000"/>
                        </a:lnSpc>
                        <a:spcAft>
                          <a:spcPts val="0"/>
                        </a:spcAft>
                        <a:buSzPts val="900"/>
                        <a:buFont typeface="Wingdings"/>
                        <a:buChar char=""/>
                        <a:tabLst>
                          <a:tab pos="137795" algn="l"/>
                          <a:tab pos="457200" algn="l"/>
                        </a:tabLst>
                      </a:pPr>
                      <a:r>
                        <a:rPr lang="fa-IR" sz="1600" b="1">
                          <a:uFill>
                            <a:solidFill>
                              <a:srgbClr val="0070C0"/>
                            </a:solidFill>
                          </a:uFill>
                          <a:latin typeface="Calibri"/>
                          <a:ea typeface="Calibri"/>
                          <a:cs typeface="B Nazanin"/>
                        </a:rPr>
                        <a:t>عدم اصلاح الگوي مصرف و كاهش توليد پسماند </a:t>
                      </a:r>
                      <a:endParaRPr lang="en-US" sz="1600" b="1">
                        <a:uFill>
                          <a:solidFill>
                            <a:srgbClr val="0070C0"/>
                          </a:solidFill>
                        </a:uFill>
                        <a:latin typeface="Calibri"/>
                        <a:ea typeface="Calibri"/>
                        <a:cs typeface="Wingdings"/>
                      </a:endParaRPr>
                    </a:p>
                  </a:txBody>
                  <a:tcPr marL="45533" marR="45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ar-SA" sz="1600" b="1" dirty="0">
                          <a:latin typeface="Calibri"/>
                          <a:ea typeface="Calibri"/>
                          <a:cs typeface="B Nazanin"/>
                        </a:rPr>
                        <a:t>20</a:t>
                      </a:r>
                      <a:endParaRPr lang="en-US" sz="1600" b="1" dirty="0">
                        <a:latin typeface="Calibri"/>
                        <a:ea typeface="Calibri"/>
                        <a:cs typeface="Arial"/>
                      </a:endParaRPr>
                    </a:p>
                  </a:txBody>
                  <a:tcPr marL="45533" marR="45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440471">
                <a:tc>
                  <a:txBody>
                    <a:bodyPr/>
                    <a:lstStyle/>
                    <a:p>
                      <a:pPr marL="342900" lvl="0" indent="-342900" algn="r" rtl="1">
                        <a:lnSpc>
                          <a:spcPct val="100000"/>
                        </a:lnSpc>
                        <a:spcAft>
                          <a:spcPts val="0"/>
                        </a:spcAft>
                        <a:buSzPts val="900"/>
                        <a:buFont typeface="Wingdings"/>
                        <a:buChar char=""/>
                        <a:tabLst>
                          <a:tab pos="137795" algn="l"/>
                          <a:tab pos="457200" algn="l"/>
                        </a:tabLst>
                      </a:pPr>
                      <a:r>
                        <a:rPr lang="fa-IR" sz="1600" b="1">
                          <a:uFill>
                            <a:solidFill>
                              <a:srgbClr val="0070C0"/>
                            </a:solidFill>
                          </a:uFill>
                          <a:latin typeface="Calibri"/>
                          <a:ea typeface="Calibri"/>
                          <a:cs typeface="B Nazanin"/>
                        </a:rPr>
                        <a:t>عدم دانش کافی مدیریت های عملیاتی پسماندها از روشهای مدیریت زیست محیطی پسماندها </a:t>
                      </a:r>
                      <a:endParaRPr lang="en-US" sz="1600" b="1">
                        <a:uFill>
                          <a:solidFill>
                            <a:srgbClr val="0070C0"/>
                          </a:solidFill>
                        </a:uFill>
                        <a:latin typeface="Calibri"/>
                        <a:ea typeface="Calibri"/>
                        <a:cs typeface="Wingdings"/>
                      </a:endParaRPr>
                    </a:p>
                  </a:txBody>
                  <a:tcPr marL="45533" marR="45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ar-SA" sz="1600" b="1" dirty="0">
                          <a:latin typeface="Calibri"/>
                          <a:ea typeface="Calibri"/>
                          <a:cs typeface="B Nazanin"/>
                        </a:rPr>
                        <a:t>21</a:t>
                      </a:r>
                      <a:endParaRPr lang="en-US" sz="1600" b="1" dirty="0">
                        <a:latin typeface="Calibri"/>
                        <a:ea typeface="Calibri"/>
                        <a:cs typeface="Arial"/>
                      </a:endParaRPr>
                    </a:p>
                  </a:txBody>
                  <a:tcPr marL="45533" marR="45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56811">
                <a:tc>
                  <a:txBody>
                    <a:bodyPr/>
                    <a:lstStyle/>
                    <a:p>
                      <a:pPr marL="342900" lvl="0" indent="-342900" algn="r" rtl="1">
                        <a:lnSpc>
                          <a:spcPct val="100000"/>
                        </a:lnSpc>
                        <a:spcAft>
                          <a:spcPts val="0"/>
                        </a:spcAft>
                        <a:buSzPts val="900"/>
                        <a:buFont typeface="Wingdings"/>
                        <a:buChar char=""/>
                        <a:tabLst>
                          <a:tab pos="137795" algn="l"/>
                          <a:tab pos="457200" algn="l"/>
                        </a:tabLst>
                      </a:pPr>
                      <a:r>
                        <a:rPr lang="fa-IR" sz="1600" b="1">
                          <a:uFill>
                            <a:solidFill>
                              <a:srgbClr val="0070C0"/>
                            </a:solidFill>
                          </a:uFill>
                          <a:latin typeface="Calibri"/>
                          <a:ea typeface="Calibri"/>
                          <a:cs typeface="B Nazanin"/>
                        </a:rPr>
                        <a:t>عدم آگاهی عموم مردم از چرخه و گردش پسماند و نحوه و مسئولیت های قانونی مدیریت پسماندها</a:t>
                      </a:r>
                      <a:endParaRPr lang="en-US" sz="1600" b="1">
                        <a:uFill>
                          <a:solidFill>
                            <a:srgbClr val="0070C0"/>
                          </a:solidFill>
                        </a:uFill>
                        <a:latin typeface="Calibri"/>
                        <a:ea typeface="Calibri"/>
                        <a:cs typeface="Wingdings"/>
                      </a:endParaRPr>
                    </a:p>
                  </a:txBody>
                  <a:tcPr marL="45533" marR="45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ar-SA" sz="1600" b="1" dirty="0">
                          <a:latin typeface="Calibri"/>
                          <a:ea typeface="Calibri"/>
                          <a:cs typeface="B Nazanin"/>
                        </a:rPr>
                        <a:t>14</a:t>
                      </a:r>
                      <a:endParaRPr lang="en-US" sz="1600" b="1" dirty="0">
                        <a:latin typeface="Calibri"/>
                        <a:ea typeface="Calibri"/>
                        <a:cs typeface="Arial"/>
                      </a:endParaRPr>
                    </a:p>
                  </a:txBody>
                  <a:tcPr marL="45533" marR="45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356811">
                <a:tc>
                  <a:txBody>
                    <a:bodyPr/>
                    <a:lstStyle/>
                    <a:p>
                      <a:pPr marL="342900" lvl="0" indent="-342900" algn="r" rtl="1">
                        <a:lnSpc>
                          <a:spcPct val="100000"/>
                        </a:lnSpc>
                        <a:spcAft>
                          <a:spcPts val="0"/>
                        </a:spcAft>
                        <a:buSzPts val="900"/>
                        <a:buFont typeface="Wingdings"/>
                        <a:buChar char=""/>
                        <a:tabLst>
                          <a:tab pos="137795" algn="l"/>
                          <a:tab pos="457200" algn="l"/>
                        </a:tabLst>
                      </a:pPr>
                      <a:r>
                        <a:rPr lang="fa-IR" sz="1600" b="1">
                          <a:uFill>
                            <a:solidFill>
                              <a:srgbClr val="0070C0"/>
                            </a:solidFill>
                          </a:uFill>
                          <a:latin typeface="Calibri"/>
                          <a:ea typeface="Calibri"/>
                          <a:cs typeface="B Nazanin"/>
                        </a:rPr>
                        <a:t>عدم تقویت جایگاه مشارکت های مردمی در کمک به مدیریت صحیح پسماندها</a:t>
                      </a:r>
                      <a:endParaRPr lang="en-US" sz="1600" b="1">
                        <a:uFill>
                          <a:solidFill>
                            <a:srgbClr val="0070C0"/>
                          </a:solidFill>
                        </a:uFill>
                        <a:latin typeface="Calibri"/>
                        <a:ea typeface="Calibri"/>
                        <a:cs typeface="Wingdings"/>
                      </a:endParaRPr>
                    </a:p>
                  </a:txBody>
                  <a:tcPr marL="45533" marR="45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ar-SA" sz="1600" b="1" dirty="0">
                          <a:latin typeface="Calibri"/>
                          <a:ea typeface="Calibri"/>
                          <a:cs typeface="B Nazanin"/>
                        </a:rPr>
                        <a:t>15</a:t>
                      </a:r>
                      <a:endParaRPr lang="en-US" sz="1600" b="1" dirty="0">
                        <a:latin typeface="Calibri"/>
                        <a:ea typeface="Calibri"/>
                        <a:cs typeface="Arial"/>
                      </a:endParaRPr>
                    </a:p>
                  </a:txBody>
                  <a:tcPr marL="45533" marR="45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56811">
                <a:tc>
                  <a:txBody>
                    <a:bodyPr/>
                    <a:lstStyle/>
                    <a:p>
                      <a:pPr marL="342900" lvl="0" indent="-342900" algn="r" rtl="1">
                        <a:lnSpc>
                          <a:spcPct val="100000"/>
                        </a:lnSpc>
                        <a:spcAft>
                          <a:spcPts val="0"/>
                        </a:spcAft>
                        <a:buSzPts val="900"/>
                        <a:buFont typeface="Wingdings"/>
                        <a:buChar char=""/>
                        <a:tabLst>
                          <a:tab pos="137795" algn="l"/>
                          <a:tab pos="457200" algn="l"/>
                        </a:tabLst>
                      </a:pPr>
                      <a:r>
                        <a:rPr lang="fa-IR" sz="1600" b="1">
                          <a:uFill>
                            <a:solidFill>
                              <a:srgbClr val="0070C0"/>
                            </a:solidFill>
                          </a:uFill>
                          <a:latin typeface="Calibri"/>
                          <a:ea typeface="Calibri"/>
                          <a:cs typeface="B Nazanin"/>
                        </a:rPr>
                        <a:t>عدم وجود بازار و شرایط اقتصادی ثابت برای جذب سرمایه گذاران خارجی و داخلی</a:t>
                      </a:r>
                      <a:endParaRPr lang="en-US" sz="1600" b="1">
                        <a:uFill>
                          <a:solidFill>
                            <a:srgbClr val="0070C0"/>
                          </a:solidFill>
                        </a:uFill>
                        <a:latin typeface="Calibri"/>
                        <a:ea typeface="Calibri"/>
                        <a:cs typeface="Wingdings"/>
                      </a:endParaRPr>
                    </a:p>
                  </a:txBody>
                  <a:tcPr marL="45533" marR="45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ar-SA" sz="1600" b="1">
                          <a:latin typeface="Calibri"/>
                          <a:ea typeface="Calibri"/>
                          <a:cs typeface="B Nazanin"/>
                        </a:rPr>
                        <a:t>16</a:t>
                      </a:r>
                      <a:endParaRPr lang="en-US" sz="1600" b="1">
                        <a:latin typeface="Calibri"/>
                        <a:ea typeface="Calibri"/>
                        <a:cs typeface="Arial"/>
                      </a:endParaRPr>
                    </a:p>
                  </a:txBody>
                  <a:tcPr marL="45533" marR="45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356811">
                <a:tc>
                  <a:txBody>
                    <a:bodyPr/>
                    <a:lstStyle/>
                    <a:p>
                      <a:pPr marL="342900" lvl="0" indent="-342900" algn="r" rtl="1">
                        <a:lnSpc>
                          <a:spcPct val="100000"/>
                        </a:lnSpc>
                        <a:spcAft>
                          <a:spcPts val="0"/>
                        </a:spcAft>
                        <a:buSzPts val="900"/>
                        <a:buFont typeface="Wingdings"/>
                        <a:buChar char=""/>
                        <a:tabLst>
                          <a:tab pos="137795" algn="l"/>
                          <a:tab pos="457200" algn="l"/>
                        </a:tabLst>
                      </a:pPr>
                      <a:r>
                        <a:rPr lang="fa-IR" sz="1600" b="1">
                          <a:uFill>
                            <a:solidFill>
                              <a:srgbClr val="0070C0"/>
                            </a:solidFill>
                          </a:uFill>
                          <a:latin typeface="Calibri"/>
                          <a:ea typeface="Calibri"/>
                          <a:cs typeface="B Nazanin"/>
                        </a:rPr>
                        <a:t>عدم وجود ابزارهای مدیریتی کافی سخت افزاری و نرم افزاری برای نظارت و پایش نحوه مدیریت پسماندها</a:t>
                      </a:r>
                      <a:endParaRPr lang="en-US" sz="1600" b="1">
                        <a:uFill>
                          <a:solidFill>
                            <a:srgbClr val="0070C0"/>
                          </a:solidFill>
                        </a:uFill>
                        <a:latin typeface="Calibri"/>
                        <a:ea typeface="Calibri"/>
                        <a:cs typeface="Wingdings"/>
                      </a:endParaRPr>
                    </a:p>
                  </a:txBody>
                  <a:tcPr marL="45533" marR="45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ar-SA" sz="1600" b="1" dirty="0">
                          <a:latin typeface="Calibri"/>
                          <a:ea typeface="Calibri"/>
                          <a:cs typeface="B Nazanin"/>
                        </a:rPr>
                        <a:t>17</a:t>
                      </a:r>
                      <a:endParaRPr lang="en-US" sz="1600" b="1" dirty="0">
                        <a:latin typeface="Calibri"/>
                        <a:ea typeface="Calibri"/>
                        <a:cs typeface="Arial"/>
                      </a:endParaRPr>
                    </a:p>
                  </a:txBody>
                  <a:tcPr marL="45533" marR="45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7835">
                <a:tc>
                  <a:txBody>
                    <a:bodyPr/>
                    <a:lstStyle/>
                    <a:p>
                      <a:pPr marL="342900" lvl="0" indent="-342900" algn="r" rtl="1">
                        <a:lnSpc>
                          <a:spcPct val="100000"/>
                        </a:lnSpc>
                        <a:spcAft>
                          <a:spcPts val="0"/>
                        </a:spcAft>
                        <a:buSzPts val="900"/>
                        <a:buFont typeface="Wingdings"/>
                        <a:buChar char=""/>
                        <a:tabLst>
                          <a:tab pos="137795" algn="l"/>
                          <a:tab pos="457200" algn="l"/>
                        </a:tabLst>
                      </a:pPr>
                      <a:r>
                        <a:rPr lang="fa-IR" sz="1600" b="1">
                          <a:uFill>
                            <a:solidFill>
                              <a:srgbClr val="0070C0"/>
                            </a:solidFill>
                          </a:uFill>
                          <a:latin typeface="Calibri"/>
                          <a:ea typeface="Calibri"/>
                          <a:cs typeface="B Nazanin"/>
                        </a:rPr>
                        <a:t>عدم وجود بستر الکترونیک برای ردیابی و رهگیری نقل و انتقالات داخل و فرا مرزی پسماندها و نحوه امحای نهایی آنها </a:t>
                      </a:r>
                      <a:endParaRPr lang="en-US" sz="1600" b="1">
                        <a:uFill>
                          <a:solidFill>
                            <a:srgbClr val="0070C0"/>
                          </a:solidFill>
                        </a:uFill>
                        <a:latin typeface="Calibri"/>
                        <a:ea typeface="Calibri"/>
                        <a:cs typeface="Wingdings"/>
                      </a:endParaRPr>
                    </a:p>
                  </a:txBody>
                  <a:tcPr marL="45533" marR="45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ar-SA" sz="1600" b="1" dirty="0">
                          <a:latin typeface="Calibri"/>
                          <a:ea typeface="Calibri"/>
                          <a:cs typeface="B Nazanin"/>
                        </a:rPr>
                        <a:t>18</a:t>
                      </a:r>
                      <a:endParaRPr lang="en-US" sz="1600" b="1" dirty="0">
                        <a:latin typeface="Calibri"/>
                        <a:ea typeface="Calibri"/>
                        <a:cs typeface="Arial"/>
                      </a:endParaRPr>
                    </a:p>
                  </a:txBody>
                  <a:tcPr marL="45533" marR="45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sp>
        <p:nvSpPr>
          <p:cNvPr id="6656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381000"/>
          <a:ext cx="8763000" cy="5888736"/>
        </p:xfrm>
        <a:graphic>
          <a:graphicData uri="http://schemas.openxmlformats.org/drawingml/2006/table">
            <a:tbl>
              <a:tblPr rtl="1"/>
              <a:tblGrid>
                <a:gridCol w="8763000"/>
              </a:tblGrid>
              <a:tr h="211133">
                <a:tc>
                  <a:txBody>
                    <a:bodyPr/>
                    <a:lstStyle/>
                    <a:p>
                      <a:pPr algn="ctr" rtl="1">
                        <a:lnSpc>
                          <a:spcPct val="115000"/>
                        </a:lnSpc>
                        <a:spcAft>
                          <a:spcPts val="0"/>
                        </a:spcAft>
                      </a:pPr>
                      <a:r>
                        <a:rPr lang="fa-IR" sz="1600" b="1" dirty="0">
                          <a:latin typeface="Calibri"/>
                          <a:ea typeface="Calibri"/>
                          <a:cs typeface="B Nazanin"/>
                        </a:rPr>
                        <a:t>پسماند های عادی ( شهری و روستایی)</a:t>
                      </a:r>
                      <a:endParaRPr lang="en-US" sz="1600" dirty="0">
                        <a:latin typeface="Calibri"/>
                        <a:ea typeface="Calibri"/>
                        <a:cs typeface="Arial"/>
                      </a:endParaRPr>
                    </a:p>
                  </a:txBody>
                  <a:tcPr marL="43935" marR="43935"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solidFill>
                      <a:schemeClr val="bg1">
                        <a:lumMod val="85000"/>
                      </a:schemeClr>
                    </a:solidFill>
                  </a:tcPr>
                </a:tc>
              </a:tr>
              <a:tr h="3806247">
                <a:tc>
                  <a:txBody>
                    <a:bodyPr/>
                    <a:lstStyle/>
                    <a:p>
                      <a:pPr algn="r" rtl="1">
                        <a:lnSpc>
                          <a:spcPct val="115000"/>
                        </a:lnSpc>
                        <a:spcAft>
                          <a:spcPts val="0"/>
                        </a:spcAft>
                      </a:pPr>
                      <a:r>
                        <a:rPr lang="fa-IR" sz="1600" b="1" dirty="0">
                          <a:latin typeface="Calibri"/>
                          <a:ea typeface="Calibri"/>
                          <a:cs typeface="B Nazanin"/>
                        </a:rPr>
                        <a:t>چالش ها :</a:t>
                      </a:r>
                      <a:endParaRPr lang="en-US" sz="1600" dirty="0">
                        <a:latin typeface="Calibri"/>
                        <a:ea typeface="Calibri"/>
                        <a:cs typeface="Arial"/>
                      </a:endParaRPr>
                    </a:p>
                    <a:p>
                      <a:pPr algn="r" rtl="1">
                        <a:lnSpc>
                          <a:spcPct val="115000"/>
                        </a:lnSpc>
                        <a:spcAft>
                          <a:spcPts val="0"/>
                        </a:spcAft>
                      </a:pPr>
                      <a:r>
                        <a:rPr lang="fa-IR" sz="1600" dirty="0">
                          <a:latin typeface="Calibri"/>
                          <a:ea typeface="Calibri"/>
                          <a:cs typeface="B Nazanin"/>
                        </a:rPr>
                        <a:t>عدم تشکیل سازمان مدیریت پسماند در استان ها و لذا عدم برنامه ریزی یکپارچه و مدیریت هماهنگ در کل استان و تصمیم گیری ها به صورت مستقل از شهرداری به شهردار دیگر متفاوت می تواند باشد.</a:t>
                      </a:r>
                      <a:endParaRPr lang="en-US" sz="1600" dirty="0">
                        <a:latin typeface="Calibri"/>
                        <a:ea typeface="Calibri"/>
                        <a:cs typeface="Arial"/>
                      </a:endParaRPr>
                    </a:p>
                    <a:p>
                      <a:pPr algn="r" rtl="1">
                        <a:lnSpc>
                          <a:spcPct val="115000"/>
                        </a:lnSpc>
                        <a:spcAft>
                          <a:spcPts val="0"/>
                        </a:spcAft>
                      </a:pPr>
                      <a:r>
                        <a:rPr lang="fa-IR" sz="1600" dirty="0">
                          <a:latin typeface="Calibri"/>
                          <a:ea typeface="Calibri"/>
                          <a:cs typeface="B Nazanin"/>
                        </a:rPr>
                        <a:t>دفن غیر بهداشتی و دپوی پسماندها  به عنوان مهمترین چالش در حال حاضر در اکثر شهرها شامل شهر های استان های شمالی می باشد.</a:t>
                      </a:r>
                      <a:endParaRPr lang="en-US" sz="1600" dirty="0">
                        <a:latin typeface="Calibri"/>
                        <a:ea typeface="Calibri"/>
                        <a:cs typeface="Arial"/>
                      </a:endParaRPr>
                    </a:p>
                    <a:p>
                      <a:pPr algn="r" rtl="1">
                        <a:lnSpc>
                          <a:spcPct val="115000"/>
                        </a:lnSpc>
                        <a:spcAft>
                          <a:spcPts val="0"/>
                        </a:spcAft>
                      </a:pPr>
                      <a:r>
                        <a:rPr lang="fa-IR" sz="1600" dirty="0">
                          <a:latin typeface="Calibri"/>
                          <a:ea typeface="Calibri"/>
                          <a:cs typeface="B Nazanin"/>
                        </a:rPr>
                        <a:t>عدم توجه به تکمیل و اجرای همه حلقه های مدیریت پسماند از مرحله کاهش تولید پسماند تا تفکیک ، بازیافت و بازیابی و پردازش و بازیافت و در نهایت امحا ( دفن بهداشتی و یا سوزاندن)</a:t>
                      </a:r>
                      <a:endParaRPr lang="en-US" sz="1600" dirty="0">
                        <a:latin typeface="Calibri"/>
                        <a:ea typeface="Calibri"/>
                        <a:cs typeface="Arial"/>
                      </a:endParaRPr>
                    </a:p>
                    <a:p>
                      <a:pPr algn="r" rtl="1">
                        <a:lnSpc>
                          <a:spcPct val="115000"/>
                        </a:lnSpc>
                        <a:spcAft>
                          <a:spcPts val="0"/>
                        </a:spcAft>
                      </a:pPr>
                      <a:r>
                        <a:rPr lang="fa-IR" sz="1600" dirty="0">
                          <a:latin typeface="Calibri"/>
                          <a:ea typeface="Calibri"/>
                          <a:cs typeface="B Nazanin"/>
                        </a:rPr>
                        <a:t>تکیه بر آخرین حلقه مدیریت پسماند از طریق پسماند سوزی یا دفن در محیط که خود یک عامل انتشار آلاینده ای خطرناک به محیط است.</a:t>
                      </a:r>
                      <a:endParaRPr lang="en-US" sz="1600" dirty="0">
                        <a:latin typeface="Calibri"/>
                        <a:ea typeface="Calibri"/>
                        <a:cs typeface="Arial"/>
                      </a:endParaRPr>
                    </a:p>
                    <a:p>
                      <a:pPr algn="r" rtl="1">
                        <a:lnSpc>
                          <a:spcPct val="115000"/>
                        </a:lnSpc>
                        <a:spcAft>
                          <a:spcPts val="0"/>
                        </a:spcAft>
                      </a:pPr>
                      <a:r>
                        <a:rPr lang="fa-IR" sz="1600" dirty="0">
                          <a:latin typeface="Calibri"/>
                          <a:ea typeface="Calibri"/>
                          <a:cs typeface="B Nazanin"/>
                        </a:rPr>
                        <a:t>درصد بازیافت پایین و عدم توسعه صنعت بازیافت </a:t>
                      </a:r>
                      <a:r>
                        <a:rPr lang="fa-IR" sz="1600" dirty="0" smtClean="0">
                          <a:latin typeface="Calibri"/>
                          <a:ea typeface="Calibri"/>
                          <a:cs typeface="B Nazanin"/>
                        </a:rPr>
                        <a:t>پاک در </a:t>
                      </a:r>
                      <a:r>
                        <a:rPr lang="fa-IR" sz="1600" dirty="0">
                          <a:latin typeface="Calibri"/>
                          <a:ea typeface="Calibri"/>
                          <a:cs typeface="B Nazanin"/>
                        </a:rPr>
                        <a:t>کشور</a:t>
                      </a:r>
                      <a:endParaRPr lang="en-US" sz="1600" dirty="0">
                        <a:latin typeface="Calibri"/>
                        <a:ea typeface="Calibri"/>
                        <a:cs typeface="Arial"/>
                      </a:endParaRPr>
                    </a:p>
                    <a:p>
                      <a:pPr algn="r" rtl="1">
                        <a:lnSpc>
                          <a:spcPct val="115000"/>
                        </a:lnSpc>
                        <a:spcAft>
                          <a:spcPts val="0"/>
                        </a:spcAft>
                      </a:pPr>
                      <a:r>
                        <a:rPr lang="fa-IR" sz="1600" dirty="0">
                          <a:latin typeface="Calibri"/>
                          <a:ea typeface="Calibri"/>
                          <a:cs typeface="B Nazanin"/>
                        </a:rPr>
                        <a:t>تولید کود کمپوستهای نامرغوب و غیرقابل استفاده  از پسماند های تر  و عدم استقبال سرمایه گذاران برای اجرای طرحهای تولید کمپوست </a:t>
                      </a:r>
                      <a:endParaRPr lang="en-US" sz="1600" dirty="0">
                        <a:latin typeface="Calibri"/>
                        <a:ea typeface="Calibri"/>
                        <a:cs typeface="Arial"/>
                      </a:endParaRPr>
                    </a:p>
                    <a:p>
                      <a:pPr algn="r" rtl="1">
                        <a:lnSpc>
                          <a:spcPct val="115000"/>
                        </a:lnSpc>
                        <a:spcAft>
                          <a:spcPts val="0"/>
                        </a:spcAft>
                      </a:pPr>
                      <a:r>
                        <a:rPr lang="fa-IR" sz="1600" dirty="0">
                          <a:latin typeface="Calibri"/>
                          <a:ea typeface="Calibri"/>
                          <a:cs typeface="B Nazanin"/>
                        </a:rPr>
                        <a:t>تولید و انتشار شیرابه</a:t>
                      </a:r>
                      <a:endParaRPr lang="en-US" sz="1600" dirty="0">
                        <a:latin typeface="Calibri"/>
                        <a:ea typeface="Calibri"/>
                        <a:cs typeface="Arial"/>
                      </a:endParaRPr>
                    </a:p>
                    <a:p>
                      <a:pPr algn="r" rtl="1">
                        <a:lnSpc>
                          <a:spcPct val="115000"/>
                        </a:lnSpc>
                        <a:spcAft>
                          <a:spcPts val="0"/>
                        </a:spcAft>
                      </a:pPr>
                      <a:r>
                        <a:rPr lang="fa-IR" sz="1600" dirty="0" smtClean="0">
                          <a:latin typeface="Calibri"/>
                          <a:ea typeface="Calibri"/>
                          <a:cs typeface="B Nazanin"/>
                        </a:rPr>
                        <a:t> عدم </a:t>
                      </a:r>
                      <a:r>
                        <a:rPr lang="fa-IR" sz="1600" dirty="0">
                          <a:latin typeface="Calibri"/>
                          <a:ea typeface="Calibri"/>
                          <a:cs typeface="B Nazanin"/>
                        </a:rPr>
                        <a:t>وجود بازار مناسب و هدایت شده پسماندهای بازیافتی و خرید تضمینی این محصولات مانند کمپوست، محصولات پلاستیکی و لاستیکی، کاغذ و فلزات آهنی و غیر آهنی.</a:t>
                      </a:r>
                      <a:endParaRPr lang="en-US" sz="1600" dirty="0">
                        <a:latin typeface="Calibri"/>
                        <a:ea typeface="Calibri"/>
                        <a:cs typeface="Arial"/>
                      </a:endParaRPr>
                    </a:p>
                    <a:p>
                      <a:pPr algn="r" rtl="1">
                        <a:lnSpc>
                          <a:spcPct val="115000"/>
                        </a:lnSpc>
                        <a:spcAft>
                          <a:spcPts val="0"/>
                        </a:spcAft>
                      </a:pPr>
                      <a:r>
                        <a:rPr lang="fa-IR" sz="1600" dirty="0">
                          <a:latin typeface="Calibri"/>
                          <a:ea typeface="Calibri"/>
                          <a:cs typeface="B Nazanin"/>
                        </a:rPr>
                        <a:t>عدم توجه کافی به آموزش و فرهنگ سازی</a:t>
                      </a:r>
                      <a:endParaRPr lang="en-US" sz="1600" dirty="0">
                        <a:latin typeface="Calibri"/>
                        <a:ea typeface="Calibri"/>
                        <a:cs typeface="Arial"/>
                      </a:endParaRPr>
                    </a:p>
                    <a:p>
                      <a:pPr algn="r" rtl="1">
                        <a:lnSpc>
                          <a:spcPct val="115000"/>
                        </a:lnSpc>
                        <a:spcAft>
                          <a:spcPts val="0"/>
                        </a:spcAft>
                      </a:pPr>
                      <a:r>
                        <a:rPr lang="fa-IR" sz="1600" b="1" dirty="0" smtClean="0">
                          <a:latin typeface="Calibri"/>
                          <a:ea typeface="Calibri"/>
                          <a:cs typeface="B Nazanin"/>
                        </a:rPr>
                        <a:t>راهکار </a:t>
                      </a:r>
                      <a:r>
                        <a:rPr lang="fa-IR" sz="1600" b="1" dirty="0">
                          <a:latin typeface="Calibri"/>
                          <a:ea typeface="Calibri"/>
                          <a:cs typeface="B Nazanin"/>
                        </a:rPr>
                        <a:t>:</a:t>
                      </a:r>
                      <a:r>
                        <a:rPr lang="fa-IR" sz="1600" dirty="0">
                          <a:latin typeface="Calibri"/>
                          <a:ea typeface="Calibri"/>
                          <a:cs typeface="B Nazanin"/>
                        </a:rPr>
                        <a:t> </a:t>
                      </a:r>
                      <a:endParaRPr lang="en-US" sz="1600" dirty="0">
                        <a:latin typeface="Calibri"/>
                        <a:ea typeface="Calibri"/>
                        <a:cs typeface="Arial"/>
                      </a:endParaRPr>
                    </a:p>
                    <a:p>
                      <a:pPr algn="r" rtl="1">
                        <a:lnSpc>
                          <a:spcPct val="115000"/>
                        </a:lnSpc>
                        <a:spcAft>
                          <a:spcPts val="0"/>
                        </a:spcAft>
                      </a:pPr>
                      <a:r>
                        <a:rPr lang="fa-IR" sz="1600" dirty="0" smtClean="0">
                          <a:latin typeface="Calibri"/>
                          <a:ea typeface="Calibri"/>
                          <a:cs typeface="B Nazanin"/>
                        </a:rPr>
                        <a:t>برگزاری </a:t>
                      </a:r>
                      <a:r>
                        <a:rPr lang="fa-IR" sz="1600" dirty="0">
                          <a:latin typeface="Calibri"/>
                          <a:ea typeface="Calibri"/>
                          <a:cs typeface="B Nazanin"/>
                        </a:rPr>
                        <a:t>جلسات کارگروه ملی پسماند ها حداقل دو ماه یکبار در محل محیط زیست انسانی ( با حضور معاونین دستگاهها و مدیران کل ذیربط)</a:t>
                      </a:r>
                      <a:endParaRPr lang="en-US" sz="1600" dirty="0">
                        <a:latin typeface="Calibri"/>
                        <a:ea typeface="Calibri"/>
                        <a:cs typeface="Arial"/>
                      </a:endParaRPr>
                    </a:p>
                    <a:p>
                      <a:pPr algn="r" rtl="1">
                        <a:lnSpc>
                          <a:spcPct val="115000"/>
                        </a:lnSpc>
                        <a:spcAft>
                          <a:spcPts val="0"/>
                        </a:spcAft>
                      </a:pPr>
                      <a:r>
                        <a:rPr lang="fa-IR" sz="1600" dirty="0">
                          <a:latin typeface="Calibri"/>
                          <a:ea typeface="Calibri"/>
                          <a:cs typeface="B Nazanin"/>
                        </a:rPr>
                        <a:t>پیگیری در کارگروه های پسماند استانی و حضور ستاد در برخی جلسات کارگروههای پسماند استانی براساس اولویت ها </a:t>
                      </a:r>
                      <a:endParaRPr lang="en-US" sz="1600" dirty="0">
                        <a:latin typeface="Calibri"/>
                        <a:ea typeface="Calibri"/>
                        <a:cs typeface="Arial"/>
                      </a:endParaRPr>
                    </a:p>
                    <a:p>
                      <a:pPr algn="r" rtl="1">
                        <a:lnSpc>
                          <a:spcPct val="115000"/>
                        </a:lnSpc>
                        <a:spcAft>
                          <a:spcPts val="0"/>
                        </a:spcAft>
                      </a:pPr>
                      <a:r>
                        <a:rPr lang="fa-IR" sz="1600" dirty="0">
                          <a:latin typeface="Calibri"/>
                          <a:ea typeface="Calibri"/>
                          <a:cs typeface="B Nazanin"/>
                        </a:rPr>
                        <a:t>تعیین تکلیف قیمت تضمینی خرید برق </a:t>
                      </a:r>
                      <a:endParaRPr lang="en-US" sz="1600" dirty="0">
                        <a:latin typeface="Calibri"/>
                        <a:ea typeface="Calibri"/>
                        <a:cs typeface="Arial"/>
                      </a:endParaRPr>
                    </a:p>
                    <a:p>
                      <a:pPr algn="r" rtl="1">
                        <a:lnSpc>
                          <a:spcPct val="115000"/>
                        </a:lnSpc>
                        <a:spcAft>
                          <a:spcPts val="0"/>
                        </a:spcAft>
                      </a:pPr>
                      <a:r>
                        <a:rPr lang="fa-IR" sz="1600" dirty="0">
                          <a:latin typeface="Calibri"/>
                          <a:ea typeface="Calibri"/>
                          <a:cs typeface="B Nazanin"/>
                        </a:rPr>
                        <a:t>توسعه واحد های بازیافت پاک و ایجاد سیکل کامل برای دسترسی واحد های بازیافت به پسماندهای تولیدی در حو.زه شهر ها و روستاها </a:t>
                      </a:r>
                      <a:endParaRPr lang="en-US" sz="1600" dirty="0">
                        <a:latin typeface="Calibri"/>
                        <a:ea typeface="Calibri"/>
                        <a:cs typeface="Arial"/>
                      </a:endParaRPr>
                    </a:p>
                    <a:p>
                      <a:pPr algn="r" rtl="1">
                        <a:lnSpc>
                          <a:spcPct val="115000"/>
                        </a:lnSpc>
                        <a:spcAft>
                          <a:spcPts val="0"/>
                        </a:spcAft>
                      </a:pPr>
                      <a:r>
                        <a:rPr lang="fa-IR" sz="1600" dirty="0">
                          <a:latin typeface="Calibri"/>
                          <a:ea typeface="Calibri"/>
                          <a:cs typeface="B Nazanin"/>
                        </a:rPr>
                        <a:t>توقف تخلیه و دپوی پسماندها در محیط های طبیعی  به خصوص در شهرهای شمالی</a:t>
                      </a:r>
                      <a:endParaRPr lang="en-US" sz="1600" dirty="0">
                        <a:latin typeface="Calibri"/>
                        <a:ea typeface="Calibri"/>
                        <a:cs typeface="Arial"/>
                      </a:endParaRPr>
                    </a:p>
                    <a:p>
                      <a:pPr algn="r" rtl="1">
                        <a:lnSpc>
                          <a:spcPct val="115000"/>
                        </a:lnSpc>
                        <a:spcAft>
                          <a:spcPts val="0"/>
                        </a:spcAft>
                      </a:pPr>
                      <a:r>
                        <a:rPr lang="fa-IR" sz="1600" dirty="0">
                          <a:latin typeface="Calibri"/>
                          <a:ea typeface="Calibri"/>
                          <a:cs typeface="B Nazanin"/>
                        </a:rPr>
                        <a:t>راه اندازی واحد های کمپوست در استانمهای شمالی  ( پیشنهادات بصورت مشرو.ح در گزارش آورده شده ست)</a:t>
                      </a:r>
                      <a:endParaRPr lang="en-US" sz="1600" dirty="0">
                        <a:latin typeface="Calibri"/>
                        <a:ea typeface="Calibri"/>
                        <a:cs typeface="Arial"/>
                      </a:endParaRPr>
                    </a:p>
                  </a:txBody>
                  <a:tcPr marL="43935" marR="43935"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solidFill>
                      <a:schemeClr val="bg2">
                        <a:lumMod val="90000"/>
                        <a:alpha val="68000"/>
                      </a:schemeClr>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153400" cy="609600"/>
          </a:xfrm>
        </p:spPr>
        <p:txBody>
          <a:bodyPr>
            <a:normAutofit/>
          </a:bodyPr>
          <a:lstStyle/>
          <a:p>
            <a:pPr marL="320040" lvl="0" indent="-320040" algn="ctr" rtl="1">
              <a:spcBef>
                <a:spcPts val="700"/>
              </a:spcBef>
            </a:pPr>
            <a:r>
              <a:rPr lang="fa-IR" sz="2000" b="1" dirty="0">
                <a:solidFill>
                  <a:srgbClr val="FF0000"/>
                </a:solidFill>
                <a:effectLst>
                  <a:glow>
                    <a:srgbClr val="000000"/>
                  </a:glow>
                  <a:outerShdw sx="0" sy="0">
                    <a:srgbClr val="000000"/>
                  </a:outerShdw>
                  <a:reflection stA="0" endPos="0" fadeDir="0" sx="0" sy="0"/>
                </a:effectLst>
                <a:cs typeface="B Nazanin" panose="00000400000000000000" pitchFamily="2" charset="-78"/>
              </a:rPr>
              <a:t>آسيب‌شناسي مديريت پسماند در كشور و استان‌هاي </a:t>
            </a:r>
            <a:r>
              <a:rPr lang="fa-IR" sz="2000" b="1" dirty="0" smtClean="0">
                <a:solidFill>
                  <a:srgbClr val="FF0000"/>
                </a:solidFill>
                <a:effectLst>
                  <a:glow>
                    <a:srgbClr val="000000"/>
                  </a:glow>
                  <a:outerShdw sx="0" sy="0">
                    <a:srgbClr val="000000"/>
                  </a:outerShdw>
                  <a:reflection stA="0" endPos="0" fadeDir="0" sx="0" sy="0"/>
                </a:effectLst>
                <a:cs typeface="B Nazanin" panose="00000400000000000000" pitchFamily="2" charset="-78"/>
              </a:rPr>
              <a:t>ساحلی </a:t>
            </a:r>
            <a:r>
              <a:rPr lang="fa-IR" sz="2000" b="1" dirty="0" smtClean="0">
                <a:solidFill>
                  <a:srgbClr val="FF0000"/>
                </a:solidFill>
                <a:effectLst>
                  <a:glow>
                    <a:srgbClr val="000000"/>
                  </a:glow>
                  <a:outerShdw sx="0" sy="0">
                    <a:srgbClr val="000000"/>
                  </a:outerShdw>
                  <a:reflection stA="0" endPos="0" fadeDir="0" sx="0" sy="0"/>
                </a:effectLst>
                <a:cs typeface="B Nazanin" panose="00000400000000000000" pitchFamily="2" charset="-78"/>
              </a:rPr>
              <a:t>شمالي</a:t>
            </a:r>
            <a:r>
              <a:rPr lang="en-US" sz="2000" b="1" dirty="0" smtClean="0">
                <a:solidFill>
                  <a:srgbClr val="FF0000"/>
                </a:solidFill>
                <a:effectLst>
                  <a:glow>
                    <a:srgbClr val="000000"/>
                  </a:glow>
                  <a:outerShdw sx="0" sy="0">
                    <a:srgbClr val="000000"/>
                  </a:outerShdw>
                  <a:reflection stA="0" endPos="0" fadeDir="0" sx="0" sy="0"/>
                </a:effectLst>
                <a:cs typeface="B Nazanin" panose="00000400000000000000" pitchFamily="2" charset="-78"/>
              </a:rPr>
              <a:t> –</a:t>
            </a:r>
            <a:r>
              <a:rPr lang="fa-IR" sz="2000" b="1" dirty="0" smtClean="0">
                <a:solidFill>
                  <a:srgbClr val="FF0000"/>
                </a:solidFill>
                <a:effectLst>
                  <a:glow>
                    <a:srgbClr val="000000"/>
                  </a:glow>
                  <a:outerShdw sx="0" sy="0">
                    <a:srgbClr val="000000"/>
                  </a:outerShdw>
                  <a:reflection stA="0" endPos="0" fadeDir="0" sx="0" sy="0"/>
                </a:effectLst>
                <a:cs typeface="B Nazanin" panose="00000400000000000000" pitchFamily="2" charset="-78"/>
              </a:rPr>
              <a:t> اطلاعات تکمیلی </a:t>
            </a:r>
            <a:endParaRPr lang="en-US" b="1" dirty="0">
              <a:solidFill>
                <a:srgbClr val="FF0000"/>
              </a:solidFill>
            </a:endParaRPr>
          </a:p>
        </p:txBody>
      </p:sp>
      <p:sp>
        <p:nvSpPr>
          <p:cNvPr id="3" name="Content Placeholder 2"/>
          <p:cNvSpPr>
            <a:spLocks noGrp="1"/>
          </p:cNvSpPr>
          <p:nvPr>
            <p:ph sz="quarter" idx="1"/>
          </p:nvPr>
        </p:nvSpPr>
        <p:spPr>
          <a:xfrm>
            <a:off x="457200" y="990600"/>
            <a:ext cx="8458200" cy="5181600"/>
          </a:xfrm>
        </p:spPr>
        <p:txBody>
          <a:bodyPr>
            <a:noAutofit/>
          </a:bodyPr>
          <a:lstStyle/>
          <a:p>
            <a:pPr algn="just" rtl="1"/>
            <a:r>
              <a:rPr lang="fa-IR" sz="2800" u="sng" dirty="0" smtClean="0">
                <a:latin typeface="Times New Roman"/>
                <a:ea typeface="Times New Roman"/>
                <a:cs typeface="B Zar" pitchFamily="2" charset="-78"/>
              </a:rPr>
              <a:t>وضعیت مدیریت پسماند کشور:</a:t>
            </a:r>
          </a:p>
          <a:p>
            <a:pPr algn="just" rtl="1"/>
            <a:r>
              <a:rPr lang="ar-SA" sz="2800" dirty="0" smtClean="0">
                <a:latin typeface="Times New Roman"/>
                <a:ea typeface="Times New Roman"/>
                <a:cs typeface="B Zar" pitchFamily="2" charset="-78"/>
              </a:rPr>
              <a:t>حدود </a:t>
            </a:r>
            <a:r>
              <a:rPr lang="ar-SA" sz="2800" dirty="0">
                <a:latin typeface="Times New Roman"/>
                <a:ea typeface="Times New Roman"/>
                <a:cs typeface="B Zar" pitchFamily="2" charset="-78"/>
              </a:rPr>
              <a:t>72 درصد از </a:t>
            </a:r>
            <a:r>
              <a:rPr lang="ar-SA" sz="2800" dirty="0" smtClean="0">
                <a:latin typeface="Times New Roman"/>
                <a:ea typeface="Times New Roman"/>
                <a:cs typeface="B Zar" pitchFamily="2" charset="-78"/>
              </a:rPr>
              <a:t>پسماند</a:t>
            </a:r>
            <a:r>
              <a:rPr lang="fa-IR" sz="2800" dirty="0" smtClean="0">
                <a:latin typeface="Times New Roman"/>
                <a:ea typeface="Times New Roman"/>
                <a:cs typeface="B Zar" pitchFamily="2" charset="-78"/>
              </a:rPr>
              <a:t>های</a:t>
            </a:r>
            <a:r>
              <a:rPr lang="ar-SA" sz="2800" dirty="0" smtClean="0">
                <a:latin typeface="Times New Roman"/>
                <a:ea typeface="Times New Roman"/>
                <a:cs typeface="B Zar" pitchFamily="2" charset="-78"/>
              </a:rPr>
              <a:t> </a:t>
            </a:r>
            <a:r>
              <a:rPr lang="ar-SA" sz="2800" dirty="0">
                <a:latin typeface="Times New Roman"/>
                <a:ea typeface="Times New Roman"/>
                <a:cs typeface="B Zar" pitchFamily="2" charset="-78"/>
              </a:rPr>
              <a:t>تولیدی به صورت روباز دفع می‌گردد. </a:t>
            </a:r>
            <a:endParaRPr lang="fa-IR" sz="2800" dirty="0" smtClean="0">
              <a:latin typeface="Times New Roman"/>
              <a:ea typeface="Times New Roman"/>
              <a:cs typeface="B Zar" pitchFamily="2" charset="-78"/>
            </a:endParaRPr>
          </a:p>
          <a:p>
            <a:pPr algn="just" rtl="1"/>
            <a:r>
              <a:rPr lang="ar-SA" sz="2800" dirty="0" smtClean="0">
                <a:latin typeface="Times New Roman"/>
                <a:ea typeface="Times New Roman"/>
                <a:cs typeface="B Zar" pitchFamily="2" charset="-78"/>
              </a:rPr>
              <a:t>تنها10 </a:t>
            </a:r>
            <a:r>
              <a:rPr lang="ar-SA" sz="2800" dirty="0">
                <a:latin typeface="Times New Roman"/>
                <a:ea typeface="Times New Roman"/>
                <a:cs typeface="B Zar" pitchFamily="2" charset="-78"/>
              </a:rPr>
              <a:t>درصد از پسماندهای تولیدشده شهری در لندفیل‌های کنترل شده دفن </a:t>
            </a:r>
            <a:r>
              <a:rPr lang="ar-SA" sz="2800" dirty="0" smtClean="0">
                <a:latin typeface="Times New Roman"/>
                <a:ea typeface="Times New Roman"/>
                <a:cs typeface="B Zar" pitchFamily="2" charset="-78"/>
              </a:rPr>
              <a:t>می‌شود</a:t>
            </a:r>
            <a:r>
              <a:rPr lang="fa-IR" sz="2800" dirty="0" smtClean="0">
                <a:latin typeface="Times New Roman"/>
                <a:ea typeface="Times New Roman"/>
                <a:cs typeface="B Zar" pitchFamily="2" charset="-78"/>
              </a:rPr>
              <a:t>.</a:t>
            </a:r>
          </a:p>
          <a:p>
            <a:pPr algn="just" rtl="1"/>
            <a:r>
              <a:rPr lang="ar-SA" sz="2800" dirty="0" smtClean="0">
                <a:latin typeface="Times New Roman"/>
                <a:ea typeface="Times New Roman"/>
                <a:cs typeface="B Zar" pitchFamily="2" charset="-78"/>
              </a:rPr>
              <a:t>البته </a:t>
            </a:r>
            <a:r>
              <a:rPr lang="ar-SA" sz="2800" dirty="0">
                <a:latin typeface="Times New Roman"/>
                <a:ea typeface="Times New Roman"/>
                <a:cs typeface="B Zar" pitchFamily="2" charset="-78"/>
              </a:rPr>
              <a:t>مطالعات و بررسي‌ها نشان مي‌دهد در واقعيت كمتر از اين مقدار مي‌باشد، از آنجايي كه تقريباً هيچ‌گونه لندفيل بهداشتي در كشور وجود </a:t>
            </a:r>
            <a:r>
              <a:rPr lang="ar-SA" sz="2800" dirty="0" smtClean="0">
                <a:latin typeface="Times New Roman"/>
                <a:ea typeface="Times New Roman"/>
                <a:cs typeface="B Zar" pitchFamily="2" charset="-78"/>
              </a:rPr>
              <a:t>ندارد</a:t>
            </a:r>
            <a:r>
              <a:rPr lang="fa-IR" sz="2800" dirty="0" smtClean="0">
                <a:latin typeface="Times New Roman"/>
                <a:ea typeface="Times New Roman"/>
                <a:cs typeface="B Zar" pitchFamily="2" charset="-78"/>
              </a:rPr>
              <a:t>.</a:t>
            </a:r>
          </a:p>
          <a:p>
            <a:pPr algn="just" rtl="1"/>
            <a:r>
              <a:rPr lang="ar-SA" sz="2800" dirty="0" smtClean="0">
                <a:latin typeface="Times New Roman"/>
                <a:ea typeface="Times New Roman"/>
                <a:cs typeface="B Zar" pitchFamily="2" charset="-78"/>
              </a:rPr>
              <a:t> </a:t>
            </a:r>
            <a:r>
              <a:rPr lang="ar-SA" sz="2800" dirty="0">
                <a:latin typeface="Times New Roman"/>
                <a:ea typeface="Times New Roman"/>
                <a:cs typeface="B Zar" pitchFamily="2" charset="-78"/>
              </a:rPr>
              <a:t>5 درصد پسماندها مورد استفاده مجدد قرار </a:t>
            </a:r>
            <a:r>
              <a:rPr lang="ar-SA" sz="2800" dirty="0" smtClean="0">
                <a:latin typeface="Times New Roman"/>
                <a:ea typeface="Times New Roman"/>
                <a:cs typeface="B Zar" pitchFamily="2" charset="-78"/>
              </a:rPr>
              <a:t>گرفته، </a:t>
            </a:r>
            <a:r>
              <a:rPr lang="ar-SA" sz="2800" dirty="0">
                <a:latin typeface="Times New Roman"/>
                <a:ea typeface="Times New Roman"/>
                <a:cs typeface="B Zar" pitchFamily="2" charset="-78"/>
              </a:rPr>
              <a:t>12 درصد کمپوست شده، 0.3 درصد در هاضم بی‌هوازی هضم شده و </a:t>
            </a:r>
            <a:r>
              <a:rPr lang="ar-SA" sz="2800" dirty="0" smtClean="0">
                <a:latin typeface="Times New Roman"/>
                <a:ea typeface="Times New Roman"/>
                <a:cs typeface="B Zar" pitchFamily="2" charset="-78"/>
              </a:rPr>
              <a:t>0.4درصد </a:t>
            </a:r>
            <a:r>
              <a:rPr lang="ar-SA" sz="2800" dirty="0">
                <a:latin typeface="Times New Roman"/>
                <a:ea typeface="Times New Roman"/>
                <a:cs typeface="B Zar" pitchFamily="2" charset="-78"/>
              </a:rPr>
              <a:t>نیزدر </a:t>
            </a:r>
            <a:r>
              <a:rPr lang="fa-IR" sz="2800" dirty="0" smtClean="0">
                <a:latin typeface="Times New Roman"/>
                <a:ea typeface="Times New Roman"/>
                <a:cs typeface="B Zar" pitchFamily="2" charset="-78"/>
              </a:rPr>
              <a:t>پسماند</a:t>
            </a:r>
            <a:r>
              <a:rPr lang="ar-SA" sz="2800" dirty="0" smtClean="0">
                <a:latin typeface="Times New Roman"/>
                <a:ea typeface="Times New Roman"/>
                <a:cs typeface="B Zar" pitchFamily="2" charset="-78"/>
              </a:rPr>
              <a:t>‌سوزها </a:t>
            </a:r>
            <a:r>
              <a:rPr lang="ar-SA" sz="2800" dirty="0">
                <a:latin typeface="Times New Roman"/>
                <a:ea typeface="Times New Roman"/>
                <a:cs typeface="B Zar" pitchFamily="2" charset="-78"/>
              </a:rPr>
              <a:t>سوزانده می‌شود. </a:t>
            </a:r>
            <a:endParaRPr lang="en-US" sz="2800" dirty="0">
              <a:cs typeface="B Zar" pitchFamily="2" charset="-78"/>
            </a:endParaRPr>
          </a:p>
        </p:txBody>
      </p:sp>
    </p:spTree>
    <p:extLst>
      <p:ext uri="{BB962C8B-B14F-4D97-AF65-F5344CB8AC3E}">
        <p14:creationId xmlns:p14="http://schemas.microsoft.com/office/powerpoint/2010/main" xmlns="" val="23238440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15962"/>
          </a:xfrm>
        </p:spPr>
        <p:txBody>
          <a:bodyPr>
            <a:normAutofit/>
          </a:bodyPr>
          <a:lstStyle/>
          <a:p>
            <a:pPr algn="ctr" rtl="1"/>
            <a:r>
              <a:rPr lang="fa-IR" sz="2000" b="1" dirty="0" smtClean="0">
                <a:solidFill>
                  <a:srgbClr val="FF0000"/>
                </a:solidFill>
                <a:cs typeface="B Nazanin" panose="00000400000000000000" pitchFamily="2" charset="-78"/>
              </a:rPr>
              <a:t>وضعیت پسماند در استانهای ساحلی شمالی </a:t>
            </a:r>
            <a:r>
              <a:rPr lang="fa-IR" sz="2000" dirty="0" smtClean="0">
                <a:solidFill>
                  <a:srgbClr val="FF0000"/>
                </a:solidFill>
                <a:cs typeface="B Nazanin" panose="00000400000000000000" pitchFamily="2" charset="-78"/>
              </a:rPr>
              <a:t>- </a:t>
            </a:r>
            <a:r>
              <a:rPr lang="fa-IR" sz="2000" dirty="0" smtClean="0">
                <a:solidFill>
                  <a:srgbClr val="FF0000"/>
                </a:solidFill>
                <a:cs typeface="B Nazanin" panose="00000400000000000000" pitchFamily="2" charset="-78"/>
              </a:rPr>
              <a:t>اطلاعات تکمیلی </a:t>
            </a:r>
            <a:endParaRPr lang="en-US" sz="2000" b="1" dirty="0">
              <a:solidFill>
                <a:srgbClr val="FF0000"/>
              </a:solidFill>
              <a:cs typeface="B Nazanin" panose="00000400000000000000" pitchFamily="2" charset="-78"/>
            </a:endParaRPr>
          </a:p>
        </p:txBody>
      </p:sp>
      <p:sp>
        <p:nvSpPr>
          <p:cNvPr id="3" name="Content Placeholder 2"/>
          <p:cNvSpPr>
            <a:spLocks noGrp="1"/>
          </p:cNvSpPr>
          <p:nvPr>
            <p:ph sz="quarter" idx="1"/>
          </p:nvPr>
        </p:nvSpPr>
        <p:spPr>
          <a:xfrm>
            <a:off x="533400" y="1066800"/>
            <a:ext cx="8305800" cy="4495800"/>
          </a:xfrm>
        </p:spPr>
        <p:txBody>
          <a:bodyPr>
            <a:normAutofit/>
          </a:bodyPr>
          <a:lstStyle/>
          <a:p>
            <a:pPr algn="just" rtl="1"/>
            <a:r>
              <a:rPr lang="ar-SA" sz="2400" dirty="0">
                <a:cs typeface="B Zar" pitchFamily="2" charset="-78"/>
              </a:rPr>
              <a:t>توليد روزانه پسماند در استان مازندران 3100 تن در روز و در گيلان 2000 تن در روز </a:t>
            </a:r>
            <a:r>
              <a:rPr lang="ar-SA" sz="2400" dirty="0" smtClean="0">
                <a:cs typeface="B Zar" pitchFamily="2" charset="-78"/>
              </a:rPr>
              <a:t>مي‌باشد</a:t>
            </a:r>
            <a:r>
              <a:rPr lang="fa-IR" sz="2400" dirty="0" smtClean="0">
                <a:cs typeface="B Zar" pitchFamily="2" charset="-78"/>
              </a:rPr>
              <a:t>.</a:t>
            </a:r>
          </a:p>
          <a:p>
            <a:pPr algn="just" rtl="1"/>
            <a:r>
              <a:rPr lang="ar-SA" sz="2400" dirty="0" smtClean="0">
                <a:cs typeface="B Zar" pitchFamily="2" charset="-78"/>
              </a:rPr>
              <a:t> </a:t>
            </a:r>
            <a:r>
              <a:rPr lang="fa-IR" sz="2400" dirty="0" smtClean="0">
                <a:cs typeface="B Zar" pitchFamily="2" charset="-78"/>
              </a:rPr>
              <a:t>بعبارتی </a:t>
            </a:r>
            <a:r>
              <a:rPr lang="ar-SA" sz="2400" dirty="0" smtClean="0">
                <a:cs typeface="B Zar" pitchFamily="2" charset="-78"/>
              </a:rPr>
              <a:t>8.6 </a:t>
            </a:r>
            <a:r>
              <a:rPr lang="ar-SA" sz="2400" dirty="0">
                <a:cs typeface="B Zar" pitchFamily="2" charset="-78"/>
              </a:rPr>
              <a:t>درصد كل پسماند شهري و روستايي كشور در دو استان مازندران و گيلان توليد </a:t>
            </a:r>
            <a:r>
              <a:rPr lang="ar-SA" sz="2400" dirty="0" smtClean="0">
                <a:cs typeface="B Zar" pitchFamily="2" charset="-78"/>
              </a:rPr>
              <a:t>مي‌شود</a:t>
            </a:r>
            <a:r>
              <a:rPr lang="fa-IR" sz="2400" dirty="0" smtClean="0">
                <a:cs typeface="B Zar" pitchFamily="2" charset="-78"/>
              </a:rPr>
              <a:t>.</a:t>
            </a:r>
          </a:p>
          <a:p>
            <a:pPr algn="just" rtl="1"/>
            <a:r>
              <a:rPr lang="ar-SA" sz="2400" dirty="0" smtClean="0">
                <a:cs typeface="B Zar" pitchFamily="2" charset="-78"/>
              </a:rPr>
              <a:t> </a:t>
            </a:r>
            <a:r>
              <a:rPr lang="ar-SA" sz="2400" dirty="0">
                <a:cs typeface="B Zar" pitchFamily="2" charset="-78"/>
              </a:rPr>
              <a:t>بر اساس بررسي‌هاي محلي صورت گرفته به‌طور ميانگين روزانه بايد 15 الي 20 درصد به اين اعداد با توجه به حجم ورود گردشگر به دو استان اضافه شود. در اين صورت نزديك 10 درصد پسماند توليدي در كشور (شهري و روستايي) متعلق به </a:t>
            </a:r>
            <a:r>
              <a:rPr lang="fa-IR" sz="2400" dirty="0" smtClean="0">
                <a:cs typeface="B Zar" pitchFamily="2" charset="-78"/>
              </a:rPr>
              <a:t>دو استان </a:t>
            </a:r>
            <a:r>
              <a:rPr lang="ar-SA" sz="2400" dirty="0" smtClean="0">
                <a:cs typeface="B Zar" pitchFamily="2" charset="-78"/>
              </a:rPr>
              <a:t>گيلان </a:t>
            </a:r>
            <a:r>
              <a:rPr lang="ar-SA" sz="2400" dirty="0">
                <a:cs typeface="B Zar" pitchFamily="2" charset="-78"/>
              </a:rPr>
              <a:t>و مازندران خواهد بود. </a:t>
            </a:r>
            <a:endParaRPr lang="fa-IR" sz="2400" dirty="0" smtClean="0">
              <a:cs typeface="B Zar" pitchFamily="2" charset="-78"/>
            </a:endParaRPr>
          </a:p>
          <a:p>
            <a:pPr algn="just" rtl="1"/>
            <a:r>
              <a:rPr lang="ar-SA" sz="2400" dirty="0" smtClean="0">
                <a:cs typeface="B Zar" pitchFamily="2" charset="-78"/>
              </a:rPr>
              <a:t>با </a:t>
            </a:r>
            <a:r>
              <a:rPr lang="ar-SA" sz="2400" dirty="0">
                <a:cs typeface="B Zar" pitchFamily="2" charset="-78"/>
              </a:rPr>
              <a:t>توجه به مطالعات صورت گرفته، استان‌های شمالی کشور دارای سرانه 800 تا 950 گرم در شبانه‌روز </a:t>
            </a:r>
            <a:r>
              <a:rPr lang="fa-IR" sz="2400" dirty="0">
                <a:cs typeface="B Zar" pitchFamily="2" charset="-78"/>
              </a:rPr>
              <a:t>پسماند </a:t>
            </a:r>
            <a:r>
              <a:rPr lang="ar-SA" sz="2400" dirty="0">
                <a:cs typeface="B Zar" pitchFamily="2" charset="-78"/>
              </a:rPr>
              <a:t>تولیدی می‌باشند.</a:t>
            </a:r>
            <a:endParaRPr lang="fa-IR" sz="2400" dirty="0">
              <a:cs typeface="B Zar" pitchFamily="2" charset="-78"/>
            </a:endParaRPr>
          </a:p>
          <a:p>
            <a:endParaRPr lang="en-US" sz="2400" dirty="0">
              <a:cs typeface="B Zar" pitchFamily="2" charset="-78"/>
            </a:endParaRPr>
          </a:p>
        </p:txBody>
      </p:sp>
    </p:spTree>
    <p:extLst>
      <p:ext uri="{BB962C8B-B14F-4D97-AF65-F5344CB8AC3E}">
        <p14:creationId xmlns:p14="http://schemas.microsoft.com/office/powerpoint/2010/main" xmlns="" val="20056394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990600"/>
          </a:xfrm>
        </p:spPr>
        <p:txBody>
          <a:bodyPr>
            <a:normAutofit/>
          </a:bodyPr>
          <a:lstStyle/>
          <a:p>
            <a:pPr algn="ctr" rtl="1"/>
            <a:r>
              <a:rPr lang="fa-IR" sz="2000" b="1" dirty="0" smtClean="0">
                <a:solidFill>
                  <a:srgbClr val="FF0000"/>
                </a:solidFill>
                <a:cs typeface="B Nazanin" panose="00000400000000000000" pitchFamily="2" charset="-78"/>
              </a:rPr>
              <a:t>تحلیل کلی وضعیت </a:t>
            </a:r>
            <a:r>
              <a:rPr lang="fa-IR" sz="2000" b="1" dirty="0">
                <a:solidFill>
                  <a:srgbClr val="FF0000"/>
                </a:solidFill>
                <a:cs typeface="B Nazanin" panose="00000400000000000000" pitchFamily="2" charset="-78"/>
              </a:rPr>
              <a:t>پسماند در استانهای </a:t>
            </a:r>
            <a:r>
              <a:rPr lang="fa-IR" sz="2000" b="1" dirty="0" smtClean="0">
                <a:solidFill>
                  <a:srgbClr val="FF0000"/>
                </a:solidFill>
                <a:cs typeface="B Nazanin" panose="00000400000000000000" pitchFamily="2" charset="-78"/>
              </a:rPr>
              <a:t>ساحلی شمالی</a:t>
            </a:r>
            <a:endParaRPr lang="en-US" sz="2000" b="1" dirty="0">
              <a:solidFill>
                <a:srgbClr val="FF0000"/>
              </a:solidFill>
              <a:cs typeface="B Nazanin" panose="00000400000000000000" pitchFamily="2" charset="-78"/>
            </a:endParaRPr>
          </a:p>
        </p:txBody>
      </p:sp>
      <p:sp>
        <p:nvSpPr>
          <p:cNvPr id="3" name="Content Placeholder 2"/>
          <p:cNvSpPr>
            <a:spLocks noGrp="1"/>
          </p:cNvSpPr>
          <p:nvPr>
            <p:ph sz="quarter" idx="1"/>
          </p:nvPr>
        </p:nvSpPr>
        <p:spPr>
          <a:xfrm>
            <a:off x="457200" y="1143000"/>
            <a:ext cx="8229600" cy="4525963"/>
          </a:xfrm>
        </p:spPr>
        <p:txBody>
          <a:bodyPr vert="horz">
            <a:normAutofit fontScale="92500" lnSpcReduction="20000"/>
          </a:bodyPr>
          <a:lstStyle/>
          <a:p>
            <a:pPr algn="just" rtl="1"/>
            <a:endParaRPr lang="fa-IR" sz="2400" dirty="0">
              <a:cs typeface="B Zar" pitchFamily="2" charset="-78"/>
            </a:endParaRPr>
          </a:p>
          <a:p>
            <a:pPr algn="just" rtl="1"/>
            <a:r>
              <a:rPr lang="ar-SA" sz="2400" dirty="0" smtClean="0">
                <a:cs typeface="B Zar" pitchFamily="2" charset="-78"/>
              </a:rPr>
              <a:t>استان‌هاي </a:t>
            </a:r>
            <a:r>
              <a:rPr lang="ar-SA" sz="2400" dirty="0">
                <a:cs typeface="B Zar" pitchFamily="2" charset="-78"/>
              </a:rPr>
              <a:t>شمالي كشور به</a:t>
            </a:r>
            <a:r>
              <a:rPr lang="fa-IR" sz="2400" dirty="0">
                <a:cs typeface="B Zar" pitchFamily="2" charset="-78"/>
              </a:rPr>
              <a:t> </a:t>
            </a:r>
            <a:r>
              <a:rPr lang="ar-SA" sz="2400" dirty="0">
                <a:cs typeface="B Zar" pitchFamily="2" charset="-78"/>
              </a:rPr>
              <a:t>‌خصوص مازندران و گيلان، با توجه به شرايط خاص جغرافيايي و طبيعي مانند كمبود زمين مناسب براي دفن پسماند، بالا بودن سطح آب‌هاي زيرزميني، ورود تعداد زيادي گردشگر به هر دو استان، بالا بودن هزينه زيست‌محيطي دفع و دفن پسماندها با توجه به شرايط طبيعي منطقه و غيره، با مشكلات به مراتب پيچيده‌تري نسبت به ديگر نقاط كشور مواجه مي‌باشند. </a:t>
            </a:r>
            <a:endParaRPr lang="fa-IR" sz="2400" dirty="0" smtClean="0">
              <a:cs typeface="B Zar" pitchFamily="2" charset="-78"/>
            </a:endParaRPr>
          </a:p>
          <a:p>
            <a:pPr algn="just" rtl="1"/>
            <a:endParaRPr lang="en-US" sz="2400" dirty="0">
              <a:cs typeface="B Zar" pitchFamily="2" charset="-78"/>
            </a:endParaRPr>
          </a:p>
          <a:p>
            <a:pPr algn="just" rtl="1"/>
            <a:r>
              <a:rPr lang="ar-SA" sz="2400" dirty="0" smtClean="0">
                <a:cs typeface="B Zar" pitchFamily="2" charset="-78"/>
              </a:rPr>
              <a:t>تقريباً </a:t>
            </a:r>
            <a:r>
              <a:rPr lang="ar-SA" sz="2400" dirty="0">
                <a:cs typeface="B Zar" pitchFamily="2" charset="-78"/>
              </a:rPr>
              <a:t>مكان دفني در </a:t>
            </a:r>
            <a:r>
              <a:rPr lang="fa-IR" sz="2400" dirty="0">
                <a:cs typeface="B Zar" pitchFamily="2" charset="-78"/>
              </a:rPr>
              <a:t>این استانها وجود </a:t>
            </a:r>
            <a:r>
              <a:rPr lang="ar-SA" sz="2400" dirty="0">
                <a:cs typeface="B Zar" pitchFamily="2" charset="-78"/>
              </a:rPr>
              <a:t>ندارد كه مشكل زيست‌محيطي نداشته باشد. مشكلات بعضي از اين مكان‌ها به حد بحران اجتماعي هم رسيده است. </a:t>
            </a:r>
            <a:endParaRPr lang="fa-IR" sz="2400" dirty="0" smtClean="0">
              <a:cs typeface="B Zar" pitchFamily="2" charset="-78"/>
            </a:endParaRPr>
          </a:p>
          <a:p>
            <a:pPr algn="just" rtl="1"/>
            <a:endParaRPr lang="en-US" sz="2400" dirty="0">
              <a:cs typeface="B Zar" pitchFamily="2" charset="-78"/>
            </a:endParaRPr>
          </a:p>
          <a:p>
            <a:pPr algn="just" rtl="1"/>
            <a:r>
              <a:rPr lang="fa-IR" sz="2400" dirty="0" smtClean="0">
                <a:cs typeface="B Zar" pitchFamily="2" charset="-78"/>
              </a:rPr>
              <a:t>ورود </a:t>
            </a:r>
            <a:r>
              <a:rPr lang="fa-IR" sz="2400" dirty="0">
                <a:cs typeface="B Zar" pitchFamily="2" charset="-78"/>
              </a:rPr>
              <a:t>شيرابه اين پسماندها كه حاوي انواع مواد خطرناك شیميایی و بیولوژیک است، مي تواند زيان هاي جبران ناپذيري را بر منابع آب و نهایتا انسانها و محیط زیست وارد </a:t>
            </a:r>
            <a:r>
              <a:rPr lang="fa-IR" sz="2400" dirty="0" smtClean="0">
                <a:cs typeface="B Zar" pitchFamily="2" charset="-78"/>
              </a:rPr>
              <a:t>نماید. قبل از اینکه موضوع پسماند در کشور  به گره کور تبدیل شود و وارد فاز امنیتی گردد می بایست به موضوع رسیدگی شود</a:t>
            </a:r>
            <a:r>
              <a:rPr lang="fa-IR" sz="2400" dirty="0">
                <a:cs typeface="B Zar" pitchFamily="2" charset="-78"/>
              </a:rPr>
              <a:t>.</a:t>
            </a:r>
            <a:endParaRPr lang="fa-IR" sz="2400" dirty="0" smtClean="0">
              <a:cs typeface="B Zar" pitchFamily="2" charset="-78"/>
            </a:endParaRPr>
          </a:p>
        </p:txBody>
      </p:sp>
    </p:spTree>
    <p:extLst>
      <p:ext uri="{BB962C8B-B14F-4D97-AF65-F5344CB8AC3E}">
        <p14:creationId xmlns:p14="http://schemas.microsoft.com/office/powerpoint/2010/main" xmlns="" val="22877854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181600"/>
          </a:xfrm>
        </p:spPr>
        <p:txBody>
          <a:bodyPr>
            <a:normAutofit/>
          </a:bodyPr>
          <a:lstStyle/>
          <a:p>
            <a:pPr lvl="0" algn="just" rtl="1">
              <a:lnSpc>
                <a:spcPct val="200000"/>
              </a:lnSpc>
            </a:pPr>
            <a:endParaRPr lang="fa-IR" sz="2200" dirty="0" smtClean="0">
              <a:cs typeface="B Zar" pitchFamily="2" charset="-78"/>
            </a:endParaRPr>
          </a:p>
          <a:p>
            <a:pPr lvl="0" algn="just" rtl="1">
              <a:lnSpc>
                <a:spcPct val="200000"/>
              </a:lnSpc>
              <a:buNone/>
            </a:pPr>
            <a:endParaRPr lang="fa-IR" sz="2200" dirty="0" smtClean="0">
              <a:cs typeface="B Zar" pitchFamily="2" charset="-78"/>
            </a:endParaRPr>
          </a:p>
          <a:p>
            <a:pPr lvl="0" algn="just" rtl="1">
              <a:lnSpc>
                <a:spcPct val="200000"/>
              </a:lnSpc>
            </a:pPr>
            <a:endParaRPr lang="fa-IR" sz="2200" dirty="0" smtClean="0">
              <a:cs typeface="B Zar" pitchFamily="2" charset="-78"/>
            </a:endParaRPr>
          </a:p>
          <a:p>
            <a:pPr lvl="0" algn="just" rtl="1">
              <a:lnSpc>
                <a:spcPct val="200000"/>
              </a:lnSpc>
            </a:pPr>
            <a:endParaRPr lang="fa-IR" sz="2200" dirty="0" smtClean="0">
              <a:cs typeface="B Zar" pitchFamily="2" charset="-78"/>
            </a:endParaRPr>
          </a:p>
          <a:p>
            <a:pPr lvl="0" algn="just" rtl="1">
              <a:lnSpc>
                <a:spcPct val="200000"/>
              </a:lnSpc>
            </a:pPr>
            <a:endParaRPr lang="fa-IR" sz="2200" dirty="0" smtClean="0">
              <a:cs typeface="B Zar" pitchFamily="2" charset="-78"/>
            </a:endParaRPr>
          </a:p>
          <a:p>
            <a:pPr lvl="0" algn="just" rtl="1">
              <a:lnSpc>
                <a:spcPct val="200000"/>
              </a:lnSpc>
              <a:buNone/>
            </a:pPr>
            <a:endParaRPr lang="fa-IR" sz="2200" dirty="0" smtClean="0">
              <a:cs typeface="B Zar" pitchFamily="2" charset="-78"/>
            </a:endParaRPr>
          </a:p>
          <a:p>
            <a:pPr algn="just" rtl="1">
              <a:lnSpc>
                <a:spcPct val="150000"/>
              </a:lnSpc>
              <a:buClr>
                <a:schemeClr val="tx1"/>
              </a:buClr>
            </a:pPr>
            <a:endParaRPr lang="en-US" sz="1700" dirty="0" smtClean="0">
              <a:cs typeface="B Zar" pitchFamily="2" charset="-78"/>
            </a:endParaRPr>
          </a:p>
          <a:p>
            <a:pPr lvl="0" algn="just" rtl="1">
              <a:lnSpc>
                <a:spcPct val="150000"/>
              </a:lnSpc>
              <a:buClr>
                <a:srgbClr val="C00000"/>
              </a:buClr>
            </a:pPr>
            <a:endParaRPr lang="en-US" sz="2400" dirty="0" smtClean="0">
              <a:cs typeface="B Zar" pitchFamily="2" charset="-78"/>
            </a:endParaRPr>
          </a:p>
          <a:p>
            <a:pPr algn="just" rtl="1">
              <a:lnSpc>
                <a:spcPct val="150000"/>
              </a:lnSpc>
              <a:buClr>
                <a:srgbClr val="C00000"/>
              </a:buClr>
            </a:pPr>
            <a:endParaRPr lang="en-US" sz="2400" dirty="0" smtClean="0">
              <a:solidFill>
                <a:srgbClr val="002060"/>
              </a:solidFill>
              <a:cs typeface="B Zar" pitchFamily="2" charset="-78"/>
            </a:endParaRPr>
          </a:p>
          <a:p>
            <a:pPr lvl="0" algn="just" rtl="1">
              <a:lnSpc>
                <a:spcPct val="150000"/>
              </a:lnSpc>
            </a:pPr>
            <a:endParaRPr lang="en-US" sz="2400" dirty="0" smtClean="0">
              <a:cs typeface="B Zar" pitchFamily="2" charset="-78"/>
            </a:endParaRPr>
          </a:p>
          <a:p>
            <a:endParaRPr lang="en-US" dirty="0"/>
          </a:p>
        </p:txBody>
      </p:sp>
      <p:graphicFrame>
        <p:nvGraphicFramePr>
          <p:cNvPr id="6" name="Table 5"/>
          <p:cNvGraphicFramePr>
            <a:graphicFrameLocks noGrp="1"/>
          </p:cNvGraphicFramePr>
          <p:nvPr/>
        </p:nvGraphicFramePr>
        <p:xfrm>
          <a:off x="381000" y="381000"/>
          <a:ext cx="8534400" cy="5445759"/>
        </p:xfrm>
        <a:graphic>
          <a:graphicData uri="http://schemas.openxmlformats.org/drawingml/2006/table">
            <a:tbl>
              <a:tblPr firstRow="1" bandRow="1">
                <a:tableStyleId>{5C22544A-7EE6-4342-B048-85BDC9FD1C3A}</a:tableStyleId>
              </a:tblPr>
              <a:tblGrid>
                <a:gridCol w="8534400"/>
              </a:tblGrid>
              <a:tr h="387089">
                <a:tc>
                  <a:txBody>
                    <a:bodyPr/>
                    <a:lstStyle/>
                    <a:p>
                      <a:pPr algn="ctr"/>
                      <a:r>
                        <a:rPr lang="fa-IR" dirty="0" smtClean="0">
                          <a:solidFill>
                            <a:schemeClr val="tx1"/>
                          </a:solidFill>
                          <a:cs typeface="B Zar" pitchFamily="2" charset="-78"/>
                        </a:rPr>
                        <a:t>چالش های پسماندهای پزشکی</a:t>
                      </a:r>
                      <a:endParaRPr lang="en-US" dirty="0">
                        <a:solidFill>
                          <a:schemeClr val="tx1"/>
                        </a:solidFill>
                        <a:cs typeface="B Zar" pitchFamily="2" charset="-78"/>
                      </a:endParaRPr>
                    </a:p>
                  </a:txBody>
                  <a:tcPr>
                    <a:solidFill>
                      <a:schemeClr val="bg1">
                        <a:lumMod val="75000"/>
                      </a:schemeClr>
                    </a:solidFill>
                  </a:tcPr>
                </a:tc>
              </a:tr>
              <a:tr h="1240806">
                <a:tc>
                  <a:txBody>
                    <a:bodyPr/>
                    <a:lstStyle/>
                    <a:p>
                      <a:pPr algn="justLow" rtl="1"/>
                      <a:r>
                        <a:rPr lang="fa-IR" dirty="0" smtClean="0">
                          <a:cs typeface="B Zar" pitchFamily="2" charset="-78"/>
                        </a:rPr>
                        <a:t>1- نارضایتی وزارت بهداشت در خصوص تعرفه پرداختی</a:t>
                      </a:r>
                      <a:r>
                        <a:rPr lang="fa-IR" baseline="0" dirty="0" smtClean="0">
                          <a:cs typeface="B Zar" pitchFamily="2" charset="-78"/>
                        </a:rPr>
                        <a:t> به وزارت کشور جهت مدیریت پسماندهای بی خطر شده</a:t>
                      </a:r>
                    </a:p>
                    <a:p>
                      <a:pPr algn="justLow" rtl="1"/>
                      <a:r>
                        <a:rPr lang="fa-IR" dirty="0" smtClean="0">
                          <a:cs typeface="B Zar" pitchFamily="2" charset="-78"/>
                        </a:rPr>
                        <a:t> نظارت دقیق بر عملکرد بیمارستان ها توسط وزارت بهداشت و سازمان حفاظت</a:t>
                      </a:r>
                      <a:r>
                        <a:rPr lang="fa-IR" baseline="0" dirty="0" smtClean="0">
                          <a:cs typeface="B Zar" pitchFamily="2" charset="-78"/>
                        </a:rPr>
                        <a:t> محیط زیست </a:t>
                      </a:r>
                      <a:r>
                        <a:rPr lang="fa-IR" dirty="0" smtClean="0">
                          <a:cs typeface="B Zar" pitchFamily="2" charset="-78"/>
                        </a:rPr>
                        <a:t>و اعلام نظر در خصوص خروجی پسماند بر اساس دستورالعمل در دست تهیه بر اساس ضوابط مربوطه</a:t>
                      </a:r>
                      <a:endParaRPr lang="en-US" dirty="0" smtClean="0">
                        <a:cs typeface="B Zar" pitchFamily="2" charset="-78"/>
                      </a:endParaRPr>
                    </a:p>
                    <a:p>
                      <a:pPr algn="justLow" rtl="1"/>
                      <a:endParaRPr lang="en-US" dirty="0">
                        <a:cs typeface="B Zar" pitchFamily="2" charset="-78"/>
                      </a:endParaRPr>
                    </a:p>
                  </a:txBody>
                  <a:tcPr/>
                </a:tc>
              </a:tr>
              <a:tr h="954466">
                <a:tc>
                  <a:txBody>
                    <a:bodyPr/>
                    <a:lstStyle/>
                    <a:p>
                      <a:pPr algn="justLow" rtl="1"/>
                      <a:r>
                        <a:rPr lang="fa-IR" dirty="0" smtClean="0">
                          <a:cs typeface="B Zar" pitchFamily="2" charset="-78"/>
                        </a:rPr>
                        <a:t>2-مخلوط شدن پسماندهای عادی، بی خطر شده و ویژه در هنگام حمل و دفع نهایی</a:t>
                      </a:r>
                    </a:p>
                    <a:p>
                      <a:pPr marL="0" marR="0" indent="0" algn="justLow" defTabSz="914400" rtl="1" eaLnBrk="1" fontAlgn="auto" latinLnBrk="0" hangingPunct="1">
                        <a:lnSpc>
                          <a:spcPct val="100000"/>
                        </a:lnSpc>
                        <a:spcBef>
                          <a:spcPts val="0"/>
                        </a:spcBef>
                        <a:spcAft>
                          <a:spcPts val="0"/>
                        </a:spcAft>
                        <a:buClrTx/>
                        <a:buSzTx/>
                        <a:buFontTx/>
                        <a:buNone/>
                        <a:tabLst/>
                        <a:defRPr/>
                      </a:pPr>
                      <a:r>
                        <a:rPr lang="fa-IR" dirty="0" smtClean="0">
                          <a:cs typeface="B Zar" pitchFamily="2" charset="-78"/>
                        </a:rPr>
                        <a:t>اجرای ماده 5 آیین نامه اجرایی قانون مدیریت پسماندها مبنی بر تدوین و اجرای شیوه نامه مدیریت پسمانده عادی و پسماند ویژه تبدیل شده به عادی توسط وزارت کشور</a:t>
                      </a:r>
                      <a:endParaRPr lang="en-US" dirty="0" smtClean="0">
                        <a:cs typeface="B Zar" pitchFamily="2" charset="-78"/>
                      </a:endParaRPr>
                    </a:p>
                  </a:txBody>
                  <a:tcPr>
                    <a:noFill/>
                  </a:tcPr>
                </a:tc>
              </a:tr>
              <a:tr h="668126">
                <a:tc>
                  <a:txBody>
                    <a:bodyPr/>
                    <a:lstStyle/>
                    <a:p>
                      <a:pPr marL="0" algn="justLow" rtl="1" eaLnBrk="1" latinLnBrk="0" hangingPunct="1"/>
                      <a:r>
                        <a:rPr kumimoji="0" lang="fa-IR" kern="1200" dirty="0" smtClean="0">
                          <a:solidFill>
                            <a:schemeClr val="dk1"/>
                          </a:solidFill>
                          <a:latin typeface="+mn-lt"/>
                          <a:ea typeface="+mn-ea"/>
                          <a:cs typeface="B Zar" pitchFamily="2" charset="-78"/>
                        </a:rPr>
                        <a:t>3- عدم تفکیک اصولی پسماندهای پزشکی</a:t>
                      </a:r>
                    </a:p>
                    <a:p>
                      <a:pPr marL="0" marR="0" indent="0" algn="justLow" defTabSz="914400" rtl="1" eaLnBrk="1" fontAlgn="auto" latinLnBrk="0" hangingPunct="1">
                        <a:lnSpc>
                          <a:spcPct val="100000"/>
                        </a:lnSpc>
                        <a:spcBef>
                          <a:spcPts val="0"/>
                        </a:spcBef>
                        <a:spcAft>
                          <a:spcPts val="0"/>
                        </a:spcAft>
                        <a:buClrTx/>
                        <a:buSzTx/>
                        <a:buFontTx/>
                        <a:buNone/>
                        <a:tabLst/>
                        <a:defRPr/>
                      </a:pPr>
                      <a:r>
                        <a:rPr kumimoji="0" lang="fa-IR" kern="1200" dirty="0" smtClean="0">
                          <a:solidFill>
                            <a:schemeClr val="dk1"/>
                          </a:solidFill>
                          <a:latin typeface="+mn-lt"/>
                          <a:ea typeface="+mn-ea"/>
                          <a:cs typeface="B Zar" pitchFamily="2" charset="-78"/>
                        </a:rPr>
                        <a:t>آموزش پرسنل و منوط نمودن اعتبار بخشی و تعیین تعرفه مدیریت پسماند  به تفکیک اصولی و سایر مراحل مدیریت اجرایی</a:t>
                      </a:r>
                      <a:endParaRPr kumimoji="0" lang="en-US" kern="1200" dirty="0" smtClean="0">
                        <a:solidFill>
                          <a:schemeClr val="dk1"/>
                        </a:solidFill>
                        <a:latin typeface="+mn-lt"/>
                        <a:ea typeface="+mn-ea"/>
                        <a:cs typeface="B Zar" pitchFamily="2" charset="-78"/>
                      </a:endParaRPr>
                    </a:p>
                  </a:txBody>
                  <a:tcPr/>
                </a:tc>
              </a:tr>
              <a:tr h="954466">
                <a:tc>
                  <a:txBody>
                    <a:bodyPr/>
                    <a:lstStyle/>
                    <a:p>
                      <a:pPr marL="0" algn="justLow" rtl="1" eaLnBrk="1" latinLnBrk="0" hangingPunct="1"/>
                      <a:r>
                        <a:rPr kumimoji="0" lang="fa-IR" kern="1200" dirty="0" smtClean="0">
                          <a:solidFill>
                            <a:schemeClr val="dk1"/>
                          </a:solidFill>
                          <a:latin typeface="+mn-lt"/>
                          <a:ea typeface="+mn-ea"/>
                          <a:cs typeface="B Zar" pitchFamily="2" charset="-78"/>
                        </a:rPr>
                        <a:t>4- عدم</a:t>
                      </a:r>
                      <a:r>
                        <a:rPr kumimoji="0" lang="fa-IR" kern="1200" baseline="0" dirty="0" smtClean="0">
                          <a:solidFill>
                            <a:schemeClr val="dk1"/>
                          </a:solidFill>
                          <a:latin typeface="+mn-lt"/>
                          <a:ea typeface="+mn-ea"/>
                          <a:cs typeface="B Zar" pitchFamily="2" charset="-78"/>
                        </a:rPr>
                        <a:t> مدیریت صحیح پسماندهای پزشکی در </a:t>
                      </a:r>
                      <a:r>
                        <a:rPr lang="ar-SA" sz="1800" dirty="0" smtClean="0">
                          <a:cs typeface="B Zar" pitchFamily="2" charset="-78"/>
                        </a:rPr>
                        <a:t>کلینیکها، درمانگاهها، مراکز بهداشتی ودرمانی ، آزمایشگاهها و مطب پزشکان در اغلب استان</a:t>
                      </a:r>
                      <a:r>
                        <a:rPr lang="fa-IR" sz="1800" dirty="0" smtClean="0">
                          <a:cs typeface="B Zar" pitchFamily="2" charset="-78"/>
                        </a:rPr>
                        <a:t> </a:t>
                      </a:r>
                      <a:r>
                        <a:rPr lang="ar-SA" sz="1800" dirty="0" smtClean="0">
                          <a:cs typeface="B Zar" pitchFamily="2" charset="-78"/>
                        </a:rPr>
                        <a:t>ها </a:t>
                      </a:r>
                      <a:endParaRPr lang="fa-IR" sz="1800" dirty="0" smtClean="0">
                        <a:cs typeface="B Zar" pitchFamily="2" charset="-78"/>
                      </a:endParaRPr>
                    </a:p>
                    <a:p>
                      <a:pPr marL="0" marR="0" indent="0" algn="justLow" defTabSz="914400" rtl="1" eaLnBrk="1" fontAlgn="auto" latinLnBrk="0" hangingPunct="1">
                        <a:lnSpc>
                          <a:spcPct val="100000"/>
                        </a:lnSpc>
                        <a:spcBef>
                          <a:spcPts val="0"/>
                        </a:spcBef>
                        <a:spcAft>
                          <a:spcPts val="0"/>
                        </a:spcAft>
                        <a:buClrTx/>
                        <a:buSzTx/>
                        <a:buFontTx/>
                        <a:buNone/>
                        <a:tabLst/>
                        <a:defRPr/>
                      </a:pPr>
                      <a:r>
                        <a:rPr kumimoji="0" lang="fa-IR" kern="1200" dirty="0" smtClean="0">
                          <a:solidFill>
                            <a:schemeClr val="dk1"/>
                          </a:solidFill>
                          <a:latin typeface="+mn-lt"/>
                          <a:ea typeface="+mn-ea"/>
                          <a:cs typeface="B Zar" pitchFamily="2" charset="-78"/>
                        </a:rPr>
                        <a:t>نظارت وزارت بهداشت بر عملکرد این گونه مراکز که در حال حاضر در برخی استان ها نظارتی وجود ندارد.</a:t>
                      </a:r>
                      <a:endParaRPr kumimoji="0" lang="en-US" kern="1200" dirty="0" smtClean="0">
                        <a:solidFill>
                          <a:schemeClr val="dk1"/>
                        </a:solidFill>
                        <a:latin typeface="+mn-lt"/>
                        <a:ea typeface="+mn-ea"/>
                        <a:cs typeface="B Zar" pitchFamily="2" charset="-78"/>
                      </a:endParaRPr>
                    </a:p>
                  </a:txBody>
                  <a:tcPr>
                    <a:noFill/>
                  </a:tcPr>
                </a:tc>
              </a:tr>
              <a:tr h="1240806">
                <a:tc>
                  <a:txBody>
                    <a:bodyPr/>
                    <a:lstStyle/>
                    <a:p>
                      <a:pPr marL="0" algn="justLow" rtl="1" eaLnBrk="1" latinLnBrk="0" hangingPunct="1"/>
                      <a:r>
                        <a:rPr kumimoji="0" lang="fa-IR" kern="1200" dirty="0" smtClean="0">
                          <a:solidFill>
                            <a:schemeClr val="dk1"/>
                          </a:solidFill>
                          <a:latin typeface="+mn-lt"/>
                          <a:ea typeface="+mn-ea"/>
                          <a:cs typeface="B Zar" pitchFamily="2" charset="-78"/>
                        </a:rPr>
                        <a:t>5- عدم مدیریت صحیح پسماندهای پزشکی در حمل و  دفع</a:t>
                      </a:r>
                      <a:r>
                        <a:rPr kumimoji="0" lang="en-US" kern="1200" dirty="0" smtClean="0">
                          <a:solidFill>
                            <a:schemeClr val="dk1"/>
                          </a:solidFill>
                          <a:latin typeface="+mn-lt"/>
                          <a:ea typeface="+mn-ea"/>
                          <a:cs typeface="B Zar" pitchFamily="2" charset="-78"/>
                        </a:rPr>
                        <a:t> </a:t>
                      </a:r>
                      <a:r>
                        <a:rPr kumimoji="0" lang="fa-IR" kern="1200" dirty="0" smtClean="0">
                          <a:solidFill>
                            <a:schemeClr val="dk1"/>
                          </a:solidFill>
                          <a:latin typeface="+mn-lt"/>
                          <a:ea typeface="+mn-ea"/>
                          <a:cs typeface="B Zar" pitchFamily="2" charset="-78"/>
                        </a:rPr>
                        <a:t>آنها علیرغم دریافت تعرفه پسماند ویژه توسط وزارت کشور</a:t>
                      </a:r>
                    </a:p>
                    <a:p>
                      <a:pPr marL="0" marR="0" indent="0" algn="justLow" defTabSz="914400" rtl="1" eaLnBrk="1" fontAlgn="auto" latinLnBrk="0" hangingPunct="1">
                        <a:lnSpc>
                          <a:spcPct val="100000"/>
                        </a:lnSpc>
                        <a:spcBef>
                          <a:spcPts val="0"/>
                        </a:spcBef>
                        <a:spcAft>
                          <a:spcPts val="0"/>
                        </a:spcAft>
                        <a:buClrTx/>
                        <a:buSzTx/>
                        <a:buFontTx/>
                        <a:buNone/>
                        <a:tabLst/>
                        <a:defRPr/>
                      </a:pPr>
                      <a:r>
                        <a:rPr kumimoji="0" lang="fa-IR" kern="1200" dirty="0" smtClean="0">
                          <a:solidFill>
                            <a:schemeClr val="dk1"/>
                          </a:solidFill>
                          <a:latin typeface="+mn-lt"/>
                          <a:ea typeface="+mn-ea"/>
                          <a:cs typeface="B Zar" pitchFamily="2" charset="-78"/>
                        </a:rPr>
                        <a:t>مکلف نمودن وزارت کشور در خصوص مدیریت اصولی پسماند از محل تولید تا محل دفع نهایی بر اساس ضوابط مربوطه و با نظارت وزارت بهداشت  و نظارت عالیه سازمان حفاظت محیط زیست</a:t>
                      </a:r>
                      <a:endParaRPr kumimoji="0" lang="en-US" kern="1200" dirty="0" smtClean="0">
                        <a:solidFill>
                          <a:schemeClr val="dk1"/>
                        </a:solidFill>
                        <a:latin typeface="+mn-lt"/>
                        <a:ea typeface="+mn-ea"/>
                        <a:cs typeface="B Zar" pitchFamily="2" charset="-78"/>
                      </a:endParaRPr>
                    </a:p>
                    <a:p>
                      <a:pPr marL="0" algn="justLow" rtl="1" eaLnBrk="1" latinLnBrk="0" hangingPunct="1"/>
                      <a:endParaRPr kumimoji="0" lang="en-US" kern="1200" dirty="0" smtClean="0">
                        <a:solidFill>
                          <a:schemeClr val="dk1"/>
                        </a:solidFill>
                        <a:latin typeface="+mn-lt"/>
                        <a:ea typeface="+mn-ea"/>
                        <a:cs typeface="B Zar"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603621612"/>
              </p:ext>
            </p:extLst>
          </p:nvPr>
        </p:nvGraphicFramePr>
        <p:xfrm>
          <a:off x="381000" y="381000"/>
          <a:ext cx="8534400" cy="5074408"/>
        </p:xfrm>
        <a:graphic>
          <a:graphicData uri="http://schemas.openxmlformats.org/drawingml/2006/table">
            <a:tbl>
              <a:tblPr firstRow="1" bandRow="1">
                <a:tableStyleId>{5C22544A-7EE6-4342-B048-85BDC9FD1C3A}</a:tableStyleId>
              </a:tblPr>
              <a:tblGrid>
                <a:gridCol w="8534400"/>
              </a:tblGrid>
              <a:tr h="394452">
                <a:tc>
                  <a:txBody>
                    <a:bodyPr/>
                    <a:lstStyle/>
                    <a:p>
                      <a:pPr algn="ctr"/>
                      <a:r>
                        <a:rPr lang="fa-IR" sz="2000" dirty="0" smtClean="0">
                          <a:solidFill>
                            <a:schemeClr val="tx1"/>
                          </a:solidFill>
                          <a:cs typeface="B Nazanin" pitchFamily="2" charset="-78"/>
                        </a:rPr>
                        <a:t>راهکارهای در دست اجرای پسماندهای پزشکی</a:t>
                      </a:r>
                      <a:endParaRPr lang="en-US" sz="2000" dirty="0">
                        <a:solidFill>
                          <a:schemeClr val="tx1"/>
                        </a:solidFill>
                        <a:cs typeface="B Nazanin" pitchFamily="2" charset="-78"/>
                      </a:endParaRPr>
                    </a:p>
                  </a:txBody>
                  <a:tcPr>
                    <a:solidFill>
                      <a:schemeClr val="bg1">
                        <a:lumMod val="85000"/>
                      </a:schemeClr>
                    </a:solidFill>
                  </a:tcPr>
                </a:tc>
              </a:tr>
              <a:tr h="1211331">
                <a:tc>
                  <a:txBody>
                    <a:bodyPr/>
                    <a:lstStyle/>
                    <a:p>
                      <a:pPr algn="justLow" rtl="1"/>
                      <a:r>
                        <a:rPr lang="fa-IR" sz="2000" dirty="0" smtClean="0">
                          <a:cs typeface="B Nazanin" pitchFamily="2" charset="-78"/>
                        </a:rPr>
                        <a:t>برگزاری جلسات مدیریتی به منظور حل معضلات و مشکلات با وزارت بهداشت، درمان و آموزش پزشکی</a:t>
                      </a:r>
                    </a:p>
                    <a:p>
                      <a:pPr algn="justLow" rtl="1"/>
                      <a:r>
                        <a:rPr lang="fa-IR" sz="2000" dirty="0" smtClean="0">
                          <a:cs typeface="B Nazanin" pitchFamily="2" charset="-78"/>
                        </a:rPr>
                        <a:t>انجام مکاتباتی با وزارت کشور در خصوص دفع اصولی پسماندهای پزشکی ویژه</a:t>
                      </a:r>
                    </a:p>
                    <a:p>
                      <a:pPr algn="justLow" rtl="1"/>
                      <a:r>
                        <a:rPr lang="fa-IR" sz="2000" dirty="0" smtClean="0">
                          <a:cs typeface="B Nazanin" pitchFamily="2" charset="-78"/>
                        </a:rPr>
                        <a:t>بررسی فناوری شیمیایی بی خطر سازی پسماندهای عفونی بر اساس مستندات سازمان بهداشت جهانی و انعکاس نتیجه به اداره کل تجهیزات پزشکی</a:t>
                      </a:r>
                    </a:p>
                  </a:txBody>
                  <a:tcPr/>
                </a:tc>
              </a:tr>
              <a:tr h="512146">
                <a:tc>
                  <a:txBody>
                    <a:bodyPr/>
                    <a:lstStyle/>
                    <a:p>
                      <a:pPr marL="0" marR="0" indent="0" algn="justLow" defTabSz="914400" rtl="1" eaLnBrk="1" fontAlgn="auto" latinLnBrk="0" hangingPunct="1">
                        <a:lnSpc>
                          <a:spcPct val="100000"/>
                        </a:lnSpc>
                        <a:spcBef>
                          <a:spcPts val="0"/>
                        </a:spcBef>
                        <a:spcAft>
                          <a:spcPts val="0"/>
                        </a:spcAft>
                        <a:buClrTx/>
                        <a:buSzTx/>
                        <a:buFontTx/>
                        <a:buNone/>
                        <a:tabLst/>
                        <a:defRPr/>
                      </a:pPr>
                      <a:r>
                        <a:rPr lang="fa-IR" sz="2000" dirty="0" smtClean="0">
                          <a:cs typeface="B Nazanin" pitchFamily="2" charset="-78"/>
                        </a:rPr>
                        <a:t>بررسی فناوری شیمیایی بی خطر سازی پسماندهای عفونی بر اساس مستندات سازمان بهداشت جهانی و انعکاس نتیجه به اداره کل تجهیزات پزشکی</a:t>
                      </a:r>
                    </a:p>
                  </a:txBody>
                  <a:tcPr>
                    <a:noFill/>
                  </a:tcPr>
                </a:tc>
              </a:tr>
              <a:tr h="372717">
                <a:tc>
                  <a:txBody>
                    <a:bodyPr/>
                    <a:lstStyle/>
                    <a:p>
                      <a:pPr marL="0" marR="0" indent="0" algn="justLow" defTabSz="914400" rtl="1" eaLnBrk="1" fontAlgn="auto" latinLnBrk="0" hangingPunct="1">
                        <a:lnSpc>
                          <a:spcPct val="100000"/>
                        </a:lnSpc>
                        <a:spcBef>
                          <a:spcPts val="0"/>
                        </a:spcBef>
                        <a:spcAft>
                          <a:spcPts val="0"/>
                        </a:spcAft>
                        <a:buClrTx/>
                        <a:buSzTx/>
                        <a:buFontTx/>
                        <a:buNone/>
                        <a:tabLst/>
                        <a:defRPr/>
                      </a:pPr>
                      <a:r>
                        <a:rPr lang="fa-IR" sz="2000" dirty="0" smtClean="0">
                          <a:cs typeface="B Nazanin" pitchFamily="2" charset="-78"/>
                        </a:rPr>
                        <a:t>تعیین زمان مشخص برای وزارت کشور جهت نگارش شیوه نامه مدیریت</a:t>
                      </a:r>
                      <a:r>
                        <a:rPr lang="fa-IR" sz="2000" baseline="0" dirty="0" smtClean="0">
                          <a:cs typeface="B Nazanin" pitchFamily="2" charset="-78"/>
                        </a:rPr>
                        <a:t> پسماندهای ویژه تبدیل شده به عادی و نگارش پروتکل مدیریت پسماندهای پزشکی توسط وزارت بهداشت</a:t>
                      </a:r>
                      <a:endParaRPr lang="fa-IR" sz="2000" dirty="0" smtClean="0">
                        <a:cs typeface="B Nazanin" pitchFamily="2" charset="-78"/>
                      </a:endParaRPr>
                    </a:p>
                  </a:txBody>
                  <a:tcPr/>
                </a:tc>
              </a:tr>
              <a:tr h="512146">
                <a:tc>
                  <a:txBody>
                    <a:bodyPr/>
                    <a:lstStyle/>
                    <a:p>
                      <a:pPr marL="0" marR="0" indent="0" algn="justLow" defTabSz="914400" rtl="1" eaLnBrk="1" fontAlgn="auto" latinLnBrk="0" hangingPunct="1">
                        <a:lnSpc>
                          <a:spcPct val="100000"/>
                        </a:lnSpc>
                        <a:spcBef>
                          <a:spcPts val="0"/>
                        </a:spcBef>
                        <a:spcAft>
                          <a:spcPts val="0"/>
                        </a:spcAft>
                        <a:buClrTx/>
                        <a:buSzTx/>
                        <a:buFontTx/>
                        <a:buNone/>
                        <a:tabLst/>
                        <a:defRPr/>
                      </a:pPr>
                      <a:r>
                        <a:rPr lang="fa-IR" sz="2000" dirty="0" smtClean="0">
                          <a:cs typeface="B Nazanin" pitchFamily="2" charset="-78"/>
                        </a:rPr>
                        <a:t>پیگیری تدوین شیوه نامه اجرایی مدیریت پسماندویژه تبدیل شده به عادی موضوع ماده 5 آیین نامه اجرایی قانون مدیریت پسماندها از وزارت کشور</a:t>
                      </a:r>
                    </a:p>
                  </a:txBody>
                  <a:tcPr>
                    <a:noFill/>
                  </a:tcPr>
                </a:tc>
              </a:tr>
              <a:tr h="1264408">
                <a:tc>
                  <a:txBody>
                    <a:bodyPr/>
                    <a:lstStyle/>
                    <a:p>
                      <a:pPr marL="0" marR="0" indent="0" algn="justLow" defTabSz="914400" rtl="1" eaLnBrk="1" fontAlgn="auto" latinLnBrk="0" hangingPunct="1">
                        <a:lnSpc>
                          <a:spcPct val="100000"/>
                        </a:lnSpc>
                        <a:spcBef>
                          <a:spcPts val="0"/>
                        </a:spcBef>
                        <a:spcAft>
                          <a:spcPts val="0"/>
                        </a:spcAft>
                        <a:buClrTx/>
                        <a:buSzTx/>
                        <a:buFontTx/>
                        <a:buNone/>
                        <a:tabLst/>
                        <a:defRPr/>
                      </a:pPr>
                      <a:r>
                        <a:rPr lang="fa-IR" sz="2000" b="1" dirty="0" smtClean="0">
                          <a:cs typeface="B Nazanin" pitchFamily="2" charset="-78"/>
                        </a:rPr>
                        <a:t>تهیه پیشنویس دستورالعمل نظارت و پایش پسماندهای پزشکی (در 13 جلسه کارشناسی)</a:t>
                      </a:r>
                      <a:endParaRPr lang="en-US" sz="2000" b="1" dirty="0" smtClean="0">
                        <a:cs typeface="B Nazanin" pitchFamily="2" charset="-78"/>
                      </a:endParaRPr>
                    </a:p>
                    <a:p>
                      <a:pPr marL="0" algn="justLow" rtl="1" eaLnBrk="1" latinLnBrk="0" hangingPunct="1"/>
                      <a:endParaRPr kumimoji="0" lang="en-US" sz="2000" kern="1200" dirty="0" smtClean="0">
                        <a:solidFill>
                          <a:schemeClr val="dk1"/>
                        </a:solidFill>
                        <a:latin typeface="+mn-lt"/>
                        <a:ea typeface="+mn-ea"/>
                        <a:cs typeface="B Nazanin"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2971800"/>
            <a:ext cx="8305800" cy="3170099"/>
          </a:xfrm>
          <a:prstGeom prst="rect">
            <a:avLst/>
          </a:prstGeom>
          <a:solidFill>
            <a:schemeClr val="bg1">
              <a:lumMod val="75000"/>
              <a:alpha val="41000"/>
            </a:schemeClr>
          </a:solidFill>
        </p:spPr>
        <p:txBody>
          <a:bodyPr wrap="square">
            <a:spAutoFit/>
          </a:bodyPr>
          <a:lstStyle/>
          <a:p>
            <a:pPr marL="285750" indent="-285750" algn="just" rtl="1">
              <a:buClr>
                <a:schemeClr val="bg2">
                  <a:lumMod val="75000"/>
                </a:schemeClr>
              </a:buClr>
            </a:pPr>
            <a:r>
              <a:rPr lang="fa-IR" sz="2000" b="1" dirty="0" smtClean="0">
                <a:solidFill>
                  <a:srgbClr val="FF0000"/>
                </a:solidFill>
                <a:latin typeface="Arial" pitchFamily="34" charset="0"/>
                <a:ea typeface="Calibri" pitchFamily="34" charset="0"/>
                <a:cs typeface="B Zar" pitchFamily="2" charset="-78"/>
              </a:rPr>
              <a:t>چالش های پسماندهای کشاورزی: </a:t>
            </a:r>
          </a:p>
          <a:p>
            <a:pPr marL="285750" lvl="0" indent="-285750" algn="r" rtl="1">
              <a:buClr>
                <a:srgbClr val="0066CC"/>
              </a:buClr>
              <a:buSzPct val="70000"/>
              <a:buFont typeface="Wingdings" pitchFamily="2" charset="2"/>
              <a:buChar char="v"/>
            </a:pPr>
            <a:r>
              <a:rPr lang="fa-IR" sz="2000" dirty="0" smtClean="0">
                <a:cs typeface="B Zar" pitchFamily="2" charset="-78"/>
              </a:rPr>
              <a:t>عدم </a:t>
            </a:r>
            <a:r>
              <a:rPr lang="fa-IR" sz="2000" dirty="0">
                <a:cs typeface="B Zar" pitchFamily="2" charset="-78"/>
              </a:rPr>
              <a:t>ترويج روستائيان در امر مديريت پسماندهای کشاورزی در بخش وستایی و سوزانده شدن پسماندهای کشاورزی در فضای باز </a:t>
            </a:r>
            <a:endParaRPr lang="en-US" sz="2000" dirty="0">
              <a:cs typeface="B Zar" pitchFamily="2" charset="-78"/>
            </a:endParaRPr>
          </a:p>
          <a:p>
            <a:pPr marL="285750" lvl="0" indent="-285750" algn="just" rtl="1">
              <a:buClr>
                <a:srgbClr val="0066CC"/>
              </a:buClr>
              <a:buSzPct val="70000"/>
              <a:buFont typeface="Wingdings" pitchFamily="2" charset="2"/>
              <a:buChar char="v"/>
            </a:pPr>
            <a:r>
              <a:rPr lang="fa-IR" sz="2000" dirty="0">
                <a:cs typeface="B Zar" pitchFamily="2" charset="-78"/>
              </a:rPr>
              <a:t>عدم مدیریت صحیح پسماندهای محصولات باغی و زراعی  و رها سازی یا سوزاندن آنها </a:t>
            </a:r>
            <a:endParaRPr lang="fa-IR" sz="2000" dirty="0" smtClean="0">
              <a:cs typeface="B Zar" pitchFamily="2" charset="-78"/>
            </a:endParaRPr>
          </a:p>
          <a:p>
            <a:pPr marL="285750" lvl="0" indent="-285750" algn="r" rtl="1">
              <a:buClr>
                <a:srgbClr val="0066CC"/>
              </a:buClr>
              <a:buSzPct val="70000"/>
              <a:buFont typeface="Wingdings" pitchFamily="2" charset="2"/>
              <a:buChar char="v"/>
            </a:pPr>
            <a:r>
              <a:rPr lang="fa-IR" sz="2000" dirty="0" smtClean="0">
                <a:cs typeface="B Zar" pitchFamily="2" charset="-78"/>
              </a:rPr>
              <a:t>عدم وجود بازار مناسب و هدایت شده پسماندهای بازیافتی و خرید تضمینی این محصولات مانند کمپوست، محصولات پلاستیکی و لاستیکی، کاغذ و فلزات آهنی و غیر آهنی. ( جدول صنایع بازیافتی کشور در پیوست 3 )</a:t>
            </a:r>
            <a:endParaRPr lang="en-US" sz="2000" dirty="0" smtClean="0">
              <a:cs typeface="B Zar" pitchFamily="2" charset="-78"/>
            </a:endParaRPr>
          </a:p>
          <a:p>
            <a:pPr marL="285750" lvl="0" indent="-285750" algn="just" rtl="1">
              <a:buClr>
                <a:srgbClr val="0066CC"/>
              </a:buClr>
              <a:buSzPct val="70000"/>
              <a:buFont typeface="Wingdings" pitchFamily="2" charset="2"/>
              <a:buChar char="v"/>
            </a:pPr>
            <a:r>
              <a:rPr lang="fa-IR" sz="2000" dirty="0" smtClean="0">
                <a:cs typeface="B Zar" pitchFamily="2" charset="-78"/>
              </a:rPr>
              <a:t>عدم اجرای ضوابط مدیریت پسماندهای کشاورزی ( عدم تفکیک پسماندهای داروها و هورمون های دامی و امحای زیست محیطی آنها)</a:t>
            </a:r>
            <a:endParaRPr lang="en-US" sz="2000" dirty="0" smtClean="0">
              <a:cs typeface="B Zar" pitchFamily="2" charset="-78"/>
            </a:endParaRPr>
          </a:p>
          <a:p>
            <a:pPr marL="285750" lvl="0" indent="-285750" algn="just" rtl="1">
              <a:buClr>
                <a:srgbClr val="0066CC"/>
              </a:buClr>
              <a:buSzPct val="70000"/>
              <a:buFont typeface="Wingdings" pitchFamily="2" charset="2"/>
              <a:buChar char="v"/>
            </a:pPr>
            <a:r>
              <a:rPr lang="fa-IR" sz="2000" dirty="0" smtClean="0">
                <a:cs typeface="B Zar" pitchFamily="2" charset="-78"/>
              </a:rPr>
              <a:t>عدم مدیریت صحیح پسماندهای سموم سنواتی</a:t>
            </a:r>
            <a:endParaRPr lang="en-US" sz="2000" dirty="0" smtClean="0">
              <a:cs typeface="B Zar" pitchFamily="2" charset="-78"/>
            </a:endParaRPr>
          </a:p>
        </p:txBody>
      </p:sp>
      <p:sp>
        <p:nvSpPr>
          <p:cNvPr id="6" name="Rectangle 1"/>
          <p:cNvSpPr>
            <a:spLocks noChangeArrowheads="1"/>
          </p:cNvSpPr>
          <p:nvPr/>
        </p:nvSpPr>
        <p:spPr bwMode="auto">
          <a:xfrm>
            <a:off x="381000" y="381000"/>
            <a:ext cx="8458200" cy="2246769"/>
          </a:xfrm>
          <a:prstGeom prst="rect">
            <a:avLst/>
          </a:prstGeom>
          <a:solidFill>
            <a:schemeClr val="tx2">
              <a:lumMod val="20000"/>
              <a:lumOff val="80000"/>
              <a:alpha val="67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lang="fa-IR" sz="2000" b="1" dirty="0" smtClean="0">
                <a:solidFill>
                  <a:srgbClr val="FF0000"/>
                </a:solidFill>
                <a:latin typeface="Arial" pitchFamily="34" charset="0"/>
                <a:ea typeface="Calibri" pitchFamily="34" charset="0"/>
                <a:cs typeface="B Zar" pitchFamily="2" charset="-78"/>
              </a:rPr>
              <a:t>چالش های پسماندهای برقی و الکترونیکی : </a:t>
            </a:r>
          </a:p>
          <a:p>
            <a:pPr marL="0" marR="0" lvl="0" indent="0" algn="justLow" defTabSz="914400" rtl="1" eaLnBrk="1" fontAlgn="base" latinLnBrk="0" hangingPunct="1">
              <a:lnSpc>
                <a:spcPct val="100000"/>
              </a:lnSpc>
              <a:spcBef>
                <a:spcPct val="0"/>
              </a:spcBef>
              <a:spcAft>
                <a:spcPct val="0"/>
              </a:spcAft>
              <a:buClr>
                <a:srgbClr val="0066CC"/>
              </a:buClr>
              <a:buSzPct val="70000"/>
              <a:buFont typeface="Wingdings" pitchFamily="2" charset="2"/>
              <a:buChar char="v"/>
              <a:tabLst/>
            </a:pPr>
            <a:r>
              <a:rPr lang="fa-IR" sz="2000" dirty="0" smtClean="0">
                <a:latin typeface="Arial" pitchFamily="34" charset="0"/>
                <a:ea typeface="Calibri" pitchFamily="34" charset="0"/>
                <a:cs typeface="B Zar" pitchFamily="2" charset="-78"/>
              </a:rPr>
              <a:t>عدم ساماندهی پسماندهای برقی و الکترونیک آنها در شهرها و روستاها </a:t>
            </a:r>
          </a:p>
          <a:p>
            <a:pPr marL="0" marR="0" lvl="0" indent="0" algn="justLow" defTabSz="914400" rtl="1" eaLnBrk="1" fontAlgn="base" latinLnBrk="0" hangingPunct="1">
              <a:lnSpc>
                <a:spcPct val="100000"/>
              </a:lnSpc>
              <a:spcBef>
                <a:spcPct val="0"/>
              </a:spcBef>
              <a:spcAft>
                <a:spcPct val="0"/>
              </a:spcAft>
              <a:buClr>
                <a:srgbClr val="0066CC"/>
              </a:buClr>
              <a:buSzPct val="70000"/>
              <a:buFont typeface="Wingdings" pitchFamily="2" charset="2"/>
              <a:buChar char="v"/>
              <a:tabLst/>
            </a:pPr>
            <a:r>
              <a:rPr kumimoji="0" lang="fa-IR" sz="2000" i="0" u="none" strike="noStrike" cap="none" normalizeH="0" baseline="0" dirty="0" smtClean="0">
                <a:ln>
                  <a:noFill/>
                </a:ln>
                <a:solidFill>
                  <a:schemeClr val="tx1"/>
                </a:solidFill>
                <a:effectLst/>
                <a:latin typeface="Arial" pitchFamily="34" charset="0"/>
                <a:ea typeface="Calibri" pitchFamily="34" charset="0"/>
                <a:cs typeface="B Zar" pitchFamily="2" charset="-78"/>
              </a:rPr>
              <a:t>انباشت</a:t>
            </a:r>
            <a:r>
              <a:rPr kumimoji="0" lang="fa-IR" sz="2000" i="0" u="none" strike="noStrike" cap="none" normalizeH="0" dirty="0" smtClean="0">
                <a:ln>
                  <a:noFill/>
                </a:ln>
                <a:solidFill>
                  <a:schemeClr val="tx1"/>
                </a:solidFill>
                <a:effectLst/>
                <a:latin typeface="Arial" pitchFamily="34" charset="0"/>
                <a:ea typeface="Calibri" pitchFamily="34" charset="0"/>
                <a:cs typeface="B Zar" pitchFamily="2" charset="-78"/>
              </a:rPr>
              <a:t> مقادیر بالایی در انبارهای حاشیه شهر ها </a:t>
            </a:r>
          </a:p>
          <a:p>
            <a:pPr marL="0" marR="0" lvl="0" indent="0" algn="justLow" defTabSz="914400" rtl="1" eaLnBrk="1" fontAlgn="base" latinLnBrk="0" hangingPunct="1">
              <a:lnSpc>
                <a:spcPct val="100000"/>
              </a:lnSpc>
              <a:spcBef>
                <a:spcPct val="0"/>
              </a:spcBef>
              <a:spcAft>
                <a:spcPct val="0"/>
              </a:spcAft>
              <a:buClr>
                <a:srgbClr val="0066CC"/>
              </a:buClr>
              <a:buSzPct val="70000"/>
              <a:buFont typeface="Wingdings" pitchFamily="2" charset="2"/>
              <a:buChar char="v"/>
              <a:tabLst/>
            </a:pPr>
            <a:r>
              <a:rPr lang="fa-IR" sz="2000" baseline="0" dirty="0" smtClean="0">
                <a:latin typeface="Arial" pitchFamily="34" charset="0"/>
                <a:ea typeface="Calibri" pitchFamily="34" charset="0"/>
                <a:cs typeface="B Zar" pitchFamily="2" charset="-78"/>
              </a:rPr>
              <a:t>عدم</a:t>
            </a:r>
            <a:r>
              <a:rPr lang="fa-IR" sz="2000" dirty="0" smtClean="0">
                <a:latin typeface="Arial" pitchFamily="34" charset="0"/>
                <a:ea typeface="Calibri" pitchFamily="34" charset="0"/>
                <a:cs typeface="B Zar" pitchFamily="2" charset="-78"/>
              </a:rPr>
              <a:t> مدیریت بخش های ویژه آن </a:t>
            </a:r>
          </a:p>
          <a:p>
            <a:pPr marL="0" marR="0" lvl="0" indent="0" algn="justLow" defTabSz="914400" rtl="1" eaLnBrk="1" fontAlgn="base" latinLnBrk="0" hangingPunct="1">
              <a:lnSpc>
                <a:spcPct val="100000"/>
              </a:lnSpc>
              <a:spcBef>
                <a:spcPct val="0"/>
              </a:spcBef>
              <a:spcAft>
                <a:spcPct val="0"/>
              </a:spcAft>
              <a:buClr>
                <a:srgbClr val="0066CC"/>
              </a:buClr>
              <a:buSzPct val="70000"/>
              <a:buFont typeface="Wingdings" pitchFamily="2" charset="2"/>
              <a:buChar char="v"/>
              <a:tabLst/>
            </a:pPr>
            <a:r>
              <a:rPr kumimoji="0" lang="fa-IR" sz="2000" i="0" u="none" strike="noStrike" cap="none" normalizeH="0" baseline="0" dirty="0" smtClean="0">
                <a:ln>
                  <a:noFill/>
                </a:ln>
                <a:solidFill>
                  <a:schemeClr val="tx1"/>
                </a:solidFill>
                <a:effectLst/>
                <a:latin typeface="Arial" pitchFamily="34" charset="0"/>
                <a:ea typeface="Calibri" pitchFamily="34" charset="0"/>
                <a:cs typeface="B Zar" pitchFamily="2" charset="-78"/>
              </a:rPr>
              <a:t>عدم</a:t>
            </a:r>
            <a:r>
              <a:rPr kumimoji="0" lang="fa-IR" sz="2000" i="0" u="none" strike="noStrike" cap="none" normalizeH="0" dirty="0" smtClean="0">
                <a:ln>
                  <a:noFill/>
                </a:ln>
                <a:solidFill>
                  <a:schemeClr val="tx1"/>
                </a:solidFill>
                <a:effectLst/>
                <a:latin typeface="Arial" pitchFamily="34" charset="0"/>
                <a:ea typeface="Calibri" pitchFamily="34" charset="0"/>
                <a:cs typeface="B Zar" pitchFamily="2" charset="-78"/>
              </a:rPr>
              <a:t> وجود آمار مشخصی از تولید آنها </a:t>
            </a:r>
          </a:p>
          <a:p>
            <a:pPr marL="0" marR="0" lvl="0" indent="0" algn="justLow" defTabSz="914400" rtl="1" eaLnBrk="1" fontAlgn="base" latinLnBrk="0" hangingPunct="1">
              <a:lnSpc>
                <a:spcPct val="100000"/>
              </a:lnSpc>
              <a:spcBef>
                <a:spcPct val="0"/>
              </a:spcBef>
              <a:spcAft>
                <a:spcPct val="0"/>
              </a:spcAft>
              <a:buClr>
                <a:srgbClr val="0066CC"/>
              </a:buClr>
              <a:buSzPct val="70000"/>
              <a:buFont typeface="Wingdings" pitchFamily="2" charset="2"/>
              <a:buChar char="v"/>
              <a:tabLst/>
            </a:pPr>
            <a:r>
              <a:rPr lang="fa-IR" sz="2000" baseline="0" dirty="0" smtClean="0">
                <a:latin typeface="Arial" pitchFamily="34" charset="0"/>
                <a:ea typeface="Calibri" pitchFamily="34" charset="0"/>
                <a:cs typeface="B Zar" pitchFamily="2" charset="-78"/>
              </a:rPr>
              <a:t>عدم</a:t>
            </a:r>
            <a:r>
              <a:rPr lang="fa-IR" sz="2000" dirty="0" smtClean="0">
                <a:latin typeface="Arial" pitchFamily="34" charset="0"/>
                <a:ea typeface="Calibri" pitchFamily="34" charset="0"/>
                <a:cs typeface="B Zar" pitchFamily="2" charset="-78"/>
              </a:rPr>
              <a:t> ایجاد مسئولیت وارد کنندگان یا تولید کنندگان و فروشندگان این گروه از محصولات </a:t>
            </a:r>
            <a:r>
              <a:rPr kumimoji="0" lang="fa-IR" sz="2000" i="0" u="none" strike="noStrike" cap="none" normalizeH="0" baseline="0" dirty="0" smtClean="0">
                <a:ln>
                  <a:noFill/>
                </a:ln>
                <a:solidFill>
                  <a:schemeClr val="tx1"/>
                </a:solidFill>
                <a:effectLst/>
                <a:latin typeface="Arial" pitchFamily="34" charset="0"/>
                <a:ea typeface="Calibri" pitchFamily="34" charset="0"/>
                <a:cs typeface="B Zar" pitchFamily="2" charset="-78"/>
              </a:rPr>
              <a:t> برای بازگشت کالاهای کهنه</a:t>
            </a:r>
            <a:r>
              <a:rPr kumimoji="0" lang="fa-IR" sz="2000" i="0" u="none" strike="noStrike" cap="none" normalizeH="0" dirty="0" smtClean="0">
                <a:ln>
                  <a:noFill/>
                </a:ln>
                <a:solidFill>
                  <a:schemeClr val="tx1"/>
                </a:solidFill>
                <a:effectLst/>
                <a:latin typeface="Arial" pitchFamily="34" charset="0"/>
                <a:ea typeface="Calibri" pitchFamily="34" charset="0"/>
                <a:cs typeface="B Zar" pitchFamily="2" charset="-78"/>
              </a:rPr>
              <a:t> و سوخته و غیر قابل استفاده</a:t>
            </a:r>
            <a:endParaRPr kumimoji="0" lang="fa-IR" sz="2000" i="0" u="none" strike="noStrike" cap="none" normalizeH="0" baseline="0" dirty="0" smtClean="0">
              <a:ln>
                <a:noFill/>
              </a:ln>
              <a:solidFill>
                <a:schemeClr val="tx1"/>
              </a:solidFill>
              <a:effectLst/>
              <a:latin typeface="Arial" pitchFamily="34" charset="0"/>
              <a:cs typeface="B Zar" pitchFamily="2" charset="-78"/>
            </a:endParaRPr>
          </a:p>
        </p:txBody>
      </p:sp>
    </p:spTree>
    <p:extLst>
      <p:ext uri="{BB962C8B-B14F-4D97-AF65-F5344CB8AC3E}">
        <p14:creationId xmlns:p14="http://schemas.microsoft.com/office/powerpoint/2010/main" xmlns="" val="20527545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000" y="0"/>
          <a:ext cx="8458200" cy="6729984"/>
        </p:xfrm>
        <a:graphic>
          <a:graphicData uri="http://schemas.openxmlformats.org/drawingml/2006/table">
            <a:tbl>
              <a:tblPr rtl="1"/>
              <a:tblGrid>
                <a:gridCol w="8458200"/>
              </a:tblGrid>
              <a:tr h="155632">
                <a:tc>
                  <a:txBody>
                    <a:bodyPr/>
                    <a:lstStyle/>
                    <a:p>
                      <a:pPr algn="ctr" rtl="1">
                        <a:lnSpc>
                          <a:spcPct val="115000"/>
                        </a:lnSpc>
                        <a:spcAft>
                          <a:spcPts val="0"/>
                        </a:spcAft>
                      </a:pPr>
                      <a:r>
                        <a:rPr lang="fa-IR" sz="1600" b="1" dirty="0">
                          <a:latin typeface="Calibri"/>
                          <a:ea typeface="Calibri"/>
                          <a:cs typeface="B Nazanin"/>
                        </a:rPr>
                        <a:t>پسماند های </a:t>
                      </a:r>
                      <a:r>
                        <a:rPr lang="fa-IR" sz="1600" b="1" dirty="0" smtClean="0">
                          <a:latin typeface="Calibri"/>
                          <a:ea typeface="Calibri"/>
                          <a:cs typeface="B Nazanin"/>
                        </a:rPr>
                        <a:t>کشاورزی ( ادامه)</a:t>
                      </a:r>
                      <a:endParaRPr lang="en-US" sz="1600" dirty="0">
                        <a:latin typeface="Calibri"/>
                        <a:ea typeface="Calibri"/>
                        <a:cs typeface="Arial"/>
                      </a:endParaRPr>
                    </a:p>
                  </a:txBody>
                  <a:tcPr marL="43500" marR="4350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85000"/>
                      </a:schemeClr>
                    </a:solidFill>
                  </a:tcPr>
                </a:tc>
              </a:tr>
              <a:tr h="1711955">
                <a:tc>
                  <a:txBody>
                    <a:bodyPr/>
                    <a:lstStyle/>
                    <a:p>
                      <a:pPr algn="r" rtl="1">
                        <a:lnSpc>
                          <a:spcPct val="115000"/>
                        </a:lnSpc>
                        <a:spcAft>
                          <a:spcPts val="0"/>
                        </a:spcAft>
                      </a:pPr>
                      <a:r>
                        <a:rPr lang="fa-IR" sz="1600" b="1" dirty="0">
                          <a:latin typeface="Calibri"/>
                          <a:ea typeface="Calibri"/>
                          <a:cs typeface="B Nazanin"/>
                        </a:rPr>
                        <a:t>چالش </a:t>
                      </a:r>
                      <a:r>
                        <a:rPr lang="fa-IR" sz="1600" b="1" dirty="0" smtClean="0">
                          <a:latin typeface="Calibri"/>
                          <a:ea typeface="Calibri"/>
                          <a:cs typeface="B Nazanin"/>
                        </a:rPr>
                        <a:t>ها:</a:t>
                      </a:r>
                      <a:endParaRPr lang="fa-IR" sz="1600" b="0" dirty="0" smtClean="0">
                        <a:latin typeface="Calibri"/>
                        <a:ea typeface="Calibri"/>
                        <a:cs typeface="Arial"/>
                      </a:endParaRPr>
                    </a:p>
                    <a:p>
                      <a:pPr algn="r" rtl="1">
                        <a:lnSpc>
                          <a:spcPct val="115000"/>
                        </a:lnSpc>
                        <a:spcAft>
                          <a:spcPts val="0"/>
                        </a:spcAft>
                      </a:pPr>
                      <a:r>
                        <a:rPr kumimoji="0" lang="fa-IR" sz="1600" kern="1200" dirty="0" smtClean="0">
                          <a:solidFill>
                            <a:schemeClr val="tx1"/>
                          </a:solidFill>
                          <a:latin typeface="Calibri"/>
                          <a:ea typeface="Calibri"/>
                          <a:cs typeface="B Nazanin"/>
                        </a:rPr>
                        <a:t>1- عدم اجرای ضوابط </a:t>
                      </a:r>
                      <a:r>
                        <a:rPr kumimoji="0" lang="fa-IR" sz="1600" kern="1200" dirty="0">
                          <a:solidFill>
                            <a:schemeClr val="tx1"/>
                          </a:solidFill>
                          <a:latin typeface="Calibri"/>
                          <a:ea typeface="Calibri"/>
                          <a:cs typeface="B Nazanin"/>
                        </a:rPr>
                        <a:t>مدیریت اجرایی پسماندهای کشاورزی مصوب هیئت محترم دولت  </a:t>
                      </a:r>
                      <a:r>
                        <a:rPr kumimoji="0" lang="fa-IR" sz="1600" kern="1200" dirty="0" smtClean="0">
                          <a:solidFill>
                            <a:schemeClr val="tx1"/>
                          </a:solidFill>
                          <a:latin typeface="Calibri"/>
                          <a:ea typeface="Calibri"/>
                          <a:cs typeface="B Nazanin"/>
                        </a:rPr>
                        <a:t>( توضیح در خصوص ابلاغیه کارگروه ملی پسماند بعد از مصوبه دولت)</a:t>
                      </a:r>
                      <a:endParaRPr kumimoji="0" lang="fa-IR" sz="1600" kern="1200" dirty="0">
                        <a:solidFill>
                          <a:schemeClr val="tx1"/>
                        </a:solidFill>
                        <a:latin typeface="Calibri"/>
                        <a:ea typeface="Calibri"/>
                        <a:cs typeface="B Nazanin"/>
                      </a:endParaRPr>
                    </a:p>
                    <a:p>
                      <a:pPr algn="r" rtl="1">
                        <a:lnSpc>
                          <a:spcPct val="115000"/>
                        </a:lnSpc>
                        <a:spcAft>
                          <a:spcPts val="0"/>
                        </a:spcAft>
                      </a:pPr>
                      <a:r>
                        <a:rPr kumimoji="0" lang="fa-IR" sz="1600" kern="1200" dirty="0" smtClean="0">
                          <a:solidFill>
                            <a:schemeClr val="tx1"/>
                          </a:solidFill>
                          <a:latin typeface="Calibri"/>
                          <a:ea typeface="Calibri"/>
                          <a:cs typeface="B Nazanin"/>
                        </a:rPr>
                        <a:t>2-</a:t>
                      </a:r>
                      <a:r>
                        <a:rPr kumimoji="0" lang="fa-IR" sz="1600" kern="1200" baseline="0" dirty="0" smtClean="0">
                          <a:solidFill>
                            <a:schemeClr val="tx1"/>
                          </a:solidFill>
                          <a:latin typeface="Calibri"/>
                          <a:ea typeface="Calibri"/>
                          <a:cs typeface="B Nazanin"/>
                        </a:rPr>
                        <a:t> </a:t>
                      </a:r>
                      <a:r>
                        <a:rPr kumimoji="0" lang="fa-IR" sz="1600" kern="1200" dirty="0" smtClean="0">
                          <a:solidFill>
                            <a:schemeClr val="tx1"/>
                          </a:solidFill>
                          <a:latin typeface="Calibri"/>
                          <a:ea typeface="Calibri"/>
                          <a:cs typeface="B Nazanin"/>
                        </a:rPr>
                        <a:t>تهدید </a:t>
                      </a:r>
                      <a:r>
                        <a:rPr kumimoji="0" lang="fa-IR" sz="1600" kern="1200" dirty="0">
                          <a:solidFill>
                            <a:schemeClr val="tx1"/>
                          </a:solidFill>
                          <a:latin typeface="Calibri"/>
                          <a:ea typeface="Calibri"/>
                          <a:cs typeface="B Nazanin"/>
                        </a:rPr>
                        <a:t>زیست محیطی حاصل از رها سازی پسماندهای عادی کشاورزی (مربوط به محصولات باغی و مزارع و زمینهای کشاورزی)  </a:t>
                      </a:r>
                      <a:endParaRPr kumimoji="0" lang="en-US" sz="1600" kern="1200" dirty="0">
                        <a:solidFill>
                          <a:schemeClr val="tx1"/>
                        </a:solidFill>
                        <a:latin typeface="Calibri"/>
                        <a:ea typeface="Calibri"/>
                        <a:cs typeface="B Nazanin"/>
                      </a:endParaRPr>
                    </a:p>
                    <a:p>
                      <a:pPr marL="342900" lvl="0" indent="-342900" algn="r" rtl="1">
                        <a:lnSpc>
                          <a:spcPct val="115000"/>
                        </a:lnSpc>
                        <a:spcAft>
                          <a:spcPts val="0"/>
                        </a:spcAft>
                        <a:buFont typeface="+mj-lt"/>
                        <a:buNone/>
                      </a:pPr>
                      <a:r>
                        <a:rPr kumimoji="0" lang="fa-IR" sz="1600" kern="1200" dirty="0" smtClean="0">
                          <a:solidFill>
                            <a:schemeClr val="tx1"/>
                          </a:solidFill>
                          <a:latin typeface="Calibri"/>
                          <a:ea typeface="Calibri"/>
                          <a:cs typeface="B Nazanin"/>
                        </a:rPr>
                        <a:t>3- تهدید </a:t>
                      </a:r>
                      <a:r>
                        <a:rPr kumimoji="0" lang="fa-IR" sz="1600" kern="1200" dirty="0">
                          <a:solidFill>
                            <a:schemeClr val="tx1"/>
                          </a:solidFill>
                          <a:latin typeface="Calibri"/>
                          <a:ea typeface="Calibri"/>
                          <a:cs typeface="B Nazanin"/>
                        </a:rPr>
                        <a:t>های زیست محیطی حاصل از رها سازی پسماندهای ویژه کشاورزی ( ظروف و کیسه های بسته بندی بذرها ، کود ها و سموم شیمیایی ، هورمون ها و ....) </a:t>
                      </a:r>
                      <a:endParaRPr kumimoji="0" lang="en-US" sz="1600" kern="1200" dirty="0">
                        <a:solidFill>
                          <a:schemeClr val="tx1"/>
                        </a:solidFill>
                        <a:latin typeface="Calibri"/>
                        <a:ea typeface="Calibri"/>
                        <a:cs typeface="B Nazanin"/>
                      </a:endParaRPr>
                    </a:p>
                    <a:p>
                      <a:pPr marL="342900" lvl="0" indent="-342900" algn="r" rtl="1">
                        <a:lnSpc>
                          <a:spcPct val="115000"/>
                        </a:lnSpc>
                        <a:spcAft>
                          <a:spcPts val="0"/>
                        </a:spcAft>
                        <a:buFont typeface="+mj-lt"/>
                        <a:buNone/>
                      </a:pPr>
                      <a:r>
                        <a:rPr kumimoji="0" lang="fa-IR" sz="1600" kern="1200" dirty="0" smtClean="0">
                          <a:solidFill>
                            <a:schemeClr val="tx1"/>
                          </a:solidFill>
                          <a:latin typeface="Calibri"/>
                          <a:ea typeface="Calibri"/>
                          <a:cs typeface="B Nazanin"/>
                        </a:rPr>
                        <a:t>4- نگهداری </a:t>
                      </a:r>
                      <a:r>
                        <a:rPr kumimoji="0" lang="fa-IR" sz="1600" kern="1200" dirty="0">
                          <a:solidFill>
                            <a:schemeClr val="tx1"/>
                          </a:solidFill>
                          <a:latin typeface="Calibri"/>
                          <a:ea typeface="Calibri"/>
                          <a:cs typeface="B Nazanin"/>
                        </a:rPr>
                        <a:t>طولانی مدت پسماندهای سموم سنواتی و تاریخ مصرف گذشته در انبارها ی مربوط به وزارت جهاد کشاورزی و سایر اماکن </a:t>
                      </a:r>
                      <a:endParaRPr kumimoji="0" lang="en-US" sz="1600" kern="1200" dirty="0">
                        <a:solidFill>
                          <a:schemeClr val="tx1"/>
                        </a:solidFill>
                        <a:latin typeface="Calibri"/>
                        <a:ea typeface="Calibri"/>
                        <a:cs typeface="B Nazanin"/>
                      </a:endParaRPr>
                    </a:p>
                    <a:p>
                      <a:pPr algn="r" rtl="1">
                        <a:lnSpc>
                          <a:spcPct val="115000"/>
                        </a:lnSpc>
                        <a:spcAft>
                          <a:spcPts val="0"/>
                        </a:spcAft>
                      </a:pPr>
                      <a:r>
                        <a:rPr kumimoji="0" lang="fa-IR" sz="1600" kern="1200" dirty="0">
                          <a:solidFill>
                            <a:schemeClr val="tx1"/>
                          </a:solidFill>
                          <a:latin typeface="Calibri"/>
                          <a:ea typeface="Calibri"/>
                          <a:cs typeface="B Nazanin"/>
                        </a:rPr>
                        <a:t>راهکار : </a:t>
                      </a:r>
                      <a:r>
                        <a:rPr kumimoji="0" lang="fa-IR" sz="1600" kern="1200" dirty="0" smtClean="0">
                          <a:solidFill>
                            <a:schemeClr val="tx1"/>
                          </a:solidFill>
                          <a:latin typeface="Calibri"/>
                          <a:ea typeface="Calibri"/>
                          <a:cs typeface="B Nazanin"/>
                        </a:rPr>
                        <a:t>انجام پیگیری ها از سطوح بالای سازمانی ( در حال حاضر گزارش در حال پیگیری از استانها است) </a:t>
                      </a:r>
                    </a:p>
                    <a:p>
                      <a:pPr algn="r" rtl="1">
                        <a:lnSpc>
                          <a:spcPct val="115000"/>
                        </a:lnSpc>
                        <a:spcAft>
                          <a:spcPts val="0"/>
                        </a:spcAft>
                      </a:pPr>
                      <a:r>
                        <a:rPr kumimoji="0" lang="fa-IR" sz="1600" kern="1200" dirty="0" smtClean="0">
                          <a:solidFill>
                            <a:schemeClr val="tx1"/>
                          </a:solidFill>
                          <a:latin typeface="Calibri"/>
                          <a:ea typeface="Calibri"/>
                          <a:cs typeface="B Nazanin"/>
                        </a:rPr>
                        <a:t>میزان پسماندهای سموم سنواتی نیز به تفکیک استانها جمعبندی شده است و در این خصوص با وزارت جهاد کشاورزی مکاتبه </a:t>
                      </a:r>
                    </a:p>
                    <a:p>
                      <a:pPr algn="r" rtl="1">
                        <a:lnSpc>
                          <a:spcPct val="115000"/>
                        </a:lnSpc>
                        <a:spcAft>
                          <a:spcPts val="0"/>
                        </a:spcAft>
                      </a:pPr>
                      <a:r>
                        <a:rPr kumimoji="0" lang="fa-IR" sz="1600" kern="1200" dirty="0" smtClean="0">
                          <a:solidFill>
                            <a:schemeClr val="tx1"/>
                          </a:solidFill>
                          <a:latin typeface="Calibri"/>
                          <a:ea typeface="Calibri"/>
                          <a:cs typeface="B Nazanin"/>
                        </a:rPr>
                        <a:t> </a:t>
                      </a:r>
                      <a:r>
                        <a:rPr kumimoji="0" lang="fa-IR" sz="1600" kern="1200" dirty="0">
                          <a:solidFill>
                            <a:schemeClr val="tx1"/>
                          </a:solidFill>
                          <a:latin typeface="Calibri"/>
                          <a:ea typeface="Calibri"/>
                          <a:cs typeface="B Nazanin"/>
                        </a:rPr>
                        <a:t>برنامه مدیریت پسماند کشاورزی توسط سازمان جهاد کشاورزی در کارگروه استانی پسماند </a:t>
                      </a:r>
                      <a:r>
                        <a:rPr kumimoji="0" lang="fa-IR" sz="1600" kern="1200" dirty="0" smtClean="0">
                          <a:solidFill>
                            <a:schemeClr val="tx1"/>
                          </a:solidFill>
                          <a:latin typeface="Calibri"/>
                          <a:ea typeface="Calibri"/>
                          <a:cs typeface="B Nazanin"/>
                        </a:rPr>
                        <a:t>نیز قابل پیگیری است و </a:t>
                      </a:r>
                      <a:r>
                        <a:rPr kumimoji="0" lang="fa-IR" sz="1600" kern="1200" dirty="0">
                          <a:solidFill>
                            <a:schemeClr val="tx1"/>
                          </a:solidFill>
                          <a:latin typeface="Calibri"/>
                          <a:ea typeface="Calibri"/>
                          <a:cs typeface="B Nazanin"/>
                        </a:rPr>
                        <a:t>نظارت بر اجرای آن توسط ادارات کل  و ارائه گزارش دوره ای به مرکز توسط ادارات کل و وزارت جهاد </a:t>
                      </a:r>
                      <a:r>
                        <a:rPr kumimoji="0" lang="fa-IR" sz="1600" kern="1200" dirty="0" smtClean="0">
                          <a:solidFill>
                            <a:schemeClr val="tx1"/>
                          </a:solidFill>
                          <a:latin typeface="Calibri"/>
                          <a:ea typeface="Calibri"/>
                          <a:cs typeface="B Nazanin"/>
                        </a:rPr>
                        <a:t>کشاورزی – در حال انجام است.</a:t>
                      </a:r>
                      <a:endParaRPr kumimoji="0" lang="en-US" sz="1600" kern="1200" dirty="0">
                        <a:solidFill>
                          <a:schemeClr val="tx1"/>
                        </a:solidFill>
                        <a:latin typeface="Calibri"/>
                        <a:ea typeface="Calibri"/>
                        <a:cs typeface="B Nazanin"/>
                      </a:endParaRPr>
                    </a:p>
                  </a:txBody>
                  <a:tcPr marL="43500" marR="4350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solidFill>
                      <a:schemeClr val="bg1">
                        <a:lumMod val="95000"/>
                        <a:alpha val="82000"/>
                      </a:schemeClr>
                    </a:solidFill>
                  </a:tcPr>
                </a:tc>
              </a:tr>
              <a:tr h="155632">
                <a:tc>
                  <a:txBody>
                    <a:bodyPr/>
                    <a:lstStyle/>
                    <a:p>
                      <a:pPr algn="ctr" rtl="1">
                        <a:lnSpc>
                          <a:spcPct val="115000"/>
                        </a:lnSpc>
                        <a:spcAft>
                          <a:spcPts val="0"/>
                        </a:spcAft>
                      </a:pPr>
                      <a:r>
                        <a:rPr lang="fa-IR" sz="1600" b="1" dirty="0">
                          <a:latin typeface="Calibri"/>
                          <a:ea typeface="Calibri"/>
                          <a:cs typeface="B Nazanin"/>
                        </a:rPr>
                        <a:t>پسماندهای تولیدی در مناطق ویژه و اقتصادی</a:t>
                      </a:r>
                      <a:endParaRPr lang="en-US" sz="1600" dirty="0">
                        <a:latin typeface="Calibri"/>
                        <a:ea typeface="Calibri"/>
                        <a:cs typeface="Arial"/>
                      </a:endParaRPr>
                    </a:p>
                  </a:txBody>
                  <a:tcPr marL="43500" marR="4350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400690">
                <a:tc>
                  <a:txBody>
                    <a:bodyPr/>
                    <a:lstStyle/>
                    <a:p>
                      <a:pPr algn="r" rtl="1">
                        <a:lnSpc>
                          <a:spcPct val="115000"/>
                        </a:lnSpc>
                        <a:spcAft>
                          <a:spcPts val="0"/>
                        </a:spcAft>
                      </a:pPr>
                      <a:r>
                        <a:rPr lang="fa-IR" sz="1600" b="1" dirty="0">
                          <a:latin typeface="Calibri"/>
                          <a:ea typeface="Calibri"/>
                          <a:cs typeface="B Nazanin"/>
                        </a:rPr>
                        <a:t>چالش </a:t>
                      </a:r>
                      <a:r>
                        <a:rPr lang="fa-IR" sz="1600" b="1" dirty="0" smtClean="0">
                          <a:latin typeface="Calibri"/>
                          <a:ea typeface="Calibri"/>
                          <a:cs typeface="B Nazanin"/>
                        </a:rPr>
                        <a:t>:</a:t>
                      </a:r>
                      <a:r>
                        <a:rPr lang="fa-IR" sz="1600" b="1" baseline="0" dirty="0" smtClean="0">
                          <a:latin typeface="Calibri"/>
                          <a:ea typeface="Calibri"/>
                          <a:cs typeface="B Nazanin"/>
                        </a:rPr>
                        <a:t> </a:t>
                      </a:r>
                    </a:p>
                    <a:p>
                      <a:pPr algn="r" rtl="1">
                        <a:lnSpc>
                          <a:spcPct val="115000"/>
                        </a:lnSpc>
                        <a:spcAft>
                          <a:spcPts val="0"/>
                        </a:spcAft>
                      </a:pPr>
                      <a:r>
                        <a:rPr lang="fa-IR" sz="1600" b="1" baseline="0" dirty="0" smtClean="0">
                          <a:latin typeface="Calibri"/>
                          <a:ea typeface="Calibri"/>
                          <a:cs typeface="B Nazanin"/>
                        </a:rPr>
                        <a:t>1- </a:t>
                      </a:r>
                      <a:r>
                        <a:rPr lang="fa-IR" sz="1600" dirty="0" smtClean="0">
                          <a:latin typeface="Calibri"/>
                          <a:ea typeface="Calibri"/>
                          <a:cs typeface="B Nazanin"/>
                        </a:rPr>
                        <a:t>تولید </a:t>
                      </a:r>
                      <a:r>
                        <a:rPr lang="fa-IR" sz="1600" dirty="0">
                          <a:latin typeface="Calibri"/>
                          <a:ea typeface="Calibri"/>
                          <a:cs typeface="B Nazanin"/>
                        </a:rPr>
                        <a:t>مقادیر زیادی پسماند های عادی و حتی ویژه دراین مناطق و خارج کردن آنها به خارج از مناطق و بعضا به سایراستان ها و مشکلات مربوط به نظارت بر مدیریت پسماند که مسئولیت آن بر عهده تولید کنندگان است.</a:t>
                      </a:r>
                      <a:endParaRPr lang="en-US" sz="1600" dirty="0">
                        <a:latin typeface="Calibri"/>
                        <a:ea typeface="Calibri"/>
                        <a:cs typeface="Arial"/>
                      </a:endParaRPr>
                    </a:p>
                    <a:p>
                      <a:pPr algn="r" rtl="1">
                        <a:lnSpc>
                          <a:spcPct val="115000"/>
                        </a:lnSpc>
                        <a:spcAft>
                          <a:spcPts val="0"/>
                        </a:spcAft>
                      </a:pPr>
                      <a:r>
                        <a:rPr lang="fa-IR" sz="1600" dirty="0" smtClean="0">
                          <a:latin typeface="Calibri"/>
                          <a:ea typeface="Calibri"/>
                          <a:cs typeface="B Nazanin"/>
                        </a:rPr>
                        <a:t>2- عدم </a:t>
                      </a:r>
                      <a:r>
                        <a:rPr lang="fa-IR" sz="1600" dirty="0">
                          <a:latin typeface="Calibri"/>
                          <a:ea typeface="Calibri"/>
                          <a:cs typeface="B Nazanin"/>
                        </a:rPr>
                        <a:t>آگاهی و یا عدم اجرای قانون در برخی مناطق در خصوص مفاد کنوانسیون بازل و تخلیه پسماندها از سایر کشور ها به این مناطق و مشکلات مربوط به عودت پسماندها </a:t>
                      </a:r>
                      <a:endParaRPr lang="en-US" sz="1600" dirty="0">
                        <a:latin typeface="Calibri"/>
                        <a:ea typeface="Calibri"/>
                        <a:cs typeface="Arial"/>
                      </a:endParaRPr>
                    </a:p>
                    <a:p>
                      <a:pPr algn="r" rtl="1">
                        <a:lnSpc>
                          <a:spcPct val="115000"/>
                        </a:lnSpc>
                        <a:spcAft>
                          <a:spcPts val="0"/>
                        </a:spcAft>
                      </a:pPr>
                      <a:r>
                        <a:rPr lang="fa-IR" sz="1600" b="1" dirty="0">
                          <a:latin typeface="Calibri"/>
                          <a:ea typeface="Calibri"/>
                          <a:cs typeface="B Nazanin"/>
                        </a:rPr>
                        <a:t>راهکار : </a:t>
                      </a:r>
                      <a:endParaRPr lang="en-US" sz="1600" dirty="0">
                        <a:latin typeface="Calibri"/>
                        <a:ea typeface="Calibri"/>
                        <a:cs typeface="Arial"/>
                      </a:endParaRPr>
                    </a:p>
                    <a:p>
                      <a:pPr algn="r" rtl="1">
                        <a:lnSpc>
                          <a:spcPct val="115000"/>
                        </a:lnSpc>
                        <a:spcAft>
                          <a:spcPts val="0"/>
                        </a:spcAft>
                      </a:pPr>
                      <a:r>
                        <a:rPr lang="fa-IR" sz="1600" dirty="0">
                          <a:latin typeface="Calibri"/>
                          <a:ea typeface="Calibri"/>
                          <a:cs typeface="B Nazanin"/>
                        </a:rPr>
                        <a:t>مکاتبه و اطلاع رسانی و تذکر قانونی به مدیران عامل این مناطق ( انجام شده است)</a:t>
                      </a:r>
                      <a:endParaRPr lang="en-US" sz="1600" dirty="0">
                        <a:latin typeface="Calibri"/>
                        <a:ea typeface="Calibri"/>
                        <a:cs typeface="Arial"/>
                      </a:endParaRPr>
                    </a:p>
                    <a:p>
                      <a:pPr algn="r" rtl="1">
                        <a:lnSpc>
                          <a:spcPct val="115000"/>
                        </a:lnSpc>
                        <a:spcAft>
                          <a:spcPts val="0"/>
                        </a:spcAft>
                      </a:pPr>
                      <a:r>
                        <a:rPr lang="fa-IR" sz="1600" dirty="0">
                          <a:latin typeface="Calibri"/>
                          <a:ea typeface="Calibri"/>
                          <a:cs typeface="B Nazanin"/>
                        </a:rPr>
                        <a:t>برگزاری نشست مشترک در سطح مدیران ادارات کل محیط زیست ذیربط ، نمایندگان مناطق ویژه و آزاد اقتصادی وسازمان برای طرح موضوع و اخذ برنامه ها </a:t>
                      </a:r>
                      <a:r>
                        <a:rPr lang="fa-IR" sz="1600" dirty="0" smtClean="0">
                          <a:latin typeface="Calibri"/>
                          <a:ea typeface="Calibri"/>
                          <a:cs typeface="B Nazanin"/>
                        </a:rPr>
                        <a:t>( </a:t>
                      </a:r>
                      <a:r>
                        <a:rPr lang="fa-IR" sz="1600" dirty="0">
                          <a:latin typeface="Calibri"/>
                          <a:ea typeface="Calibri"/>
                          <a:cs typeface="B Nazanin"/>
                        </a:rPr>
                        <a:t>دو جلسه تاکنون گذاشته شده و  جلسه ای در خرداد ماه 97 نیز برنامه ریزی شده است</a:t>
                      </a:r>
                      <a:r>
                        <a:rPr lang="fa-IR" sz="1600" b="1" dirty="0">
                          <a:latin typeface="Calibri"/>
                          <a:ea typeface="Calibri"/>
                          <a:cs typeface="B Nazanin"/>
                        </a:rPr>
                        <a:t>)</a:t>
                      </a:r>
                      <a:endParaRPr lang="en-US" sz="1600" dirty="0">
                        <a:latin typeface="Calibri"/>
                        <a:ea typeface="Calibri"/>
                        <a:cs typeface="Arial"/>
                      </a:endParaRPr>
                    </a:p>
                    <a:p>
                      <a:pPr algn="r" rtl="1">
                        <a:lnSpc>
                          <a:spcPct val="115000"/>
                        </a:lnSpc>
                        <a:spcAft>
                          <a:spcPts val="0"/>
                        </a:spcAft>
                      </a:pPr>
                      <a:r>
                        <a:rPr lang="fa-IR" sz="1600" dirty="0">
                          <a:latin typeface="Calibri"/>
                          <a:ea typeface="Calibri"/>
                          <a:cs typeface="B Nazanin"/>
                        </a:rPr>
                        <a:t>مکاتبه با وزارت امور خارجه جهت اعلام به دبیر خانه کنوانسیون و تذکر به کشور های عضو کنوانسیون در این خصوص  ( مکاتبه انجام شده است)</a:t>
                      </a:r>
                      <a:r>
                        <a:rPr lang="fa-IR" sz="1600" b="1" dirty="0">
                          <a:latin typeface="Calibri"/>
                          <a:ea typeface="Calibri"/>
                          <a:cs typeface="B Nazanin"/>
                        </a:rPr>
                        <a:t> </a:t>
                      </a:r>
                      <a:endParaRPr lang="en-US" sz="1600" dirty="0">
                        <a:latin typeface="Calibri"/>
                        <a:ea typeface="Calibri"/>
                        <a:cs typeface="Arial"/>
                      </a:endParaRPr>
                    </a:p>
                  </a:txBody>
                  <a:tcPr marL="43500" marR="4350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solidFill>
                      <a:schemeClr val="bg1">
                        <a:lumMod val="75000"/>
                        <a:alpha val="56000"/>
                      </a:schemeClr>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136773"/>
            <a:ext cx="8534400"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Pct val="70000"/>
              <a:buFontTx/>
              <a:buNone/>
              <a:tabLst/>
            </a:pPr>
            <a:r>
              <a:rPr kumimoji="0" lang="ar-SA" b="1" i="0" u="none" strike="noStrike" cap="none" normalizeH="0" baseline="0" dirty="0" smtClean="0">
                <a:ln>
                  <a:noFill/>
                </a:ln>
                <a:solidFill>
                  <a:srgbClr val="0066CC"/>
                </a:solidFill>
                <a:effectLst/>
                <a:latin typeface="Arial" pitchFamily="34" charset="0"/>
                <a:ea typeface="Times New Roman" pitchFamily="18" charset="0"/>
                <a:cs typeface="B Zar" pitchFamily="2" charset="-78"/>
              </a:rPr>
              <a:t>مهمترین قوانین و مقررات و اسناد بالا دستی مربوطه </a:t>
            </a:r>
            <a:endParaRPr kumimoji="0" lang="en-US" b="0" i="0" u="none" strike="noStrike" cap="none" normalizeH="0" baseline="0" dirty="0" smtClean="0">
              <a:ln>
                <a:noFill/>
              </a:ln>
              <a:solidFill>
                <a:srgbClr val="0066CC"/>
              </a:solidFill>
              <a:effectLst/>
              <a:latin typeface="Arial" pitchFamily="34" charset="0"/>
              <a:cs typeface="B Zar" pitchFamily="2" charset="-78"/>
            </a:endParaRPr>
          </a:p>
          <a:p>
            <a:pPr marL="0" marR="0" lvl="0" indent="0" algn="r" defTabSz="914400" rtl="1" eaLnBrk="0" fontAlgn="base" latinLnBrk="0" hangingPunct="0">
              <a:lnSpc>
                <a:spcPct val="100000"/>
              </a:lnSpc>
              <a:spcBef>
                <a:spcPct val="0"/>
              </a:spcBef>
              <a:spcAft>
                <a:spcPct val="0"/>
              </a:spcAft>
              <a:buClr>
                <a:srgbClr val="0066CC"/>
              </a:buClr>
              <a:buSzPct val="70000"/>
              <a:buFont typeface="Wingdings" pitchFamily="2" charset="2"/>
              <a:buChar char="v"/>
              <a:tabLst/>
            </a:pPr>
            <a:r>
              <a:rPr kumimoji="0" lang="ar-SA" b="0" i="0" u="none" strike="noStrike" cap="none" normalizeH="0" baseline="0" dirty="0" smtClean="0">
                <a:ln>
                  <a:noFill/>
                </a:ln>
                <a:effectLst/>
                <a:latin typeface="Arial" pitchFamily="34" charset="0"/>
                <a:ea typeface="Times New Roman" pitchFamily="18" charset="0"/>
                <a:cs typeface="B Zar" pitchFamily="2" charset="-78"/>
              </a:rPr>
              <a:t>قانون حفاظت و بهسازی محیط زیست </a:t>
            </a:r>
            <a:endParaRPr kumimoji="0" lang="en-US" b="0" i="0" u="none" strike="noStrike" cap="none" normalizeH="0" baseline="0" dirty="0" smtClean="0">
              <a:ln>
                <a:noFill/>
              </a:ln>
              <a:effectLst/>
              <a:latin typeface="Arial" pitchFamily="34" charset="0"/>
              <a:cs typeface="B Zar" pitchFamily="2" charset="-78"/>
            </a:endParaRPr>
          </a:p>
          <a:p>
            <a:pPr marL="0" marR="0" lvl="0" indent="0" algn="r" defTabSz="914400" rtl="1" eaLnBrk="0" fontAlgn="base" latinLnBrk="0" hangingPunct="0">
              <a:lnSpc>
                <a:spcPct val="100000"/>
              </a:lnSpc>
              <a:spcBef>
                <a:spcPct val="0"/>
              </a:spcBef>
              <a:spcAft>
                <a:spcPct val="0"/>
              </a:spcAft>
              <a:buClr>
                <a:srgbClr val="0066CC"/>
              </a:buClr>
              <a:buSzPct val="70000"/>
              <a:buFont typeface="Wingdings" pitchFamily="2" charset="2"/>
              <a:buChar char="v"/>
              <a:tabLst/>
            </a:pPr>
            <a:r>
              <a:rPr kumimoji="0" lang="ar-SA" b="0" i="0" u="none" strike="noStrike" cap="none" normalizeH="0" baseline="0" dirty="0" smtClean="0">
                <a:ln>
                  <a:noFill/>
                </a:ln>
                <a:effectLst/>
                <a:latin typeface="Arial" pitchFamily="34" charset="0"/>
                <a:ea typeface="Times New Roman" pitchFamily="18" charset="0"/>
                <a:cs typeface="B Zar" pitchFamily="2" charset="-78"/>
              </a:rPr>
              <a:t>آیین نامه جلوگیری از آلودگی آب </a:t>
            </a:r>
            <a:endParaRPr kumimoji="0" lang="en-US" b="0" i="0" u="none" strike="noStrike" cap="none" normalizeH="0" baseline="0" dirty="0" smtClean="0">
              <a:ln>
                <a:noFill/>
              </a:ln>
              <a:effectLst/>
              <a:latin typeface="Arial" pitchFamily="34" charset="0"/>
              <a:cs typeface="B Zar" pitchFamily="2" charset="-78"/>
            </a:endParaRPr>
          </a:p>
          <a:p>
            <a:pPr marL="0" marR="0" lvl="0" indent="0" algn="r" defTabSz="914400" rtl="1" eaLnBrk="0" fontAlgn="base" latinLnBrk="0" hangingPunct="0">
              <a:lnSpc>
                <a:spcPct val="100000"/>
              </a:lnSpc>
              <a:spcBef>
                <a:spcPct val="0"/>
              </a:spcBef>
              <a:spcAft>
                <a:spcPct val="0"/>
              </a:spcAft>
              <a:buClr>
                <a:srgbClr val="0066CC"/>
              </a:buClr>
              <a:buSzPct val="70000"/>
              <a:buFont typeface="Wingdings" pitchFamily="2" charset="2"/>
              <a:buChar char="v"/>
              <a:tabLst/>
            </a:pPr>
            <a:r>
              <a:rPr kumimoji="0" lang="ar-SA" b="0" i="0" u="none" strike="noStrike" cap="none" normalizeH="0" baseline="0" dirty="0" smtClean="0">
                <a:ln>
                  <a:noFill/>
                </a:ln>
                <a:effectLst/>
                <a:latin typeface="Arial" pitchFamily="34" charset="0"/>
                <a:ea typeface="Times New Roman" pitchFamily="18" charset="0"/>
                <a:cs typeface="B Zar" pitchFamily="2" charset="-78"/>
              </a:rPr>
              <a:t> قانون مدیریت پسماند ، آیین نامه و ضوابط اجرایی مربوطه آن </a:t>
            </a:r>
            <a:endParaRPr kumimoji="0" lang="en-US" b="0" i="0" u="none" strike="noStrike" cap="none" normalizeH="0" baseline="0" dirty="0" smtClean="0">
              <a:ln>
                <a:noFill/>
              </a:ln>
              <a:effectLst/>
              <a:latin typeface="Arial" pitchFamily="34" charset="0"/>
              <a:cs typeface="B Zar" pitchFamily="2" charset="-78"/>
            </a:endParaRPr>
          </a:p>
          <a:p>
            <a:pPr marL="0" marR="0" lvl="0" indent="0" algn="r" defTabSz="914400" rtl="1" eaLnBrk="0" fontAlgn="base" latinLnBrk="0" hangingPunct="0">
              <a:lnSpc>
                <a:spcPct val="100000"/>
              </a:lnSpc>
              <a:spcBef>
                <a:spcPct val="0"/>
              </a:spcBef>
              <a:spcAft>
                <a:spcPct val="0"/>
              </a:spcAft>
              <a:buClr>
                <a:srgbClr val="0066CC"/>
              </a:buClr>
              <a:buSzPct val="70000"/>
              <a:buFont typeface="Wingdings" pitchFamily="2" charset="2"/>
              <a:buChar char="v"/>
              <a:tabLst/>
            </a:pPr>
            <a:r>
              <a:rPr kumimoji="0" lang="ar-SA" b="0" i="0" u="none" strike="noStrike" cap="none" normalizeH="0" baseline="0" dirty="0" smtClean="0">
                <a:ln>
                  <a:noFill/>
                </a:ln>
                <a:effectLst/>
                <a:latin typeface="Arial" pitchFamily="34" charset="0"/>
                <a:ea typeface="Times New Roman" pitchFamily="18" charset="0"/>
                <a:cs typeface="B Zar" pitchFamily="2" charset="-78"/>
              </a:rPr>
              <a:t> مفاد کنوانسیون بازل ( کنترل و نظارت بر حمل و نقل فرامرزی پسماندهای خطرناک و سایر پسماندها و مدیریت زیست محیطی دفع نهایی آنها )</a:t>
            </a:r>
            <a:endParaRPr kumimoji="0" lang="en-US" b="0" i="0" u="none" strike="noStrike" cap="none" normalizeH="0" baseline="0" dirty="0" smtClean="0">
              <a:ln>
                <a:noFill/>
              </a:ln>
              <a:effectLst/>
              <a:latin typeface="Arial" pitchFamily="34" charset="0"/>
              <a:cs typeface="B Zar" pitchFamily="2" charset="-78"/>
            </a:endParaRPr>
          </a:p>
          <a:p>
            <a:pPr marL="0" marR="0" lvl="0" indent="0" algn="r" defTabSz="914400" rtl="1" eaLnBrk="0" fontAlgn="base" latinLnBrk="0" hangingPunct="0">
              <a:lnSpc>
                <a:spcPct val="100000"/>
              </a:lnSpc>
              <a:spcBef>
                <a:spcPct val="0"/>
              </a:spcBef>
              <a:spcAft>
                <a:spcPct val="0"/>
              </a:spcAft>
              <a:buClr>
                <a:srgbClr val="0066CC"/>
              </a:buClr>
              <a:buSzPct val="70000"/>
              <a:buFont typeface="Wingdings" pitchFamily="2" charset="2"/>
              <a:buChar char="v"/>
              <a:tabLst/>
            </a:pPr>
            <a:r>
              <a:rPr kumimoji="0" lang="ar-SA" b="0" i="0" u="none" strike="noStrike" cap="none" normalizeH="0" baseline="0" dirty="0" smtClean="0">
                <a:ln>
                  <a:noFill/>
                </a:ln>
                <a:effectLst/>
                <a:latin typeface="Arial" pitchFamily="34" charset="0"/>
                <a:ea typeface="Times New Roman" pitchFamily="18" charset="0"/>
                <a:cs typeface="B Zar" pitchFamily="2" charset="-78"/>
              </a:rPr>
              <a:t> مفاد کنوانسیون استکهلم ( مدیریت زیست محیطی آلاینده ای آلی پایدار شامل مواد شیمیایی صنعتی و سموم)</a:t>
            </a:r>
            <a:endParaRPr kumimoji="0" lang="en-US" b="0" i="0" u="none" strike="noStrike" cap="none" normalizeH="0" baseline="0" dirty="0" smtClean="0">
              <a:ln>
                <a:noFill/>
              </a:ln>
              <a:effectLst/>
              <a:latin typeface="Arial" pitchFamily="34" charset="0"/>
              <a:cs typeface="B Zar" pitchFamily="2" charset="-78"/>
            </a:endParaRPr>
          </a:p>
          <a:p>
            <a:pPr marL="0" marR="0" lvl="0" indent="0" algn="r" defTabSz="914400" rtl="1" eaLnBrk="0" fontAlgn="base" latinLnBrk="0" hangingPunct="0">
              <a:lnSpc>
                <a:spcPct val="100000"/>
              </a:lnSpc>
              <a:spcBef>
                <a:spcPct val="0"/>
              </a:spcBef>
              <a:spcAft>
                <a:spcPct val="0"/>
              </a:spcAft>
              <a:buClr>
                <a:srgbClr val="0066CC"/>
              </a:buClr>
              <a:buSzPct val="70000"/>
              <a:buFont typeface="Wingdings" pitchFamily="2" charset="2"/>
              <a:buChar char="v"/>
              <a:tabLst/>
            </a:pPr>
            <a:r>
              <a:rPr kumimoji="0" lang="ar-SA" b="0" i="0" u="none" strike="noStrike" cap="none" normalizeH="0" baseline="0" dirty="0" smtClean="0">
                <a:ln>
                  <a:noFill/>
                </a:ln>
                <a:effectLst/>
                <a:latin typeface="Arial" pitchFamily="34" charset="0"/>
                <a:ea typeface="Times New Roman" pitchFamily="18" charset="0"/>
                <a:cs typeface="B Zar" pitchFamily="2" charset="-78"/>
              </a:rPr>
              <a:t>ماده 11 مفاد کنوانسیون جدید میناماتا (در مورد جیوه ) </a:t>
            </a:r>
            <a:endParaRPr kumimoji="0" lang="en-US" b="0" i="0" u="none" strike="noStrike" cap="none" normalizeH="0" baseline="0" dirty="0" smtClean="0">
              <a:ln>
                <a:noFill/>
              </a:ln>
              <a:effectLst/>
              <a:latin typeface="Arial" pitchFamily="34" charset="0"/>
              <a:cs typeface="B Zar" pitchFamily="2" charset="-78"/>
            </a:endParaRPr>
          </a:p>
          <a:p>
            <a:pPr marL="0" marR="0" lvl="0" indent="0" algn="r" defTabSz="914400" rtl="1" eaLnBrk="0" fontAlgn="base" latinLnBrk="0" hangingPunct="0">
              <a:lnSpc>
                <a:spcPct val="100000"/>
              </a:lnSpc>
              <a:spcBef>
                <a:spcPct val="0"/>
              </a:spcBef>
              <a:spcAft>
                <a:spcPct val="0"/>
              </a:spcAft>
              <a:buClr>
                <a:srgbClr val="0066CC"/>
              </a:buClr>
              <a:buSzPct val="70000"/>
              <a:buFont typeface="Wingdings" pitchFamily="2" charset="2"/>
              <a:buChar char="v"/>
              <a:tabLst/>
            </a:pPr>
            <a:r>
              <a:rPr kumimoji="0" lang="en-US" b="0" i="0" u="none" strike="noStrike" cap="none" normalizeH="0" baseline="0" dirty="0" smtClean="0">
                <a:ln>
                  <a:noFill/>
                </a:ln>
                <a:effectLst/>
                <a:latin typeface="Arial" pitchFamily="34" charset="0"/>
                <a:ea typeface="Times New Roman" pitchFamily="18" charset="0"/>
                <a:cs typeface="B Zar" pitchFamily="2" charset="-78"/>
              </a:rPr>
              <a:t> </a:t>
            </a:r>
            <a:r>
              <a:rPr kumimoji="0" lang="ar-SA" b="1" i="0" u="none" strike="noStrike" cap="none" normalizeH="0" baseline="0" dirty="0" smtClean="0">
                <a:ln>
                  <a:noFill/>
                </a:ln>
                <a:effectLst/>
                <a:latin typeface="Arial" pitchFamily="34" charset="0"/>
                <a:ea typeface="Times New Roman" pitchFamily="18" charset="0"/>
                <a:cs typeface="B Zar" pitchFamily="2" charset="-78"/>
              </a:rPr>
              <a:t>سند برنامه ششم</a:t>
            </a:r>
            <a:r>
              <a:rPr kumimoji="0" lang="ar-SA" b="0" i="0" u="none" strike="noStrike" cap="none" normalizeH="0" baseline="0" dirty="0" smtClean="0">
                <a:ln>
                  <a:noFill/>
                </a:ln>
                <a:effectLst/>
                <a:latin typeface="Arial" pitchFamily="34" charset="0"/>
                <a:ea typeface="Times New Roman" pitchFamily="18" charset="0"/>
                <a:cs typeface="B Zar" pitchFamily="2" charset="-78"/>
              </a:rPr>
              <a:t>   بند ث و ز- ماده 38 از بخش 9 (محیط زیست و منابع طبیعی)  : </a:t>
            </a:r>
            <a:endParaRPr kumimoji="0" lang="en-US" b="0" i="0" u="none" strike="noStrike" cap="none" normalizeH="0" baseline="0" dirty="0" smtClean="0">
              <a:ln>
                <a:noFill/>
              </a:ln>
              <a:effectLst/>
              <a:latin typeface="Arial" pitchFamily="34" charset="0"/>
              <a:cs typeface="B Zar" pitchFamily="2" charset="-78"/>
            </a:endParaRPr>
          </a:p>
          <a:p>
            <a:pPr marL="0" marR="0" lvl="0" indent="0" algn="r" defTabSz="914400" rtl="1" eaLnBrk="0" fontAlgn="base" latinLnBrk="0" hangingPunct="0">
              <a:lnSpc>
                <a:spcPct val="100000"/>
              </a:lnSpc>
              <a:spcBef>
                <a:spcPct val="0"/>
              </a:spcBef>
              <a:spcAft>
                <a:spcPct val="0"/>
              </a:spcAft>
              <a:buClr>
                <a:srgbClr val="0066CC"/>
              </a:buClr>
              <a:buSzPct val="70000"/>
              <a:buFont typeface="Wingdings" pitchFamily="2" charset="2"/>
              <a:buChar char="v"/>
              <a:tabLst/>
            </a:pPr>
            <a:r>
              <a:rPr kumimoji="0" lang="ar-SA" b="1" i="0" u="none" strike="noStrike" cap="none" normalizeH="0" baseline="0" dirty="0" smtClean="0">
                <a:ln>
                  <a:noFill/>
                </a:ln>
                <a:effectLst/>
                <a:latin typeface="Arial" pitchFamily="34" charset="0"/>
                <a:ea typeface="Times New Roman" pitchFamily="18" charset="0"/>
                <a:cs typeface="B Zar" pitchFamily="2" charset="-78"/>
              </a:rPr>
              <a:t>ث</a:t>
            </a:r>
            <a:r>
              <a:rPr kumimoji="0" lang="ar-SA" b="0" i="0" u="none" strike="noStrike" cap="none" normalizeH="0" baseline="0" dirty="0" smtClean="0">
                <a:ln>
                  <a:noFill/>
                </a:ln>
                <a:effectLst/>
                <a:latin typeface="Arial" pitchFamily="34" charset="0"/>
                <a:ea typeface="Times New Roman" pitchFamily="18" charset="0"/>
                <a:cs typeface="B Zar" pitchFamily="2" charset="-78"/>
              </a:rPr>
              <a:t> : نظارت بر اجرای طرحهای جامع مدیریت پسماند به‌ویژه در سواحل دریاها، رودخانه‌ها، جنگلها و دشتهای حاشیه تالاب‌ها و مدیریت سالانه حداقل بیست‌درصد(20%) از حجم پسماندهای موجود با روش مناسب</a:t>
            </a:r>
            <a:endParaRPr kumimoji="0" lang="en-US" b="0" i="0" u="none" strike="noStrike" cap="none" normalizeH="0" baseline="0" dirty="0" smtClean="0">
              <a:ln>
                <a:noFill/>
              </a:ln>
              <a:effectLst/>
              <a:latin typeface="Arial" pitchFamily="34" charset="0"/>
              <a:cs typeface="B Zar" pitchFamily="2" charset="-78"/>
            </a:endParaRPr>
          </a:p>
          <a:p>
            <a:pPr marL="0" marR="0" lvl="0" indent="0" algn="r" defTabSz="914400" rtl="1" eaLnBrk="0" fontAlgn="base" latinLnBrk="0" hangingPunct="0">
              <a:lnSpc>
                <a:spcPct val="100000"/>
              </a:lnSpc>
              <a:spcBef>
                <a:spcPct val="0"/>
              </a:spcBef>
              <a:spcAft>
                <a:spcPct val="0"/>
              </a:spcAft>
              <a:buClr>
                <a:srgbClr val="0066CC"/>
              </a:buClr>
              <a:buSzPct val="70000"/>
              <a:buFont typeface="Wingdings" pitchFamily="2" charset="2"/>
              <a:buChar char="v"/>
              <a:tabLst/>
            </a:pPr>
            <a:r>
              <a:rPr kumimoji="0" lang="ar-SA" b="0" i="0" u="none" strike="noStrike" cap="none" normalizeH="0" baseline="0" dirty="0" smtClean="0">
                <a:ln>
                  <a:noFill/>
                </a:ln>
                <a:effectLst/>
                <a:latin typeface="Arial" pitchFamily="34" charset="0"/>
                <a:ea typeface="Times New Roman" pitchFamily="18" charset="0"/>
                <a:cs typeface="B Zar" pitchFamily="2" charset="-78"/>
              </a:rPr>
              <a:t>تبصره- سازمان حفاظت محیط‌زیست موظف است در محدوده حریم شهرها و روستاها بر اقدامات شهرداری‌ها و دهیاری‌ها در این خصوص نظارت کند</a:t>
            </a:r>
            <a:r>
              <a:rPr kumimoji="0" lang="en-US" b="0" i="0" u="none" strike="noStrike" cap="none" normalizeH="0" baseline="0" dirty="0" smtClean="0">
                <a:ln>
                  <a:noFill/>
                </a:ln>
                <a:effectLst/>
                <a:latin typeface="Arial" pitchFamily="34" charset="0"/>
                <a:ea typeface="Times New Roman" pitchFamily="18" charset="0"/>
                <a:cs typeface="B Zar" pitchFamily="2" charset="-78"/>
              </a:rPr>
              <a:t>.</a:t>
            </a:r>
            <a:endParaRPr kumimoji="0" lang="en-US" b="0" i="0" u="none" strike="noStrike" cap="none" normalizeH="0" baseline="0" dirty="0" smtClean="0">
              <a:ln>
                <a:noFill/>
              </a:ln>
              <a:effectLst/>
              <a:latin typeface="Arial" pitchFamily="34" charset="0"/>
              <a:cs typeface="B Zar" pitchFamily="2" charset="-78"/>
            </a:endParaRPr>
          </a:p>
          <a:p>
            <a:pPr marL="0" marR="0" lvl="0" indent="0" algn="r" defTabSz="914400" rtl="1" eaLnBrk="0" fontAlgn="base" latinLnBrk="0" hangingPunct="0">
              <a:lnSpc>
                <a:spcPct val="100000"/>
              </a:lnSpc>
              <a:spcBef>
                <a:spcPct val="0"/>
              </a:spcBef>
              <a:spcAft>
                <a:spcPct val="0"/>
              </a:spcAft>
              <a:buClr>
                <a:srgbClr val="0066CC"/>
              </a:buClr>
              <a:buSzPct val="70000"/>
              <a:buFont typeface="Wingdings" pitchFamily="2" charset="2"/>
              <a:buChar char="v"/>
              <a:tabLst/>
            </a:pPr>
            <a:r>
              <a:rPr kumimoji="0" lang="ar-SA" b="1" i="0" u="none" strike="noStrike" cap="none" normalizeH="0" baseline="0" dirty="0" smtClean="0">
                <a:ln>
                  <a:noFill/>
                </a:ln>
                <a:effectLst/>
                <a:latin typeface="Arial" pitchFamily="34" charset="0"/>
                <a:ea typeface="Times New Roman" pitchFamily="18" charset="0"/>
                <a:cs typeface="B Zar" pitchFamily="2" charset="-78"/>
              </a:rPr>
              <a:t>ز</a:t>
            </a:r>
            <a:r>
              <a:rPr kumimoji="0" lang="ar-SA" b="0" i="0" u="none" strike="noStrike" cap="none" normalizeH="0" baseline="0" dirty="0" smtClean="0">
                <a:ln>
                  <a:noFill/>
                </a:ln>
                <a:effectLst/>
                <a:latin typeface="Arial" pitchFamily="34" charset="0"/>
                <a:ea typeface="Times New Roman" pitchFamily="18" charset="0"/>
                <a:cs typeface="B Zar" pitchFamily="2" charset="-78"/>
              </a:rPr>
              <a:t>- اجرای برنامه مدیریت سبز شامل مدیریت مصرف انرژی، آب، مواد اولیه، تجهیزات و کاغذ، کاهش مواد جامد زائد و بازیافت آنها در ساختمان‌ها و وسائط نقلیه، در کلیه دستگاههای اجرائی و مؤسسات و نهادهای عمومی غیردولتی در چهارچوب قوانین مربوطه</a:t>
            </a:r>
            <a:endParaRPr kumimoji="0" lang="en-US" b="0" i="0" u="none" strike="noStrike" cap="none" normalizeH="0" baseline="0" dirty="0" smtClean="0">
              <a:ln>
                <a:noFill/>
              </a:ln>
              <a:effectLst/>
              <a:latin typeface="Arial" pitchFamily="34" charset="0"/>
              <a:cs typeface="B Zar" pitchFamily="2" charset="-78"/>
            </a:endParaRPr>
          </a:p>
          <a:p>
            <a:pPr marL="0" marR="0" lvl="0" indent="0" algn="r" defTabSz="914400" rtl="1" eaLnBrk="0" fontAlgn="base" latinLnBrk="0" hangingPunct="0">
              <a:lnSpc>
                <a:spcPct val="100000"/>
              </a:lnSpc>
              <a:spcBef>
                <a:spcPct val="0"/>
              </a:spcBef>
              <a:spcAft>
                <a:spcPct val="0"/>
              </a:spcAft>
              <a:buClr>
                <a:srgbClr val="0066CC"/>
              </a:buClr>
              <a:buSzPct val="70000"/>
              <a:buFont typeface="Wingdings" pitchFamily="2" charset="2"/>
              <a:buChar char="v"/>
              <a:tabLst/>
            </a:pPr>
            <a:r>
              <a:rPr kumimoji="0" lang="ar-SA" b="0" i="0" u="none" strike="noStrike" cap="none" normalizeH="0" baseline="0" dirty="0" smtClean="0">
                <a:ln>
                  <a:noFill/>
                </a:ln>
                <a:effectLst/>
                <a:latin typeface="Arial" pitchFamily="34" charset="0"/>
                <a:ea typeface="Times New Roman" pitchFamily="18" charset="0"/>
                <a:cs typeface="B Zar" pitchFamily="2" charset="-78"/>
              </a:rPr>
              <a:t>تبصره- آیین‌نامه اجرائی این بند به پیشنهاد مشترک وزارت نیرو و سازمان حفاظت محیط زیست به‌تصویب هیأت وزیران می‌رسد</a:t>
            </a:r>
            <a:r>
              <a:rPr kumimoji="0" lang="en-US" b="0" i="0" u="none" strike="noStrike" cap="none" normalizeH="0" baseline="0" dirty="0" smtClean="0">
                <a:ln>
                  <a:noFill/>
                </a:ln>
                <a:effectLst/>
                <a:latin typeface="Arial" pitchFamily="34" charset="0"/>
                <a:ea typeface="Times New Roman" pitchFamily="18" charset="0"/>
                <a:cs typeface="B Zar" pitchFamily="2" charset="-78"/>
              </a:rPr>
              <a:t>.</a:t>
            </a:r>
            <a:endParaRPr kumimoji="0" lang="en-US" b="0" i="0" u="none" strike="noStrike" cap="none" normalizeH="0" baseline="0" dirty="0" smtClean="0">
              <a:ln>
                <a:noFill/>
              </a:ln>
              <a:effectLst/>
              <a:latin typeface="Arial" pitchFamily="34" charset="0"/>
              <a:cs typeface="B Zar" pitchFamily="2" charset="-78"/>
            </a:endParaRPr>
          </a:p>
          <a:p>
            <a:pPr marL="0" marR="0" lvl="0" indent="0" algn="r" defTabSz="914400" rtl="1" eaLnBrk="0" fontAlgn="base" latinLnBrk="0" hangingPunct="0">
              <a:lnSpc>
                <a:spcPct val="100000"/>
              </a:lnSpc>
              <a:spcBef>
                <a:spcPct val="0"/>
              </a:spcBef>
              <a:spcAft>
                <a:spcPct val="0"/>
              </a:spcAft>
              <a:buClr>
                <a:srgbClr val="0066CC"/>
              </a:buClr>
              <a:buSzPct val="70000"/>
              <a:buFont typeface="Wingdings" pitchFamily="2" charset="2"/>
              <a:buChar char="v"/>
              <a:tabLst/>
            </a:pPr>
            <a:r>
              <a:rPr kumimoji="0" lang="ar-SA" b="1" i="0" u="none" strike="noStrike" cap="none" normalizeH="0" baseline="0" dirty="0" smtClean="0">
                <a:ln>
                  <a:noFill/>
                </a:ln>
                <a:solidFill>
                  <a:srgbClr val="C00000"/>
                </a:solidFill>
                <a:effectLst/>
                <a:latin typeface="Arial" pitchFamily="34" charset="0"/>
                <a:ea typeface="Times New Roman" pitchFamily="18" charset="0"/>
                <a:cs typeface="B Zar" pitchFamily="2" charset="-78"/>
              </a:rPr>
              <a:t>عنوان کارگروه ها ، کمیته ها و شورا ها :</a:t>
            </a:r>
            <a:endParaRPr kumimoji="0" lang="en-US" b="0" i="0" u="none" strike="noStrike" cap="none" normalizeH="0" baseline="0" dirty="0" smtClean="0">
              <a:ln>
                <a:noFill/>
              </a:ln>
              <a:solidFill>
                <a:srgbClr val="C00000"/>
              </a:solidFill>
              <a:effectLst/>
              <a:latin typeface="Arial" pitchFamily="34" charset="0"/>
              <a:cs typeface="B Zar" pitchFamily="2" charset="-78"/>
            </a:endParaRPr>
          </a:p>
          <a:p>
            <a:pPr marL="0" marR="0" lvl="0" indent="0" algn="r" defTabSz="914400" rtl="1" eaLnBrk="0" fontAlgn="base" latinLnBrk="0" hangingPunct="0">
              <a:lnSpc>
                <a:spcPct val="100000"/>
              </a:lnSpc>
              <a:spcBef>
                <a:spcPct val="0"/>
              </a:spcBef>
              <a:spcAft>
                <a:spcPct val="0"/>
              </a:spcAft>
              <a:buClr>
                <a:srgbClr val="0066CC"/>
              </a:buClr>
              <a:buSzPct val="70000"/>
              <a:buFont typeface="Wingdings" pitchFamily="2" charset="2"/>
              <a:buChar char="v"/>
              <a:tabLst/>
            </a:pPr>
            <a:r>
              <a:rPr kumimoji="0" lang="ar-SA" b="0" i="0" u="none" strike="noStrike" cap="none" normalizeH="0" baseline="0" dirty="0" smtClean="0">
                <a:ln>
                  <a:noFill/>
                </a:ln>
                <a:solidFill>
                  <a:srgbClr val="0066CC"/>
                </a:solidFill>
                <a:effectLst/>
                <a:latin typeface="Arial" pitchFamily="34" charset="0"/>
                <a:ea typeface="Times New Roman" pitchFamily="18" charset="0"/>
                <a:cs typeface="B Zar" pitchFamily="2" charset="-78"/>
              </a:rPr>
              <a:t> </a:t>
            </a:r>
            <a:r>
              <a:rPr kumimoji="0" lang="ar-SA" b="0" i="0" u="none" strike="noStrike" cap="none" normalizeH="0" baseline="0" dirty="0" smtClean="0">
                <a:ln>
                  <a:noFill/>
                </a:ln>
                <a:effectLst/>
                <a:latin typeface="Arial" pitchFamily="34" charset="0"/>
                <a:ea typeface="Times New Roman" pitchFamily="18" charset="0"/>
                <a:cs typeface="B Zar" pitchFamily="2" charset="-78"/>
              </a:rPr>
              <a:t>کارگروه ملی مدیریت پسماند با ریاست  رئيس سازمان حفاظت محيط زيست و  12 عضو از دستگاههای ذیربط ( ماده 2 و 3 آیین نامه اجرایی قانون مدیریت پسماندها) و کارگروههای کارشناسی تخصصی ذیل کارگروه ملی پسماند</a:t>
            </a:r>
            <a:endParaRPr kumimoji="0" lang="en-US" b="0" i="0" u="none" strike="noStrike" cap="none" normalizeH="0" baseline="0" dirty="0" smtClean="0">
              <a:ln>
                <a:noFill/>
              </a:ln>
              <a:effectLst/>
              <a:latin typeface="Arial" pitchFamily="34" charset="0"/>
              <a:cs typeface="B Zar" pitchFamily="2" charset="-78"/>
            </a:endParaRPr>
          </a:p>
          <a:p>
            <a:pPr marL="0" marR="0" lvl="0" indent="0" algn="r" defTabSz="914400" rtl="1" eaLnBrk="0" fontAlgn="base" latinLnBrk="0" hangingPunct="0">
              <a:lnSpc>
                <a:spcPct val="100000"/>
              </a:lnSpc>
              <a:spcBef>
                <a:spcPct val="0"/>
              </a:spcBef>
              <a:spcAft>
                <a:spcPct val="0"/>
              </a:spcAft>
              <a:buClr>
                <a:srgbClr val="0066CC"/>
              </a:buClr>
              <a:buSzPct val="70000"/>
              <a:buFont typeface="Wingdings" pitchFamily="2" charset="2"/>
              <a:buChar char="v"/>
              <a:tabLst/>
            </a:pPr>
            <a:r>
              <a:rPr kumimoji="0" lang="ar-SA" b="0" i="0" u="none" strike="noStrike" cap="none" normalizeH="0" baseline="0" dirty="0" smtClean="0">
                <a:ln>
                  <a:noFill/>
                </a:ln>
                <a:effectLst/>
                <a:latin typeface="Arial" pitchFamily="34" charset="0"/>
                <a:ea typeface="Times New Roman" pitchFamily="18" charset="0"/>
                <a:cs typeface="B Zar" pitchFamily="2" charset="-78"/>
              </a:rPr>
              <a:t>کمیته مواد زائد شیمیایی و خطرناک (کمیته ملی توسعه پایدار) جهت  تصمیم گیری های ملی برای کنوانسیون های مواد شیمیایی و پسماندها</a:t>
            </a:r>
            <a:endParaRPr kumimoji="0" lang="ar-SA" b="0" i="0" u="none" strike="noStrike" cap="none" normalizeH="0" baseline="0" dirty="0" smtClean="0">
              <a:ln>
                <a:noFill/>
              </a:ln>
              <a:effectLst/>
              <a:latin typeface="Arial" pitchFamily="34" charset="0"/>
              <a:cs typeface="B Zar"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
          <p:cNvSpPr>
            <a:spLocks noChangeArrowheads="1"/>
          </p:cNvSpPr>
          <p:nvPr/>
        </p:nvSpPr>
        <p:spPr bwMode="auto">
          <a:xfrm>
            <a:off x="381000" y="304800"/>
            <a:ext cx="8458200" cy="6186309"/>
          </a:xfrm>
          <a:prstGeom prst="rect">
            <a:avLst/>
          </a:prstGeom>
          <a:solidFill>
            <a:schemeClr val="bg1">
              <a:lumMod val="9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457200" algn="l"/>
              </a:tabLst>
            </a:pPr>
            <a:r>
              <a:rPr kumimoji="0" lang="ar-SA" b="1" i="0" u="none" strike="noStrike" cap="none" normalizeH="0" baseline="0" dirty="0" smtClean="0">
                <a:ln>
                  <a:noFill/>
                </a:ln>
                <a:solidFill>
                  <a:srgbClr val="C00000"/>
                </a:solidFill>
                <a:effectLst/>
                <a:latin typeface="Calibri" pitchFamily="34" charset="0"/>
                <a:ea typeface="Calibri" pitchFamily="34" charset="0"/>
                <a:cs typeface="B Nazanin" pitchFamily="2" charset="-78"/>
              </a:rPr>
              <a:t>سایر چالش های مشترک و کلی  : </a:t>
            </a:r>
            <a:endParaRPr kumimoji="0" lang="en-US"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457200" algn="l"/>
              </a:tabLst>
            </a:pPr>
            <a:r>
              <a:rPr kumimoji="0" lang="ar-SA" b="1" i="0" u="none" strike="noStrike" cap="none" normalizeH="0" baseline="0" dirty="0" smtClean="0">
                <a:ln>
                  <a:noFill/>
                </a:ln>
                <a:solidFill>
                  <a:srgbClr val="002060"/>
                </a:solidFill>
                <a:effectLst/>
                <a:latin typeface="Calibri" pitchFamily="34" charset="0"/>
                <a:ea typeface="Calibri" pitchFamily="34" charset="0"/>
                <a:cs typeface="B Nazanin" pitchFamily="2" charset="-78"/>
              </a:rPr>
              <a:t>عدم وجود بانک اطلاعاتی پسماندها  ( </a:t>
            </a:r>
            <a:r>
              <a:rPr kumimoji="0" lang="fa-IR" b="1" i="0" u="none" strike="noStrike" cap="none" normalizeH="0" baseline="0" dirty="0" smtClean="0">
                <a:ln>
                  <a:noFill/>
                </a:ln>
                <a:solidFill>
                  <a:srgbClr val="002060"/>
                </a:solidFill>
                <a:effectLst/>
                <a:latin typeface="Calibri" pitchFamily="34" charset="0"/>
                <a:ea typeface="Calibri" pitchFamily="34" charset="0"/>
                <a:cs typeface="B Nazanin" pitchFamily="2" charset="-78"/>
              </a:rPr>
              <a:t>80</a:t>
            </a:r>
            <a:r>
              <a:rPr kumimoji="0" lang="ar-SA" b="1" i="0" u="none" strike="noStrike" cap="none" normalizeH="0" baseline="0" dirty="0" smtClean="0">
                <a:ln>
                  <a:noFill/>
                </a:ln>
                <a:solidFill>
                  <a:srgbClr val="002060"/>
                </a:solidFill>
                <a:effectLst/>
                <a:latin typeface="Calibri" pitchFamily="34" charset="0"/>
                <a:ea typeface="Calibri" pitchFamily="34" charset="0"/>
                <a:cs typeface="B Nazanin" pitchFamily="2" charset="-78"/>
              </a:rPr>
              <a:t> % پیشرفت کار از اواخر سال 139</a:t>
            </a:r>
            <a:r>
              <a:rPr kumimoji="0" lang="fa-IR" b="1" i="0" u="none" strike="noStrike" cap="none" normalizeH="0" baseline="0" dirty="0" smtClean="0">
                <a:ln>
                  <a:noFill/>
                </a:ln>
                <a:solidFill>
                  <a:srgbClr val="002060"/>
                </a:solidFill>
                <a:effectLst/>
                <a:latin typeface="Calibri" pitchFamily="34" charset="0"/>
                <a:ea typeface="Calibri" pitchFamily="34" charset="0"/>
                <a:cs typeface="B Nazanin" pitchFamily="2" charset="-78"/>
              </a:rPr>
              <a:t>7</a:t>
            </a:r>
            <a:r>
              <a:rPr lang="fa-IR" b="1" dirty="0" smtClean="0">
                <a:solidFill>
                  <a:srgbClr val="002060"/>
                </a:solidFill>
                <a:latin typeface="Calibri" pitchFamily="34" charset="0"/>
                <a:ea typeface="Calibri" pitchFamily="34" charset="0"/>
                <a:cs typeface="B Nazanin" pitchFamily="2" charset="-78"/>
              </a:rPr>
              <a:t>)</a:t>
            </a:r>
            <a:endParaRPr kumimoji="0" lang="en-US"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457200" algn="l"/>
              </a:tabLst>
            </a:pPr>
            <a:r>
              <a:rPr kumimoji="0" lang="ar-SA" b="1" i="0" u="none" strike="noStrike" cap="none" normalizeH="0" baseline="0" dirty="0" smtClean="0">
                <a:ln>
                  <a:noFill/>
                </a:ln>
                <a:solidFill>
                  <a:srgbClr val="002060"/>
                </a:solidFill>
                <a:effectLst/>
                <a:latin typeface="Calibri" pitchFamily="34" charset="0"/>
                <a:ea typeface="Calibri" pitchFamily="34" charset="0"/>
                <a:cs typeface="B Nazanin" pitchFamily="2" charset="-78"/>
              </a:rPr>
              <a:t>عدم هماهنگي لازم بين كليه دستگاه ها و عدم همکاری کافی آنها بر اساس مسئولیت های قانونی محوله </a:t>
            </a:r>
            <a:endParaRPr kumimoji="0" lang="en-US"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457200" algn="l"/>
              </a:tabLst>
            </a:pPr>
            <a:r>
              <a:rPr kumimoji="0" lang="ar-SA" b="1" i="0" u="none" strike="noStrike" cap="none" normalizeH="0" baseline="0" dirty="0" smtClean="0">
                <a:ln>
                  <a:noFill/>
                </a:ln>
                <a:solidFill>
                  <a:srgbClr val="002060"/>
                </a:solidFill>
                <a:effectLst/>
                <a:latin typeface="Calibri" pitchFamily="34" charset="0"/>
                <a:ea typeface="Calibri" pitchFamily="34" charset="0"/>
                <a:cs typeface="B Nazanin" pitchFamily="2" charset="-78"/>
              </a:rPr>
              <a:t>عدم تدوين كليه ضوابط و دستورالعمل هاي پيش بيني شده در قانون و آيين نامه اجرايي آن. </a:t>
            </a:r>
            <a:endParaRPr kumimoji="0" lang="en-US"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457200" algn="l"/>
              </a:tabLst>
            </a:pPr>
            <a:r>
              <a:rPr kumimoji="0" lang="en-US" b="0" i="0" u="none" strike="noStrike" cap="none" normalizeH="0" baseline="0" dirty="0" smtClean="0">
                <a:ln>
                  <a:noFill/>
                </a:ln>
                <a:solidFill>
                  <a:srgbClr val="002060"/>
                </a:solidFill>
                <a:effectLst/>
                <a:latin typeface="Calibri" pitchFamily="34" charset="0"/>
                <a:ea typeface="Calibri" pitchFamily="34" charset="0"/>
                <a:cs typeface="B Nazanin" pitchFamily="2" charset="-78"/>
              </a:rPr>
              <a:t> </a:t>
            </a:r>
            <a:r>
              <a:rPr kumimoji="0" lang="ar-SA" b="0" i="0" u="none" strike="noStrike" cap="none" normalizeH="0" baseline="0" dirty="0" smtClean="0">
                <a:ln>
                  <a:noFill/>
                </a:ln>
                <a:solidFill>
                  <a:srgbClr val="002060"/>
                </a:solidFill>
                <a:effectLst/>
                <a:latin typeface="Calibri" pitchFamily="34" charset="0"/>
                <a:ea typeface="Calibri" pitchFamily="34" charset="0"/>
                <a:cs typeface="B Nazanin" pitchFamily="2" charset="-78"/>
              </a:rPr>
              <a:t>       متاسفانه بسیاری از این ضوابط جز وظایف ذاتی کارشناسان سیاستگذاری برای تهیه ضوابط در چارچوب یک طرح یا پروژه و تامین اعتبارت و همچنین ابلاغ اعتبار به استانها برای انجام طرح ها و پروژه های ملی موضوع را مشمول زمان کرده و متاسفانه بدلایلی نیمه کاره ( از سال 89 تا 92) رها شده و تعیین تکلیف نشده اند  به غیر از تعدادی معدود . در اینگونه موارد تامین اعتبار مجدد به لحاظ مالی امکانپذیر نمی باشد.</a:t>
            </a:r>
            <a:endParaRPr kumimoji="0" lang="en-US"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457200" algn="l"/>
              </a:tabLst>
            </a:pPr>
            <a:r>
              <a:rPr kumimoji="0" lang="ar-SA" b="1" i="0" u="none" strike="noStrike" cap="none" normalizeH="0" baseline="0" dirty="0" smtClean="0">
                <a:ln>
                  <a:noFill/>
                </a:ln>
                <a:solidFill>
                  <a:srgbClr val="002060"/>
                </a:solidFill>
                <a:effectLst/>
                <a:latin typeface="Calibri" pitchFamily="34" charset="0"/>
                <a:ea typeface="Calibri" pitchFamily="34" charset="0"/>
                <a:cs typeface="B Nazanin" pitchFamily="2" charset="-78"/>
              </a:rPr>
              <a:t>قوانین محیط زیست متناسب با رشد فعالیتهای انسانی و تنوع  منابع آلاینده متحول نشده است</a:t>
            </a:r>
            <a:r>
              <a:rPr kumimoji="0" lang="ar-SA" b="0" i="0" u="none" strike="noStrike" cap="none" normalizeH="0" baseline="0" dirty="0" smtClean="0">
                <a:ln>
                  <a:noFill/>
                </a:ln>
                <a:solidFill>
                  <a:srgbClr val="002060"/>
                </a:solidFill>
                <a:effectLst/>
                <a:latin typeface="Calibri" pitchFamily="34" charset="0"/>
                <a:ea typeface="Calibri" pitchFamily="34" charset="0"/>
                <a:cs typeface="B Nazanin" pitchFamily="2" charset="-78"/>
              </a:rPr>
              <a:t> و در اجرای قوانین موجود نیز بدلایل مختلف کارشکنی و کم کاری وجود دارد (دلايلي مانند: وضعیت نامناسب اقتصادی در  بخش های مختلف از جمله صنعت و معدن ، کشاورزی، گردشگری و ...، بیکاری شاغلین بدلیل تعطیلی واحد آلاینده خاطی و بروز تنش های اجتماعی در منطقه و تحریمهای سیاسی و ... ) </a:t>
            </a:r>
            <a:endParaRPr kumimoji="0" lang="en-US"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457200" algn="l"/>
              </a:tabLst>
            </a:pPr>
            <a:r>
              <a:rPr kumimoji="0" lang="ar-SA" b="1" i="0" u="none" strike="noStrike" cap="none" normalizeH="0" baseline="0" dirty="0" smtClean="0">
                <a:ln>
                  <a:noFill/>
                </a:ln>
                <a:solidFill>
                  <a:srgbClr val="002060"/>
                </a:solidFill>
                <a:effectLst/>
                <a:latin typeface="Calibri" pitchFamily="34" charset="0"/>
                <a:ea typeface="Calibri" pitchFamily="34" charset="0"/>
                <a:cs typeface="B Nazanin" pitchFamily="2" charset="-78"/>
              </a:rPr>
              <a:t>هجوم شرکتهای خارجی جهت ارایه خدمات زیست محیطی نوین </a:t>
            </a:r>
            <a:r>
              <a:rPr kumimoji="0" lang="ar-SA" b="0" i="0" u="none" strike="noStrike" cap="none" normalizeH="0" baseline="0" dirty="0" smtClean="0">
                <a:ln>
                  <a:noFill/>
                </a:ln>
                <a:solidFill>
                  <a:srgbClr val="002060"/>
                </a:solidFill>
                <a:effectLst/>
                <a:latin typeface="Calibri" pitchFamily="34" charset="0"/>
                <a:ea typeface="Calibri" pitchFamily="34" charset="0"/>
                <a:cs typeface="B Nazanin" pitchFamily="2" charset="-78"/>
              </a:rPr>
              <a:t>،  بی حاصل بودن مراجعه آنها بدلایل ایجاد  موانع  و بروکراسی های غیر ضروری قانونی و ضرورت  دخالت دستگاههای نظارتی در این فرآیند مانند سازمان محیط زیست و وزارت بهداشت</a:t>
            </a:r>
            <a:endParaRPr kumimoji="0" lang="en-US"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457200" algn="l"/>
              </a:tabLst>
            </a:pPr>
            <a:r>
              <a:rPr kumimoji="0" lang="ar-SA" b="1" i="0" u="none" strike="noStrike" cap="none" normalizeH="0" baseline="0" dirty="0" smtClean="0">
                <a:ln>
                  <a:noFill/>
                </a:ln>
                <a:solidFill>
                  <a:srgbClr val="002060"/>
                </a:solidFill>
                <a:effectLst/>
                <a:latin typeface="Calibri" pitchFamily="34" charset="0"/>
                <a:ea typeface="Calibri" pitchFamily="34" charset="0"/>
                <a:cs typeface="B Nazanin" pitchFamily="2" charset="-78"/>
              </a:rPr>
              <a:t>برخی صنایع بازیافت  با عملکرد نامناسب زیست محیطی در کشور  خود منشا و عامل انتشار آلودگی می باشند.</a:t>
            </a:r>
            <a:endParaRPr kumimoji="0" lang="en-US"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457200" algn="l"/>
              </a:tabLst>
            </a:pPr>
            <a:r>
              <a:rPr kumimoji="0" lang="ar-SA" b="1" i="0" u="none" strike="noStrike" cap="none" normalizeH="0" baseline="0" dirty="0" smtClean="0">
                <a:ln>
                  <a:noFill/>
                </a:ln>
                <a:solidFill>
                  <a:srgbClr val="002060"/>
                </a:solidFill>
                <a:effectLst/>
                <a:latin typeface="Calibri" pitchFamily="34" charset="0"/>
                <a:ea typeface="Calibri" pitchFamily="34" charset="0"/>
                <a:cs typeface="B Nazanin" pitchFamily="2" charset="-78"/>
              </a:rPr>
              <a:t>عدم فعالیت کامل صندوق ملی محیط زیست برای امکان استفاده از تسهیلات صندوق توسط بازیافت کنندگان </a:t>
            </a:r>
            <a:r>
              <a:rPr kumimoji="0" lang="ar-SA" b="0" i="0" u="none" strike="noStrike" cap="none" normalizeH="0" baseline="0" dirty="0" smtClean="0">
                <a:ln>
                  <a:noFill/>
                </a:ln>
                <a:solidFill>
                  <a:srgbClr val="002060"/>
                </a:solidFill>
                <a:effectLst/>
                <a:latin typeface="Calibri" pitchFamily="34" charset="0"/>
                <a:ea typeface="Calibri" pitchFamily="34" charset="0"/>
                <a:cs typeface="B Nazanin" pitchFamily="2" charset="-78"/>
              </a:rPr>
              <a:t> ( در این خصوص ماده 12 آیین نامه اجرایی قانون مدیریت پسماند از سال 1393 پیگیری جدی شد و حاصل آن علاوه بر راه اندازی صندوق ملی محیط زیست اجرایی شدن اخذ نیم در هزار فروش از وارد کنندگان مطابق ماده قانونی مذکور بوده است. در هفته گذشته فهرست کلیه کالاهای مشمول از کتاب مقررات صادرات </a:t>
            </a:r>
            <a:r>
              <a:rPr kumimoji="0" lang="ar-SA" b="0" i="0" u="none" strike="noStrike" cap="none" normalizeH="0" baseline="0" dirty="0" smtClean="0">
                <a:ln>
                  <a:noFill/>
                </a:ln>
                <a:solidFill>
                  <a:srgbClr val="002060"/>
                </a:solidFill>
                <a:effectLst/>
                <a:latin typeface="Calibri" pitchFamily="34" charset="0"/>
                <a:ea typeface="Calibri" pitchFamily="34" charset="0"/>
                <a:cs typeface="Arial" pitchFamily="34" charset="0"/>
              </a:rPr>
              <a:t>–</a:t>
            </a:r>
            <a:r>
              <a:rPr kumimoji="0" lang="ar-SA" b="0" i="0" u="none" strike="noStrike" cap="none" normalizeH="0" baseline="0" dirty="0" smtClean="0">
                <a:ln>
                  <a:noFill/>
                </a:ln>
                <a:solidFill>
                  <a:srgbClr val="002060"/>
                </a:solidFill>
                <a:effectLst/>
                <a:latin typeface="Calibri" pitchFamily="34" charset="0"/>
                <a:ea typeface="Calibri" pitchFamily="34" charset="0"/>
                <a:cs typeface="B Nazanin" pitchFamily="2" charset="-78"/>
              </a:rPr>
              <a:t> واردات احصا و به گمرک اعلام گردید).</a:t>
            </a:r>
            <a:endParaRPr kumimoji="0" lang="en-US"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52400"/>
            <a:ext cx="6858000" cy="400110"/>
          </a:xfrm>
          <a:prstGeom prst="rect">
            <a:avLst/>
          </a:prstGeom>
        </p:spPr>
        <p:txBody>
          <a:bodyPr wrap="square">
            <a:spAutoFit/>
          </a:bodyPr>
          <a:lstStyle/>
          <a:p>
            <a:pPr algn="ctr" rtl="1"/>
            <a:r>
              <a:rPr lang="fa-IR" sz="2000" b="1" dirty="0">
                <a:solidFill>
                  <a:srgbClr val="0070C0"/>
                </a:solidFill>
                <a:cs typeface="B Nazanin" pitchFamily="2" charset="-78"/>
              </a:rPr>
              <a:t>مهمترین اقدامات </a:t>
            </a:r>
            <a:r>
              <a:rPr lang="fa-IR" sz="2000" b="1" dirty="0" smtClean="0">
                <a:solidFill>
                  <a:srgbClr val="0070C0"/>
                </a:solidFill>
                <a:cs typeface="B Nazanin" pitchFamily="2" charset="-78"/>
              </a:rPr>
              <a:t>در بخش پسماند</a:t>
            </a:r>
            <a:endParaRPr lang="en-US" sz="2000" dirty="0">
              <a:solidFill>
                <a:srgbClr val="0070C0"/>
              </a:solidFill>
            </a:endParaRPr>
          </a:p>
        </p:txBody>
      </p:sp>
      <p:sp>
        <p:nvSpPr>
          <p:cNvPr id="4" name="Rectangle 3"/>
          <p:cNvSpPr/>
          <p:nvPr/>
        </p:nvSpPr>
        <p:spPr>
          <a:xfrm>
            <a:off x="304800" y="685800"/>
            <a:ext cx="8382000" cy="5909310"/>
          </a:xfrm>
          <a:prstGeom prst="rect">
            <a:avLst/>
          </a:prstGeom>
        </p:spPr>
        <p:txBody>
          <a:bodyPr wrap="square">
            <a:spAutoFit/>
          </a:bodyPr>
          <a:lstStyle/>
          <a:p>
            <a:pPr marL="285750" lvl="0" indent="-285750" algn="r" rtl="1">
              <a:buClr>
                <a:schemeClr val="bg2">
                  <a:lumMod val="75000"/>
                </a:schemeClr>
              </a:buClr>
              <a:buFont typeface="Wingdings" pitchFamily="2" charset="2"/>
              <a:buChar char="v"/>
            </a:pPr>
            <a:r>
              <a:rPr lang="fa-IR" dirty="0">
                <a:cs typeface="B Lotus" pitchFamily="2" charset="-78"/>
              </a:rPr>
              <a:t>تدوین و تصویب طرح جامع مدیریت پسماندها در سطح ملی و در استانها ( در حال گزارش گیری از استانها برای بروز رسانی طرح و ارائه اقدامت انجام شده)</a:t>
            </a:r>
            <a:endParaRPr lang="en-US" dirty="0">
              <a:cs typeface="B Lotus" pitchFamily="2" charset="-78"/>
            </a:endParaRPr>
          </a:p>
          <a:p>
            <a:pPr marL="285750" lvl="0" indent="-285750" algn="r" rtl="1">
              <a:buClr>
                <a:schemeClr val="bg2">
                  <a:lumMod val="75000"/>
                </a:schemeClr>
              </a:buClr>
              <a:buFont typeface="Wingdings" pitchFamily="2" charset="2"/>
              <a:buChar char="v"/>
            </a:pPr>
            <a:r>
              <a:rPr lang="fa-IR" dirty="0">
                <a:cs typeface="B Lotus" pitchFamily="2" charset="-78"/>
              </a:rPr>
              <a:t>همکاری با وزارت کشور در تدوین "لایحه کمک به ساماندهی پسماندهای عادی با اولویت استان های ساحلی و کلانشهرها با مشارکت بخش غیردولتی"در راستای اجرای بندهای( ث ) و ( ص ) قانون برنامه پنجساله ششم توسعه اقتصادی، اجتماعی و فرهنگی کشور( مصوب 07/04/1396هیات وزیران ) – در حال بررسی در مجلس شورای اسلامی</a:t>
            </a:r>
            <a:endParaRPr lang="en-US" dirty="0">
              <a:cs typeface="B Lotus" pitchFamily="2" charset="-78"/>
            </a:endParaRPr>
          </a:p>
          <a:p>
            <a:pPr marL="285750" lvl="0" indent="-285750" algn="r" rtl="1">
              <a:buClr>
                <a:schemeClr val="bg2">
                  <a:lumMod val="75000"/>
                </a:schemeClr>
              </a:buClr>
              <a:buFont typeface="Wingdings" pitchFamily="2" charset="2"/>
              <a:buChar char="v"/>
            </a:pPr>
            <a:r>
              <a:rPr lang="fa-IR" dirty="0">
                <a:cs typeface="B Lotus" pitchFamily="2" charset="-78"/>
              </a:rPr>
              <a:t>اجرایی شدن ماده 12 ایین نامه اجرایی قانون مدیریت پسماندها  در خصوص نیم در هزار فروش کالاها و </a:t>
            </a:r>
            <a:r>
              <a:rPr lang="fa-IR" dirty="0" smtClean="0">
                <a:cs typeface="B Lotus" pitchFamily="2" charset="-78"/>
              </a:rPr>
              <a:t>محصولات برای حمایت از واحد های بازیافت</a:t>
            </a:r>
            <a:endParaRPr lang="en-US" dirty="0">
              <a:cs typeface="B Lotus" pitchFamily="2" charset="-78"/>
            </a:endParaRPr>
          </a:p>
          <a:p>
            <a:pPr marL="285750" lvl="0" indent="-285750" algn="r" rtl="1">
              <a:buClr>
                <a:schemeClr val="bg2">
                  <a:lumMod val="75000"/>
                </a:schemeClr>
              </a:buClr>
              <a:buFont typeface="Wingdings" pitchFamily="2" charset="2"/>
              <a:buChar char="v"/>
            </a:pPr>
            <a:r>
              <a:rPr lang="fa-IR" dirty="0">
                <a:cs typeface="B Lotus" pitchFamily="2" charset="-78"/>
              </a:rPr>
              <a:t>تعیین تکلیف نحوه تعیین صلاحیت مشاورین و پیمانکاران (بر اساس ماده 18 آیین نامه اجرایی قانون مدیریت پسماندها) </a:t>
            </a:r>
            <a:r>
              <a:rPr lang="fa-IR" dirty="0" smtClean="0">
                <a:cs typeface="B Lotus" pitchFamily="2" charset="-78"/>
              </a:rPr>
              <a:t>برای رتبه بندی توانمندیهای مراکز و شفافیت در نقل و انتقالات پسماندها و پذیرش تنها در محل های دارای صلاحیت</a:t>
            </a:r>
            <a:endParaRPr lang="en-US" dirty="0">
              <a:cs typeface="B Lotus" pitchFamily="2" charset="-78"/>
            </a:endParaRPr>
          </a:p>
          <a:p>
            <a:pPr marL="285750" lvl="0" indent="-285750" algn="r" rtl="1">
              <a:buClr>
                <a:schemeClr val="bg2">
                  <a:lumMod val="75000"/>
                </a:schemeClr>
              </a:buClr>
              <a:buFont typeface="Wingdings" pitchFamily="2" charset="2"/>
              <a:buChar char="v"/>
            </a:pPr>
            <a:r>
              <a:rPr lang="fa-IR" dirty="0">
                <a:cs typeface="B Lotus" pitchFamily="2" charset="-78"/>
              </a:rPr>
              <a:t>تدوین جداول مربوط به ماده 19 و20 آیین نامه اجرایی و ابلاغ به ادارات کل حفاظت محیط زیست استانها جهت تکمیل  بصورت سالانه</a:t>
            </a:r>
            <a:endParaRPr lang="en-US" dirty="0">
              <a:cs typeface="B Lotus" pitchFamily="2" charset="-78"/>
            </a:endParaRPr>
          </a:p>
          <a:p>
            <a:pPr marL="285750" lvl="0" indent="-285750" algn="r" rtl="1">
              <a:buClr>
                <a:schemeClr val="bg2">
                  <a:lumMod val="75000"/>
                </a:schemeClr>
              </a:buClr>
              <a:buFont typeface="Wingdings" pitchFamily="2" charset="2"/>
              <a:buChar char="v"/>
            </a:pPr>
            <a:r>
              <a:rPr lang="fa-IR" dirty="0" smtClean="0">
                <a:cs typeface="B Lotus" pitchFamily="2" charset="-78"/>
              </a:rPr>
              <a:t>تهیه رویه یکسان در کل کشور برای کنترل </a:t>
            </a:r>
            <a:r>
              <a:rPr lang="fa-IR" dirty="0">
                <a:cs typeface="B Lotus" pitchFamily="2" charset="-78"/>
              </a:rPr>
              <a:t>، نظارت و رصد نقل و انتقالات پسماندها بین </a:t>
            </a:r>
            <a:r>
              <a:rPr lang="fa-IR" dirty="0" smtClean="0">
                <a:cs typeface="B Lotus" pitchFamily="2" charset="-78"/>
              </a:rPr>
              <a:t>استانها و جلوگیری از تخلیه پسماندها در محیط و یا رسیدن به مراکز غیرمعتبر</a:t>
            </a:r>
          </a:p>
          <a:p>
            <a:pPr marL="285750" lvl="0" indent="-285750" algn="r" rtl="1">
              <a:buClr>
                <a:schemeClr val="bg2">
                  <a:lumMod val="75000"/>
                </a:schemeClr>
              </a:buClr>
              <a:buFont typeface="Wingdings" pitchFamily="2" charset="2"/>
              <a:buChar char="v"/>
            </a:pPr>
            <a:r>
              <a:rPr lang="fa-IR" dirty="0" smtClean="0">
                <a:cs typeface="B Lotus" pitchFamily="2" charset="-78"/>
              </a:rPr>
              <a:t>شناسایی کلیه واحد های بازیافت در استانها (شامل مراکز بازیافت پسماندهای الکتریکی و الکترونیکی )و اعلام به استانها در راستای بانک اطلاعاتی و ارائه به سازمان برنامه و بودجه در راستای اجرای ماده 18 آیین نامه اجرایی قانون پسماند ( واحد های صلاحیت دار) </a:t>
            </a:r>
          </a:p>
          <a:p>
            <a:pPr marL="285750" lvl="0" indent="-285750" algn="r" rtl="1">
              <a:buClr>
                <a:schemeClr val="bg2">
                  <a:lumMod val="75000"/>
                </a:schemeClr>
              </a:buClr>
              <a:buFont typeface="Wingdings" pitchFamily="2" charset="2"/>
              <a:buChar char="v"/>
            </a:pPr>
            <a:r>
              <a:rPr lang="fa-IR" dirty="0" smtClean="0">
                <a:cs typeface="B Lotus" pitchFamily="2" charset="-78"/>
              </a:rPr>
              <a:t>شناسایی کلیه واحد های امحای پسماندهای صنعتی و ویژه ، ساماندهی آنها در استانها ،اعلام به استانها در راستای بانک اطلاعاتی و ارائه به سازمان برنامه و بودجه در راستای اجرای ماده 18 آیین نامه اجرایی قانون پسماند ( واحد های صلاحیت دار) </a:t>
            </a:r>
          </a:p>
        </p:txBody>
      </p:sp>
    </p:spTree>
    <p:extLst>
      <p:ext uri="{BB962C8B-B14F-4D97-AF65-F5344CB8AC3E}">
        <p14:creationId xmlns:p14="http://schemas.microsoft.com/office/powerpoint/2010/main" xmlns="" val="26183864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305800" cy="6001643"/>
          </a:xfrm>
          <a:prstGeom prst="rect">
            <a:avLst/>
          </a:prstGeom>
        </p:spPr>
        <p:txBody>
          <a:bodyPr wrap="square">
            <a:spAutoFit/>
          </a:bodyPr>
          <a:lstStyle/>
          <a:p>
            <a:pPr marL="285750" lvl="0" indent="-285750" algn="r" rtl="1">
              <a:buClr>
                <a:schemeClr val="bg2">
                  <a:lumMod val="75000"/>
                </a:schemeClr>
              </a:buClr>
              <a:buFont typeface="Wingdings" pitchFamily="2" charset="2"/>
              <a:buChar char="v"/>
            </a:pPr>
            <a:r>
              <a:rPr lang="fa-IR" sz="2000" dirty="0" smtClean="0">
                <a:cs typeface="B Lotus" pitchFamily="2" charset="-78"/>
              </a:rPr>
              <a:t>بازدید سایت از محل های دفع پسماندهای کلیه شهرهای استانهای گیلان و مازندران و گلستان ، تدوین </a:t>
            </a:r>
            <a:r>
              <a:rPr lang="fa-IR" sz="2000" dirty="0">
                <a:cs typeface="B Lotus" pitchFamily="2" charset="-78"/>
              </a:rPr>
              <a:t>گزارش بروز از وضعیت </a:t>
            </a:r>
            <a:r>
              <a:rPr lang="fa-IR" sz="2000" dirty="0" smtClean="0">
                <a:cs typeface="B Lotus" pitchFamily="2" charset="-78"/>
              </a:rPr>
              <a:t>مدیریت پسماندها ، تدوین برنامه ملی و اخذبرنامه از وزارت کشور برای تلفیق برنامه ها ( ارائه تا حداکثر یک ماه آتی به جناب آقای رئیس جمهور)</a:t>
            </a:r>
          </a:p>
          <a:p>
            <a:pPr marL="285750" lvl="0" indent="-285750" algn="just" rtl="1">
              <a:buClr>
                <a:schemeClr val="bg2">
                  <a:lumMod val="75000"/>
                </a:schemeClr>
              </a:buClr>
              <a:buFont typeface="Wingdings" pitchFamily="2" charset="2"/>
              <a:buChar char="v"/>
            </a:pPr>
            <a:endParaRPr lang="fa-IR" sz="2000" dirty="0" smtClean="0">
              <a:cs typeface="B Lotus" pitchFamily="2" charset="-78"/>
            </a:endParaRPr>
          </a:p>
          <a:p>
            <a:pPr marL="285750" indent="-285750" algn="just" rtl="1">
              <a:buClr>
                <a:schemeClr val="bg2">
                  <a:lumMod val="75000"/>
                </a:schemeClr>
              </a:buClr>
              <a:buFont typeface="Wingdings" pitchFamily="2" charset="2"/>
              <a:buChar char="v"/>
            </a:pPr>
            <a:r>
              <a:rPr lang="fa-IR" sz="2000" dirty="0" smtClean="0">
                <a:cs typeface="B Lotus" pitchFamily="2" charset="-78"/>
              </a:rPr>
              <a:t>تشکیل و برگزاری چندین جلسه کارشناسی و دو کارگروه ملی در سطوح بالای سازمانی ، انجام هماهنگی ها و اخذ تصمیمات لازم </a:t>
            </a:r>
          </a:p>
          <a:p>
            <a:pPr marL="285750" indent="-285750" algn="just" rtl="1">
              <a:buClr>
                <a:schemeClr val="bg2">
                  <a:lumMod val="75000"/>
                </a:schemeClr>
              </a:buClr>
              <a:buFont typeface="Wingdings" pitchFamily="2" charset="2"/>
              <a:buChar char="v"/>
            </a:pPr>
            <a:endParaRPr lang="en-US" sz="2000" dirty="0" smtClean="0">
              <a:cs typeface="B Lotus" pitchFamily="2" charset="-78"/>
            </a:endParaRPr>
          </a:p>
          <a:p>
            <a:pPr marL="285750" lvl="0" indent="-285750" algn="just" rtl="1">
              <a:buClr>
                <a:schemeClr val="bg2">
                  <a:lumMod val="75000"/>
                </a:schemeClr>
              </a:buClr>
              <a:buFont typeface="Wingdings" pitchFamily="2" charset="2"/>
              <a:buChar char="v"/>
            </a:pPr>
            <a:r>
              <a:rPr lang="fa-IR" sz="2000" dirty="0" smtClean="0">
                <a:cs typeface="B Lotus" pitchFamily="2" charset="-78"/>
              </a:rPr>
              <a:t>اجرای ضوابط و مقررات موجود (ضوابط </a:t>
            </a:r>
            <a:r>
              <a:rPr lang="fa-IR" sz="2000" dirty="0">
                <a:cs typeface="B Lotus" pitchFamily="2" charset="-78"/>
              </a:rPr>
              <a:t>و روشهای مدیریت اجرایی پسماندهای پزشکی و پسماندهای وابسته </a:t>
            </a:r>
            <a:r>
              <a:rPr lang="fa-IR" sz="2000" dirty="0" smtClean="0">
                <a:cs typeface="B Lotus" pitchFamily="2" charset="-78"/>
              </a:rPr>
              <a:t>،ضوابط </a:t>
            </a:r>
            <a:r>
              <a:rPr lang="fa-IR" sz="2000" dirty="0">
                <a:cs typeface="B Lotus" pitchFamily="2" charset="-78"/>
              </a:rPr>
              <a:t>و روشهاي اجرایی پسماندهای الکتریکی و </a:t>
            </a:r>
            <a:r>
              <a:rPr lang="fa-IR" sz="2000" dirty="0" smtClean="0">
                <a:cs typeface="B Lotus" pitchFamily="2" charset="-78"/>
              </a:rPr>
              <a:t>الکترونیکي، ضوايط و روشهاي مديريت اجرايي زيست محيطي پيش از امحاء پسماندهاي حاوي و يا آلوده به بي فنيل هاي پلي كلره</a:t>
            </a:r>
            <a:r>
              <a:rPr lang="en-US" sz="2000" dirty="0" smtClean="0">
                <a:cs typeface="B Lotus" pitchFamily="2" charset="-78"/>
              </a:rPr>
              <a:t>PCB </a:t>
            </a:r>
            <a:r>
              <a:rPr lang="fa-IR" sz="2000" dirty="0" smtClean="0">
                <a:cs typeface="B Lotus" pitchFamily="2" charset="-78"/>
              </a:rPr>
              <a:t> ، ضوابط </a:t>
            </a:r>
            <a:r>
              <a:rPr lang="fa-IR" sz="2000" dirty="0">
                <a:cs typeface="B Lotus" pitchFamily="2" charset="-78"/>
              </a:rPr>
              <a:t>مدیریت اجرایی پسماندهای کشاورزی و اجراي </a:t>
            </a:r>
            <a:r>
              <a:rPr lang="fa-IR" sz="2000" dirty="0" smtClean="0">
                <a:cs typeface="B Lotus" pitchFamily="2" charset="-78"/>
              </a:rPr>
              <a:t>آن و تهیه پیش نویس و تدوين </a:t>
            </a:r>
            <a:r>
              <a:rPr lang="fa-IR" sz="2000" dirty="0">
                <a:cs typeface="B Lotus" pitchFamily="2" charset="-78"/>
              </a:rPr>
              <a:t>و </a:t>
            </a:r>
            <a:r>
              <a:rPr lang="fa-IR" sz="2000" dirty="0" smtClean="0">
                <a:cs typeface="B Lotus" pitchFamily="2" charset="-78"/>
              </a:rPr>
              <a:t>تصويب و ابلاغ ضوايط </a:t>
            </a:r>
            <a:r>
              <a:rPr lang="fa-IR" sz="2000" dirty="0">
                <a:cs typeface="B Lotus" pitchFamily="2" charset="-78"/>
              </a:rPr>
              <a:t>و روشهاي مديريت اجرايي زيست محيطي </a:t>
            </a:r>
            <a:r>
              <a:rPr lang="fa-IR" sz="2000" dirty="0" smtClean="0">
                <a:cs typeface="B Lotus" pitchFamily="2" charset="-78"/>
              </a:rPr>
              <a:t>پسماندهای جیوه پيش </a:t>
            </a:r>
            <a:r>
              <a:rPr lang="fa-IR" sz="2000" dirty="0">
                <a:cs typeface="B Lotus" pitchFamily="2" charset="-78"/>
              </a:rPr>
              <a:t>از امحاء پسماندهاي حاوي و يا آلوده به بي فنيل هاي پلي كلره</a:t>
            </a:r>
            <a:r>
              <a:rPr lang="en-US" sz="2000" dirty="0">
                <a:cs typeface="B Lotus" pitchFamily="2" charset="-78"/>
              </a:rPr>
              <a:t>PCB  </a:t>
            </a:r>
            <a:r>
              <a:rPr lang="fa-IR" sz="2000" dirty="0" smtClean="0">
                <a:cs typeface="B Lotus" pitchFamily="2" charset="-78"/>
              </a:rPr>
              <a:t>)</a:t>
            </a:r>
          </a:p>
          <a:p>
            <a:pPr marL="285750" lvl="0" indent="-285750" algn="just" rtl="1">
              <a:buClr>
                <a:schemeClr val="bg2">
                  <a:lumMod val="75000"/>
                </a:schemeClr>
              </a:buClr>
            </a:pPr>
            <a:endParaRPr lang="fa-IR" sz="1600" dirty="0" smtClean="0">
              <a:cs typeface="B Lotus" pitchFamily="2" charset="-78"/>
            </a:endParaRPr>
          </a:p>
          <a:p>
            <a:pPr marL="285750" lvl="0" indent="-285750" algn="just" rtl="1">
              <a:buClr>
                <a:schemeClr val="bg2">
                  <a:lumMod val="75000"/>
                </a:schemeClr>
              </a:buClr>
              <a:buFont typeface="Wingdings" pitchFamily="2" charset="2"/>
              <a:buChar char="v"/>
            </a:pPr>
            <a:r>
              <a:rPr lang="fa-IR" sz="1600" dirty="0" smtClean="0">
                <a:cs typeface="B Lotus" pitchFamily="2" charset="-78"/>
              </a:rPr>
              <a:t> </a:t>
            </a:r>
            <a:r>
              <a:rPr lang="fa-IR" sz="2000" dirty="0" smtClean="0">
                <a:cs typeface="B Lotus" pitchFamily="2" charset="-78"/>
              </a:rPr>
              <a:t>پیگیری اجرایی شدن مطالعات مکانیابی محل های دفع و دفن پسماندهای صنعتی و ویژه که این مطالعات در دهه 80 تکمیل و ابلاغ شد اما متاسفانه پیشرفتی برای ساخت وبهره برداری آنها توسط استانداری ها صورت نگرفت</a:t>
            </a:r>
            <a:r>
              <a:rPr lang="fa-IR" sz="2000" dirty="0" smtClean="0">
                <a:solidFill>
                  <a:srgbClr val="FF0000"/>
                </a:solidFill>
                <a:cs typeface="B Lotus" pitchFamily="2" charset="-78"/>
              </a:rPr>
              <a:t>.</a:t>
            </a:r>
            <a:endParaRPr lang="fa-IR" sz="1600" dirty="0" smtClean="0">
              <a:solidFill>
                <a:srgbClr val="FF0000"/>
              </a:solidFill>
              <a:cs typeface="B Lotus" pitchFamily="2" charset="-78"/>
            </a:endParaRPr>
          </a:p>
          <a:p>
            <a:pPr marL="285750" lvl="0" indent="-285750" algn="just" rtl="1">
              <a:buFont typeface="Wingdings" pitchFamily="2" charset="2"/>
              <a:buChar char="Ø"/>
            </a:pPr>
            <a:endParaRPr lang="fa-IR" sz="1600" dirty="0" smtClean="0">
              <a:cs typeface="B Lotus" pitchFamily="2" charset="-78"/>
            </a:endParaRPr>
          </a:p>
          <a:p>
            <a:pPr marL="285750" lvl="0" indent="-285750" algn="just" rtl="1">
              <a:buFont typeface="Wingdings" pitchFamily="2" charset="2"/>
              <a:buChar char="Ø"/>
            </a:pPr>
            <a:endParaRPr lang="fa-IR" sz="1600" dirty="0" smtClean="0">
              <a:cs typeface="B Lotus" pitchFamily="2" charset="-78"/>
            </a:endParaRPr>
          </a:p>
          <a:p>
            <a:pPr marL="285750" lvl="0" indent="-285750" algn="just" rtl="1">
              <a:buFont typeface="Wingdings" pitchFamily="2" charset="2"/>
              <a:buChar char="Ø"/>
            </a:pPr>
            <a:endParaRPr lang="en-US" sz="1600" dirty="0">
              <a:cs typeface="B Lotus" pitchFamily="2" charset="-78"/>
            </a:endParaRPr>
          </a:p>
        </p:txBody>
      </p:sp>
      <p:sp>
        <p:nvSpPr>
          <p:cNvPr id="3" name="Rectangle 2"/>
          <p:cNvSpPr/>
          <p:nvPr/>
        </p:nvSpPr>
        <p:spPr>
          <a:xfrm>
            <a:off x="1295400" y="152400"/>
            <a:ext cx="6858000" cy="400110"/>
          </a:xfrm>
          <a:prstGeom prst="rect">
            <a:avLst/>
          </a:prstGeom>
        </p:spPr>
        <p:txBody>
          <a:bodyPr wrap="square">
            <a:spAutoFit/>
          </a:bodyPr>
          <a:lstStyle/>
          <a:p>
            <a:pPr algn="ctr" rtl="1"/>
            <a:r>
              <a:rPr lang="fa-IR" sz="2000" b="1" dirty="0">
                <a:solidFill>
                  <a:srgbClr val="0070C0"/>
                </a:solidFill>
                <a:cs typeface="B Nazanin" pitchFamily="2" charset="-78"/>
              </a:rPr>
              <a:t>مهمترین اقدامات </a:t>
            </a:r>
            <a:r>
              <a:rPr lang="fa-IR" sz="2000" b="1" dirty="0" smtClean="0">
                <a:solidFill>
                  <a:srgbClr val="0070C0"/>
                </a:solidFill>
                <a:cs typeface="B Nazanin" pitchFamily="2" charset="-78"/>
              </a:rPr>
              <a:t>در بخش پسماند</a:t>
            </a:r>
            <a:endParaRPr lang="en-US" sz="2000" dirty="0">
              <a:solidFill>
                <a:srgbClr val="0070C0"/>
              </a:solidFill>
            </a:endParaRPr>
          </a:p>
        </p:txBody>
      </p:sp>
    </p:spTree>
    <p:extLst>
      <p:ext uri="{BB962C8B-B14F-4D97-AF65-F5344CB8AC3E}">
        <p14:creationId xmlns:p14="http://schemas.microsoft.com/office/powerpoint/2010/main" xmlns="" val="28924602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305800" cy="5940088"/>
          </a:xfrm>
          <a:prstGeom prst="rect">
            <a:avLst/>
          </a:prstGeom>
        </p:spPr>
        <p:txBody>
          <a:bodyPr wrap="square">
            <a:spAutoFit/>
          </a:bodyPr>
          <a:lstStyle/>
          <a:p>
            <a:pPr marL="285750" lvl="0" indent="-285750" algn="just" rtl="1">
              <a:buClr>
                <a:schemeClr val="bg2">
                  <a:lumMod val="75000"/>
                </a:schemeClr>
              </a:buClr>
              <a:buFont typeface="Wingdings" pitchFamily="2" charset="2"/>
              <a:buChar char="v"/>
            </a:pPr>
            <a:r>
              <a:rPr lang="fa-IR" sz="2000" dirty="0" smtClean="0">
                <a:cs typeface="B Lotus" pitchFamily="2" charset="-78"/>
              </a:rPr>
              <a:t>تهیه و تهیه ابلاغ حد تبدیل پسماندهای عادی و خطرناک به یکدیگر</a:t>
            </a:r>
          </a:p>
          <a:p>
            <a:pPr marL="285750" lvl="0" indent="-285750" algn="just" rtl="1">
              <a:buClr>
                <a:schemeClr val="bg2">
                  <a:lumMod val="75000"/>
                </a:schemeClr>
              </a:buClr>
              <a:buFont typeface="Wingdings" pitchFamily="2" charset="2"/>
              <a:buChar char="v"/>
            </a:pPr>
            <a:r>
              <a:rPr lang="fa-IR" sz="2000" dirty="0" smtClean="0">
                <a:cs typeface="B Lotus" pitchFamily="2" charset="-78"/>
              </a:rPr>
              <a:t>تهیه وابلاغ ضوابط پلاستیکهای زیست تجزیه پذیر</a:t>
            </a:r>
          </a:p>
          <a:p>
            <a:pPr marL="285750" lvl="0" indent="-285750" algn="just" rtl="1">
              <a:buClr>
                <a:schemeClr val="bg2">
                  <a:lumMod val="75000"/>
                </a:schemeClr>
              </a:buClr>
              <a:buFont typeface="Wingdings" pitchFamily="2" charset="2"/>
              <a:buChar char="v"/>
            </a:pPr>
            <a:r>
              <a:rPr lang="fa-IR" sz="2000" dirty="0" smtClean="0">
                <a:cs typeface="B Lotus" pitchFamily="2" charset="-78"/>
              </a:rPr>
              <a:t>تهیه و ابلاغ ضوابط بسته بندی گچ و سیمان</a:t>
            </a:r>
          </a:p>
          <a:p>
            <a:pPr marL="285750" lvl="0" indent="-285750" algn="just" rtl="1">
              <a:buClr>
                <a:schemeClr val="bg2">
                  <a:lumMod val="75000"/>
                </a:schemeClr>
              </a:buClr>
              <a:buFont typeface="Wingdings" pitchFamily="2" charset="2"/>
              <a:buChar char="v"/>
            </a:pPr>
            <a:r>
              <a:rPr lang="fa-IR" sz="2000" dirty="0" smtClean="0">
                <a:cs typeface="B Lotus" pitchFamily="2" charset="-78"/>
              </a:rPr>
              <a:t>تهیه ضوابط كمي و كيفي مديريت اجرايي پسماندهاي صنعتي زير بخش (صنايع غذايي، نساجي و چرم) – در مرحله تصویب و ابلاغ</a:t>
            </a:r>
            <a:endParaRPr lang="en-US" sz="2000" dirty="0" smtClean="0">
              <a:cs typeface="B Lotus" pitchFamily="2" charset="-78"/>
            </a:endParaRPr>
          </a:p>
          <a:p>
            <a:pPr marL="285750" lvl="0" indent="-285750" algn="just" rtl="1">
              <a:buClr>
                <a:schemeClr val="bg2">
                  <a:lumMod val="75000"/>
                </a:schemeClr>
              </a:buClr>
              <a:buFont typeface="Wingdings" pitchFamily="2" charset="2"/>
              <a:buChar char="v"/>
            </a:pPr>
            <a:r>
              <a:rPr lang="fa-IR" sz="2000" dirty="0" smtClean="0">
                <a:cs typeface="B Lotus" pitchFamily="2" charset="-78"/>
              </a:rPr>
              <a:t> تهیه ضوابط كمي و كيفي مديريت اجرايي پسماندهاي صنعتي زير بخش (صنايع فلزي و خودروسازي)- در مرحله تصویب و ابلاغ</a:t>
            </a:r>
            <a:endParaRPr lang="en-US" sz="2000" dirty="0" smtClean="0">
              <a:cs typeface="B Lotus" pitchFamily="2" charset="-78"/>
            </a:endParaRPr>
          </a:p>
          <a:p>
            <a:pPr marL="285750" lvl="0" indent="-285750" algn="just" rtl="1">
              <a:buClr>
                <a:schemeClr val="bg2">
                  <a:lumMod val="75000"/>
                </a:schemeClr>
              </a:buClr>
              <a:buFont typeface="Wingdings" pitchFamily="2" charset="2"/>
              <a:buChar char="v"/>
            </a:pPr>
            <a:r>
              <a:rPr lang="fa-IR" sz="2000" dirty="0" smtClean="0">
                <a:cs typeface="B Lotus" pitchFamily="2" charset="-78"/>
              </a:rPr>
              <a:t> تهیه ضوابط كمي و كيفي مديريت اجرايي پسماندهاي صنعتي زير بخش (شيميايي و دارويي)- در مرحله تصویب و ابلاغ</a:t>
            </a:r>
            <a:endParaRPr lang="en-US" sz="2000" dirty="0" smtClean="0">
              <a:cs typeface="B Lotus" pitchFamily="2" charset="-78"/>
            </a:endParaRPr>
          </a:p>
          <a:p>
            <a:pPr marL="285750" lvl="0" indent="-285750" algn="just" rtl="1">
              <a:buClr>
                <a:schemeClr val="bg2">
                  <a:lumMod val="75000"/>
                </a:schemeClr>
              </a:buClr>
              <a:buFont typeface="Wingdings" pitchFamily="2" charset="2"/>
              <a:buChar char="v"/>
            </a:pPr>
            <a:r>
              <a:rPr lang="fa-IR" sz="2000" dirty="0" smtClean="0">
                <a:cs typeface="B Lotus" pitchFamily="2" charset="-78"/>
              </a:rPr>
              <a:t> تهیه ضوابط كمي و كيفي مديريت اجرايي پسماندهاي صنعتي زير بخش (سلولزي و يكپارچه­سازي)- در مرحله تصویب و ابلاغ</a:t>
            </a:r>
            <a:endParaRPr lang="en-US" sz="2000" dirty="0" smtClean="0">
              <a:cs typeface="B Lotus" pitchFamily="2" charset="-78"/>
            </a:endParaRPr>
          </a:p>
          <a:p>
            <a:pPr marL="285750" lvl="0" indent="-285750" algn="just" rtl="1">
              <a:buClr>
                <a:schemeClr val="bg2">
                  <a:lumMod val="75000"/>
                </a:schemeClr>
              </a:buClr>
              <a:buFont typeface="Wingdings" pitchFamily="2" charset="2"/>
              <a:buChar char="v"/>
            </a:pPr>
            <a:r>
              <a:rPr lang="fa-IR" sz="2000" dirty="0" smtClean="0">
                <a:cs typeface="B Lotus" pitchFamily="2" charset="-78"/>
              </a:rPr>
              <a:t> تهیه ضوابط كمي و كيفي مديريت اجرايي پسماندهاي نفتي- در مرحله تصویب و ابلاغ</a:t>
            </a:r>
            <a:endParaRPr lang="en-US" sz="2000" dirty="0" smtClean="0">
              <a:cs typeface="B Lotus" pitchFamily="2" charset="-78"/>
            </a:endParaRPr>
          </a:p>
          <a:p>
            <a:pPr marL="285750" lvl="0" indent="-285750" algn="just" rtl="1">
              <a:buClr>
                <a:schemeClr val="bg2">
                  <a:lumMod val="75000"/>
                </a:schemeClr>
              </a:buClr>
              <a:buFont typeface="Wingdings" pitchFamily="2" charset="2"/>
              <a:buChar char="v"/>
            </a:pPr>
            <a:r>
              <a:rPr lang="fa-IR" sz="2000" dirty="0" smtClean="0">
                <a:cs typeface="B Lotus" pitchFamily="2" charset="-78"/>
              </a:rPr>
              <a:t> تهیه ضوابط كمي و كيفي مديريت اجرايي پسماندهاي پتروشيمي- در مرحله تصویب و ابلاغ</a:t>
            </a:r>
            <a:endParaRPr lang="en-US" sz="2000" dirty="0" smtClean="0">
              <a:cs typeface="B Lotus" pitchFamily="2" charset="-78"/>
            </a:endParaRPr>
          </a:p>
          <a:p>
            <a:pPr marL="285750" lvl="0" indent="-285750" algn="just" rtl="1">
              <a:buClr>
                <a:schemeClr val="bg2">
                  <a:lumMod val="75000"/>
                </a:schemeClr>
              </a:buClr>
              <a:buFont typeface="Wingdings" pitchFamily="2" charset="2"/>
              <a:buChar char="v"/>
            </a:pPr>
            <a:r>
              <a:rPr lang="fa-IR" sz="2000" dirty="0" smtClean="0">
                <a:cs typeface="B Lotus" pitchFamily="2" charset="-78"/>
              </a:rPr>
              <a:t> تهیه ضوابط كمي و كيفي مديريت اجرايي پسماندهاي وزارت نيرو- در مرحله تصویب و ابلاغ</a:t>
            </a:r>
          </a:p>
          <a:p>
            <a:pPr marL="285750" lvl="0" indent="-285750" algn="just" rtl="1">
              <a:buClr>
                <a:schemeClr val="bg2">
                  <a:lumMod val="75000"/>
                </a:schemeClr>
              </a:buClr>
              <a:buFont typeface="Wingdings" pitchFamily="2" charset="2"/>
              <a:buChar char="v"/>
            </a:pPr>
            <a:r>
              <a:rPr lang="fa-IR" sz="2000" dirty="0" smtClean="0">
                <a:cs typeface="B Lotus" pitchFamily="2" charset="-78"/>
              </a:rPr>
              <a:t>تهیه شیوه نامه مدیریت زیست محیطی فضولات دامی مایع و جامد در دامداریها</a:t>
            </a:r>
          </a:p>
          <a:p>
            <a:pPr marL="285750" lvl="0" indent="-285750" algn="just" rtl="1">
              <a:buClr>
                <a:schemeClr val="bg2">
                  <a:lumMod val="75000"/>
                </a:schemeClr>
              </a:buClr>
              <a:buFont typeface="Wingdings" pitchFamily="2" charset="2"/>
              <a:buChar char="v"/>
            </a:pPr>
            <a:r>
              <a:rPr lang="fa-IR" sz="2000" dirty="0" smtClean="0">
                <a:cs typeface="B Lotus" pitchFamily="2" charset="-78"/>
              </a:rPr>
              <a:t>ابلاغ دستورالعمل فنی طراحی مراکز دفن پسماندهای صنعتی و ویژه</a:t>
            </a:r>
          </a:p>
          <a:p>
            <a:pPr marL="285750" lvl="0" indent="-285750" algn="just" rtl="1">
              <a:buClr>
                <a:schemeClr val="bg2">
                  <a:lumMod val="75000"/>
                </a:schemeClr>
              </a:buClr>
              <a:buFont typeface="Wingdings" pitchFamily="2" charset="2"/>
              <a:buChar char="v"/>
            </a:pPr>
            <a:r>
              <a:rPr lang="fa-IR" sz="2000" dirty="0" smtClean="0">
                <a:cs typeface="B Lotus" pitchFamily="2" charset="-78"/>
              </a:rPr>
              <a:t>تهیه برنامه اجرایی مدیریت پسماندهای برقی و الکترونیکی</a:t>
            </a:r>
            <a:endParaRPr lang="en-US" sz="2000" dirty="0" smtClean="0">
              <a:cs typeface="B Lotus" pitchFamily="2" charset="-78"/>
            </a:endParaRPr>
          </a:p>
          <a:p>
            <a:pPr lvl="0" algn="just" rtl="1">
              <a:buClr>
                <a:schemeClr val="bg2">
                  <a:lumMod val="75000"/>
                </a:schemeClr>
              </a:buClr>
            </a:pPr>
            <a:endParaRPr lang="fa-IR" sz="2000" dirty="0" smtClean="0">
              <a:cs typeface="B Lotus" pitchFamily="2" charset="-78"/>
            </a:endParaRPr>
          </a:p>
          <a:p>
            <a:pPr marL="285750" lvl="0" indent="-285750" algn="just" rtl="1">
              <a:buClr>
                <a:schemeClr val="bg2">
                  <a:lumMod val="75000"/>
                </a:schemeClr>
              </a:buClr>
              <a:buFont typeface="Wingdings" pitchFamily="2" charset="2"/>
              <a:buChar char="v"/>
            </a:pPr>
            <a:endParaRPr lang="fa-IR" sz="2000" dirty="0" smtClean="0">
              <a:cs typeface="B Lotus" pitchFamily="2" charset="-78"/>
            </a:endParaRPr>
          </a:p>
        </p:txBody>
      </p:sp>
      <p:sp>
        <p:nvSpPr>
          <p:cNvPr id="3" name="Rectangle 2"/>
          <p:cNvSpPr/>
          <p:nvPr/>
        </p:nvSpPr>
        <p:spPr>
          <a:xfrm>
            <a:off x="1295400" y="152400"/>
            <a:ext cx="6858000" cy="400110"/>
          </a:xfrm>
          <a:prstGeom prst="rect">
            <a:avLst/>
          </a:prstGeom>
        </p:spPr>
        <p:txBody>
          <a:bodyPr wrap="square">
            <a:spAutoFit/>
          </a:bodyPr>
          <a:lstStyle/>
          <a:p>
            <a:pPr algn="ctr" rtl="1"/>
            <a:r>
              <a:rPr lang="fa-IR" sz="2000" b="1" dirty="0">
                <a:solidFill>
                  <a:srgbClr val="0070C0"/>
                </a:solidFill>
                <a:cs typeface="B Nazanin" pitchFamily="2" charset="-78"/>
              </a:rPr>
              <a:t>مهمترین اقدامات </a:t>
            </a:r>
            <a:r>
              <a:rPr lang="fa-IR" sz="2000" b="1" dirty="0" smtClean="0">
                <a:solidFill>
                  <a:srgbClr val="0070C0"/>
                </a:solidFill>
                <a:cs typeface="B Nazanin" pitchFamily="2" charset="-78"/>
              </a:rPr>
              <a:t>در بخش پسماند</a:t>
            </a:r>
            <a:endParaRPr lang="en-US" sz="2000" dirty="0">
              <a:solidFill>
                <a:srgbClr val="0070C0"/>
              </a:solidFill>
            </a:endParaRPr>
          </a:p>
        </p:txBody>
      </p:sp>
    </p:spTree>
    <p:extLst>
      <p:ext uri="{BB962C8B-B14F-4D97-AF65-F5344CB8AC3E}">
        <p14:creationId xmlns:p14="http://schemas.microsoft.com/office/powerpoint/2010/main" xmlns="" val="28924602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322733" cy="5181600"/>
          </a:xfrm>
          <a:solidFill>
            <a:schemeClr val="bg1">
              <a:alpha val="46000"/>
            </a:schemeClr>
          </a:solidFill>
        </p:spPr>
        <p:txBody>
          <a:bodyPr>
            <a:noAutofit/>
          </a:bodyPr>
          <a:lstStyle/>
          <a:p>
            <a:pPr lvl="0" algn="just" rtl="1">
              <a:buFont typeface="Wingdings" pitchFamily="2" charset="2"/>
              <a:buChar char="v"/>
            </a:pPr>
            <a:r>
              <a:rPr lang="fa-IR" sz="2000" b="1" dirty="0" smtClean="0">
                <a:solidFill>
                  <a:schemeClr val="tx1"/>
                </a:solidFill>
                <a:cs typeface="B Lotus" pitchFamily="2" charset="-78"/>
              </a:rPr>
              <a:t>پاسخگویی به مکاتبات دبیرخانه و گزارش دهي سالانه كنوانسيون بازل </a:t>
            </a:r>
          </a:p>
          <a:p>
            <a:pPr lvl="0" algn="just" rtl="1">
              <a:buFont typeface="Wingdings" pitchFamily="2" charset="2"/>
              <a:buChar char="v"/>
            </a:pPr>
            <a:r>
              <a:rPr lang="fa-IR" sz="2000" b="1" dirty="0" smtClean="0">
                <a:solidFill>
                  <a:schemeClr val="tx1"/>
                </a:solidFill>
                <a:cs typeface="B Lotus" pitchFamily="2" charset="-78"/>
              </a:rPr>
              <a:t>انجام فهرست برداری ملی پسماندهای ویژه در سطح کشور</a:t>
            </a:r>
            <a:endParaRPr lang="en-US" sz="2000" b="1" dirty="0" smtClean="0">
              <a:solidFill>
                <a:schemeClr val="tx1"/>
              </a:solidFill>
              <a:cs typeface="B Lotus" pitchFamily="2" charset="-78"/>
            </a:endParaRPr>
          </a:p>
          <a:p>
            <a:pPr lvl="0" algn="just" rtl="1">
              <a:buFont typeface="Wingdings" pitchFamily="2" charset="2"/>
              <a:buChar char="v"/>
            </a:pPr>
            <a:r>
              <a:rPr lang="fa-IR" sz="2000" b="1" dirty="0" smtClean="0">
                <a:solidFill>
                  <a:schemeClr val="tx1"/>
                </a:solidFill>
                <a:cs typeface="B Lotus" pitchFamily="2" charset="-78"/>
              </a:rPr>
              <a:t>ساماندهی وضعیت واردات – صادرات و ترانزیت پسماندها و مواد شیمیایی مشمول کنوانسیون ها شامل تجمیع دستورالعملها ، ابلاغ به استانها ، اطلاع رسانی و نظارت بر نقل و انتقالات فرامرزی</a:t>
            </a:r>
            <a:endParaRPr lang="en-US" sz="2000" b="1" dirty="0" smtClean="0">
              <a:solidFill>
                <a:schemeClr val="tx1"/>
              </a:solidFill>
              <a:cs typeface="B Lotus" pitchFamily="2" charset="-78"/>
            </a:endParaRPr>
          </a:p>
          <a:p>
            <a:pPr algn="just" rtl="1">
              <a:buFont typeface="Wingdings" pitchFamily="2" charset="2"/>
              <a:buChar char="v"/>
            </a:pPr>
            <a:r>
              <a:rPr lang="fa-IR" sz="2000" b="1" dirty="0" smtClean="0">
                <a:solidFill>
                  <a:schemeClr val="tx1"/>
                </a:solidFill>
                <a:cs typeface="B Lotus" pitchFamily="2" charset="-78"/>
              </a:rPr>
              <a:t>تهیه و تصویب ضوابط و روش هاي اجرایي مدیریت زیست محیطي پسماندهاي جیوه در چارچوب قانون مدیریت پسماند و مفاد كنوانسیون بازل”</a:t>
            </a:r>
          </a:p>
          <a:p>
            <a:pPr algn="just" rtl="1">
              <a:buFont typeface="Wingdings" pitchFamily="2" charset="2"/>
              <a:buChar char="v"/>
            </a:pPr>
            <a:r>
              <a:rPr lang="fa-IR" sz="2000" b="1" dirty="0" smtClean="0">
                <a:solidFill>
                  <a:schemeClr val="tx1"/>
                </a:solidFill>
                <a:cs typeface="B Lotus" pitchFamily="2" charset="-78"/>
              </a:rPr>
              <a:t>عمل بر اساس مصوبه مجلس شورای اسلامی در خصوص ”ممانعت از واردات پسماندهای خطرناک از کشورهای توسعه یافته به کشورهای درحال توسعه و کشورهای دارای اقتصاد در حال گذار در تاریخ 18/5/94 (الحاقیه منع کنوانسیون بازل - مصوبه شماره 77017 مورخ 21/6/94)</a:t>
            </a:r>
          </a:p>
          <a:p>
            <a:pPr algn="just" rtl="1">
              <a:buFont typeface="Wingdings" pitchFamily="2" charset="2"/>
              <a:buChar char="v"/>
            </a:pPr>
            <a:r>
              <a:rPr lang="fa-IR" sz="2000" b="1" dirty="0" smtClean="0">
                <a:solidFill>
                  <a:schemeClr val="tx1"/>
                </a:solidFill>
                <a:cs typeface="B Lotus" pitchFamily="2" charset="-78"/>
              </a:rPr>
              <a:t>توافقات اولیه با وزارت راه و شهرسازی جهت ارتقای ایمنی سیستم حمل و نقل پسماندهای ویژه</a:t>
            </a:r>
          </a:p>
          <a:p>
            <a:pPr algn="just" rtl="1">
              <a:buFont typeface="Wingdings" pitchFamily="2" charset="2"/>
              <a:buChar char="v"/>
            </a:pPr>
            <a:r>
              <a:rPr lang="fa-IR" sz="2000" b="1" dirty="0" smtClean="0">
                <a:cs typeface="B Lotus" pitchFamily="2" charset="-78"/>
              </a:rPr>
              <a:t>نظارت بر نقل و انتقالات داخلی پسماند</a:t>
            </a:r>
            <a:endParaRPr lang="fa-IR" sz="2000" b="1" dirty="0" smtClean="0">
              <a:solidFill>
                <a:schemeClr val="tx1"/>
              </a:solidFill>
              <a:cs typeface="B Lotus" pitchFamily="2" charset="-78"/>
            </a:endParaRPr>
          </a:p>
          <a:p>
            <a:pPr algn="just" rtl="1">
              <a:buFont typeface="Wingdings" pitchFamily="2" charset="2"/>
              <a:buChar char="v"/>
            </a:pPr>
            <a:endParaRPr lang="en-US" sz="2000" b="1" dirty="0" smtClean="0">
              <a:solidFill>
                <a:schemeClr val="tx1"/>
              </a:solidFill>
              <a:cs typeface="B Lotus" pitchFamily="2" charset="-78"/>
            </a:endParaRPr>
          </a:p>
          <a:p>
            <a:pPr lvl="0" algn="just" rtl="1">
              <a:buFont typeface="Wingdings" pitchFamily="2" charset="2"/>
              <a:buChar char="v"/>
            </a:pPr>
            <a:endParaRPr lang="en-US" sz="2000" b="1" dirty="0" smtClean="0">
              <a:solidFill>
                <a:schemeClr val="tx1"/>
              </a:solidFill>
              <a:cs typeface="B Lotus" pitchFamily="2" charset="-78"/>
            </a:endParaRPr>
          </a:p>
        </p:txBody>
      </p:sp>
      <p:sp>
        <p:nvSpPr>
          <p:cNvPr id="2" name="Title 1"/>
          <p:cNvSpPr>
            <a:spLocks noGrp="1"/>
          </p:cNvSpPr>
          <p:nvPr>
            <p:ph type="title"/>
          </p:nvPr>
        </p:nvSpPr>
        <p:spPr>
          <a:xfrm>
            <a:off x="2895600" y="381000"/>
            <a:ext cx="5715000" cy="533400"/>
          </a:xfrm>
        </p:spPr>
        <p:txBody>
          <a:bodyPr vert="horz" lIns="91440" tIns="45720" rIns="91440" bIns="45720" rtlCol="0" anchor="ctr">
            <a:normAutofit fontScale="90000"/>
          </a:bodyPr>
          <a:lstStyle/>
          <a:p>
            <a:pPr algn="r" rtl="1"/>
            <a:r>
              <a:rPr lang="fa-IR" sz="2200" b="1" dirty="0">
                <a:solidFill>
                  <a:srgbClr val="FF0000"/>
                </a:solidFill>
                <a:cs typeface="B Lotus" pitchFamily="2" charset="-78"/>
              </a:rPr>
              <a:t>مهمترین اقدامات </a:t>
            </a:r>
            <a:r>
              <a:rPr lang="fa-IR" sz="2200" b="1" dirty="0" smtClean="0">
                <a:solidFill>
                  <a:srgbClr val="FF0000"/>
                </a:solidFill>
                <a:cs typeface="B Lotus" pitchFamily="2" charset="-78"/>
              </a:rPr>
              <a:t>در بخش پسماند:</a:t>
            </a:r>
            <a:r>
              <a:rPr lang="en-US" sz="2200" b="1" dirty="0">
                <a:solidFill>
                  <a:srgbClr val="FF0000"/>
                </a:solidFill>
                <a:cs typeface="B Lotus" pitchFamily="2" charset="-78"/>
              </a:rPr>
              <a:t/>
            </a:r>
            <a:br>
              <a:rPr lang="en-US" sz="2200" b="1" dirty="0">
                <a:solidFill>
                  <a:srgbClr val="FF0000"/>
                </a:solidFill>
                <a:cs typeface="B Lotus" pitchFamily="2" charset="-78"/>
              </a:rPr>
            </a:br>
            <a:endParaRPr lang="en-US" sz="2200" b="1" dirty="0">
              <a:solidFill>
                <a:srgbClr val="FF0000"/>
              </a:solidFill>
              <a:cs typeface="B Lotus" pitchFamily="2" charset="-78"/>
            </a:endParaRPr>
          </a:p>
        </p:txBody>
      </p:sp>
    </p:spTree>
    <p:extLst>
      <p:ext uri="{BB962C8B-B14F-4D97-AF65-F5344CB8AC3E}">
        <p14:creationId xmlns:p14="http://schemas.microsoft.com/office/powerpoint/2010/main" xmlns="" val="19188192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152401"/>
            <a:ext cx="5486400" cy="461665"/>
          </a:xfrm>
          <a:prstGeom prst="rect">
            <a:avLst/>
          </a:prstGeom>
        </p:spPr>
        <p:txBody>
          <a:bodyPr wrap="square">
            <a:spAutoFit/>
          </a:bodyPr>
          <a:lstStyle/>
          <a:p>
            <a:pPr algn="r" rtl="1"/>
            <a:r>
              <a:rPr lang="fa-IR" sz="2400" b="1" u="sng" dirty="0">
                <a:solidFill>
                  <a:srgbClr val="FF0000"/>
                </a:solidFill>
                <a:cs typeface="B Nazanin" pitchFamily="2" charset="-78"/>
              </a:rPr>
              <a:t> </a:t>
            </a:r>
            <a:r>
              <a:rPr lang="fa-IR" sz="2400" b="1" u="sng" dirty="0" smtClean="0">
                <a:solidFill>
                  <a:srgbClr val="FF0000"/>
                </a:solidFill>
                <a:cs typeface="B Nazanin" pitchFamily="2" charset="-78"/>
              </a:rPr>
              <a:t>اهم راهکارها در بخش انواع پسماندها :</a:t>
            </a:r>
            <a:endParaRPr lang="en-US" sz="2400" dirty="0">
              <a:solidFill>
                <a:srgbClr val="FF0000"/>
              </a:solidFill>
            </a:endParaRPr>
          </a:p>
        </p:txBody>
      </p:sp>
      <p:sp>
        <p:nvSpPr>
          <p:cNvPr id="3" name="Rectangle 2"/>
          <p:cNvSpPr/>
          <p:nvPr/>
        </p:nvSpPr>
        <p:spPr>
          <a:xfrm>
            <a:off x="228600" y="762000"/>
            <a:ext cx="8610600" cy="5509200"/>
          </a:xfrm>
          <a:prstGeom prst="rect">
            <a:avLst/>
          </a:prstGeom>
        </p:spPr>
        <p:txBody>
          <a:bodyPr wrap="square">
            <a:spAutoFit/>
          </a:bodyPr>
          <a:lstStyle/>
          <a:p>
            <a:pPr marL="342900" lvl="0" indent="-342900" algn="r" rtl="1">
              <a:buClr>
                <a:schemeClr val="bg2">
                  <a:lumMod val="75000"/>
                </a:schemeClr>
              </a:buClr>
              <a:buFont typeface="Wingdings" pitchFamily="2" charset="2"/>
              <a:buChar char="v"/>
            </a:pPr>
            <a:r>
              <a:rPr lang="fa-IR" sz="2400" b="1" dirty="0" smtClean="0">
                <a:cs typeface="B Lotus" pitchFamily="2" charset="-78"/>
              </a:rPr>
              <a:t>راه اندازی مراکز دفع پسماندهای صنعتی و ویژه به عنوان یکی از مهمترین اقدامات بر زمین مانده</a:t>
            </a:r>
          </a:p>
          <a:p>
            <a:pPr marL="342900" lvl="0" indent="-342900" algn="r" rtl="1">
              <a:buClr>
                <a:schemeClr val="bg2">
                  <a:lumMod val="75000"/>
                </a:schemeClr>
              </a:buClr>
              <a:buFont typeface="Wingdings" pitchFamily="2" charset="2"/>
              <a:buChar char="v"/>
            </a:pPr>
            <a:r>
              <a:rPr lang="fa-IR" sz="2400" b="1" dirty="0" smtClean="0">
                <a:solidFill>
                  <a:srgbClr val="0070C0"/>
                </a:solidFill>
                <a:cs typeface="B Lotus" pitchFamily="2" charset="-78"/>
              </a:rPr>
              <a:t>تهیه بانک اطلاعاتی پسماند </a:t>
            </a:r>
            <a:r>
              <a:rPr lang="fa-IR" sz="2000" dirty="0" smtClean="0">
                <a:cs typeface="B Lotus" pitchFamily="2" charset="-78"/>
              </a:rPr>
              <a:t>( 90 درصد آماده شده است و در مرحله هماهنگی با دستگاهها برای ایجاد دسترسی و ارائه اطلاعات می باشد)</a:t>
            </a:r>
          </a:p>
          <a:p>
            <a:pPr marL="342900" lvl="0" indent="-342900" algn="r" rtl="1">
              <a:buClr>
                <a:schemeClr val="bg2">
                  <a:lumMod val="75000"/>
                </a:schemeClr>
              </a:buClr>
              <a:buFont typeface="Wingdings" pitchFamily="2" charset="2"/>
              <a:buChar char="v"/>
            </a:pPr>
            <a:r>
              <a:rPr lang="fa-IR" sz="2000" b="1" dirty="0" smtClean="0">
                <a:cs typeface="B Lotus" pitchFamily="2" charset="-78"/>
              </a:rPr>
              <a:t>ایجاد سامانه آنلاین حمل و نقل پسماندها و مواد شیمیایی خطرناک </a:t>
            </a:r>
            <a:r>
              <a:rPr lang="fa-IR" sz="2000" dirty="0" smtClean="0">
                <a:cs typeface="B Lotus" pitchFamily="2" charset="-78"/>
              </a:rPr>
              <a:t>با سطح دسترسی کنترل و نظارتی برای سازمان و ادارات کل ( در دست پیگیری)</a:t>
            </a:r>
          </a:p>
          <a:p>
            <a:pPr marL="342900" lvl="0" indent="-342900" algn="r" rtl="1">
              <a:buClr>
                <a:schemeClr val="bg2">
                  <a:lumMod val="75000"/>
                </a:schemeClr>
              </a:buClr>
              <a:buFont typeface="Wingdings" pitchFamily="2" charset="2"/>
              <a:buChar char="v"/>
            </a:pPr>
            <a:r>
              <a:rPr lang="fa-IR" sz="2000" b="1" dirty="0" smtClean="0">
                <a:solidFill>
                  <a:srgbClr val="0070C0"/>
                </a:solidFill>
                <a:cs typeface="B Lotus" pitchFamily="2" charset="-78"/>
              </a:rPr>
              <a:t>توسعه صنایع بازیافت پاک </a:t>
            </a:r>
            <a:r>
              <a:rPr lang="fa-IR" sz="2000" dirty="0" smtClean="0">
                <a:cs typeface="B Lotus" pitchFamily="2" charset="-78"/>
              </a:rPr>
              <a:t>در راستای کمک به مدیریت پسماندها ( مشاغل سبز) براساس آمایش صنایع و غیر وابسته بودن به ضایعات سایر کشور ها به خصوص کشورهای کمتر توسعه یافته (خطر انتقال آلاینده ها به کشور ، مصرف آب و انرژی و باقی گذاشتن فاضلاب و پسماند که خود نیازمند دانش و تکنولوزی و هزینه برای مدیریت است)</a:t>
            </a:r>
          </a:p>
          <a:p>
            <a:pPr marL="342900" lvl="0" indent="-342900" algn="r" rtl="1">
              <a:buClr>
                <a:schemeClr val="bg2">
                  <a:lumMod val="75000"/>
                </a:schemeClr>
              </a:buClr>
              <a:buFont typeface="Wingdings" pitchFamily="2" charset="2"/>
              <a:buChar char="v"/>
            </a:pPr>
            <a:r>
              <a:rPr lang="fa-IR" sz="2000" b="1" dirty="0" smtClean="0">
                <a:solidFill>
                  <a:srgbClr val="0070C0"/>
                </a:solidFill>
                <a:cs typeface="B Lotus" pitchFamily="2" charset="-78"/>
              </a:rPr>
              <a:t>اجرای دستورالعمل های سازمان حفاظت محیط زیست توسط </a:t>
            </a:r>
            <a:r>
              <a:rPr lang="fa-IR" sz="2000" dirty="0" smtClean="0">
                <a:cs typeface="B Lotus" pitchFamily="2" charset="-78"/>
              </a:rPr>
              <a:t>گمرکات و سازمان تجارت در خصوص واردات – صادرات و ترانزیت پسماندها ، مواد شیمیایی خطرناک وضایعات</a:t>
            </a:r>
          </a:p>
          <a:p>
            <a:pPr marL="342900" lvl="0" indent="-342900" algn="r" rtl="1">
              <a:buClr>
                <a:schemeClr val="bg2">
                  <a:lumMod val="75000"/>
                </a:schemeClr>
              </a:buClr>
              <a:buFont typeface="Wingdings" pitchFamily="2" charset="2"/>
              <a:buChar char="v"/>
            </a:pPr>
            <a:r>
              <a:rPr lang="fa-IR" sz="2000" dirty="0" smtClean="0">
                <a:cs typeface="B Lotus" pitchFamily="2" charset="-78"/>
              </a:rPr>
              <a:t>ساماندهی وضعیت تولید پسماندهای برقی و الکترونیک در شهرها و روستاها</a:t>
            </a:r>
          </a:p>
          <a:p>
            <a:pPr marL="342900" indent="-342900" algn="r" rtl="1">
              <a:buClr>
                <a:schemeClr val="bg2">
                  <a:lumMod val="75000"/>
                </a:schemeClr>
              </a:buClr>
              <a:buFont typeface="Wingdings" pitchFamily="2" charset="2"/>
              <a:buChar char="v"/>
            </a:pPr>
            <a:r>
              <a:rPr lang="fa-IR" sz="2000" b="1" dirty="0" smtClean="0">
                <a:solidFill>
                  <a:srgbClr val="0070C0"/>
                </a:solidFill>
                <a:cs typeface="B Lotus" pitchFamily="2" charset="-78"/>
              </a:rPr>
              <a:t>عدم صادرات مواد بازیافتی ارزشمند از کشور </a:t>
            </a:r>
            <a:r>
              <a:rPr lang="fa-IR" sz="2000" dirty="0" smtClean="0">
                <a:cs typeface="B Lotus" pitchFamily="2" charset="-78"/>
              </a:rPr>
              <a:t>که منشا آنها واردات ضایعات ازسایرکشور هاست با تاکید بر سرب و شمش های سربس و کاغذ</a:t>
            </a:r>
          </a:p>
          <a:p>
            <a:pPr marL="342900" lvl="0" indent="-342900" algn="r" rtl="1">
              <a:buClr>
                <a:schemeClr val="bg2">
                  <a:lumMod val="75000"/>
                </a:schemeClr>
              </a:buClr>
              <a:buFont typeface="Wingdings" pitchFamily="2" charset="2"/>
              <a:buChar char="v"/>
            </a:pPr>
            <a:r>
              <a:rPr lang="fa-IR" sz="2000" b="1" dirty="0" smtClean="0">
                <a:solidFill>
                  <a:srgbClr val="0070C0"/>
                </a:solidFill>
                <a:cs typeface="B Lotus" pitchFamily="2" charset="-78"/>
              </a:rPr>
              <a:t>اجرای</a:t>
            </a:r>
            <a:r>
              <a:rPr lang="fa-IR" sz="2000" dirty="0" smtClean="0">
                <a:cs typeface="B Lotus" pitchFamily="2" charset="-78"/>
              </a:rPr>
              <a:t> </a:t>
            </a:r>
            <a:r>
              <a:rPr lang="fa-IR" sz="2000" b="1" dirty="0" smtClean="0">
                <a:solidFill>
                  <a:srgbClr val="0070C0"/>
                </a:solidFill>
                <a:cs typeface="B Lotus" pitchFamily="2" charset="-78"/>
              </a:rPr>
              <a:t>کامل ضوابط اجرایی مدیریت پسماندهای پزشکی </a:t>
            </a:r>
            <a:r>
              <a:rPr lang="fa-IR" sz="2000" dirty="0" smtClean="0">
                <a:cs typeface="B Lotus" pitchFamily="2" charset="-78"/>
              </a:rPr>
              <a:t>مبتنی بر دانش و تکنولوژی های بروز براساس اسلاید بعدی:</a:t>
            </a:r>
          </a:p>
        </p:txBody>
      </p:sp>
    </p:spTree>
    <p:extLst>
      <p:ext uri="{BB962C8B-B14F-4D97-AF65-F5344CB8AC3E}">
        <p14:creationId xmlns:p14="http://schemas.microsoft.com/office/powerpoint/2010/main" xmlns="" val="5355308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304800"/>
            <a:ext cx="8376011" cy="461665"/>
          </a:xfrm>
          <a:prstGeom prst="rect">
            <a:avLst/>
          </a:prstGeom>
        </p:spPr>
        <p:txBody>
          <a:bodyPr wrap="none">
            <a:spAutoFit/>
          </a:bodyPr>
          <a:lstStyle/>
          <a:p>
            <a:pPr lvl="0" indent="180975" algn="r" rtl="1" eaLnBrk="0" fontAlgn="base" hangingPunct="0">
              <a:spcBef>
                <a:spcPct val="0"/>
              </a:spcBef>
              <a:spcAft>
                <a:spcPct val="0"/>
              </a:spcAft>
            </a:pPr>
            <a:r>
              <a:rPr lang="fa-IR" sz="2400" b="1" dirty="0" smtClean="0">
                <a:solidFill>
                  <a:srgbClr val="FF0000"/>
                </a:solidFill>
                <a:latin typeface="Calibri" pitchFamily="34" charset="0"/>
                <a:ea typeface="Calibri" pitchFamily="34" charset="0"/>
                <a:cs typeface="B Zar" pitchFamily="2" charset="-78"/>
              </a:rPr>
              <a:t>ارائه پیشنهادات آموزشی براساس مهمترین چالشها و به تفکیک نوع پسماندها</a:t>
            </a:r>
          </a:p>
        </p:txBody>
      </p:sp>
      <p:pic>
        <p:nvPicPr>
          <p:cNvPr id="8" name="Picture 6" descr="D:\آب و خاک\پسماند استانها\مازندران\بازدید مازندران\فیلم و تصویر\قائمشهر\P_20170717_141533.jpg"/>
          <p:cNvPicPr>
            <a:picLocks noChangeAspect="1" noChangeArrowheads="1"/>
          </p:cNvPicPr>
          <p:nvPr/>
        </p:nvPicPr>
        <p:blipFill>
          <a:blip r:embed="rId2" cstate="print"/>
          <a:srcRect/>
          <a:stretch>
            <a:fillRect/>
          </a:stretch>
        </p:blipFill>
        <p:spPr bwMode="auto">
          <a:xfrm>
            <a:off x="609600" y="838200"/>
            <a:ext cx="2362200" cy="1447800"/>
          </a:xfrm>
          <a:prstGeom prst="rect">
            <a:avLst/>
          </a:prstGeom>
          <a:noFill/>
          <a:ln w="9525">
            <a:noFill/>
            <a:miter lim="800000"/>
            <a:headEnd/>
            <a:tailEnd/>
          </a:ln>
        </p:spPr>
      </p:pic>
      <p:pic>
        <p:nvPicPr>
          <p:cNvPr id="9" name="Picture 6" descr="D:\آب و خاک\پسماند استانها\مازندران\بازدید مازندران\فیلم و تصویر\چالوس\P_20170716_120637.jpg"/>
          <p:cNvPicPr>
            <a:picLocks noChangeAspect="1" noChangeArrowheads="1"/>
          </p:cNvPicPr>
          <p:nvPr/>
        </p:nvPicPr>
        <p:blipFill>
          <a:blip r:embed="rId3" cstate="print"/>
          <a:srcRect/>
          <a:stretch>
            <a:fillRect/>
          </a:stretch>
        </p:blipFill>
        <p:spPr bwMode="auto">
          <a:xfrm>
            <a:off x="6248400" y="838200"/>
            <a:ext cx="2286000" cy="1905000"/>
          </a:xfrm>
          <a:prstGeom prst="rect">
            <a:avLst/>
          </a:prstGeom>
          <a:noFill/>
          <a:ln w="9525">
            <a:noFill/>
            <a:miter lim="800000"/>
            <a:headEnd/>
            <a:tailEnd/>
          </a:ln>
        </p:spPr>
      </p:pic>
      <p:pic>
        <p:nvPicPr>
          <p:cNvPr id="10" name="Picture 4" descr="C:\Users\f.tatar\Desktop\مازندران\نور\P_20170717_172203.jpg"/>
          <p:cNvPicPr>
            <a:picLocks noChangeAspect="1" noChangeArrowheads="1"/>
          </p:cNvPicPr>
          <p:nvPr/>
        </p:nvPicPr>
        <p:blipFill>
          <a:blip r:embed="rId4" cstate="print"/>
          <a:srcRect/>
          <a:stretch>
            <a:fillRect/>
          </a:stretch>
        </p:blipFill>
        <p:spPr bwMode="auto">
          <a:xfrm>
            <a:off x="3200400" y="762000"/>
            <a:ext cx="2782888" cy="2071688"/>
          </a:xfrm>
          <a:prstGeom prst="rect">
            <a:avLst/>
          </a:prstGeom>
          <a:noFill/>
          <a:ln w="9525">
            <a:noFill/>
            <a:miter lim="800000"/>
            <a:headEnd/>
            <a:tailEnd/>
          </a:ln>
        </p:spPr>
      </p:pic>
      <p:pic>
        <p:nvPicPr>
          <p:cNvPr id="11" name="Content Placeholder 4" descr="C:\Users\sh.bisim\AppData\Local\Microsoft\Windows\Temporary Internet Files\Content.Word\151637359_PhotoL.JPG"/>
          <p:cNvPicPr>
            <a:picLocks noGrp="1"/>
          </p:cNvPicPr>
          <p:nvPr>
            <p:ph idx="1"/>
          </p:nvPr>
        </p:nvPicPr>
        <p:blipFill>
          <a:blip r:embed="rId5" cstate="print"/>
          <a:srcRect/>
          <a:stretch>
            <a:fillRect/>
          </a:stretch>
        </p:blipFill>
        <p:spPr>
          <a:xfrm>
            <a:off x="5105400" y="4724400"/>
            <a:ext cx="3200400" cy="2133600"/>
          </a:xfrm>
        </p:spPr>
      </p:pic>
      <p:pic>
        <p:nvPicPr>
          <p:cNvPr id="2" name="Picture 2" descr="Mfoni mbuayɛ ɛma ‫آموزش همگانی پسماند‬‎">
            <a:hlinkClick r:id="rId6"/>
          </p:cNvPr>
          <p:cNvPicPr>
            <a:picLocks noChangeAspect="1" noChangeArrowheads="1"/>
          </p:cNvPicPr>
          <p:nvPr/>
        </p:nvPicPr>
        <p:blipFill>
          <a:blip r:embed="rId7" cstate="print"/>
          <a:srcRect/>
          <a:stretch>
            <a:fillRect/>
          </a:stretch>
        </p:blipFill>
        <p:spPr bwMode="auto">
          <a:xfrm>
            <a:off x="304800" y="2438400"/>
            <a:ext cx="3124200" cy="1828800"/>
          </a:xfrm>
          <a:prstGeom prst="rect">
            <a:avLst/>
          </a:prstGeom>
          <a:noFill/>
        </p:spPr>
      </p:pic>
      <p:pic>
        <p:nvPicPr>
          <p:cNvPr id="1028" name="Picture 4" descr="Mfoni mbuayɛ ɛma ‫آموزش همگانی پسماند‬‎">
            <a:hlinkClick r:id="rId8"/>
          </p:cNvPr>
          <p:cNvPicPr>
            <a:picLocks noChangeAspect="1" noChangeArrowheads="1"/>
          </p:cNvPicPr>
          <p:nvPr/>
        </p:nvPicPr>
        <p:blipFill>
          <a:blip r:embed="rId9" cstate="print"/>
          <a:srcRect/>
          <a:stretch>
            <a:fillRect/>
          </a:stretch>
        </p:blipFill>
        <p:spPr bwMode="auto">
          <a:xfrm>
            <a:off x="4648200" y="2895600"/>
            <a:ext cx="3990975" cy="1600200"/>
          </a:xfrm>
          <a:prstGeom prst="rect">
            <a:avLst/>
          </a:prstGeom>
          <a:noFill/>
        </p:spPr>
      </p:pic>
      <p:pic>
        <p:nvPicPr>
          <p:cNvPr id="1030" name="Picture 6" descr="Mfoni mbuayɛ ɛma ‫ساحل پاک و آموزش‬‎">
            <a:hlinkClick r:id="rId10"/>
          </p:cNvPr>
          <p:cNvPicPr>
            <a:picLocks noChangeAspect="1" noChangeArrowheads="1"/>
          </p:cNvPicPr>
          <p:nvPr/>
        </p:nvPicPr>
        <p:blipFill>
          <a:blip r:embed="rId11" cstate="print"/>
          <a:srcRect/>
          <a:stretch>
            <a:fillRect/>
          </a:stretch>
        </p:blipFill>
        <p:spPr bwMode="auto">
          <a:xfrm>
            <a:off x="2590800" y="3276600"/>
            <a:ext cx="2667000" cy="1371600"/>
          </a:xfrm>
          <a:prstGeom prst="rect">
            <a:avLst/>
          </a:prstGeom>
          <a:noFill/>
        </p:spPr>
      </p:pic>
      <p:pic>
        <p:nvPicPr>
          <p:cNvPr id="1032" name="Picture 8" descr="Mfoni mbuayɛ ɛma ‫ساحل پاک و آموزش‬‎">
            <a:hlinkClick r:id="rId12"/>
          </p:cNvPr>
          <p:cNvPicPr>
            <a:picLocks noChangeAspect="1" noChangeArrowheads="1"/>
          </p:cNvPicPr>
          <p:nvPr/>
        </p:nvPicPr>
        <p:blipFill>
          <a:blip r:embed="rId13" cstate="print"/>
          <a:srcRect/>
          <a:stretch>
            <a:fillRect/>
          </a:stretch>
        </p:blipFill>
        <p:spPr bwMode="auto">
          <a:xfrm>
            <a:off x="762000" y="4876800"/>
            <a:ext cx="3886200" cy="19812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533400"/>
            <a:ext cx="8458200" cy="5181600"/>
          </a:xfrm>
        </p:spPr>
        <p:txBody>
          <a:bodyPr>
            <a:normAutofit fontScale="85000" lnSpcReduction="20000"/>
          </a:bodyPr>
          <a:lstStyle/>
          <a:p>
            <a:pPr algn="r" rtl="1"/>
            <a:r>
              <a:rPr lang="fa-IR" sz="2000" b="1" dirty="0" smtClean="0">
                <a:solidFill>
                  <a:srgbClr val="FF0000"/>
                </a:solidFill>
                <a:effectLst>
                  <a:outerShdw blurRad="31750" dist="25400" dir="5400000" algn="tl" rotWithShape="0">
                    <a:srgbClr val="000000">
                      <a:alpha val="25000"/>
                    </a:srgbClr>
                  </a:outerShdw>
                </a:effectLst>
                <a:latin typeface="+mj-lt"/>
                <a:ea typeface="+mj-ea"/>
                <a:cs typeface="B Zar" pitchFamily="2" charset="-78"/>
              </a:rPr>
              <a:t>مهمترین رویکرد ها برای آموزش عمومی :</a:t>
            </a:r>
          </a:p>
          <a:p>
            <a:pPr marL="624078" indent="-514350" algn="r" rtl="1">
              <a:buAutoNum type="arabicPeriod"/>
            </a:pPr>
            <a:r>
              <a:rPr lang="fa-IR" sz="2000" dirty="0" smtClean="0">
                <a:cs typeface="B Zar" pitchFamily="2" charset="-78"/>
              </a:rPr>
              <a:t>در بر گیری همه سطوح جامعه</a:t>
            </a:r>
          </a:p>
          <a:p>
            <a:pPr marL="624078" indent="-514350" algn="r" rtl="1">
              <a:buAutoNum type="arabicPeriod"/>
            </a:pPr>
            <a:r>
              <a:rPr lang="fa-IR" sz="2000" dirty="0" smtClean="0">
                <a:cs typeface="B Zar" pitchFamily="2" charset="-78"/>
              </a:rPr>
              <a:t>ایجاد و تقویت مسئولیت اجتماعی در قبال محیط زیست خود علاوه بر سلامت انسان ها ( تقویت نگاه اکوسیستمی به جای انسان محوری – حفاظت خاک ، آب ، هوا و جانداران)</a:t>
            </a:r>
          </a:p>
          <a:p>
            <a:pPr marL="624078" indent="-514350" algn="r" rtl="1">
              <a:buAutoNum type="arabicPeriod"/>
            </a:pPr>
            <a:r>
              <a:rPr lang="fa-IR" sz="2000" dirty="0" smtClean="0">
                <a:cs typeface="B Zar" pitchFamily="2" charset="-78"/>
              </a:rPr>
              <a:t>ایجاد و تقویت مسئولیت اجتماعی در قبال حفاظت از سلامت سایرجوامع انسانی علاوه بر سلامت خود و نزدیکان ( تقویت مشارکت مردمی برای آموزش های داوطلبانه رسمی و غیر رسمی)</a:t>
            </a:r>
          </a:p>
          <a:p>
            <a:pPr marL="624078" indent="-514350" algn="r" rtl="1">
              <a:buAutoNum type="arabicPeriod"/>
            </a:pPr>
            <a:r>
              <a:rPr lang="fa-IR" sz="2000" dirty="0" smtClean="0">
                <a:cs typeface="B Zar" pitchFamily="2" charset="-78"/>
              </a:rPr>
              <a:t>تقویت جایگاه اثر بخشی قوانین و مقررات در بین مردم</a:t>
            </a:r>
          </a:p>
          <a:p>
            <a:pPr marL="624078" indent="-514350" algn="r" rtl="1">
              <a:buAutoNum type="arabicPeriod"/>
            </a:pPr>
            <a:r>
              <a:rPr lang="fa-IR" sz="2000" dirty="0" smtClean="0">
                <a:cs typeface="B Zar" pitchFamily="2" charset="-78"/>
              </a:rPr>
              <a:t>ایجاد و تقویت حساسیت زیست محیطی برای سیاستگذاران ، تصمیم گیران  ومجریان قانون</a:t>
            </a:r>
          </a:p>
          <a:p>
            <a:pPr marL="624078" indent="-514350" algn="r" rtl="1">
              <a:buAutoNum type="arabicPeriod"/>
            </a:pPr>
            <a:r>
              <a:rPr lang="fa-IR" sz="2000" dirty="0" smtClean="0">
                <a:cs typeface="B Zar" pitchFamily="2" charset="-78"/>
              </a:rPr>
              <a:t>جلب مشارکت صاحبین واحد های صنعتی ، خدماتی و تولیدی </a:t>
            </a:r>
          </a:p>
          <a:p>
            <a:pPr marL="624078" indent="-514350" algn="r" rtl="1">
              <a:buFont typeface="Wingdings 3"/>
              <a:buAutoNum type="arabicPeriod"/>
            </a:pPr>
            <a:r>
              <a:rPr lang="fa-IR" sz="2000" dirty="0" smtClean="0">
                <a:cs typeface="B Zar" pitchFamily="2" charset="-78"/>
              </a:rPr>
              <a:t>تقویت نگاه همکاری با بدنه دولت به جای فضا سازی های مغرضانه </a:t>
            </a:r>
          </a:p>
          <a:p>
            <a:pPr marL="624078" indent="-514350" algn="r" rtl="1">
              <a:buFont typeface="Wingdings 3"/>
              <a:buAutoNum type="arabicPeriod"/>
            </a:pPr>
            <a:r>
              <a:rPr lang="fa-IR" sz="2000" dirty="0" smtClean="0">
                <a:cs typeface="B Zar" pitchFamily="2" charset="-78"/>
              </a:rPr>
              <a:t>مبتنی بر دانش و علوم روز دنیا</a:t>
            </a:r>
          </a:p>
          <a:p>
            <a:pPr marL="624078" indent="-514350" algn="r" rtl="1">
              <a:buFont typeface="Wingdings 3"/>
              <a:buAutoNum type="arabicPeriod"/>
            </a:pPr>
            <a:r>
              <a:rPr lang="fa-IR" sz="2000" dirty="0" smtClean="0">
                <a:cs typeface="B Zar" pitchFamily="2" charset="-78"/>
              </a:rPr>
              <a:t>نقش مدیریت صجیج پسماندها با در آمد زائی و ایجاد شغل برای خانواده ها </a:t>
            </a:r>
          </a:p>
          <a:p>
            <a:pPr marL="624078" indent="-514350" algn="r" rtl="1">
              <a:buFont typeface="Wingdings 3"/>
              <a:buAutoNum type="arabicPeriod"/>
            </a:pPr>
            <a:r>
              <a:rPr lang="fa-IR" sz="2000" dirty="0" smtClean="0">
                <a:cs typeface="B Zar" pitchFamily="2" charset="-78"/>
              </a:rPr>
              <a:t>آموزش به عنوان یکی از راهکارها ولی موثرترین راهکار</a:t>
            </a:r>
          </a:p>
          <a:p>
            <a:pPr marL="624078" indent="-514350" algn="r" rtl="1">
              <a:buFont typeface="Wingdings 3"/>
              <a:buAutoNum type="arabicPeriod"/>
            </a:pPr>
            <a:r>
              <a:rPr lang="fa-IR" sz="2000" dirty="0" smtClean="0">
                <a:cs typeface="B Zar" pitchFamily="2" charset="-78"/>
              </a:rPr>
              <a:t>مدیریت صحیح زیست محیطی پسماندها و جلب توریسم</a:t>
            </a:r>
          </a:p>
          <a:p>
            <a:pPr marL="624078" indent="-514350" algn="r" rtl="1">
              <a:buFont typeface="Wingdings 3"/>
              <a:buAutoNum type="arabicPeriod"/>
            </a:pPr>
            <a:r>
              <a:rPr lang="fa-IR" sz="2000" dirty="0" smtClean="0">
                <a:cs typeface="B Zar" pitchFamily="2" charset="-78"/>
              </a:rPr>
              <a:t>مدیریت صحیح پسماندها و حفظ جایگاه اجتماعی  و فرهنگ بومی جوامع محلی </a:t>
            </a:r>
          </a:p>
          <a:p>
            <a:pPr marL="624078" indent="-514350" algn="r" rtl="1">
              <a:buFont typeface="Wingdings 3"/>
              <a:buAutoNum type="arabicPeriod"/>
            </a:pPr>
            <a:r>
              <a:rPr lang="fa-IR" sz="2000" dirty="0" smtClean="0">
                <a:cs typeface="B Zar" pitchFamily="2" charset="-78"/>
              </a:rPr>
              <a:t>مدیریت صحیح زیست محیطی و احترام به فرهنگ و جایگاه اجتماعی جوامع محلی ( تاکید براستانها ساحلی  بهخصوص شمالی)</a:t>
            </a:r>
          </a:p>
          <a:p>
            <a:pPr marL="624078" indent="-514350" algn="r" rtl="1">
              <a:buFont typeface="Wingdings 3"/>
              <a:buAutoNum type="arabicPeriod"/>
            </a:pPr>
            <a:r>
              <a:rPr lang="fa-IR" sz="2000" dirty="0" smtClean="0">
                <a:cs typeface="B Zar" pitchFamily="2" charset="-78"/>
              </a:rPr>
              <a:t>اجرای مدیریت صحیح پسماندها در کل پارک پردیسان ( زنجیره کامل مدیریت پسماند و آموزش همگانی در </a:t>
            </a:r>
            <a:r>
              <a:rPr lang="fa-IR" sz="2000" smtClean="0">
                <a:cs typeface="B Zar" pitchFamily="2" charset="-78"/>
              </a:rPr>
              <a:t>پارک و مجموعه های ساختمانی)</a:t>
            </a:r>
            <a:endParaRPr lang="fa-IR" sz="2000" dirty="0" smtClean="0">
              <a:cs typeface="B Zar" pitchFamily="2" charset="-78"/>
            </a:endParaRPr>
          </a:p>
          <a:p>
            <a:pPr marL="624078" indent="-514350" algn="r" rtl="1">
              <a:buFont typeface="Wingdings 3"/>
              <a:buAutoNum type="arabicPeriod"/>
            </a:pPr>
            <a:endParaRPr lang="fa-IR" sz="2000" dirty="0" smtClean="0">
              <a:cs typeface="B Zar" pitchFamily="2" charset="-78"/>
            </a:endParaRPr>
          </a:p>
          <a:p>
            <a:pPr marL="624078" indent="-514350" algn="r" rtl="1">
              <a:buFont typeface="Wingdings 3"/>
              <a:buAutoNum type="arabicPeriod"/>
            </a:pPr>
            <a:endParaRPr lang="fa-IR" sz="2000" dirty="0" smtClean="0">
              <a:cs typeface="B Zar" pitchFamily="2" charset="-78"/>
            </a:endParaRPr>
          </a:p>
          <a:p>
            <a:pPr marL="624078" indent="-514350" algn="r" rtl="1">
              <a:buNone/>
            </a:pPr>
            <a:endParaRPr lang="en-US" sz="2000" dirty="0">
              <a:cs typeface="B Zar" pitchFamily="2" charset="-78"/>
            </a:endParaRPr>
          </a:p>
        </p:txBody>
      </p:sp>
      <p:sp>
        <p:nvSpPr>
          <p:cNvPr id="4" name="Title 3"/>
          <p:cNvSpPr>
            <a:spLocks noGrp="1"/>
          </p:cNvSpPr>
          <p:nvPr>
            <p:ph type="title"/>
          </p:nvPr>
        </p:nvSpPr>
        <p:spPr>
          <a:xfrm>
            <a:off x="533400" y="6096000"/>
            <a:ext cx="8229600" cy="411162"/>
          </a:xfrm>
        </p:spPr>
        <p:txBody>
          <a:bodyPr>
            <a:normAutofit/>
          </a:bodyPr>
          <a:lstStyle/>
          <a:p>
            <a:pPr algn="r" rtl="1"/>
            <a:r>
              <a:rPr lang="fa-IR" sz="2000" b="1" dirty="0" smtClean="0">
                <a:solidFill>
                  <a:srgbClr val="FF0000"/>
                </a:solidFill>
                <a:cs typeface="B Zar" pitchFamily="2" charset="-78"/>
              </a:rPr>
              <a:t>مهمترین محورهای آموزشی: به شرح اسلایدهای بعدی</a:t>
            </a:r>
            <a:endParaRPr lang="en-US" sz="2000" b="1" dirty="0">
              <a:solidFill>
                <a:srgbClr val="FF0000"/>
              </a:solidFill>
              <a:cs typeface="B Zar" pitchFamily="2" charset="-7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181600"/>
          </a:xfrm>
        </p:spPr>
        <p:txBody>
          <a:bodyPr>
            <a:normAutofit/>
          </a:bodyPr>
          <a:lstStyle/>
          <a:p>
            <a:pPr lvl="0" algn="just" rtl="1">
              <a:lnSpc>
                <a:spcPct val="200000"/>
              </a:lnSpc>
            </a:pPr>
            <a:endParaRPr lang="fa-IR" sz="2200" dirty="0" smtClean="0">
              <a:cs typeface="B Zar" pitchFamily="2" charset="-78"/>
            </a:endParaRPr>
          </a:p>
          <a:p>
            <a:pPr lvl="0" algn="just" rtl="1">
              <a:lnSpc>
                <a:spcPct val="200000"/>
              </a:lnSpc>
              <a:buNone/>
            </a:pPr>
            <a:endParaRPr lang="fa-IR" sz="2200" dirty="0" smtClean="0">
              <a:cs typeface="B Zar" pitchFamily="2" charset="-78"/>
            </a:endParaRPr>
          </a:p>
          <a:p>
            <a:pPr lvl="0" algn="just" rtl="1">
              <a:lnSpc>
                <a:spcPct val="200000"/>
              </a:lnSpc>
            </a:pPr>
            <a:endParaRPr lang="fa-IR" sz="2200" dirty="0" smtClean="0">
              <a:cs typeface="B Zar" pitchFamily="2" charset="-78"/>
            </a:endParaRPr>
          </a:p>
          <a:p>
            <a:pPr lvl="0" algn="just" rtl="1">
              <a:lnSpc>
                <a:spcPct val="200000"/>
              </a:lnSpc>
            </a:pPr>
            <a:endParaRPr lang="fa-IR" sz="2200" dirty="0" smtClean="0">
              <a:cs typeface="B Zar" pitchFamily="2" charset="-78"/>
            </a:endParaRPr>
          </a:p>
          <a:p>
            <a:pPr lvl="0" algn="just" rtl="1">
              <a:lnSpc>
                <a:spcPct val="200000"/>
              </a:lnSpc>
            </a:pPr>
            <a:endParaRPr lang="fa-IR" sz="2200" dirty="0" smtClean="0">
              <a:cs typeface="B Zar" pitchFamily="2" charset="-78"/>
            </a:endParaRPr>
          </a:p>
          <a:p>
            <a:pPr lvl="0" algn="just" rtl="1">
              <a:lnSpc>
                <a:spcPct val="200000"/>
              </a:lnSpc>
              <a:buNone/>
            </a:pPr>
            <a:endParaRPr lang="fa-IR" sz="2200" dirty="0" smtClean="0">
              <a:cs typeface="B Zar" pitchFamily="2" charset="-78"/>
            </a:endParaRPr>
          </a:p>
          <a:p>
            <a:pPr algn="just" rtl="1">
              <a:lnSpc>
                <a:spcPct val="150000"/>
              </a:lnSpc>
              <a:buClr>
                <a:schemeClr val="tx1"/>
              </a:buClr>
            </a:pPr>
            <a:endParaRPr lang="en-US" sz="1700" dirty="0" smtClean="0">
              <a:cs typeface="B Zar" pitchFamily="2" charset="-78"/>
            </a:endParaRPr>
          </a:p>
          <a:p>
            <a:pPr lvl="0" algn="just" rtl="1">
              <a:lnSpc>
                <a:spcPct val="150000"/>
              </a:lnSpc>
              <a:buClr>
                <a:srgbClr val="C00000"/>
              </a:buClr>
            </a:pPr>
            <a:endParaRPr lang="en-US" sz="2400" dirty="0" smtClean="0">
              <a:cs typeface="B Zar" pitchFamily="2" charset="-78"/>
            </a:endParaRPr>
          </a:p>
          <a:p>
            <a:pPr algn="just" rtl="1">
              <a:lnSpc>
                <a:spcPct val="150000"/>
              </a:lnSpc>
              <a:buClr>
                <a:srgbClr val="C00000"/>
              </a:buClr>
            </a:pPr>
            <a:endParaRPr lang="en-US" sz="2400" dirty="0" smtClean="0">
              <a:solidFill>
                <a:srgbClr val="002060"/>
              </a:solidFill>
              <a:cs typeface="B Zar" pitchFamily="2" charset="-78"/>
            </a:endParaRPr>
          </a:p>
          <a:p>
            <a:pPr lvl="0" algn="just" rtl="1">
              <a:lnSpc>
                <a:spcPct val="150000"/>
              </a:lnSpc>
            </a:pPr>
            <a:endParaRPr lang="en-US" sz="2400" dirty="0" smtClean="0">
              <a:cs typeface="B Zar" pitchFamily="2" charset="-78"/>
            </a:endParaRPr>
          </a:p>
          <a:p>
            <a:endParaRPr lang="en-US" dirty="0"/>
          </a:p>
        </p:txBody>
      </p:sp>
      <p:graphicFrame>
        <p:nvGraphicFramePr>
          <p:cNvPr id="6" name="Table 5"/>
          <p:cNvGraphicFramePr>
            <a:graphicFrameLocks noGrp="1"/>
          </p:cNvGraphicFramePr>
          <p:nvPr/>
        </p:nvGraphicFramePr>
        <p:xfrm>
          <a:off x="381000" y="304800"/>
          <a:ext cx="8534400" cy="5882640"/>
        </p:xfrm>
        <a:graphic>
          <a:graphicData uri="http://schemas.openxmlformats.org/drawingml/2006/table">
            <a:tbl>
              <a:tblPr firstRow="1" bandRow="1">
                <a:tableStyleId>{5C22544A-7EE6-4342-B048-85BDC9FD1C3A}</a:tableStyleId>
              </a:tblPr>
              <a:tblGrid>
                <a:gridCol w="4899378"/>
                <a:gridCol w="3635022"/>
              </a:tblGrid>
              <a:tr h="457200">
                <a:tc>
                  <a:txBody>
                    <a:bodyPr/>
                    <a:lstStyle/>
                    <a:p>
                      <a:pPr algn="ctr"/>
                      <a:r>
                        <a:rPr kumimoji="0" lang="fa-IR" sz="1600" b="1" kern="1200" dirty="0" smtClean="0">
                          <a:solidFill>
                            <a:srgbClr val="FF0000"/>
                          </a:solidFill>
                          <a:latin typeface="+mn-lt"/>
                          <a:ea typeface="+mn-ea"/>
                          <a:cs typeface="B Zar" pitchFamily="2" charset="-78"/>
                        </a:rPr>
                        <a:t> آموزش های پیشنهادی</a:t>
                      </a:r>
                      <a:endParaRPr kumimoji="0" lang="en-US" sz="1600" b="1" kern="1200" dirty="0">
                        <a:solidFill>
                          <a:srgbClr val="FF0000"/>
                        </a:solidFill>
                        <a:latin typeface="+mn-lt"/>
                        <a:ea typeface="+mn-ea"/>
                        <a:cs typeface="B Zar" pitchFamily="2" charset="-78"/>
                      </a:endParaRPr>
                    </a:p>
                  </a:txBody>
                  <a:tcPr/>
                </a:tc>
                <a:tc>
                  <a:txBody>
                    <a:bodyPr/>
                    <a:lstStyle/>
                    <a:p>
                      <a:pPr algn="r" rtl="1"/>
                      <a:r>
                        <a:rPr kumimoji="0" lang="fa-IR" sz="1600" b="1" kern="1200" dirty="0" smtClean="0">
                          <a:solidFill>
                            <a:schemeClr val="bg1"/>
                          </a:solidFill>
                          <a:latin typeface="+mn-lt"/>
                          <a:ea typeface="+mn-ea"/>
                          <a:cs typeface="B Zar" pitchFamily="2" charset="-78"/>
                        </a:rPr>
                        <a:t>چالش : </a:t>
                      </a:r>
                      <a:r>
                        <a:rPr kumimoji="0" lang="fa-IR" sz="1600" b="1" kern="1200" dirty="0" smtClean="0">
                          <a:solidFill>
                            <a:srgbClr val="FF0000"/>
                          </a:solidFill>
                          <a:latin typeface="+mn-lt"/>
                          <a:ea typeface="+mn-ea"/>
                          <a:cs typeface="B Zar" pitchFamily="2" charset="-78"/>
                        </a:rPr>
                        <a:t>عدم اطلاع کافی از قانون و مسئولین مدیریت اجرایی پسماندها</a:t>
                      </a:r>
                      <a:endParaRPr kumimoji="0" lang="en-US" sz="1600" b="1" kern="1200" dirty="0">
                        <a:solidFill>
                          <a:srgbClr val="FF0000"/>
                        </a:solidFill>
                        <a:latin typeface="+mn-lt"/>
                        <a:ea typeface="+mn-ea"/>
                        <a:cs typeface="B Zar" pitchFamily="2" charset="-78"/>
                      </a:endParaRPr>
                    </a:p>
                  </a:txBody>
                  <a:tcPr/>
                </a:tc>
              </a:tr>
              <a:tr h="914400">
                <a:tc>
                  <a:txBody>
                    <a:bodyPr/>
                    <a:lstStyle/>
                    <a:p>
                      <a:pPr algn="justLow" rtl="1"/>
                      <a:r>
                        <a:rPr lang="fa-IR" dirty="0" smtClean="0">
                          <a:cs typeface="B Zar" pitchFamily="2" charset="-78"/>
                        </a:rPr>
                        <a:t>آموزش</a:t>
                      </a:r>
                      <a:r>
                        <a:rPr lang="fa-IR" baseline="0" dirty="0" smtClean="0">
                          <a:cs typeface="B Zar" pitchFamily="2" charset="-78"/>
                        </a:rPr>
                        <a:t> عمومی برای همه سطوح </a:t>
                      </a:r>
                    </a:p>
                    <a:p>
                      <a:pPr algn="justLow" rtl="1"/>
                      <a:r>
                        <a:rPr lang="fa-IR" baseline="0" dirty="0" smtClean="0">
                          <a:cs typeface="B Zar" pitchFamily="2" charset="-78"/>
                        </a:rPr>
                        <a:t>معرفی انواع پسماندها بر اساس قانون</a:t>
                      </a:r>
                    </a:p>
                    <a:p>
                      <a:pPr algn="justLow" rtl="1"/>
                      <a:r>
                        <a:rPr lang="fa-IR" baseline="0" dirty="0" smtClean="0">
                          <a:cs typeface="B Zar" pitchFamily="2" charset="-78"/>
                        </a:rPr>
                        <a:t>تعریف مدیریت اجرایی پسماندها</a:t>
                      </a:r>
                    </a:p>
                    <a:p>
                      <a:pPr algn="justLow" rtl="1"/>
                      <a:r>
                        <a:rPr lang="fa-IR" baseline="0" dirty="0" smtClean="0">
                          <a:cs typeface="B Zar" pitchFamily="2" charset="-78"/>
                        </a:rPr>
                        <a:t>معرفی مدیریت اجرایی پسماندها ( دستگاههای ذیربط ، واحد های صنعتی </a:t>
                      </a:r>
                    </a:p>
                    <a:p>
                      <a:pPr algn="justLow" rtl="1"/>
                      <a:r>
                        <a:rPr lang="fa-IR" baseline="0" dirty="0" smtClean="0">
                          <a:cs typeface="B Zar" pitchFamily="2" charset="-78"/>
                        </a:rPr>
                        <a:t>معرفی جایگاه قانون و چگونگی شکل گیری یک قانون</a:t>
                      </a:r>
                    </a:p>
                    <a:p>
                      <a:pPr algn="justLow" rtl="1"/>
                      <a:r>
                        <a:rPr lang="fa-IR" baseline="0" dirty="0" smtClean="0">
                          <a:cs typeface="B Zar" pitchFamily="2" charset="-78"/>
                        </a:rPr>
                        <a:t>معرفی جایگاه آیین نامه های اجرایی و ضوابط و دستورالعملها و چگونگی شکل گیری آنها  ( تدوین و تصویب)</a:t>
                      </a:r>
                    </a:p>
                    <a:p>
                      <a:pPr algn="justLow" rtl="1"/>
                      <a:r>
                        <a:rPr lang="fa-IR" baseline="0" dirty="0" smtClean="0">
                          <a:cs typeface="B Zar" pitchFamily="2" charset="-78"/>
                        </a:rPr>
                        <a:t>معرفی مهمترین مواد قانونی درارتباط با چالش و مسئولیت حقوقی چالش ایجاد شده</a:t>
                      </a:r>
                    </a:p>
                    <a:p>
                      <a:pPr algn="justLow" rtl="1"/>
                      <a:r>
                        <a:rPr lang="fa-IR" baseline="0" dirty="0" smtClean="0">
                          <a:cs typeface="B Zar" pitchFamily="2" charset="-78"/>
                        </a:rPr>
                        <a:t>معرفی مهمترین قوانین بین المللی و نحوه کارکرد آنها در ارتباط با چالش</a:t>
                      </a:r>
                    </a:p>
                    <a:p>
                      <a:pPr algn="justLow" rtl="1"/>
                      <a:r>
                        <a:rPr lang="fa-IR" baseline="0" dirty="0" smtClean="0">
                          <a:cs typeface="B Zar" pitchFamily="2" charset="-78"/>
                        </a:rPr>
                        <a:t>چگونه برای تصویب قوانین و مقررات پیشنهادی یک همیار محیط زیست باشیم ؟</a:t>
                      </a:r>
                    </a:p>
                    <a:p>
                      <a:pPr algn="justLow" rtl="1"/>
                      <a:r>
                        <a:rPr lang="fa-IR" baseline="0" dirty="0" smtClean="0">
                          <a:cs typeface="B Zar" pitchFamily="2" charset="-78"/>
                        </a:rPr>
                        <a:t>چگونه در مواجهه با یک چالش ، بر آلوده کننده تاثیر گذار باشیم ؟ ( جنبه تشویقی و آموزش مردم بر مردم)</a:t>
                      </a:r>
                    </a:p>
                    <a:p>
                      <a:pPr marL="0" marR="0" indent="0" algn="justLow" defTabSz="914400" rtl="1" eaLnBrk="1" fontAlgn="auto" latinLnBrk="0" hangingPunct="1">
                        <a:lnSpc>
                          <a:spcPct val="100000"/>
                        </a:lnSpc>
                        <a:spcBef>
                          <a:spcPts val="0"/>
                        </a:spcBef>
                        <a:spcAft>
                          <a:spcPts val="0"/>
                        </a:spcAft>
                        <a:buClrTx/>
                        <a:buSzTx/>
                        <a:buFontTx/>
                        <a:buNone/>
                        <a:tabLst/>
                        <a:defRPr/>
                      </a:pPr>
                      <a:r>
                        <a:rPr lang="fa-IR" baseline="0" dirty="0" smtClean="0">
                          <a:cs typeface="B Zar" pitchFamily="2" charset="-78"/>
                        </a:rPr>
                        <a:t>چگونه در مواجهه با یک چالش ، با آلوده کننده برخورد قانونی کنیم؟ ( جنبه تشویقی برای همکاری مردم با سازمان برای اجرای قوانین)</a:t>
                      </a:r>
                    </a:p>
                    <a:p>
                      <a:pPr marL="0" marR="0" indent="0" algn="justLow" defTabSz="914400" rtl="1" eaLnBrk="1" fontAlgn="auto" latinLnBrk="0" hangingPunct="1">
                        <a:lnSpc>
                          <a:spcPct val="100000"/>
                        </a:lnSpc>
                        <a:spcBef>
                          <a:spcPts val="0"/>
                        </a:spcBef>
                        <a:spcAft>
                          <a:spcPts val="0"/>
                        </a:spcAft>
                        <a:buClrTx/>
                        <a:buSzTx/>
                        <a:buFontTx/>
                        <a:buNone/>
                        <a:tabLst/>
                        <a:defRPr/>
                      </a:pPr>
                      <a:r>
                        <a:rPr lang="fa-IR" baseline="0" dirty="0" smtClean="0">
                          <a:cs typeface="B Zar" pitchFamily="2" charset="-78"/>
                        </a:rPr>
                        <a:t>چگونه در مواجهه با یک چالش ، پیگیری قانونی کنیم؟</a:t>
                      </a:r>
                    </a:p>
                  </a:txBody>
                  <a:tcPr/>
                </a:tc>
                <a:tc>
                  <a:txBody>
                    <a:bodyPr/>
                    <a:lstStyle/>
                    <a:p>
                      <a:pPr algn="justLow" rtl="1"/>
                      <a:endParaRPr lang="fa-IR" dirty="0" smtClean="0">
                        <a:cs typeface="B Zar" pitchFamily="2" charset="-78"/>
                      </a:endParaRPr>
                    </a:p>
                    <a:p>
                      <a:pPr algn="justLow" rtl="1"/>
                      <a:r>
                        <a:rPr lang="fa-IR" dirty="0" smtClean="0">
                          <a:cs typeface="B Zar" pitchFamily="2" charset="-78"/>
                        </a:rPr>
                        <a:t>عدم اطلاع از قوانین</a:t>
                      </a:r>
                      <a:r>
                        <a:rPr lang="fa-IR" baseline="0" dirty="0" smtClean="0">
                          <a:cs typeface="B Zar" pitchFamily="2" charset="-78"/>
                        </a:rPr>
                        <a:t> و مقررات مربوط به پسماند </a:t>
                      </a:r>
                    </a:p>
                    <a:p>
                      <a:pPr algn="justLow" rtl="1"/>
                      <a:endParaRPr lang="fa-IR" baseline="0" dirty="0" smtClean="0">
                        <a:cs typeface="B Zar" pitchFamily="2" charset="-78"/>
                      </a:endParaRPr>
                    </a:p>
                    <a:p>
                      <a:pPr algn="justLow" rtl="1"/>
                      <a:r>
                        <a:rPr lang="fa-IR" baseline="0" dirty="0" smtClean="0">
                          <a:cs typeface="B Zar" pitchFamily="2" charset="-78"/>
                        </a:rPr>
                        <a:t>عدم اطلاع از نحوه دسترسی به متن قوانین و مقررات و ...</a:t>
                      </a:r>
                    </a:p>
                    <a:p>
                      <a:pPr algn="justLow" rtl="1"/>
                      <a:r>
                        <a:rPr lang="fa-IR" baseline="0" dirty="0" smtClean="0">
                          <a:cs typeface="B Zar" pitchFamily="2" charset="-78"/>
                        </a:rPr>
                        <a:t>عدم آگاهی از کارکرد قوانین و مقررات</a:t>
                      </a:r>
                    </a:p>
                    <a:p>
                      <a:pPr algn="justLow" rtl="1"/>
                      <a:r>
                        <a:rPr lang="fa-IR" baseline="0" dirty="0" smtClean="0">
                          <a:cs typeface="B Zar" pitchFamily="2" charset="-78"/>
                        </a:rPr>
                        <a:t>عدم آگاهی از قوانین و مقررات بین المللی مربوط به پسماند که در کشور لازم الاجراء هستند ( مانند کنوانسیون بازل ، استکهلم ، روتردام و میناماتا درمورد جیوه ، )</a:t>
                      </a:r>
                    </a:p>
                    <a:p>
                      <a:pPr algn="justLow" rtl="1"/>
                      <a:endParaRPr lang="fa-IR" baseline="0" dirty="0" smtClean="0">
                        <a:cs typeface="B Zar" pitchFamily="2" charset="-78"/>
                      </a:endParaRPr>
                    </a:p>
                    <a:p>
                      <a:pPr algn="justLow" rtl="1"/>
                      <a:endParaRPr lang="en-US" dirty="0">
                        <a:cs typeface="B Zar"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1"/>
          <p:cNvSpPr>
            <a:spLocks noChangeArrowheads="1"/>
          </p:cNvSpPr>
          <p:nvPr/>
        </p:nvSpPr>
        <p:spPr bwMode="auto">
          <a:xfrm>
            <a:off x="685800" y="317213"/>
            <a:ext cx="7924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C00000"/>
                </a:solidFill>
                <a:effectLst/>
                <a:latin typeface="Tahoma" pitchFamily="34" charset="0"/>
                <a:ea typeface="Times New Roman" pitchFamily="18" charset="0"/>
                <a:cs typeface="B Nazanin" pitchFamily="2" charset="-78"/>
              </a:rPr>
              <a:t>مهمترین وظایف و تکالیف سازمان حفاظت محیط زیست و دستگاههای ذیربط</a:t>
            </a:r>
            <a:endParaRPr kumimoji="0" lang="en-US" sz="800" b="0" i="0" u="none" strike="noStrike" cap="none" normalizeH="0" baseline="0" dirty="0" smtClean="0">
              <a:ln>
                <a:noFill/>
              </a:ln>
              <a:solidFill>
                <a:srgbClr val="C00000"/>
              </a:solidFill>
              <a:effectLst/>
              <a:latin typeface="Arial" pitchFamily="34" charset="0"/>
              <a:cs typeface="B Nazanin"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C00000"/>
                </a:solidFill>
                <a:effectLst/>
                <a:latin typeface="Tahoma" pitchFamily="34" charset="0"/>
                <a:ea typeface="Times New Roman" pitchFamily="18" charset="0"/>
                <a:cs typeface="B Nazanin" pitchFamily="2" charset="-78"/>
              </a:rPr>
              <a:t> بر اساس قانون مدیریت پسماندها و آیین نامه اجرایی آن و برنامه ششم توسعه</a:t>
            </a:r>
            <a:endParaRPr kumimoji="0" lang="ar-SA" sz="1800" b="0" i="0" u="none" strike="noStrike" cap="none" normalizeH="0" baseline="0" dirty="0" smtClean="0">
              <a:ln>
                <a:noFill/>
              </a:ln>
              <a:solidFill>
                <a:srgbClr val="C00000"/>
              </a:solidFill>
              <a:effectLst/>
              <a:latin typeface="Arial" pitchFamily="34" charset="0"/>
              <a:cs typeface="B Nazanin" pitchFamily="2" charset="-78"/>
            </a:endParaRPr>
          </a:p>
        </p:txBody>
      </p:sp>
      <p:sp>
        <p:nvSpPr>
          <p:cNvPr id="163842" name="Rectangle 2"/>
          <p:cNvSpPr>
            <a:spLocks noChangeArrowheads="1"/>
          </p:cNvSpPr>
          <p:nvPr/>
        </p:nvSpPr>
        <p:spPr bwMode="auto">
          <a:xfrm>
            <a:off x="533400" y="1143000"/>
            <a:ext cx="82296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pPr>
            <a:r>
              <a:rPr kumimoji="0" lang="ar-SA" sz="2000" b="1" i="0" u="none" strike="noStrike" cap="none" normalizeH="0" baseline="0" dirty="0" smtClean="0">
                <a:ln>
                  <a:noFill/>
                </a:ln>
                <a:solidFill>
                  <a:srgbClr val="002060"/>
                </a:solidFill>
                <a:effectLst/>
                <a:latin typeface="Tahoma" pitchFamily="34" charset="0"/>
                <a:ea typeface="Calibri" pitchFamily="34" charset="0"/>
                <a:cs typeface="B Zar" pitchFamily="2" charset="-78"/>
              </a:rPr>
              <a:t>قوانین و مقررات حوزه مدیریت پسماندها</a:t>
            </a:r>
            <a:endParaRPr kumimoji="0" lang="en-US" sz="2000" b="0" i="0" u="none" strike="noStrike" cap="none" normalizeH="0" baseline="0" dirty="0" smtClean="0">
              <a:ln>
                <a:noFill/>
              </a:ln>
              <a:solidFill>
                <a:srgbClr val="002060"/>
              </a:solidFill>
              <a:effectLst/>
              <a:latin typeface="Arial" pitchFamily="34" charset="0"/>
              <a:cs typeface="B Zar"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000" b="0" i="0" u="none" strike="noStrike" cap="none" normalizeH="0" baseline="0" dirty="0" smtClean="0">
                <a:ln>
                  <a:noFill/>
                </a:ln>
                <a:solidFill>
                  <a:srgbClr val="002060"/>
                </a:solidFill>
                <a:effectLst/>
                <a:latin typeface="Tahoma" pitchFamily="34" charset="0"/>
                <a:ea typeface="Calibri" pitchFamily="34" charset="0"/>
                <a:cs typeface="B Zar" pitchFamily="2" charset="-78"/>
              </a:rPr>
              <a:t>قانون مدیریت پسماندها</a:t>
            </a:r>
            <a:endParaRPr kumimoji="0" lang="en-US" sz="2000" b="0" i="0" u="none" strike="noStrike" cap="none" normalizeH="0" baseline="0" dirty="0" smtClean="0">
              <a:ln>
                <a:noFill/>
              </a:ln>
              <a:solidFill>
                <a:srgbClr val="002060"/>
              </a:solidFill>
              <a:effectLst/>
              <a:latin typeface="Arial" pitchFamily="34" charset="0"/>
              <a:cs typeface="B Zar"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000" b="0" i="0" u="none" strike="noStrike" cap="none" normalizeH="0" baseline="0" dirty="0" smtClean="0">
                <a:ln>
                  <a:noFill/>
                </a:ln>
                <a:solidFill>
                  <a:srgbClr val="002060"/>
                </a:solidFill>
                <a:effectLst/>
                <a:latin typeface="Tahoma" pitchFamily="34" charset="0"/>
                <a:ea typeface="Calibri" pitchFamily="34" charset="0"/>
                <a:cs typeface="B Zar" pitchFamily="2" charset="-78"/>
              </a:rPr>
              <a:t>آیین نامه اجرایی قانون مدیریت پسماندها، ضوابط و دستورالعملهای مربوطه</a:t>
            </a:r>
            <a:endParaRPr kumimoji="0" lang="en-US" sz="2000" b="0" i="0" u="none" strike="noStrike" cap="none" normalizeH="0" baseline="0" dirty="0" smtClean="0">
              <a:ln>
                <a:noFill/>
              </a:ln>
              <a:solidFill>
                <a:srgbClr val="002060"/>
              </a:solidFill>
              <a:effectLst/>
              <a:latin typeface="Arial" pitchFamily="34" charset="0"/>
              <a:cs typeface="B Zar"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000" b="0" i="0" u="none" strike="noStrike" cap="none" normalizeH="0" baseline="0" dirty="0" smtClean="0">
                <a:ln>
                  <a:noFill/>
                </a:ln>
                <a:solidFill>
                  <a:srgbClr val="002060"/>
                </a:solidFill>
                <a:effectLst/>
                <a:latin typeface="Tahoma" pitchFamily="34" charset="0"/>
                <a:ea typeface="Calibri" pitchFamily="34" charset="0"/>
                <a:cs typeface="B Zar" pitchFamily="2" charset="-78"/>
              </a:rPr>
              <a:t>بند ث، ز، ص ماده 38 قانون برنامه پنجساله برنامه ششم توسعه اقتصادی، اجتماعی و فرهنگی جمهوری اسلامی ایران</a:t>
            </a:r>
            <a:endParaRPr kumimoji="0" lang="en-US" sz="2000" b="0" i="0" u="none" strike="noStrike" cap="none" normalizeH="0" baseline="0" dirty="0" smtClean="0">
              <a:ln>
                <a:noFill/>
              </a:ln>
              <a:solidFill>
                <a:srgbClr val="002060"/>
              </a:solidFill>
              <a:effectLst/>
              <a:latin typeface="Arial" pitchFamily="34" charset="0"/>
              <a:cs typeface="B Zar"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000" b="1" i="0" u="none" strike="noStrike" cap="none" normalizeH="0" baseline="0" dirty="0" smtClean="0">
                <a:ln>
                  <a:noFill/>
                </a:ln>
                <a:solidFill>
                  <a:srgbClr val="002060"/>
                </a:solidFill>
                <a:effectLst/>
                <a:latin typeface="Tahoma" pitchFamily="34" charset="0"/>
                <a:ea typeface="Calibri" pitchFamily="34" charset="0"/>
                <a:cs typeface="B Zar" pitchFamily="2" charset="-78"/>
              </a:rPr>
              <a:t>اختیارات سازمان در قانون مدیریت پسماندها و آیین نامه اجرایی آن</a:t>
            </a:r>
            <a:endParaRPr kumimoji="0" lang="en-US" sz="2000" b="0" i="0" u="none" strike="noStrike" cap="none" normalizeH="0" baseline="0" dirty="0" smtClean="0">
              <a:ln>
                <a:noFill/>
              </a:ln>
              <a:solidFill>
                <a:srgbClr val="002060"/>
              </a:solidFill>
              <a:effectLst/>
              <a:latin typeface="Arial" pitchFamily="34" charset="0"/>
              <a:cs typeface="B Zar"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000" b="0" i="0" u="none" strike="noStrike" cap="none" normalizeH="0" baseline="0" dirty="0" smtClean="0">
                <a:ln>
                  <a:noFill/>
                </a:ln>
                <a:solidFill>
                  <a:srgbClr val="002060"/>
                </a:solidFill>
                <a:effectLst/>
                <a:latin typeface="Tahoma" pitchFamily="34" charset="0"/>
                <a:ea typeface="Calibri" pitchFamily="34" charset="0"/>
                <a:cs typeface="B Zar" pitchFamily="2" charset="-78"/>
              </a:rPr>
              <a:t>بر اساس ماده 23 قانون مدیریت پسماندها، نظارت عالیه بر اجرای قانون مدیریت پسماندها و آیین نامه اجرایی آن بر عهده سازمان و ادارات کل تابعه آن می باشد.</a:t>
            </a:r>
            <a:endParaRPr kumimoji="0" lang="en-US" sz="2000" b="0" i="0" u="none" strike="noStrike" cap="none" normalizeH="0" baseline="0" dirty="0" smtClean="0">
              <a:ln>
                <a:noFill/>
              </a:ln>
              <a:solidFill>
                <a:srgbClr val="002060"/>
              </a:solidFill>
              <a:effectLst/>
              <a:latin typeface="Arial" pitchFamily="34" charset="0"/>
              <a:cs typeface="B Zar"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000" b="0" i="0" u="none" strike="noStrike" cap="none" normalizeH="0" baseline="0" dirty="0" smtClean="0">
                <a:ln>
                  <a:noFill/>
                </a:ln>
                <a:solidFill>
                  <a:srgbClr val="002060"/>
                </a:solidFill>
                <a:effectLst/>
                <a:latin typeface="Tahoma" pitchFamily="34" charset="0"/>
                <a:ea typeface="Calibri" pitchFamily="34" charset="0"/>
                <a:cs typeface="B Zar" pitchFamily="2" charset="-78"/>
              </a:rPr>
              <a:t>اختیارات مربوط به صندوق ملی محیط زیست در خصوص تخصیص منابع به صنایع بازیافت مشخص.</a:t>
            </a:r>
            <a:endParaRPr kumimoji="0" lang="en-US" sz="2000" b="0" i="0" u="none" strike="noStrike" cap="none" normalizeH="0" baseline="0" dirty="0" smtClean="0">
              <a:ln>
                <a:noFill/>
              </a:ln>
              <a:solidFill>
                <a:srgbClr val="002060"/>
              </a:solidFill>
              <a:effectLst/>
              <a:latin typeface="Arial" pitchFamily="34" charset="0"/>
              <a:cs typeface="B Zar"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000" b="0" i="0" u="none" strike="noStrike" cap="none" normalizeH="0" baseline="0" dirty="0" smtClean="0">
                <a:ln>
                  <a:noFill/>
                </a:ln>
                <a:solidFill>
                  <a:srgbClr val="002060"/>
                </a:solidFill>
                <a:effectLst/>
                <a:latin typeface="Tahoma" pitchFamily="34" charset="0"/>
                <a:ea typeface="Calibri" pitchFamily="34" charset="0"/>
                <a:cs typeface="B Zar" pitchFamily="2" charset="-78"/>
              </a:rPr>
              <a:t>برخورد قانونی با متخلفین قانون و آیین نامه اجرایی آن بر اساس ماده 16 قانون مدیریت پسماندها.</a:t>
            </a:r>
            <a:endParaRPr kumimoji="0" lang="en-US" sz="2000" b="0" i="0" u="none" strike="noStrike" cap="none" normalizeH="0" baseline="0" dirty="0" smtClean="0">
              <a:ln>
                <a:noFill/>
              </a:ln>
              <a:solidFill>
                <a:srgbClr val="002060"/>
              </a:solidFill>
              <a:effectLst/>
              <a:latin typeface="Arial" pitchFamily="34" charset="0"/>
              <a:cs typeface="B Zar"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000" b="0" i="0" u="none" strike="noStrike" cap="none" normalizeH="0" baseline="0" dirty="0" smtClean="0">
                <a:ln>
                  <a:noFill/>
                </a:ln>
                <a:solidFill>
                  <a:srgbClr val="002060"/>
                </a:solidFill>
                <a:effectLst/>
                <a:latin typeface="Tahoma" pitchFamily="34" charset="0"/>
                <a:ea typeface="Calibri" pitchFamily="34" charset="0"/>
                <a:cs typeface="B Zar" pitchFamily="2" charset="-78"/>
              </a:rPr>
              <a:t>تدوین آیین نامه اجرایی قانون مدیریت پسماندها با همکاری سایر دستگاههای اجرایی کشور بر عهده سازمان بوده است.</a:t>
            </a:r>
            <a:endParaRPr kumimoji="0" lang="ar-SA" sz="2000" b="0" i="0" u="none" strike="noStrike" cap="none" normalizeH="0" baseline="0" dirty="0" smtClean="0">
              <a:ln>
                <a:noFill/>
              </a:ln>
              <a:solidFill>
                <a:srgbClr val="002060"/>
              </a:solidFill>
              <a:effectLst/>
              <a:latin typeface="Arial" pitchFamily="34" charset="0"/>
              <a:cs typeface="B Zar"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181600"/>
          </a:xfrm>
        </p:spPr>
        <p:txBody>
          <a:bodyPr>
            <a:normAutofit/>
          </a:bodyPr>
          <a:lstStyle/>
          <a:p>
            <a:pPr lvl="0" algn="just" rtl="1">
              <a:lnSpc>
                <a:spcPct val="200000"/>
              </a:lnSpc>
            </a:pPr>
            <a:endParaRPr lang="fa-IR" sz="2200" dirty="0" smtClean="0">
              <a:cs typeface="B Zar" pitchFamily="2" charset="-78"/>
            </a:endParaRPr>
          </a:p>
          <a:p>
            <a:pPr lvl="0" algn="just" rtl="1">
              <a:lnSpc>
                <a:spcPct val="200000"/>
              </a:lnSpc>
              <a:buNone/>
            </a:pPr>
            <a:endParaRPr lang="fa-IR" sz="2200" dirty="0" smtClean="0">
              <a:cs typeface="B Zar" pitchFamily="2" charset="-78"/>
            </a:endParaRPr>
          </a:p>
          <a:p>
            <a:pPr lvl="0" algn="just" rtl="1">
              <a:lnSpc>
                <a:spcPct val="200000"/>
              </a:lnSpc>
            </a:pPr>
            <a:endParaRPr lang="fa-IR" sz="2200" dirty="0" smtClean="0">
              <a:cs typeface="B Zar" pitchFamily="2" charset="-78"/>
            </a:endParaRPr>
          </a:p>
          <a:p>
            <a:pPr lvl="0" algn="just" rtl="1">
              <a:lnSpc>
                <a:spcPct val="200000"/>
              </a:lnSpc>
            </a:pPr>
            <a:endParaRPr lang="fa-IR" sz="2200" dirty="0" smtClean="0">
              <a:cs typeface="B Zar" pitchFamily="2" charset="-78"/>
            </a:endParaRPr>
          </a:p>
          <a:p>
            <a:pPr lvl="0" algn="just" rtl="1">
              <a:lnSpc>
                <a:spcPct val="200000"/>
              </a:lnSpc>
            </a:pPr>
            <a:endParaRPr lang="fa-IR" sz="2200" dirty="0" smtClean="0">
              <a:cs typeface="B Zar" pitchFamily="2" charset="-78"/>
            </a:endParaRPr>
          </a:p>
          <a:p>
            <a:pPr lvl="0" algn="just" rtl="1">
              <a:lnSpc>
                <a:spcPct val="200000"/>
              </a:lnSpc>
              <a:buNone/>
            </a:pPr>
            <a:endParaRPr lang="fa-IR" sz="2200" dirty="0" smtClean="0">
              <a:cs typeface="B Zar" pitchFamily="2" charset="-78"/>
            </a:endParaRPr>
          </a:p>
          <a:p>
            <a:pPr algn="just" rtl="1">
              <a:lnSpc>
                <a:spcPct val="150000"/>
              </a:lnSpc>
              <a:buClr>
                <a:schemeClr val="tx1"/>
              </a:buClr>
            </a:pPr>
            <a:endParaRPr lang="en-US" sz="1700" dirty="0" smtClean="0">
              <a:cs typeface="B Zar" pitchFamily="2" charset="-78"/>
            </a:endParaRPr>
          </a:p>
          <a:p>
            <a:pPr lvl="0" algn="just" rtl="1">
              <a:lnSpc>
                <a:spcPct val="150000"/>
              </a:lnSpc>
              <a:buClr>
                <a:srgbClr val="C00000"/>
              </a:buClr>
            </a:pPr>
            <a:endParaRPr lang="en-US" sz="2400" dirty="0" smtClean="0">
              <a:cs typeface="B Zar" pitchFamily="2" charset="-78"/>
            </a:endParaRPr>
          </a:p>
          <a:p>
            <a:pPr algn="just" rtl="1">
              <a:lnSpc>
                <a:spcPct val="150000"/>
              </a:lnSpc>
              <a:buClr>
                <a:srgbClr val="C00000"/>
              </a:buClr>
            </a:pPr>
            <a:endParaRPr lang="en-US" sz="2400" dirty="0" smtClean="0">
              <a:solidFill>
                <a:srgbClr val="002060"/>
              </a:solidFill>
              <a:cs typeface="B Zar" pitchFamily="2" charset="-78"/>
            </a:endParaRPr>
          </a:p>
          <a:p>
            <a:pPr lvl="0" algn="just" rtl="1">
              <a:lnSpc>
                <a:spcPct val="150000"/>
              </a:lnSpc>
            </a:pPr>
            <a:endParaRPr lang="en-US" sz="2400" dirty="0" smtClean="0">
              <a:cs typeface="B Zar" pitchFamily="2" charset="-78"/>
            </a:endParaRPr>
          </a:p>
          <a:p>
            <a:endParaRPr lang="en-US" dirty="0"/>
          </a:p>
        </p:txBody>
      </p:sp>
      <p:graphicFrame>
        <p:nvGraphicFramePr>
          <p:cNvPr id="6" name="Table 5"/>
          <p:cNvGraphicFramePr>
            <a:graphicFrameLocks noGrp="1"/>
          </p:cNvGraphicFramePr>
          <p:nvPr/>
        </p:nvGraphicFramePr>
        <p:xfrm>
          <a:off x="304800" y="274320"/>
          <a:ext cx="8534400" cy="6217920"/>
        </p:xfrm>
        <a:graphic>
          <a:graphicData uri="http://schemas.openxmlformats.org/drawingml/2006/table">
            <a:tbl>
              <a:tblPr firstRow="1" bandRow="1">
                <a:tableStyleId>{5C22544A-7EE6-4342-B048-85BDC9FD1C3A}</a:tableStyleId>
              </a:tblPr>
              <a:tblGrid>
                <a:gridCol w="4343400"/>
                <a:gridCol w="4191000"/>
              </a:tblGrid>
              <a:tr h="355972">
                <a:tc>
                  <a:txBody>
                    <a:bodyPr/>
                    <a:lstStyle/>
                    <a:p>
                      <a:pPr algn="ctr"/>
                      <a:r>
                        <a:rPr lang="fa-IR" dirty="0" smtClean="0">
                          <a:solidFill>
                            <a:srgbClr val="FF0000"/>
                          </a:solidFill>
                          <a:cs typeface="B Zar" pitchFamily="2" charset="-78"/>
                        </a:rPr>
                        <a:t> آموزش های پیشنهادی</a:t>
                      </a:r>
                      <a:endParaRPr lang="en-US" dirty="0">
                        <a:solidFill>
                          <a:srgbClr val="FF0000"/>
                        </a:solidFill>
                        <a:cs typeface="B Zar"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cs typeface="B Zar" pitchFamily="2" charset="-78"/>
                        </a:rPr>
                        <a:t>چالش ها : </a:t>
                      </a:r>
                      <a:r>
                        <a:rPr lang="fa-IR" b="1" dirty="0" smtClean="0">
                          <a:solidFill>
                            <a:srgbClr val="FF0000"/>
                          </a:solidFill>
                          <a:cs typeface="B Zar" pitchFamily="2" charset="-78"/>
                        </a:rPr>
                        <a:t>پسماند های</a:t>
                      </a:r>
                      <a:r>
                        <a:rPr lang="fa-IR" b="1" baseline="0" dirty="0" smtClean="0">
                          <a:solidFill>
                            <a:srgbClr val="FF0000"/>
                          </a:solidFill>
                          <a:cs typeface="B Zar" pitchFamily="2" charset="-78"/>
                        </a:rPr>
                        <a:t> عادی ( شهری و روستایی )</a:t>
                      </a:r>
                      <a:endParaRPr lang="en-US" b="1" dirty="0" smtClean="0">
                        <a:solidFill>
                          <a:srgbClr val="FF0000"/>
                        </a:solidFill>
                        <a:cs typeface="B Zar" pitchFamily="2" charset="-78"/>
                      </a:endParaRPr>
                    </a:p>
                  </a:txBody>
                  <a:tcPr/>
                </a:tc>
              </a:tr>
              <a:tr h="5354210">
                <a:tc>
                  <a:txBody>
                    <a:bodyPr/>
                    <a:lstStyle/>
                    <a:p>
                      <a:pPr algn="justLow" rtl="1">
                        <a:lnSpc>
                          <a:spcPct val="100000"/>
                        </a:lnSpc>
                        <a:buFontTx/>
                        <a:buNone/>
                      </a:pPr>
                      <a:r>
                        <a:rPr kumimoji="0" lang="fa-IR" kern="1200" dirty="0" smtClean="0">
                          <a:solidFill>
                            <a:schemeClr val="dk1"/>
                          </a:solidFill>
                          <a:latin typeface="+mn-lt"/>
                          <a:ea typeface="+mn-ea"/>
                          <a:cs typeface="B Zar" pitchFamily="2" charset="-78"/>
                        </a:rPr>
                        <a:t>آموزش عمومی </a:t>
                      </a:r>
                    </a:p>
                    <a:p>
                      <a:pPr algn="justLow" rtl="1">
                        <a:lnSpc>
                          <a:spcPct val="100000"/>
                        </a:lnSpc>
                        <a:buFontTx/>
                        <a:buNone/>
                      </a:pPr>
                      <a:r>
                        <a:rPr kumimoji="0" lang="fa-IR" kern="1200" dirty="0" smtClean="0">
                          <a:solidFill>
                            <a:schemeClr val="dk1"/>
                          </a:solidFill>
                          <a:latin typeface="+mn-lt"/>
                          <a:ea typeface="+mn-ea"/>
                          <a:cs typeface="B Zar" pitchFamily="2" charset="-78"/>
                        </a:rPr>
                        <a:t>تخصصی قابل فهم و ساده</a:t>
                      </a:r>
                    </a:p>
                    <a:p>
                      <a:pPr algn="justLow" rtl="1">
                        <a:lnSpc>
                          <a:spcPct val="100000"/>
                        </a:lnSpc>
                        <a:buFontTx/>
                        <a:buNone/>
                      </a:pPr>
                      <a:r>
                        <a:rPr kumimoji="0" lang="fa-IR" kern="1200" dirty="0" smtClean="0">
                          <a:solidFill>
                            <a:schemeClr val="dk1"/>
                          </a:solidFill>
                          <a:latin typeface="+mn-lt"/>
                          <a:ea typeface="+mn-ea"/>
                          <a:cs typeface="B Zar" pitchFamily="2" charset="-78"/>
                        </a:rPr>
                        <a:t>معرفی مهمترین خطرات و اثرات سوء زیست محیطی و سلامت از خانه تا طبیعت</a:t>
                      </a:r>
                    </a:p>
                    <a:p>
                      <a:pPr algn="justLow" rtl="1">
                        <a:lnSpc>
                          <a:spcPct val="100000"/>
                        </a:lnSpc>
                        <a:buFontTx/>
                        <a:buNone/>
                      </a:pPr>
                      <a:r>
                        <a:rPr kumimoji="0" lang="fa-IR" kern="1200" dirty="0" smtClean="0">
                          <a:solidFill>
                            <a:schemeClr val="dk1"/>
                          </a:solidFill>
                          <a:latin typeface="+mn-lt"/>
                          <a:ea typeface="+mn-ea"/>
                          <a:cs typeface="B Zar" pitchFamily="2" charset="-78"/>
                        </a:rPr>
                        <a:t>معرفی روشهای معمول مدیریت پسماندهای</a:t>
                      </a:r>
                      <a:r>
                        <a:rPr kumimoji="0" lang="fa-IR" kern="1200" baseline="0" dirty="0" smtClean="0">
                          <a:solidFill>
                            <a:schemeClr val="dk1"/>
                          </a:solidFill>
                          <a:latin typeface="+mn-lt"/>
                          <a:ea typeface="+mn-ea"/>
                          <a:cs typeface="B Zar" pitchFamily="2" charset="-78"/>
                        </a:rPr>
                        <a:t> عادی </a:t>
                      </a:r>
                      <a:r>
                        <a:rPr kumimoji="0" lang="fa-IR" kern="1200" dirty="0" smtClean="0">
                          <a:solidFill>
                            <a:schemeClr val="dk1"/>
                          </a:solidFill>
                          <a:latin typeface="+mn-lt"/>
                          <a:ea typeface="+mn-ea"/>
                          <a:cs typeface="B Zar" pitchFamily="2" charset="-78"/>
                        </a:rPr>
                        <a:t>از جمع آوری ، نگهدارای ، تحویل ، حمل و نقل و امحای نهایی</a:t>
                      </a:r>
                    </a:p>
                    <a:p>
                      <a:pPr algn="justLow" rtl="1">
                        <a:lnSpc>
                          <a:spcPct val="100000"/>
                        </a:lnSpc>
                        <a:buFontTx/>
                        <a:buNone/>
                      </a:pPr>
                      <a:r>
                        <a:rPr kumimoji="0" lang="fa-IR" kern="1200" dirty="0" smtClean="0">
                          <a:solidFill>
                            <a:schemeClr val="dk1"/>
                          </a:solidFill>
                          <a:latin typeface="+mn-lt"/>
                          <a:ea typeface="+mn-ea"/>
                          <a:cs typeface="B Zar" pitchFamily="2" charset="-78"/>
                        </a:rPr>
                        <a:t>معرفی روشهای مورد تایید سازمان حفاظت محیط زیست</a:t>
                      </a:r>
                    </a:p>
                    <a:p>
                      <a:pPr algn="justLow" rtl="1">
                        <a:lnSpc>
                          <a:spcPct val="100000"/>
                        </a:lnSpc>
                        <a:buFontTx/>
                        <a:buNone/>
                      </a:pPr>
                      <a:r>
                        <a:rPr kumimoji="0" lang="fa-IR" kern="1200" dirty="0" smtClean="0">
                          <a:solidFill>
                            <a:schemeClr val="dk1"/>
                          </a:solidFill>
                          <a:latin typeface="+mn-lt"/>
                          <a:ea typeface="+mn-ea"/>
                          <a:cs typeface="B Zar" pitchFamily="2" charset="-78"/>
                        </a:rPr>
                        <a:t>چگونه پسماند کمتری تولید نماییم؟</a:t>
                      </a:r>
                    </a:p>
                    <a:p>
                      <a:pPr algn="justLow" rtl="1">
                        <a:lnSpc>
                          <a:spcPct val="100000"/>
                        </a:lnSpc>
                        <a:buFontTx/>
                        <a:buNone/>
                      </a:pPr>
                      <a:r>
                        <a:rPr kumimoji="0" lang="fa-IR" kern="1200" dirty="0" smtClean="0">
                          <a:solidFill>
                            <a:schemeClr val="dk1"/>
                          </a:solidFill>
                          <a:latin typeface="+mn-lt"/>
                          <a:ea typeface="+mn-ea"/>
                          <a:cs typeface="B Zar" pitchFamily="2" charset="-78"/>
                        </a:rPr>
                        <a:t>چگونه پسماندها را تفکیک نماییم ؟</a:t>
                      </a:r>
                    </a:p>
                    <a:p>
                      <a:pPr algn="justLow" rtl="1">
                        <a:lnSpc>
                          <a:spcPct val="100000"/>
                        </a:lnSpc>
                        <a:buFontTx/>
                        <a:buNone/>
                      </a:pPr>
                      <a:r>
                        <a:rPr kumimoji="0" lang="fa-IR" kern="1200" dirty="0" smtClean="0">
                          <a:solidFill>
                            <a:schemeClr val="dk1"/>
                          </a:solidFill>
                          <a:latin typeface="+mn-lt"/>
                          <a:ea typeface="+mn-ea"/>
                          <a:cs typeface="B Zar" pitchFamily="2" charset="-78"/>
                        </a:rPr>
                        <a:t>باتریها ، لامپها ، فلورسنتها ، حشره کش های خانگی ، آفت کش ها و کود های شیمیایی ، داروها و ... (جزء ویژه پسماندها عادی )</a:t>
                      </a:r>
                    </a:p>
                    <a:p>
                      <a:pPr algn="justLow" rtl="1">
                        <a:lnSpc>
                          <a:spcPct val="100000"/>
                        </a:lnSpc>
                        <a:buFontTx/>
                        <a:buNone/>
                      </a:pPr>
                      <a:r>
                        <a:rPr kumimoji="0" lang="fa-IR" kern="1200" dirty="0" smtClean="0">
                          <a:solidFill>
                            <a:schemeClr val="dk1"/>
                          </a:solidFill>
                          <a:latin typeface="+mn-lt"/>
                          <a:ea typeface="+mn-ea"/>
                          <a:cs typeface="B Zar" pitchFamily="2" charset="-78"/>
                        </a:rPr>
                        <a:t>تولید کمپوست</a:t>
                      </a:r>
                      <a:r>
                        <a:rPr kumimoji="0" lang="fa-IR" kern="1200" baseline="0" dirty="0" smtClean="0">
                          <a:solidFill>
                            <a:schemeClr val="dk1"/>
                          </a:solidFill>
                          <a:latin typeface="+mn-lt"/>
                          <a:ea typeface="+mn-ea"/>
                          <a:cs typeface="B Zar" pitchFamily="2" charset="-78"/>
                        </a:rPr>
                        <a:t> در خانه ها و اماکن مسکونی</a:t>
                      </a:r>
                      <a:endParaRPr kumimoji="0" lang="fa-IR" kern="1200" dirty="0" smtClean="0">
                        <a:solidFill>
                          <a:schemeClr val="dk1"/>
                        </a:solidFill>
                        <a:latin typeface="+mn-lt"/>
                        <a:ea typeface="+mn-ea"/>
                        <a:cs typeface="B Zar" pitchFamily="2" charset="-78"/>
                      </a:endParaRPr>
                    </a:p>
                    <a:p>
                      <a:pPr algn="justLow" rtl="1">
                        <a:lnSpc>
                          <a:spcPct val="100000"/>
                        </a:lnSpc>
                        <a:buFontTx/>
                        <a:buNone/>
                      </a:pPr>
                      <a:r>
                        <a:rPr kumimoji="0" lang="fa-IR" kern="1200" dirty="0" smtClean="0">
                          <a:solidFill>
                            <a:schemeClr val="dk1"/>
                          </a:solidFill>
                          <a:latin typeface="+mn-lt"/>
                          <a:ea typeface="+mn-ea"/>
                          <a:cs typeface="B Zar" pitchFamily="2" charset="-78"/>
                        </a:rPr>
                        <a:t>چگونه از ظرفیت های کنونی فراهم</a:t>
                      </a:r>
                      <a:r>
                        <a:rPr kumimoji="0" lang="fa-IR" kern="1200" baseline="0" dirty="0" smtClean="0">
                          <a:solidFill>
                            <a:schemeClr val="dk1"/>
                          </a:solidFill>
                          <a:latin typeface="+mn-lt"/>
                          <a:ea typeface="+mn-ea"/>
                          <a:cs typeface="B Zar" pitchFamily="2" charset="-78"/>
                        </a:rPr>
                        <a:t> شده در شهر ها و روستاها برای تحویل ضایعات تفکیک شده بهره مند شویم؟</a:t>
                      </a:r>
                      <a:endParaRPr kumimoji="0" lang="fa-IR" kern="1200" dirty="0" smtClean="0">
                        <a:solidFill>
                          <a:schemeClr val="dk1"/>
                        </a:solidFill>
                        <a:latin typeface="+mn-lt"/>
                        <a:ea typeface="+mn-ea"/>
                        <a:cs typeface="B Zar" pitchFamily="2" charset="-78"/>
                      </a:endParaRPr>
                    </a:p>
                    <a:p>
                      <a:pPr algn="justLow" rtl="1">
                        <a:lnSpc>
                          <a:spcPct val="100000"/>
                        </a:lnSpc>
                        <a:buFontTx/>
                        <a:buNone/>
                      </a:pPr>
                      <a:r>
                        <a:rPr kumimoji="0" lang="fa-IR" kern="1200" dirty="0" smtClean="0">
                          <a:solidFill>
                            <a:schemeClr val="dk1"/>
                          </a:solidFill>
                          <a:latin typeface="+mn-lt"/>
                          <a:ea typeface="+mn-ea"/>
                          <a:cs typeface="B Zar" pitchFamily="2" charset="-78"/>
                        </a:rPr>
                        <a:t>معرفی بهترین روشهای بروز دنیا ( با تاکید بر بازیافت ، بازیابی ، دفن مهندسی ، پسماند سوز های استاندارد )</a:t>
                      </a:r>
                    </a:p>
                    <a:p>
                      <a:pPr algn="justLow" rtl="1">
                        <a:lnSpc>
                          <a:spcPct val="100000"/>
                        </a:lnSpc>
                        <a:buFontTx/>
                        <a:buNone/>
                      </a:pPr>
                      <a:r>
                        <a:rPr kumimoji="0" lang="fa-IR" kern="1200" dirty="0" smtClean="0">
                          <a:solidFill>
                            <a:schemeClr val="dk1"/>
                          </a:solidFill>
                          <a:latin typeface="+mn-lt"/>
                          <a:ea typeface="+mn-ea"/>
                          <a:cs typeface="B Zar" pitchFamily="2" charset="-78"/>
                        </a:rPr>
                        <a:t>معرفی مسئولین مدیریت اجرایی پسماندهای عادی بر اساس قانون</a:t>
                      </a:r>
                    </a:p>
                    <a:p>
                      <a:pPr algn="justLow" rtl="1">
                        <a:lnSpc>
                          <a:spcPct val="100000"/>
                        </a:lnSpc>
                        <a:buFontTx/>
                        <a:buNone/>
                      </a:pPr>
                      <a:r>
                        <a:rPr kumimoji="0" lang="fa-IR" kern="1200" dirty="0" smtClean="0">
                          <a:solidFill>
                            <a:schemeClr val="dk1"/>
                          </a:solidFill>
                          <a:latin typeface="+mn-lt"/>
                          <a:ea typeface="+mn-ea"/>
                          <a:cs typeface="B Zar" pitchFamily="2" charset="-78"/>
                        </a:rPr>
                        <a:t>آشنایی با قوانین ( مهمترین مواد</a:t>
                      </a:r>
                      <a:r>
                        <a:rPr kumimoji="0" lang="fa-IR" kern="1200" baseline="0" dirty="0" smtClean="0">
                          <a:solidFill>
                            <a:schemeClr val="dk1"/>
                          </a:solidFill>
                          <a:latin typeface="+mn-lt"/>
                          <a:ea typeface="+mn-ea"/>
                          <a:cs typeface="B Zar" pitchFamily="2" charset="-78"/>
                        </a:rPr>
                        <a:t> قانونی قابل استناد) </a:t>
                      </a:r>
                      <a:r>
                        <a:rPr kumimoji="0" lang="fa-IR" kern="1200" dirty="0" smtClean="0">
                          <a:solidFill>
                            <a:schemeClr val="dk1"/>
                          </a:solidFill>
                          <a:latin typeface="+mn-lt"/>
                          <a:ea typeface="+mn-ea"/>
                          <a:cs typeface="B Zar" pitchFamily="2" charset="-78"/>
                        </a:rPr>
                        <a:t>و نحوه پیگیری موضوع تا حصول نتیجه </a:t>
                      </a:r>
                      <a:endParaRPr kumimoji="0" lang="fa-IR" kern="1200" dirty="0">
                        <a:solidFill>
                          <a:schemeClr val="dk1"/>
                        </a:solidFill>
                        <a:latin typeface="+mn-lt"/>
                        <a:ea typeface="+mn-ea"/>
                        <a:cs typeface="B Zar"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fa-IR" kern="1200" dirty="0" smtClean="0">
                          <a:solidFill>
                            <a:schemeClr val="dk1"/>
                          </a:solidFill>
                          <a:latin typeface="+mn-lt"/>
                          <a:ea typeface="+mn-ea"/>
                          <a:cs typeface="B Zar" pitchFamily="2" charset="-78"/>
                        </a:rPr>
                        <a:t>عدم مدیریت صحیح پسماندهای عادی در شهر ها و روستاها </a:t>
                      </a:r>
                    </a:p>
                    <a:p>
                      <a:pPr marL="0" marR="0" indent="0" algn="r" defTabSz="914400" rtl="1" eaLnBrk="1" fontAlgn="auto" latinLnBrk="0" hangingPunct="1">
                        <a:lnSpc>
                          <a:spcPct val="100000"/>
                        </a:lnSpc>
                        <a:spcBef>
                          <a:spcPts val="0"/>
                        </a:spcBef>
                        <a:spcAft>
                          <a:spcPts val="0"/>
                        </a:spcAft>
                        <a:buClrTx/>
                        <a:buSzTx/>
                        <a:buFontTx/>
                        <a:buNone/>
                        <a:tabLst/>
                        <a:defRPr/>
                      </a:pPr>
                      <a:r>
                        <a:rPr kumimoji="0" lang="fa-IR" kern="1200" dirty="0" smtClean="0">
                          <a:solidFill>
                            <a:schemeClr val="dk1"/>
                          </a:solidFill>
                          <a:latin typeface="+mn-lt"/>
                          <a:ea typeface="+mn-ea"/>
                          <a:cs typeface="B Zar" pitchFamily="2" charset="-78"/>
                        </a:rPr>
                        <a:t>( عدم اجرای کلیه حلقه های مدیریت پسماندهای عادی)</a:t>
                      </a:r>
                    </a:p>
                    <a:p>
                      <a:pPr marL="0" marR="0" indent="0" algn="r" defTabSz="914400" rtl="1" eaLnBrk="1" fontAlgn="auto" latinLnBrk="0" hangingPunct="1">
                        <a:lnSpc>
                          <a:spcPct val="100000"/>
                        </a:lnSpc>
                        <a:spcBef>
                          <a:spcPts val="0"/>
                        </a:spcBef>
                        <a:spcAft>
                          <a:spcPts val="0"/>
                        </a:spcAft>
                        <a:buClrTx/>
                        <a:buSzTx/>
                        <a:buFontTx/>
                        <a:buNone/>
                        <a:tabLst/>
                        <a:defRPr/>
                      </a:pPr>
                      <a:r>
                        <a:rPr kumimoji="0" lang="fa-IR" kern="1200" dirty="0" smtClean="0">
                          <a:solidFill>
                            <a:schemeClr val="dk1"/>
                          </a:solidFill>
                          <a:latin typeface="+mn-lt"/>
                          <a:ea typeface="+mn-ea"/>
                          <a:cs typeface="B Zar" pitchFamily="2" charset="-78"/>
                        </a:rPr>
                        <a:t>تولید پسماند بیشتر از متوسط سرانه تولیدی پسماندهای</a:t>
                      </a:r>
                      <a:r>
                        <a:rPr kumimoji="0" lang="fa-IR" kern="1200" baseline="0" dirty="0" smtClean="0">
                          <a:solidFill>
                            <a:schemeClr val="dk1"/>
                          </a:solidFill>
                          <a:latin typeface="+mn-lt"/>
                          <a:ea typeface="+mn-ea"/>
                          <a:cs typeface="B Zar" pitchFamily="2" charset="-78"/>
                        </a:rPr>
                        <a:t> عادی در بیشتر کشورهای دارای مدیریت صحیح</a:t>
                      </a:r>
                    </a:p>
                    <a:p>
                      <a:pPr marL="0" marR="0" indent="0" algn="r" defTabSz="914400" rtl="1" eaLnBrk="1" fontAlgn="auto" latinLnBrk="0" hangingPunct="1">
                        <a:lnSpc>
                          <a:spcPct val="100000"/>
                        </a:lnSpc>
                        <a:spcBef>
                          <a:spcPts val="0"/>
                        </a:spcBef>
                        <a:spcAft>
                          <a:spcPts val="0"/>
                        </a:spcAft>
                        <a:buClrTx/>
                        <a:buSzTx/>
                        <a:buFontTx/>
                        <a:buNone/>
                        <a:tabLst/>
                        <a:defRPr/>
                      </a:pPr>
                      <a:r>
                        <a:rPr kumimoji="0" lang="fa-IR" kern="1200" baseline="0" dirty="0" smtClean="0">
                          <a:solidFill>
                            <a:schemeClr val="dk1"/>
                          </a:solidFill>
                          <a:latin typeface="+mn-lt"/>
                          <a:ea typeface="+mn-ea"/>
                          <a:cs typeface="B Zar" pitchFamily="2" charset="-78"/>
                        </a:rPr>
                        <a:t>مصرف بیش از حد و غیر قابل توجیه کیسه های پلاستیکی و ظروف یکبارمصرف </a:t>
                      </a:r>
                      <a:endParaRPr kumimoji="0" lang="fa-IR" kern="1200" dirty="0" smtClean="0">
                        <a:solidFill>
                          <a:schemeClr val="dk1"/>
                        </a:solidFill>
                        <a:latin typeface="+mn-lt"/>
                        <a:ea typeface="+mn-ea"/>
                        <a:cs typeface="B Zar"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kumimoji="0" lang="fa-IR" kern="1200" dirty="0" smtClean="0">
                          <a:solidFill>
                            <a:schemeClr val="dk1"/>
                          </a:solidFill>
                          <a:latin typeface="+mn-lt"/>
                          <a:ea typeface="+mn-ea"/>
                          <a:cs typeface="B Zar" pitchFamily="2" charset="-78"/>
                        </a:rPr>
                        <a:t>عدم تفکیک از مبداء</a:t>
                      </a:r>
                    </a:p>
                    <a:p>
                      <a:pPr algn="justLow" rtl="1"/>
                      <a:r>
                        <a:rPr lang="fa-IR" dirty="0" smtClean="0">
                          <a:cs typeface="B Zar" pitchFamily="2" charset="-78"/>
                        </a:rPr>
                        <a:t>مخلوط شدن پسماندهای پزشکی و کشاورزی با پسماندهای عادی ( عدم مدیزیت</a:t>
                      </a:r>
                      <a:r>
                        <a:rPr lang="fa-IR" baseline="0" dirty="0" smtClean="0">
                          <a:cs typeface="B Zar" pitchFamily="2" charset="-78"/>
                        </a:rPr>
                        <a:t> صحیح جزء ویژه پسماندهای عادی) </a:t>
                      </a:r>
                    </a:p>
                    <a:p>
                      <a:pPr marL="0" marR="0" indent="0" algn="r" defTabSz="914400" rtl="1" eaLnBrk="1" fontAlgn="auto" latinLnBrk="0" hangingPunct="1">
                        <a:lnSpc>
                          <a:spcPct val="100000"/>
                        </a:lnSpc>
                        <a:spcBef>
                          <a:spcPts val="0"/>
                        </a:spcBef>
                        <a:spcAft>
                          <a:spcPts val="0"/>
                        </a:spcAft>
                        <a:buClrTx/>
                        <a:buSzTx/>
                        <a:buFontTx/>
                        <a:buNone/>
                        <a:tabLst/>
                        <a:defRPr/>
                      </a:pPr>
                      <a:r>
                        <a:rPr kumimoji="0" lang="fa-IR" kern="1200" dirty="0" smtClean="0">
                          <a:solidFill>
                            <a:schemeClr val="dk1"/>
                          </a:solidFill>
                          <a:latin typeface="+mn-lt"/>
                          <a:ea typeface="+mn-ea"/>
                          <a:cs typeface="B Zar" pitchFamily="2" charset="-78"/>
                        </a:rPr>
                        <a:t>مافیای پسماند در شهر ها و روستاها</a:t>
                      </a:r>
                    </a:p>
                    <a:p>
                      <a:pPr marL="0" marR="0" indent="0" algn="r" defTabSz="914400" rtl="1" eaLnBrk="1" fontAlgn="auto" latinLnBrk="0" hangingPunct="1">
                        <a:lnSpc>
                          <a:spcPct val="100000"/>
                        </a:lnSpc>
                        <a:spcBef>
                          <a:spcPts val="0"/>
                        </a:spcBef>
                        <a:spcAft>
                          <a:spcPts val="0"/>
                        </a:spcAft>
                        <a:buClrTx/>
                        <a:buSzTx/>
                        <a:buFontTx/>
                        <a:buNone/>
                        <a:tabLst/>
                        <a:defRPr/>
                      </a:pPr>
                      <a:r>
                        <a:rPr kumimoji="0" lang="fa-IR" kern="1200" dirty="0" smtClean="0">
                          <a:solidFill>
                            <a:schemeClr val="dk1"/>
                          </a:solidFill>
                          <a:latin typeface="+mn-lt"/>
                          <a:ea typeface="+mn-ea"/>
                          <a:cs typeface="B Zar" pitchFamily="2" charset="-78"/>
                        </a:rPr>
                        <a:t>نگهداری نامناسب در مراکز موقت</a:t>
                      </a:r>
                    </a:p>
                    <a:p>
                      <a:pPr marL="0" marR="0" indent="0" algn="r" defTabSz="914400" rtl="1" eaLnBrk="1" fontAlgn="auto" latinLnBrk="0" hangingPunct="1">
                        <a:lnSpc>
                          <a:spcPct val="100000"/>
                        </a:lnSpc>
                        <a:spcBef>
                          <a:spcPts val="0"/>
                        </a:spcBef>
                        <a:spcAft>
                          <a:spcPts val="0"/>
                        </a:spcAft>
                        <a:buClrTx/>
                        <a:buSzTx/>
                        <a:buFontTx/>
                        <a:buNone/>
                        <a:tabLst/>
                        <a:defRPr/>
                      </a:pPr>
                      <a:r>
                        <a:rPr kumimoji="0" lang="fa-IR" kern="1200" dirty="0" smtClean="0">
                          <a:solidFill>
                            <a:schemeClr val="dk1"/>
                          </a:solidFill>
                          <a:latin typeface="+mn-lt"/>
                          <a:ea typeface="+mn-ea"/>
                          <a:cs typeface="B Zar" pitchFamily="2" charset="-78"/>
                        </a:rPr>
                        <a:t>جمع آوری ، انتقال و حمل و نقل نامناسب و غیر اصولی</a:t>
                      </a:r>
                    </a:p>
                    <a:p>
                      <a:pPr marL="0" marR="0" indent="0" algn="r" defTabSz="914400" rtl="1" eaLnBrk="1" fontAlgn="auto" latinLnBrk="0" hangingPunct="1">
                        <a:lnSpc>
                          <a:spcPct val="100000"/>
                        </a:lnSpc>
                        <a:spcBef>
                          <a:spcPts val="0"/>
                        </a:spcBef>
                        <a:spcAft>
                          <a:spcPts val="0"/>
                        </a:spcAft>
                        <a:buClrTx/>
                        <a:buSzTx/>
                        <a:buFontTx/>
                        <a:buNone/>
                        <a:tabLst/>
                        <a:defRPr/>
                      </a:pPr>
                      <a:r>
                        <a:rPr kumimoji="0" lang="fa-IR" kern="1200" dirty="0" smtClean="0">
                          <a:solidFill>
                            <a:schemeClr val="dk1"/>
                          </a:solidFill>
                          <a:latin typeface="+mn-lt"/>
                          <a:ea typeface="+mn-ea"/>
                          <a:cs typeface="B Zar" pitchFamily="2" charset="-78"/>
                        </a:rPr>
                        <a:t>امحای نهایی نامناسب</a:t>
                      </a:r>
                    </a:p>
                    <a:p>
                      <a:pPr marL="0" marR="0" indent="0" algn="r" defTabSz="914400" rtl="1" eaLnBrk="1" fontAlgn="auto" latinLnBrk="0" hangingPunct="1">
                        <a:lnSpc>
                          <a:spcPct val="100000"/>
                        </a:lnSpc>
                        <a:spcBef>
                          <a:spcPts val="0"/>
                        </a:spcBef>
                        <a:spcAft>
                          <a:spcPts val="0"/>
                        </a:spcAft>
                        <a:buClrTx/>
                        <a:buSzTx/>
                        <a:buFontTx/>
                        <a:buNone/>
                        <a:tabLst/>
                        <a:defRPr/>
                      </a:pPr>
                      <a:r>
                        <a:rPr kumimoji="0" lang="fa-IR" kern="1200" dirty="0" smtClean="0">
                          <a:solidFill>
                            <a:schemeClr val="dk1"/>
                          </a:solidFill>
                          <a:latin typeface="+mn-lt"/>
                          <a:ea typeface="+mn-ea"/>
                          <a:cs typeface="B Zar" pitchFamily="2" charset="-78"/>
                        </a:rPr>
                        <a:t>تخلیه پسماند ( عمدتا روستاها) در رودخانه ها </a:t>
                      </a:r>
                    </a:p>
                    <a:p>
                      <a:pPr marL="0" marR="0" indent="0" algn="r" defTabSz="914400" rtl="1" eaLnBrk="1" fontAlgn="auto" latinLnBrk="0" hangingPunct="1">
                        <a:lnSpc>
                          <a:spcPct val="100000"/>
                        </a:lnSpc>
                        <a:spcBef>
                          <a:spcPts val="0"/>
                        </a:spcBef>
                        <a:spcAft>
                          <a:spcPts val="0"/>
                        </a:spcAft>
                        <a:buClrTx/>
                        <a:buSzTx/>
                        <a:buFontTx/>
                        <a:buNone/>
                        <a:tabLst/>
                        <a:defRPr/>
                      </a:pPr>
                      <a:r>
                        <a:rPr kumimoji="0" lang="fa-IR" kern="1200" dirty="0" smtClean="0">
                          <a:solidFill>
                            <a:schemeClr val="dk1"/>
                          </a:solidFill>
                          <a:latin typeface="+mn-lt"/>
                          <a:ea typeface="+mn-ea"/>
                          <a:cs typeface="B Zar" pitchFamily="2" charset="-78"/>
                        </a:rPr>
                        <a:t>آلودگی جنگلها ، سواحل و منابع طبیعی</a:t>
                      </a:r>
                    </a:p>
                    <a:p>
                      <a:pPr algn="justLow" rtl="1"/>
                      <a:r>
                        <a:rPr lang="fa-IR" dirty="0" smtClean="0">
                          <a:cs typeface="B Zar" pitchFamily="2" charset="-78"/>
                        </a:rPr>
                        <a:t>سوزاندن پسماندها</a:t>
                      </a:r>
                      <a:r>
                        <a:rPr lang="fa-IR" baseline="0" dirty="0" smtClean="0">
                          <a:cs typeface="B Zar" pitchFamily="2" charset="-78"/>
                        </a:rPr>
                        <a:t> در فضای آزاد</a:t>
                      </a:r>
                    </a:p>
                    <a:p>
                      <a:pPr marL="0" marR="0" indent="0" algn="r" defTabSz="914400" rtl="1" eaLnBrk="1" fontAlgn="auto" latinLnBrk="0" hangingPunct="1">
                        <a:lnSpc>
                          <a:spcPct val="100000"/>
                        </a:lnSpc>
                        <a:spcBef>
                          <a:spcPts val="0"/>
                        </a:spcBef>
                        <a:spcAft>
                          <a:spcPts val="0"/>
                        </a:spcAft>
                        <a:buClrTx/>
                        <a:buSzTx/>
                        <a:buFontTx/>
                        <a:buNone/>
                        <a:tabLst/>
                        <a:defRPr/>
                      </a:pPr>
                      <a:r>
                        <a:rPr kumimoji="0" lang="fa-IR" kern="1200" dirty="0" smtClean="0">
                          <a:solidFill>
                            <a:schemeClr val="dk1"/>
                          </a:solidFill>
                          <a:latin typeface="+mn-lt"/>
                          <a:ea typeface="+mn-ea"/>
                          <a:cs typeface="B Zar" pitchFamily="2" charset="-78"/>
                        </a:rPr>
                        <a:t>رها سازی پلاستیک ها در سواحل</a:t>
                      </a:r>
                      <a:r>
                        <a:rPr kumimoji="0" lang="fa-IR" kern="1200" baseline="0" dirty="0" smtClean="0">
                          <a:solidFill>
                            <a:schemeClr val="dk1"/>
                          </a:solidFill>
                          <a:latin typeface="+mn-lt"/>
                          <a:ea typeface="+mn-ea"/>
                          <a:cs typeface="B Zar" pitchFamily="2" charset="-78"/>
                        </a:rPr>
                        <a:t> ، جنگلها و </a:t>
                      </a:r>
                      <a:r>
                        <a:rPr kumimoji="0" lang="fa-IR" kern="1200" dirty="0" smtClean="0">
                          <a:solidFill>
                            <a:schemeClr val="dk1"/>
                          </a:solidFill>
                          <a:latin typeface="+mn-lt"/>
                          <a:ea typeface="+mn-ea"/>
                          <a:cs typeface="B Zar" pitchFamily="2" charset="-78"/>
                        </a:rPr>
                        <a:t>محدوده های شهرها و روستاها</a:t>
                      </a:r>
                    </a:p>
                    <a:p>
                      <a:pPr marL="0" marR="0" indent="0" algn="r" defTabSz="914400" rtl="1" eaLnBrk="1" fontAlgn="auto" latinLnBrk="0" hangingPunct="1">
                        <a:lnSpc>
                          <a:spcPct val="100000"/>
                        </a:lnSpc>
                        <a:spcBef>
                          <a:spcPts val="0"/>
                        </a:spcBef>
                        <a:spcAft>
                          <a:spcPts val="0"/>
                        </a:spcAft>
                        <a:buClrTx/>
                        <a:buSzTx/>
                        <a:buFontTx/>
                        <a:buNone/>
                        <a:tabLst/>
                        <a:defRPr/>
                      </a:pPr>
                      <a:r>
                        <a:rPr kumimoji="0" lang="fa-IR" kern="1200" dirty="0" smtClean="0">
                          <a:solidFill>
                            <a:schemeClr val="dk1"/>
                          </a:solidFill>
                          <a:latin typeface="+mn-lt"/>
                          <a:ea typeface="+mn-ea"/>
                          <a:cs typeface="B Zar" pitchFamily="2" charset="-78"/>
                        </a:rPr>
                        <a:t>بوی نامناسب </a:t>
                      </a:r>
                    </a:p>
                    <a:p>
                      <a:pPr marL="0" marR="0" indent="0" algn="r" defTabSz="914400" rtl="1" eaLnBrk="1" fontAlgn="auto" latinLnBrk="0" hangingPunct="1">
                        <a:lnSpc>
                          <a:spcPct val="100000"/>
                        </a:lnSpc>
                        <a:spcBef>
                          <a:spcPts val="0"/>
                        </a:spcBef>
                        <a:spcAft>
                          <a:spcPts val="0"/>
                        </a:spcAft>
                        <a:buClrTx/>
                        <a:buSzTx/>
                        <a:buFontTx/>
                        <a:buNone/>
                        <a:tabLst/>
                        <a:defRPr/>
                      </a:pPr>
                      <a:r>
                        <a:rPr kumimoji="0" lang="fa-IR" kern="1200" dirty="0" smtClean="0">
                          <a:solidFill>
                            <a:schemeClr val="dk1"/>
                          </a:solidFill>
                          <a:latin typeface="+mn-lt"/>
                          <a:ea typeface="+mn-ea"/>
                          <a:cs typeface="B Zar" pitchFamily="2" charset="-78"/>
                        </a:rPr>
                        <a:t>آلودگی</a:t>
                      </a:r>
                      <a:r>
                        <a:rPr kumimoji="0" lang="fa-IR" kern="1200" baseline="0" dirty="0" smtClean="0">
                          <a:solidFill>
                            <a:schemeClr val="dk1"/>
                          </a:solidFill>
                          <a:latin typeface="+mn-lt"/>
                          <a:ea typeface="+mn-ea"/>
                          <a:cs typeface="B Zar" pitchFamily="2" charset="-78"/>
                        </a:rPr>
                        <a:t> منظر</a:t>
                      </a:r>
                      <a:endParaRPr kumimoji="0" lang="fa-IR" kern="1200" dirty="0" smtClean="0">
                        <a:solidFill>
                          <a:schemeClr val="dk1"/>
                        </a:solidFill>
                        <a:latin typeface="+mn-lt"/>
                        <a:ea typeface="+mn-ea"/>
                        <a:cs typeface="B Zar"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kumimoji="0" lang="fa-IR" kern="1200" dirty="0" smtClean="0">
                          <a:solidFill>
                            <a:schemeClr val="dk1"/>
                          </a:solidFill>
                          <a:latin typeface="+mn-lt"/>
                          <a:ea typeface="+mn-ea"/>
                          <a:cs typeface="B Zar" pitchFamily="2" charset="-78"/>
                        </a:rPr>
                        <a:t>هدر رفت منابع و انرژی </a:t>
                      </a:r>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181600"/>
          </a:xfrm>
        </p:spPr>
        <p:txBody>
          <a:bodyPr>
            <a:normAutofit/>
          </a:bodyPr>
          <a:lstStyle/>
          <a:p>
            <a:pPr lvl="0" algn="just" rtl="1">
              <a:lnSpc>
                <a:spcPct val="200000"/>
              </a:lnSpc>
            </a:pPr>
            <a:endParaRPr lang="fa-IR" sz="2200" dirty="0" smtClean="0">
              <a:cs typeface="B Zar" pitchFamily="2" charset="-78"/>
            </a:endParaRPr>
          </a:p>
          <a:p>
            <a:pPr lvl="0" algn="just" rtl="1">
              <a:lnSpc>
                <a:spcPct val="200000"/>
              </a:lnSpc>
              <a:buNone/>
            </a:pPr>
            <a:endParaRPr lang="fa-IR" sz="2200" dirty="0" smtClean="0">
              <a:cs typeface="B Zar" pitchFamily="2" charset="-78"/>
            </a:endParaRPr>
          </a:p>
          <a:p>
            <a:pPr lvl="0" algn="just" rtl="1">
              <a:lnSpc>
                <a:spcPct val="200000"/>
              </a:lnSpc>
            </a:pPr>
            <a:endParaRPr lang="fa-IR" sz="2200" dirty="0" smtClean="0">
              <a:cs typeface="B Zar" pitchFamily="2" charset="-78"/>
            </a:endParaRPr>
          </a:p>
          <a:p>
            <a:pPr lvl="0" algn="just" rtl="1">
              <a:lnSpc>
                <a:spcPct val="200000"/>
              </a:lnSpc>
            </a:pPr>
            <a:endParaRPr lang="fa-IR" sz="2200" dirty="0" smtClean="0">
              <a:cs typeface="B Zar" pitchFamily="2" charset="-78"/>
            </a:endParaRPr>
          </a:p>
          <a:p>
            <a:pPr lvl="0" algn="just" rtl="1">
              <a:lnSpc>
                <a:spcPct val="200000"/>
              </a:lnSpc>
            </a:pPr>
            <a:endParaRPr lang="fa-IR" sz="2200" dirty="0" smtClean="0">
              <a:cs typeface="B Zar" pitchFamily="2" charset="-78"/>
            </a:endParaRPr>
          </a:p>
          <a:p>
            <a:pPr lvl="0" algn="just" rtl="1">
              <a:lnSpc>
                <a:spcPct val="200000"/>
              </a:lnSpc>
              <a:buNone/>
            </a:pPr>
            <a:endParaRPr lang="fa-IR" sz="2200" dirty="0" smtClean="0">
              <a:cs typeface="B Zar" pitchFamily="2" charset="-78"/>
            </a:endParaRPr>
          </a:p>
          <a:p>
            <a:pPr algn="just" rtl="1">
              <a:lnSpc>
                <a:spcPct val="150000"/>
              </a:lnSpc>
              <a:buClr>
                <a:schemeClr val="tx1"/>
              </a:buClr>
            </a:pPr>
            <a:endParaRPr lang="en-US" sz="1700" dirty="0" smtClean="0">
              <a:cs typeface="B Zar" pitchFamily="2" charset="-78"/>
            </a:endParaRPr>
          </a:p>
          <a:p>
            <a:pPr lvl="0" algn="just" rtl="1">
              <a:lnSpc>
                <a:spcPct val="150000"/>
              </a:lnSpc>
              <a:buClr>
                <a:srgbClr val="C00000"/>
              </a:buClr>
            </a:pPr>
            <a:endParaRPr lang="en-US" sz="2400" dirty="0" smtClean="0">
              <a:cs typeface="B Zar" pitchFamily="2" charset="-78"/>
            </a:endParaRPr>
          </a:p>
          <a:p>
            <a:pPr algn="just" rtl="1">
              <a:lnSpc>
                <a:spcPct val="150000"/>
              </a:lnSpc>
              <a:buClr>
                <a:srgbClr val="C00000"/>
              </a:buClr>
            </a:pPr>
            <a:endParaRPr lang="en-US" sz="2400" dirty="0" smtClean="0">
              <a:solidFill>
                <a:srgbClr val="002060"/>
              </a:solidFill>
              <a:cs typeface="B Zar" pitchFamily="2" charset="-78"/>
            </a:endParaRPr>
          </a:p>
          <a:p>
            <a:pPr lvl="0" algn="just" rtl="1">
              <a:lnSpc>
                <a:spcPct val="150000"/>
              </a:lnSpc>
            </a:pPr>
            <a:endParaRPr lang="en-US" sz="2400" dirty="0" smtClean="0">
              <a:cs typeface="B Zar" pitchFamily="2" charset="-78"/>
            </a:endParaRPr>
          </a:p>
          <a:p>
            <a:endParaRPr lang="en-US" dirty="0"/>
          </a:p>
        </p:txBody>
      </p:sp>
      <p:graphicFrame>
        <p:nvGraphicFramePr>
          <p:cNvPr id="6" name="Table 5"/>
          <p:cNvGraphicFramePr>
            <a:graphicFrameLocks noGrp="1"/>
          </p:cNvGraphicFramePr>
          <p:nvPr/>
        </p:nvGraphicFramePr>
        <p:xfrm>
          <a:off x="304800" y="457200"/>
          <a:ext cx="8382000" cy="5183597"/>
        </p:xfrm>
        <a:graphic>
          <a:graphicData uri="http://schemas.openxmlformats.org/drawingml/2006/table">
            <a:tbl>
              <a:tblPr firstRow="1" bandRow="1">
                <a:tableStyleId>{5C22544A-7EE6-4342-B048-85BDC9FD1C3A}</a:tableStyleId>
              </a:tblPr>
              <a:tblGrid>
                <a:gridCol w="4789715"/>
                <a:gridCol w="3592285"/>
              </a:tblGrid>
              <a:tr h="428717">
                <a:tc>
                  <a:txBody>
                    <a:bodyPr/>
                    <a:lstStyle/>
                    <a:p>
                      <a:pPr algn="ctr"/>
                      <a:r>
                        <a:rPr lang="fa-IR" dirty="0" smtClean="0">
                          <a:solidFill>
                            <a:srgbClr val="FF0000"/>
                          </a:solidFill>
                          <a:cs typeface="B Zar" pitchFamily="2" charset="-78"/>
                        </a:rPr>
                        <a:t> آموزش های پیشنهادی</a:t>
                      </a:r>
                      <a:endParaRPr lang="en-US" dirty="0">
                        <a:solidFill>
                          <a:srgbClr val="FF0000"/>
                        </a:solidFill>
                        <a:cs typeface="B Zar"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cs typeface="B Zar" pitchFamily="2" charset="-78"/>
                        </a:rPr>
                        <a:t>چالش ها : </a:t>
                      </a:r>
                      <a:r>
                        <a:rPr lang="fa-IR" b="1" dirty="0" smtClean="0">
                          <a:solidFill>
                            <a:srgbClr val="FF0000"/>
                          </a:solidFill>
                          <a:cs typeface="B Zar" pitchFamily="2" charset="-78"/>
                        </a:rPr>
                        <a:t>پسماند پزشکی </a:t>
                      </a:r>
                      <a:endParaRPr lang="en-US" b="1" dirty="0" smtClean="0">
                        <a:solidFill>
                          <a:srgbClr val="FF0000"/>
                        </a:solidFill>
                        <a:cs typeface="B Zar" pitchFamily="2" charset="-78"/>
                      </a:endParaRPr>
                    </a:p>
                  </a:txBody>
                  <a:tcPr/>
                </a:tc>
              </a:tr>
              <a:tr h="3911306">
                <a:tc>
                  <a:txBody>
                    <a:bodyPr/>
                    <a:lstStyle/>
                    <a:p>
                      <a:pPr algn="justLow" rtl="1">
                        <a:lnSpc>
                          <a:spcPct val="100000"/>
                        </a:lnSpc>
                        <a:buFontTx/>
                        <a:buNone/>
                      </a:pPr>
                      <a:r>
                        <a:rPr lang="fa-IR" dirty="0" smtClean="0">
                          <a:cs typeface="B Zar" pitchFamily="2" charset="-78"/>
                        </a:rPr>
                        <a:t>آموزش عمومی</a:t>
                      </a:r>
                    </a:p>
                    <a:p>
                      <a:pPr algn="justLow" rtl="1">
                        <a:lnSpc>
                          <a:spcPct val="100000"/>
                        </a:lnSpc>
                        <a:buFontTx/>
                        <a:buNone/>
                      </a:pPr>
                      <a:r>
                        <a:rPr lang="fa-IR" dirty="0" smtClean="0">
                          <a:cs typeface="B Zar" pitchFamily="2" charset="-78"/>
                        </a:rPr>
                        <a:t>تخصصی</a:t>
                      </a:r>
                      <a:r>
                        <a:rPr lang="fa-IR" baseline="0" dirty="0" smtClean="0">
                          <a:cs typeface="B Zar" pitchFamily="2" charset="-78"/>
                        </a:rPr>
                        <a:t> قابل فهم و ساده</a:t>
                      </a:r>
                    </a:p>
                    <a:p>
                      <a:pPr algn="justLow" rtl="1">
                        <a:lnSpc>
                          <a:spcPct val="100000"/>
                        </a:lnSpc>
                        <a:buFontTx/>
                        <a:buNone/>
                      </a:pPr>
                      <a:r>
                        <a:rPr lang="fa-IR" baseline="0" dirty="0" smtClean="0">
                          <a:cs typeface="B Zar" pitchFamily="2" charset="-78"/>
                        </a:rPr>
                        <a:t>معرفی مهمترین خطرات و اثرات سوء زیست محیطی و سلامت</a:t>
                      </a:r>
                    </a:p>
                    <a:p>
                      <a:pPr algn="justLow" rtl="1">
                        <a:lnSpc>
                          <a:spcPct val="100000"/>
                        </a:lnSpc>
                        <a:buFontTx/>
                        <a:buNone/>
                      </a:pPr>
                      <a:r>
                        <a:rPr lang="fa-IR" baseline="0" dirty="0" smtClean="0">
                          <a:cs typeface="B Zar" pitchFamily="2" charset="-78"/>
                        </a:rPr>
                        <a:t>معرفی روشهای معمول مدیریت پسماند از جمع آوری ، نگهدارای ، تحویل ، حمل و نقل و امحای نهایی</a:t>
                      </a:r>
                    </a:p>
                    <a:p>
                      <a:pPr algn="justLow" rtl="1">
                        <a:lnSpc>
                          <a:spcPct val="100000"/>
                        </a:lnSpc>
                        <a:buFontTx/>
                        <a:buNone/>
                      </a:pPr>
                      <a:r>
                        <a:rPr lang="fa-IR" baseline="0" dirty="0" smtClean="0">
                          <a:cs typeface="B Zar" pitchFamily="2" charset="-78"/>
                        </a:rPr>
                        <a:t>معرفی روشهای مدیریت پسماند پزشکی در کشور </a:t>
                      </a:r>
                    </a:p>
                    <a:p>
                      <a:pPr algn="justLow" rtl="1">
                        <a:lnSpc>
                          <a:spcPct val="100000"/>
                        </a:lnSpc>
                        <a:buFontTx/>
                        <a:buNone/>
                      </a:pPr>
                      <a:r>
                        <a:rPr lang="fa-IR" baseline="0" dirty="0" smtClean="0">
                          <a:cs typeface="B Zar" pitchFamily="2" charset="-78"/>
                        </a:rPr>
                        <a:t>معرفی روشهای مورد تایید سازمان حفاظت محیط زیست</a:t>
                      </a:r>
                    </a:p>
                    <a:p>
                      <a:pPr algn="justLow" rtl="1">
                        <a:lnSpc>
                          <a:spcPct val="100000"/>
                        </a:lnSpc>
                        <a:buFontTx/>
                        <a:buNone/>
                      </a:pPr>
                      <a:r>
                        <a:rPr lang="fa-IR" baseline="0" dirty="0" smtClean="0">
                          <a:cs typeface="B Zar" pitchFamily="2" charset="-78"/>
                        </a:rPr>
                        <a:t>معرفی بهترین روشهای بروز دنیا</a:t>
                      </a:r>
                    </a:p>
                    <a:p>
                      <a:pPr algn="justLow" rtl="1">
                        <a:lnSpc>
                          <a:spcPct val="100000"/>
                        </a:lnSpc>
                        <a:buFontTx/>
                        <a:buNone/>
                      </a:pPr>
                      <a:r>
                        <a:rPr lang="fa-IR" baseline="0" dirty="0" smtClean="0">
                          <a:cs typeface="B Zar" pitchFamily="2" charset="-78"/>
                        </a:rPr>
                        <a:t>معرفی مسئولین مدیریت اجرایی پسماندهای پزشکی و بیماستانی بر اساس قانون</a:t>
                      </a:r>
                    </a:p>
                    <a:p>
                      <a:pPr algn="justLow" rtl="1">
                        <a:lnSpc>
                          <a:spcPct val="100000"/>
                        </a:lnSpc>
                        <a:buFontTx/>
                        <a:buNone/>
                      </a:pPr>
                      <a:r>
                        <a:rPr kumimoji="0" lang="fa-IR" kern="1200" dirty="0" smtClean="0">
                          <a:solidFill>
                            <a:schemeClr val="dk1"/>
                          </a:solidFill>
                          <a:latin typeface="+mn-lt"/>
                          <a:ea typeface="+mn-ea"/>
                          <a:cs typeface="B Zar" pitchFamily="2" charset="-78"/>
                        </a:rPr>
                        <a:t>آشنایی با قوانین و </a:t>
                      </a:r>
                      <a:r>
                        <a:rPr lang="fa-IR" baseline="0" dirty="0" smtClean="0">
                          <a:cs typeface="B Zar" pitchFamily="2" charset="-78"/>
                        </a:rPr>
                        <a:t>نحوه پیگیری موضوع تا حصول نتیجه </a:t>
                      </a:r>
                      <a:endParaRPr lang="fa-IR" baseline="0" dirty="0">
                        <a:cs typeface="B Zar"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cs typeface="B Zar" pitchFamily="2" charset="-78"/>
                        </a:rPr>
                        <a:t>مخلوط شدن پسماندهای عادی، بی خطر شده و ویژه در بیمارستانها ، مراکز درمانی و پزشکی</a:t>
                      </a:r>
                    </a:p>
                    <a:p>
                      <a:pPr marL="0" marR="0" indent="0" algn="r" defTabSz="914400" rtl="1" eaLnBrk="1" fontAlgn="auto" latinLnBrk="0" hangingPunct="1">
                        <a:lnSpc>
                          <a:spcPct val="100000"/>
                        </a:lnSpc>
                        <a:spcBef>
                          <a:spcPts val="0"/>
                        </a:spcBef>
                        <a:spcAft>
                          <a:spcPts val="0"/>
                        </a:spcAft>
                        <a:buClrTx/>
                        <a:buSzTx/>
                        <a:buFontTx/>
                        <a:buNone/>
                        <a:tabLst/>
                        <a:defRPr/>
                      </a:pPr>
                      <a:endParaRPr lang="fa-IR" dirty="0" smtClean="0">
                        <a:cs typeface="B Zar"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kumimoji="0" lang="fa-IR" kern="1200" dirty="0" smtClean="0">
                          <a:solidFill>
                            <a:schemeClr val="dk1"/>
                          </a:solidFill>
                          <a:latin typeface="+mn-lt"/>
                          <a:ea typeface="+mn-ea"/>
                          <a:cs typeface="B Zar" pitchFamily="2" charset="-78"/>
                        </a:rPr>
                        <a:t>عدم تفکیک اصولی پسماندهای پزشکی</a:t>
                      </a:r>
                    </a:p>
                    <a:p>
                      <a:pPr marL="0" marR="0" indent="0" algn="r" defTabSz="914400" rtl="1" eaLnBrk="1" fontAlgn="auto" latinLnBrk="0" hangingPunct="1">
                        <a:lnSpc>
                          <a:spcPct val="100000"/>
                        </a:lnSpc>
                        <a:spcBef>
                          <a:spcPts val="0"/>
                        </a:spcBef>
                        <a:spcAft>
                          <a:spcPts val="0"/>
                        </a:spcAft>
                        <a:buClrTx/>
                        <a:buSzTx/>
                        <a:buFontTx/>
                        <a:buNone/>
                        <a:tabLst/>
                        <a:defRPr/>
                      </a:pPr>
                      <a:endParaRPr kumimoji="0" lang="fa-IR" kern="1200" dirty="0" smtClean="0">
                        <a:solidFill>
                          <a:schemeClr val="dk1"/>
                        </a:solidFill>
                        <a:latin typeface="+mn-lt"/>
                        <a:ea typeface="+mn-ea"/>
                        <a:cs typeface="B Zar"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kumimoji="0" lang="fa-IR" kern="1200" dirty="0" smtClean="0">
                          <a:solidFill>
                            <a:schemeClr val="dk1"/>
                          </a:solidFill>
                          <a:latin typeface="+mn-lt"/>
                          <a:ea typeface="+mn-ea"/>
                          <a:cs typeface="B Zar" pitchFamily="2" charset="-78"/>
                        </a:rPr>
                        <a:t>نگهداری نامناسب در مراکز درمانی و پزشکی</a:t>
                      </a:r>
                    </a:p>
                    <a:p>
                      <a:pPr marL="0" marR="0" indent="0" algn="r" defTabSz="914400" rtl="1" eaLnBrk="1" fontAlgn="auto" latinLnBrk="0" hangingPunct="1">
                        <a:lnSpc>
                          <a:spcPct val="100000"/>
                        </a:lnSpc>
                        <a:spcBef>
                          <a:spcPts val="0"/>
                        </a:spcBef>
                        <a:spcAft>
                          <a:spcPts val="0"/>
                        </a:spcAft>
                        <a:buClrTx/>
                        <a:buSzTx/>
                        <a:buFontTx/>
                        <a:buNone/>
                        <a:tabLst/>
                        <a:defRPr/>
                      </a:pPr>
                      <a:endParaRPr kumimoji="0" lang="fa-IR" kern="1200" dirty="0" smtClean="0">
                        <a:solidFill>
                          <a:schemeClr val="dk1"/>
                        </a:solidFill>
                        <a:latin typeface="+mn-lt"/>
                        <a:ea typeface="+mn-ea"/>
                        <a:cs typeface="B Zar"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kumimoji="0" lang="fa-IR" kern="1200" dirty="0" smtClean="0">
                          <a:solidFill>
                            <a:schemeClr val="dk1"/>
                          </a:solidFill>
                          <a:latin typeface="+mn-lt"/>
                          <a:ea typeface="+mn-ea"/>
                          <a:cs typeface="B Zar" pitchFamily="2" charset="-78"/>
                        </a:rPr>
                        <a:t>انتقال و حمل و نقل نامناسب</a:t>
                      </a:r>
                    </a:p>
                    <a:p>
                      <a:pPr marL="0" marR="0" indent="0" algn="r" defTabSz="914400" rtl="1" eaLnBrk="1" fontAlgn="auto" latinLnBrk="0" hangingPunct="1">
                        <a:lnSpc>
                          <a:spcPct val="100000"/>
                        </a:lnSpc>
                        <a:spcBef>
                          <a:spcPts val="0"/>
                        </a:spcBef>
                        <a:spcAft>
                          <a:spcPts val="0"/>
                        </a:spcAft>
                        <a:buClrTx/>
                        <a:buSzTx/>
                        <a:buFontTx/>
                        <a:buNone/>
                        <a:tabLst/>
                        <a:defRPr/>
                      </a:pPr>
                      <a:endParaRPr kumimoji="0" lang="fa-IR" kern="1200" dirty="0" smtClean="0">
                        <a:solidFill>
                          <a:schemeClr val="dk1"/>
                        </a:solidFill>
                        <a:latin typeface="+mn-lt"/>
                        <a:ea typeface="+mn-ea"/>
                        <a:cs typeface="B Zar"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kumimoji="0" lang="fa-IR" kern="1200" dirty="0" smtClean="0">
                          <a:solidFill>
                            <a:schemeClr val="dk1"/>
                          </a:solidFill>
                          <a:latin typeface="+mn-lt"/>
                          <a:ea typeface="+mn-ea"/>
                          <a:cs typeface="B Zar" pitchFamily="2" charset="-78"/>
                        </a:rPr>
                        <a:t>امحای نهایی نامناسب</a:t>
                      </a:r>
                    </a:p>
                    <a:p>
                      <a:pPr marL="0" marR="0" indent="0" algn="r" defTabSz="914400" rtl="1" eaLnBrk="1" fontAlgn="auto" latinLnBrk="0" hangingPunct="1">
                        <a:lnSpc>
                          <a:spcPct val="100000"/>
                        </a:lnSpc>
                        <a:spcBef>
                          <a:spcPts val="0"/>
                        </a:spcBef>
                        <a:spcAft>
                          <a:spcPts val="0"/>
                        </a:spcAft>
                        <a:buClrTx/>
                        <a:buSzTx/>
                        <a:buFontTx/>
                        <a:buNone/>
                        <a:tabLst/>
                        <a:defRPr/>
                      </a:pPr>
                      <a:endParaRPr kumimoji="0" lang="fa-IR" kern="1200" dirty="0" smtClean="0">
                        <a:solidFill>
                          <a:schemeClr val="dk1"/>
                        </a:solidFill>
                        <a:latin typeface="+mn-lt"/>
                        <a:ea typeface="+mn-ea"/>
                        <a:cs typeface="B Zar"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kumimoji="0" lang="fa-IR" kern="1200" dirty="0" smtClean="0">
                          <a:solidFill>
                            <a:schemeClr val="dk1"/>
                          </a:solidFill>
                          <a:latin typeface="+mn-lt"/>
                          <a:ea typeface="+mn-ea"/>
                          <a:cs typeface="B Zar" pitchFamily="2" charset="-78"/>
                        </a:rPr>
                        <a:t>آلودگی شدید منابع آبی و خاک </a:t>
                      </a:r>
                    </a:p>
                    <a:p>
                      <a:pPr marL="0" marR="0" indent="0" algn="r" defTabSz="914400" rtl="1" eaLnBrk="1" fontAlgn="auto" latinLnBrk="0" hangingPunct="1">
                        <a:lnSpc>
                          <a:spcPct val="100000"/>
                        </a:lnSpc>
                        <a:spcBef>
                          <a:spcPts val="0"/>
                        </a:spcBef>
                        <a:spcAft>
                          <a:spcPts val="0"/>
                        </a:spcAft>
                        <a:buClrTx/>
                        <a:buSzTx/>
                        <a:buFontTx/>
                        <a:buNone/>
                        <a:tabLst/>
                        <a:defRPr/>
                      </a:pPr>
                      <a:r>
                        <a:rPr kumimoji="0" lang="fa-IR" kern="1200" dirty="0" smtClean="0">
                          <a:solidFill>
                            <a:schemeClr val="dk1"/>
                          </a:solidFill>
                          <a:latin typeface="+mn-lt"/>
                          <a:ea typeface="+mn-ea"/>
                          <a:cs typeface="B Zar" pitchFamily="2" charset="-78"/>
                        </a:rPr>
                        <a:t>مرگ پرندگان و جانداران </a:t>
                      </a:r>
                    </a:p>
                    <a:p>
                      <a:pPr marL="0" marR="0" indent="0" algn="r" defTabSz="914400" rtl="1" eaLnBrk="1" fontAlgn="auto" latinLnBrk="0" hangingPunct="1">
                        <a:lnSpc>
                          <a:spcPct val="100000"/>
                        </a:lnSpc>
                        <a:spcBef>
                          <a:spcPts val="0"/>
                        </a:spcBef>
                        <a:spcAft>
                          <a:spcPts val="0"/>
                        </a:spcAft>
                        <a:buClrTx/>
                        <a:buSzTx/>
                        <a:buFontTx/>
                        <a:buNone/>
                        <a:tabLst/>
                        <a:defRPr/>
                      </a:pPr>
                      <a:r>
                        <a:rPr kumimoji="0" lang="fa-IR" kern="1200" dirty="0" smtClean="0">
                          <a:solidFill>
                            <a:schemeClr val="dk1"/>
                          </a:solidFill>
                          <a:latin typeface="+mn-lt"/>
                          <a:ea typeface="+mn-ea"/>
                          <a:cs typeface="B Zar" pitchFamily="2" charset="-78"/>
                        </a:rPr>
                        <a:t>شیوع</a:t>
                      </a:r>
                      <a:r>
                        <a:rPr kumimoji="0" lang="fa-IR" kern="1200" baseline="0" dirty="0" smtClean="0">
                          <a:solidFill>
                            <a:schemeClr val="dk1"/>
                          </a:solidFill>
                          <a:latin typeface="+mn-lt"/>
                          <a:ea typeface="+mn-ea"/>
                          <a:cs typeface="B Zar" pitchFamily="2" charset="-78"/>
                        </a:rPr>
                        <a:t> انواع بیماریهای بیولوژیک </a:t>
                      </a:r>
                    </a:p>
                    <a:p>
                      <a:pPr marL="0" marR="0" indent="0" algn="r" defTabSz="914400" rtl="1" eaLnBrk="1" fontAlgn="auto" latinLnBrk="0" hangingPunct="1">
                        <a:lnSpc>
                          <a:spcPct val="100000"/>
                        </a:lnSpc>
                        <a:spcBef>
                          <a:spcPts val="0"/>
                        </a:spcBef>
                        <a:spcAft>
                          <a:spcPts val="0"/>
                        </a:spcAft>
                        <a:buClrTx/>
                        <a:buSzTx/>
                        <a:buFontTx/>
                        <a:buNone/>
                        <a:tabLst/>
                        <a:defRPr/>
                      </a:pPr>
                      <a:r>
                        <a:rPr kumimoji="0" lang="fa-IR" kern="1200" baseline="0" dirty="0" smtClean="0">
                          <a:solidFill>
                            <a:schemeClr val="dk1"/>
                          </a:solidFill>
                          <a:latin typeface="+mn-lt"/>
                          <a:ea typeface="+mn-ea"/>
                          <a:cs typeface="B Zar" pitchFamily="2" charset="-78"/>
                        </a:rPr>
                        <a:t>آلودگی منظر </a:t>
                      </a:r>
                    </a:p>
                    <a:p>
                      <a:pPr marL="0" marR="0" indent="0" algn="r" defTabSz="914400" rtl="1" eaLnBrk="1" fontAlgn="auto" latinLnBrk="0" hangingPunct="1">
                        <a:lnSpc>
                          <a:spcPct val="100000"/>
                        </a:lnSpc>
                        <a:spcBef>
                          <a:spcPts val="0"/>
                        </a:spcBef>
                        <a:spcAft>
                          <a:spcPts val="0"/>
                        </a:spcAft>
                        <a:buClrTx/>
                        <a:buSzTx/>
                        <a:buFontTx/>
                        <a:buNone/>
                        <a:tabLst/>
                        <a:defRPr/>
                      </a:pPr>
                      <a:r>
                        <a:rPr kumimoji="0" lang="fa-IR" kern="1200" baseline="0" dirty="0" smtClean="0">
                          <a:solidFill>
                            <a:schemeClr val="dk1"/>
                          </a:solidFill>
                          <a:latin typeface="+mn-lt"/>
                          <a:ea typeface="+mn-ea"/>
                          <a:cs typeface="B Zar" pitchFamily="2" charset="-78"/>
                        </a:rPr>
                        <a:t>صدمه به جایگاه اجتماعی جوامع محلی</a:t>
                      </a:r>
                      <a:endParaRPr kumimoji="0" lang="en-US" kern="1200" dirty="0" smtClean="0">
                        <a:solidFill>
                          <a:schemeClr val="dk1"/>
                        </a:solidFill>
                        <a:latin typeface="+mn-lt"/>
                        <a:ea typeface="+mn-ea"/>
                        <a:cs typeface="B Zar"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endParaRPr lang="en-US" dirty="0" smtClean="0">
                        <a:cs typeface="B Zar"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181600"/>
          </a:xfrm>
        </p:spPr>
        <p:txBody>
          <a:bodyPr>
            <a:normAutofit/>
          </a:bodyPr>
          <a:lstStyle/>
          <a:p>
            <a:pPr lvl="0" algn="just" rtl="1">
              <a:lnSpc>
                <a:spcPct val="200000"/>
              </a:lnSpc>
            </a:pPr>
            <a:endParaRPr lang="fa-IR" sz="2200" dirty="0" smtClean="0">
              <a:cs typeface="B Zar" pitchFamily="2" charset="-78"/>
            </a:endParaRPr>
          </a:p>
          <a:p>
            <a:pPr lvl="0" algn="just" rtl="1">
              <a:lnSpc>
                <a:spcPct val="200000"/>
              </a:lnSpc>
              <a:buNone/>
            </a:pPr>
            <a:endParaRPr lang="fa-IR" sz="2200" dirty="0" smtClean="0">
              <a:cs typeface="B Zar" pitchFamily="2" charset="-78"/>
            </a:endParaRPr>
          </a:p>
          <a:p>
            <a:pPr lvl="0" algn="just" rtl="1">
              <a:lnSpc>
                <a:spcPct val="200000"/>
              </a:lnSpc>
            </a:pPr>
            <a:endParaRPr lang="fa-IR" sz="2200" dirty="0" smtClean="0">
              <a:cs typeface="B Zar" pitchFamily="2" charset="-78"/>
            </a:endParaRPr>
          </a:p>
          <a:p>
            <a:pPr lvl="0" algn="just" rtl="1">
              <a:lnSpc>
                <a:spcPct val="200000"/>
              </a:lnSpc>
            </a:pPr>
            <a:endParaRPr lang="fa-IR" sz="2200" dirty="0" smtClean="0">
              <a:cs typeface="B Zar" pitchFamily="2" charset="-78"/>
            </a:endParaRPr>
          </a:p>
          <a:p>
            <a:pPr lvl="0" algn="just" rtl="1">
              <a:lnSpc>
                <a:spcPct val="200000"/>
              </a:lnSpc>
            </a:pPr>
            <a:endParaRPr lang="fa-IR" sz="2200" dirty="0" smtClean="0">
              <a:cs typeface="B Zar" pitchFamily="2" charset="-78"/>
            </a:endParaRPr>
          </a:p>
          <a:p>
            <a:pPr lvl="0" algn="just" rtl="1">
              <a:lnSpc>
                <a:spcPct val="200000"/>
              </a:lnSpc>
              <a:buNone/>
            </a:pPr>
            <a:endParaRPr lang="fa-IR" sz="2200" dirty="0" smtClean="0">
              <a:cs typeface="B Zar" pitchFamily="2" charset="-78"/>
            </a:endParaRPr>
          </a:p>
          <a:p>
            <a:pPr algn="just" rtl="1">
              <a:lnSpc>
                <a:spcPct val="150000"/>
              </a:lnSpc>
              <a:buClr>
                <a:schemeClr val="tx1"/>
              </a:buClr>
            </a:pPr>
            <a:endParaRPr lang="en-US" sz="1700" dirty="0" smtClean="0">
              <a:cs typeface="B Zar" pitchFamily="2" charset="-78"/>
            </a:endParaRPr>
          </a:p>
          <a:p>
            <a:pPr lvl="0" algn="just" rtl="1">
              <a:lnSpc>
                <a:spcPct val="150000"/>
              </a:lnSpc>
              <a:buClr>
                <a:srgbClr val="C00000"/>
              </a:buClr>
            </a:pPr>
            <a:endParaRPr lang="en-US" sz="2400" dirty="0" smtClean="0">
              <a:cs typeface="B Zar" pitchFamily="2" charset="-78"/>
            </a:endParaRPr>
          </a:p>
          <a:p>
            <a:pPr algn="just" rtl="1">
              <a:lnSpc>
                <a:spcPct val="150000"/>
              </a:lnSpc>
              <a:buClr>
                <a:srgbClr val="C00000"/>
              </a:buClr>
            </a:pPr>
            <a:endParaRPr lang="en-US" sz="2400" dirty="0" smtClean="0">
              <a:solidFill>
                <a:srgbClr val="002060"/>
              </a:solidFill>
              <a:cs typeface="B Zar" pitchFamily="2" charset="-78"/>
            </a:endParaRPr>
          </a:p>
          <a:p>
            <a:pPr lvl="0" algn="just" rtl="1">
              <a:lnSpc>
                <a:spcPct val="150000"/>
              </a:lnSpc>
            </a:pPr>
            <a:endParaRPr lang="en-US" sz="2400" dirty="0" smtClean="0">
              <a:cs typeface="B Zar" pitchFamily="2" charset="-78"/>
            </a:endParaRPr>
          </a:p>
          <a:p>
            <a:endParaRPr lang="en-US" dirty="0"/>
          </a:p>
        </p:txBody>
      </p:sp>
      <p:graphicFrame>
        <p:nvGraphicFramePr>
          <p:cNvPr id="6" name="Table 5"/>
          <p:cNvGraphicFramePr>
            <a:graphicFrameLocks noGrp="1"/>
          </p:cNvGraphicFramePr>
          <p:nvPr/>
        </p:nvGraphicFramePr>
        <p:xfrm>
          <a:off x="457200" y="609600"/>
          <a:ext cx="8001000" cy="5105400"/>
        </p:xfrm>
        <a:graphic>
          <a:graphicData uri="http://schemas.openxmlformats.org/drawingml/2006/table">
            <a:tbl>
              <a:tblPr firstRow="1" bandRow="1">
                <a:tableStyleId>{5C22544A-7EE6-4342-B048-85BDC9FD1C3A}</a:tableStyleId>
              </a:tblPr>
              <a:tblGrid>
                <a:gridCol w="4114800"/>
                <a:gridCol w="3886200"/>
              </a:tblGrid>
              <a:tr h="544079">
                <a:tc>
                  <a:txBody>
                    <a:bodyPr/>
                    <a:lstStyle/>
                    <a:p>
                      <a:pPr algn="ctr" rtl="1"/>
                      <a:r>
                        <a:rPr lang="fa-IR" dirty="0" smtClean="0">
                          <a:cs typeface="B Zar" pitchFamily="2" charset="-78"/>
                        </a:rPr>
                        <a:t> </a:t>
                      </a:r>
                      <a:r>
                        <a:rPr lang="fa-IR" dirty="0" smtClean="0">
                          <a:solidFill>
                            <a:srgbClr val="FF0000"/>
                          </a:solidFill>
                          <a:cs typeface="B Zar" pitchFamily="2" charset="-78"/>
                        </a:rPr>
                        <a:t>آموزش های پیشنهادی</a:t>
                      </a:r>
                      <a:endParaRPr lang="en-US" dirty="0">
                        <a:solidFill>
                          <a:srgbClr val="FF0000"/>
                        </a:solidFill>
                        <a:cs typeface="B Zar" pitchFamily="2" charset="-78"/>
                      </a:endParaRPr>
                    </a:p>
                  </a:txBody>
                  <a:tcPr/>
                </a:tc>
                <a:tc>
                  <a:txBody>
                    <a:bodyPr/>
                    <a:lstStyle/>
                    <a:p>
                      <a:pPr algn="ctr" rtl="1"/>
                      <a:r>
                        <a:rPr lang="fa-IR" dirty="0" smtClean="0">
                          <a:cs typeface="B Zar" pitchFamily="2" charset="-78"/>
                        </a:rPr>
                        <a:t>چالش : پ</a:t>
                      </a:r>
                      <a:r>
                        <a:rPr lang="fa-IR" dirty="0" smtClean="0">
                          <a:solidFill>
                            <a:srgbClr val="FF0000"/>
                          </a:solidFill>
                          <a:cs typeface="B Zar" pitchFamily="2" charset="-78"/>
                        </a:rPr>
                        <a:t>سماندهای برقی و الکترونیکی</a:t>
                      </a:r>
                      <a:endParaRPr lang="en-US" dirty="0">
                        <a:solidFill>
                          <a:srgbClr val="FF0000"/>
                        </a:solidFill>
                        <a:cs typeface="B Zar" pitchFamily="2" charset="-78"/>
                      </a:endParaRPr>
                    </a:p>
                  </a:txBody>
                  <a:tcPr/>
                </a:tc>
              </a:tr>
              <a:tr h="4561321">
                <a:tc>
                  <a:txBody>
                    <a:bodyPr/>
                    <a:lstStyle/>
                    <a:p>
                      <a:pPr algn="justLow" rtl="1"/>
                      <a:r>
                        <a:rPr lang="fa-IR" dirty="0" smtClean="0">
                          <a:cs typeface="B Zar" pitchFamily="2" charset="-78"/>
                        </a:rPr>
                        <a:t>آموزش عمومی </a:t>
                      </a:r>
                    </a:p>
                    <a:p>
                      <a:pPr algn="justLow" rtl="1"/>
                      <a:r>
                        <a:rPr lang="fa-IR" baseline="0" dirty="0" smtClean="0">
                          <a:cs typeface="B Zar" pitchFamily="2" charset="-78"/>
                        </a:rPr>
                        <a:t>معرفی مواد قانونی مشخص مربوطه ، مسئولین حقوقی راه اندازی مراکز </a:t>
                      </a:r>
                    </a:p>
                    <a:p>
                      <a:pPr algn="justLow" rtl="1"/>
                      <a:r>
                        <a:rPr lang="fa-IR" baseline="0" dirty="0" smtClean="0">
                          <a:cs typeface="B Zar" pitchFamily="2" charset="-78"/>
                        </a:rPr>
                        <a:t>مراکز بازیابی  ، تعمیر و بازیافت و نقش آنها در کاهش تولید این گروه پسماندها </a:t>
                      </a:r>
                    </a:p>
                    <a:p>
                      <a:pPr algn="justLow" rtl="1"/>
                      <a:r>
                        <a:rPr lang="fa-IR" baseline="0" dirty="0" smtClean="0">
                          <a:cs typeface="B Zar" pitchFamily="2" charset="-78"/>
                        </a:rPr>
                        <a:t>مدیریت این گروه پسماند ها و نقش </a:t>
                      </a:r>
                    </a:p>
                    <a:p>
                      <a:pPr algn="justLow" rtl="1"/>
                      <a:r>
                        <a:rPr lang="fa-IR" baseline="0" dirty="0" smtClean="0">
                          <a:cs typeface="B Zar" pitchFamily="2" charset="-78"/>
                        </a:rPr>
                        <a:t>بازیافت اصولی پسماندهای برقی و الکترونیکی</a:t>
                      </a:r>
                    </a:p>
                    <a:p>
                      <a:pPr algn="justLow" rtl="1"/>
                      <a:r>
                        <a:rPr lang="fa-IR" baseline="0" dirty="0" smtClean="0">
                          <a:cs typeface="B Zar" pitchFamily="2" charset="-78"/>
                        </a:rPr>
                        <a:t>جزء ویژه پسماندهای برقی و الکترونیکی  و  اصول کلی نحوه مدیریت صحیح آنها</a:t>
                      </a:r>
                    </a:p>
                    <a:p>
                      <a:pPr algn="justLow" rtl="1"/>
                      <a:r>
                        <a:rPr lang="fa-IR" baseline="0" dirty="0" smtClean="0">
                          <a:cs typeface="B Zar" pitchFamily="2" charset="-78"/>
                        </a:rPr>
                        <a:t>اثرات سو زیست محیطی و بهداشتی </a:t>
                      </a:r>
                    </a:p>
                    <a:p>
                      <a:pPr algn="justLow" rtl="1"/>
                      <a:endParaRPr lang="en-US" dirty="0">
                        <a:cs typeface="B Zar" pitchFamily="2" charset="-78"/>
                      </a:endParaRPr>
                    </a:p>
                  </a:txBody>
                  <a:tcPr/>
                </a:tc>
                <a:tc>
                  <a:txBody>
                    <a:bodyPr/>
                    <a:lstStyle/>
                    <a:p>
                      <a:pPr algn="justLow" rtl="1"/>
                      <a:r>
                        <a:rPr lang="fa-IR" dirty="0" smtClean="0">
                          <a:cs typeface="B Zar" pitchFamily="2" charset="-78"/>
                        </a:rPr>
                        <a:t>حجم بالای پسماندهای تولیدی</a:t>
                      </a:r>
                    </a:p>
                    <a:p>
                      <a:pPr algn="justLow" rtl="1"/>
                      <a:r>
                        <a:rPr lang="fa-IR" dirty="0" smtClean="0">
                          <a:cs typeface="B Zar" pitchFamily="2" charset="-78"/>
                        </a:rPr>
                        <a:t>کیفیت پایین  و دوره کوتاه عمر آنها</a:t>
                      </a:r>
                      <a:r>
                        <a:rPr lang="fa-IR" baseline="0" dirty="0" smtClean="0">
                          <a:cs typeface="B Zar" pitchFamily="2" charset="-78"/>
                        </a:rPr>
                        <a:t> </a:t>
                      </a:r>
                    </a:p>
                    <a:p>
                      <a:pPr algn="justLow" rtl="1"/>
                      <a:r>
                        <a:rPr lang="fa-IR" baseline="0" dirty="0" smtClean="0">
                          <a:cs typeface="B Zar" pitchFamily="2" charset="-78"/>
                        </a:rPr>
                        <a:t>عدم تمایل به استفاده از سیستم های تعمیر شده</a:t>
                      </a:r>
                    </a:p>
                    <a:p>
                      <a:pPr algn="justLow" rtl="1"/>
                      <a:r>
                        <a:rPr lang="fa-IR" dirty="0" smtClean="0">
                          <a:cs typeface="B Zar" pitchFamily="2" charset="-78"/>
                        </a:rPr>
                        <a:t>عدم  مدیریت صحیح آنها در یک چرخه کامل </a:t>
                      </a:r>
                    </a:p>
                    <a:p>
                      <a:pPr algn="justLow" rtl="1"/>
                      <a:r>
                        <a:rPr lang="fa-IR" dirty="0" smtClean="0">
                          <a:cs typeface="B Zar" pitchFamily="2" charset="-78"/>
                        </a:rPr>
                        <a:t>نبودن مراکز تحویل پسماندهای برقی و الکترونیکی</a:t>
                      </a:r>
                    </a:p>
                    <a:p>
                      <a:pPr algn="justLow" rtl="1"/>
                      <a:r>
                        <a:rPr lang="fa-IR" dirty="0" smtClean="0">
                          <a:cs typeface="B Zar" pitchFamily="2" charset="-78"/>
                        </a:rPr>
                        <a:t>نگهداری</a:t>
                      </a:r>
                      <a:r>
                        <a:rPr lang="fa-IR" baseline="0" dirty="0" smtClean="0">
                          <a:cs typeface="B Zar" pitchFamily="2" charset="-78"/>
                        </a:rPr>
                        <a:t> طولانی مدت در خانه ها و انبارهای در خانه ها و  مراکز  مسکونی  ، خدماتی و تجاری  بدلیل ارزشمند تلقی شدن قطعات  آنها  و عدم تویل به همان اندک مراکز بازیافت </a:t>
                      </a:r>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181600"/>
          </a:xfrm>
        </p:spPr>
        <p:txBody>
          <a:bodyPr>
            <a:normAutofit/>
          </a:bodyPr>
          <a:lstStyle/>
          <a:p>
            <a:pPr lvl="0" algn="just" rtl="1">
              <a:lnSpc>
                <a:spcPct val="200000"/>
              </a:lnSpc>
            </a:pPr>
            <a:endParaRPr lang="fa-IR" sz="2200" dirty="0" smtClean="0">
              <a:cs typeface="B Zar" pitchFamily="2" charset="-78"/>
            </a:endParaRPr>
          </a:p>
          <a:p>
            <a:pPr lvl="0" algn="just" rtl="1">
              <a:lnSpc>
                <a:spcPct val="200000"/>
              </a:lnSpc>
              <a:buNone/>
            </a:pPr>
            <a:endParaRPr lang="fa-IR" sz="2200" dirty="0" smtClean="0">
              <a:cs typeface="B Zar" pitchFamily="2" charset="-78"/>
            </a:endParaRPr>
          </a:p>
          <a:p>
            <a:pPr lvl="0" algn="just" rtl="1">
              <a:lnSpc>
                <a:spcPct val="200000"/>
              </a:lnSpc>
            </a:pPr>
            <a:endParaRPr lang="fa-IR" sz="2200" dirty="0" smtClean="0">
              <a:cs typeface="B Zar" pitchFamily="2" charset="-78"/>
            </a:endParaRPr>
          </a:p>
          <a:p>
            <a:pPr lvl="0" algn="just" rtl="1">
              <a:lnSpc>
                <a:spcPct val="200000"/>
              </a:lnSpc>
            </a:pPr>
            <a:endParaRPr lang="fa-IR" sz="2200" dirty="0" smtClean="0">
              <a:cs typeface="B Zar" pitchFamily="2" charset="-78"/>
            </a:endParaRPr>
          </a:p>
          <a:p>
            <a:pPr lvl="0" algn="just" rtl="1">
              <a:lnSpc>
                <a:spcPct val="200000"/>
              </a:lnSpc>
            </a:pPr>
            <a:endParaRPr lang="fa-IR" sz="2200" dirty="0" smtClean="0">
              <a:cs typeface="B Zar" pitchFamily="2" charset="-78"/>
            </a:endParaRPr>
          </a:p>
          <a:p>
            <a:pPr lvl="0" algn="just" rtl="1">
              <a:lnSpc>
                <a:spcPct val="200000"/>
              </a:lnSpc>
              <a:buNone/>
            </a:pPr>
            <a:endParaRPr lang="fa-IR" sz="2200" dirty="0" smtClean="0">
              <a:cs typeface="B Zar" pitchFamily="2" charset="-78"/>
            </a:endParaRPr>
          </a:p>
          <a:p>
            <a:pPr algn="just" rtl="1">
              <a:lnSpc>
                <a:spcPct val="150000"/>
              </a:lnSpc>
              <a:buClr>
                <a:schemeClr val="tx1"/>
              </a:buClr>
            </a:pPr>
            <a:endParaRPr lang="en-US" sz="1700" dirty="0" smtClean="0">
              <a:cs typeface="B Zar" pitchFamily="2" charset="-78"/>
            </a:endParaRPr>
          </a:p>
          <a:p>
            <a:pPr lvl="0" algn="just" rtl="1">
              <a:lnSpc>
                <a:spcPct val="150000"/>
              </a:lnSpc>
              <a:buClr>
                <a:srgbClr val="C00000"/>
              </a:buClr>
            </a:pPr>
            <a:endParaRPr lang="en-US" sz="2400" dirty="0" smtClean="0">
              <a:cs typeface="B Zar" pitchFamily="2" charset="-78"/>
            </a:endParaRPr>
          </a:p>
          <a:p>
            <a:pPr algn="just" rtl="1">
              <a:lnSpc>
                <a:spcPct val="150000"/>
              </a:lnSpc>
              <a:buClr>
                <a:srgbClr val="C00000"/>
              </a:buClr>
            </a:pPr>
            <a:endParaRPr lang="en-US" sz="2400" dirty="0" smtClean="0">
              <a:solidFill>
                <a:srgbClr val="002060"/>
              </a:solidFill>
              <a:cs typeface="B Zar" pitchFamily="2" charset="-78"/>
            </a:endParaRPr>
          </a:p>
          <a:p>
            <a:pPr lvl="0" algn="just" rtl="1">
              <a:lnSpc>
                <a:spcPct val="150000"/>
              </a:lnSpc>
            </a:pPr>
            <a:endParaRPr lang="en-US" sz="2400" dirty="0" smtClean="0">
              <a:cs typeface="B Zar" pitchFamily="2" charset="-78"/>
            </a:endParaRPr>
          </a:p>
          <a:p>
            <a:endParaRPr lang="en-US" dirty="0"/>
          </a:p>
        </p:txBody>
      </p:sp>
      <p:graphicFrame>
        <p:nvGraphicFramePr>
          <p:cNvPr id="6" name="Table 5"/>
          <p:cNvGraphicFramePr>
            <a:graphicFrameLocks noGrp="1"/>
          </p:cNvGraphicFramePr>
          <p:nvPr/>
        </p:nvGraphicFramePr>
        <p:xfrm>
          <a:off x="381000" y="228600"/>
          <a:ext cx="8534400" cy="5948680"/>
        </p:xfrm>
        <a:graphic>
          <a:graphicData uri="http://schemas.openxmlformats.org/drawingml/2006/table">
            <a:tbl>
              <a:tblPr firstRow="1" bandRow="1">
                <a:tableStyleId>{5C22544A-7EE6-4342-B048-85BDC9FD1C3A}</a:tableStyleId>
              </a:tblPr>
              <a:tblGrid>
                <a:gridCol w="4343400"/>
                <a:gridCol w="4191000"/>
              </a:tblGrid>
              <a:tr h="370840">
                <a:tc>
                  <a:txBody>
                    <a:bodyPr/>
                    <a:lstStyle/>
                    <a:p>
                      <a:pPr algn="ctr"/>
                      <a:r>
                        <a:rPr lang="fa-IR" dirty="0" smtClean="0">
                          <a:solidFill>
                            <a:srgbClr val="FF0000"/>
                          </a:solidFill>
                          <a:cs typeface="B Zar" pitchFamily="2" charset="-78"/>
                        </a:rPr>
                        <a:t> آموزش های پیشنهادی</a:t>
                      </a:r>
                      <a:endParaRPr lang="en-US" dirty="0">
                        <a:solidFill>
                          <a:srgbClr val="FF0000"/>
                        </a:solidFill>
                        <a:cs typeface="B Zar" pitchFamily="2" charset="-78"/>
                      </a:endParaRPr>
                    </a:p>
                  </a:txBody>
                  <a:tcPr/>
                </a:tc>
                <a:tc>
                  <a:txBody>
                    <a:bodyPr/>
                    <a:lstStyle/>
                    <a:p>
                      <a:pPr algn="ctr"/>
                      <a:r>
                        <a:rPr lang="fa-IR" dirty="0" smtClean="0">
                          <a:cs typeface="B Zar" pitchFamily="2" charset="-78"/>
                        </a:rPr>
                        <a:t>چالش : </a:t>
                      </a:r>
                      <a:r>
                        <a:rPr lang="fa-IR" dirty="0" smtClean="0">
                          <a:solidFill>
                            <a:srgbClr val="FF0000"/>
                          </a:solidFill>
                          <a:cs typeface="B Zar" pitchFamily="2" charset="-78"/>
                        </a:rPr>
                        <a:t>پسماندهای کشاورزی</a:t>
                      </a:r>
                      <a:endParaRPr lang="en-US" dirty="0">
                        <a:solidFill>
                          <a:srgbClr val="FF0000"/>
                        </a:solidFill>
                        <a:cs typeface="B Zar" pitchFamily="2" charset="-78"/>
                      </a:endParaRPr>
                    </a:p>
                  </a:txBody>
                  <a:tcPr/>
                </a:tc>
              </a:tr>
              <a:tr h="1854200">
                <a:tc>
                  <a:txBody>
                    <a:bodyPr/>
                    <a:lstStyle/>
                    <a:p>
                      <a:pPr algn="justLow" rtl="1"/>
                      <a:r>
                        <a:rPr lang="fa-IR" dirty="0" smtClean="0">
                          <a:cs typeface="B Zar" pitchFamily="2" charset="-78"/>
                        </a:rPr>
                        <a:t>آموزش عمومی با تاکید بر </a:t>
                      </a:r>
                      <a:r>
                        <a:rPr lang="fa-IR" baseline="0" dirty="0" smtClean="0">
                          <a:cs typeface="B Zar" pitchFamily="2" charset="-78"/>
                        </a:rPr>
                        <a:t> کشاورزان و خانواده های آنها </a:t>
                      </a:r>
                    </a:p>
                    <a:p>
                      <a:pPr algn="justLow" rtl="1"/>
                      <a:r>
                        <a:rPr lang="fa-IR" baseline="0" dirty="0" smtClean="0">
                          <a:cs typeface="B Zar" pitchFamily="2" charset="-78"/>
                        </a:rPr>
                        <a:t>معرفی قوانین و مقرات مربوطه و مسئولیتهای حقوقی مدیریت اجرایی آنها </a:t>
                      </a:r>
                    </a:p>
                    <a:p>
                      <a:pPr algn="justLow" rtl="1"/>
                      <a:r>
                        <a:rPr lang="fa-IR" baseline="0" dirty="0" smtClean="0">
                          <a:cs typeface="B Zar" pitchFamily="2" charset="-78"/>
                        </a:rPr>
                        <a:t>خطرات و اثرات سوء سموم سنواتی و تاریخ گذشته بر سلامت جانداران ، انسانها </a:t>
                      </a:r>
                    </a:p>
                    <a:p>
                      <a:pPr algn="justLow" rtl="1"/>
                      <a:r>
                        <a:rPr lang="fa-IR" baseline="0" dirty="0" smtClean="0">
                          <a:cs typeface="B Zar" pitchFamily="2" charset="-78"/>
                        </a:rPr>
                        <a:t>اهیمت برچسب ها ، محتوی آنها ، ملاحظات  مصرف ، بهداشتی و زیست محیطی </a:t>
                      </a:r>
                    </a:p>
                    <a:p>
                      <a:pPr algn="justLow" rtl="1"/>
                      <a:r>
                        <a:rPr lang="fa-IR" baseline="0" dirty="0" smtClean="0">
                          <a:cs typeface="B Zar" pitchFamily="2" charset="-78"/>
                        </a:rPr>
                        <a:t>سموم خطرناک قدیمی و باقیمانده آنها در انبارها </a:t>
                      </a:r>
                    </a:p>
                    <a:p>
                      <a:pPr algn="justLow" rtl="1"/>
                      <a:r>
                        <a:rPr lang="fa-IR" baseline="0" dirty="0" smtClean="0">
                          <a:cs typeface="B Zar" pitchFamily="2" charset="-78"/>
                        </a:rPr>
                        <a:t>خطرات و اثرات رها سازی ضایعات ظروف و کیسه های آلوده  حاوی نهاده های کشاورزی در محیط</a:t>
                      </a:r>
                    </a:p>
                    <a:p>
                      <a:pPr algn="justLow" rtl="1"/>
                      <a:r>
                        <a:rPr lang="fa-IR" baseline="0" dirty="0" smtClean="0">
                          <a:cs typeface="B Zar" pitchFamily="2" charset="-78"/>
                        </a:rPr>
                        <a:t>اثرات بر آبزیان ، پرندگان ، آب زیرزمینی ، آب سطحی </a:t>
                      </a:r>
                    </a:p>
                    <a:p>
                      <a:pPr algn="justLow" rtl="1"/>
                      <a:r>
                        <a:rPr lang="fa-IR" baseline="0" dirty="0" smtClean="0">
                          <a:cs typeface="B Zar" pitchFamily="2" charset="-78"/>
                        </a:rPr>
                        <a:t>اثرات بر سلامت انسان و چگونگی ورود آنها در  زنجیره غذایی </a:t>
                      </a:r>
                    </a:p>
                    <a:p>
                      <a:pPr algn="justLow" rtl="1"/>
                      <a:r>
                        <a:rPr lang="fa-IR" baseline="0" dirty="0" smtClean="0">
                          <a:cs typeface="B Zar" pitchFamily="2" charset="-78"/>
                        </a:rPr>
                        <a:t>نقش مشارکت های مردمی در حفظ منابع زیستی</a:t>
                      </a:r>
                    </a:p>
                    <a:p>
                      <a:pPr algn="justLow" rtl="1"/>
                      <a:r>
                        <a:rPr lang="fa-IR" baseline="0" dirty="0" smtClean="0">
                          <a:cs typeface="B Zar" pitchFamily="2" charset="-78"/>
                        </a:rPr>
                        <a:t>محصولات بیولوژیک </a:t>
                      </a:r>
                    </a:p>
                    <a:p>
                      <a:pPr algn="justLow" rtl="1"/>
                      <a:r>
                        <a:rPr lang="fa-IR" baseline="0" dirty="0" smtClean="0">
                          <a:cs typeface="B Zar" pitchFamily="2" charset="-78"/>
                        </a:rPr>
                        <a:t>امنیت غذایی </a:t>
                      </a:r>
                    </a:p>
                    <a:p>
                      <a:pPr algn="justLow" rtl="1"/>
                      <a:r>
                        <a:rPr lang="fa-IR" baseline="0" dirty="0" smtClean="0">
                          <a:cs typeface="B Zar" pitchFamily="2" charset="-78"/>
                        </a:rPr>
                        <a:t>نحوه جمع آوری ، حمل و نقل و امحای نهایی آنها </a:t>
                      </a:r>
                    </a:p>
                    <a:p>
                      <a:pPr algn="justLow" rtl="1"/>
                      <a:r>
                        <a:rPr lang="fa-IR" baseline="0" dirty="0" smtClean="0">
                          <a:cs typeface="B Zar" pitchFamily="2" charset="-78"/>
                        </a:rPr>
                        <a:t>پسماندها در واحد های صنعتی کوچک و بزرک </a:t>
                      </a:r>
                    </a:p>
                    <a:p>
                      <a:pPr algn="justLow" rtl="1"/>
                      <a:r>
                        <a:rPr lang="fa-IR" baseline="0" dirty="0" smtClean="0">
                          <a:cs typeface="B Zar" pitchFamily="2" charset="-78"/>
                        </a:rPr>
                        <a:t>پسماندها در دامداری ها و ملاحظات زیست محیطی و بهداشتی آنها </a:t>
                      </a:r>
                      <a:endParaRPr lang="en-US" dirty="0">
                        <a:cs typeface="B Zar" pitchFamily="2" charset="-78"/>
                      </a:endParaRPr>
                    </a:p>
                  </a:txBody>
                  <a:tcPr/>
                </a:tc>
                <a:tc>
                  <a:txBody>
                    <a:bodyPr/>
                    <a:lstStyle/>
                    <a:p>
                      <a:pPr marL="342900" lvl="0" indent="-342900" algn="r" rtl="1">
                        <a:lnSpc>
                          <a:spcPct val="115000"/>
                        </a:lnSpc>
                        <a:spcAft>
                          <a:spcPts val="0"/>
                        </a:spcAft>
                        <a:buFont typeface="+mj-lt"/>
                        <a:buNone/>
                      </a:pPr>
                      <a:r>
                        <a:rPr kumimoji="0" lang="fa-IR" kern="1200" baseline="0" dirty="0" smtClean="0">
                          <a:solidFill>
                            <a:schemeClr val="dk1"/>
                          </a:solidFill>
                          <a:latin typeface="+mn-lt"/>
                          <a:ea typeface="+mn-ea"/>
                          <a:cs typeface="B Zar" pitchFamily="2" charset="-78"/>
                        </a:rPr>
                        <a:t>عدم اجرای کامل ضوابط مدیریت اجرایی پسماندهای کشاورزی مصوب هیئت محترم دولت  </a:t>
                      </a:r>
                    </a:p>
                    <a:p>
                      <a:pPr marL="342900" lvl="0" indent="-342900" algn="r" rtl="1">
                        <a:lnSpc>
                          <a:spcPct val="115000"/>
                        </a:lnSpc>
                        <a:spcAft>
                          <a:spcPts val="0"/>
                        </a:spcAft>
                        <a:buFont typeface="+mj-lt"/>
                        <a:buNone/>
                      </a:pPr>
                      <a:r>
                        <a:rPr kumimoji="0" lang="fa-IR" kern="1200" baseline="0" dirty="0" smtClean="0">
                          <a:solidFill>
                            <a:schemeClr val="dk1"/>
                          </a:solidFill>
                          <a:latin typeface="+mn-lt"/>
                          <a:ea typeface="+mn-ea"/>
                          <a:cs typeface="B Zar" pitchFamily="2" charset="-78"/>
                        </a:rPr>
                        <a:t>عدم مدیریت صحیح بخش عادی این پسماندها  </a:t>
                      </a:r>
                    </a:p>
                    <a:p>
                      <a:pPr marL="342900" lvl="0" indent="-342900" algn="r" rtl="1">
                        <a:lnSpc>
                          <a:spcPct val="115000"/>
                        </a:lnSpc>
                        <a:spcAft>
                          <a:spcPts val="0"/>
                        </a:spcAft>
                        <a:buFont typeface="+mj-lt"/>
                        <a:buNone/>
                      </a:pPr>
                      <a:r>
                        <a:rPr kumimoji="0" lang="fa-IR" kern="1200" baseline="0" dirty="0" smtClean="0">
                          <a:solidFill>
                            <a:schemeClr val="dk1"/>
                          </a:solidFill>
                          <a:latin typeface="+mn-lt"/>
                          <a:ea typeface="+mn-ea"/>
                          <a:cs typeface="B Zar" pitchFamily="2" charset="-78"/>
                        </a:rPr>
                        <a:t>عدم مدیریت کامل بخش ویژه پسماندهای کشاورزی که شامل سموم سنواتی و انواع کودها بخصوص کودهای شیمیایی می باشد</a:t>
                      </a:r>
                    </a:p>
                    <a:p>
                      <a:pPr marL="342900" lvl="0" indent="-342900" algn="r" rtl="1">
                        <a:lnSpc>
                          <a:spcPct val="115000"/>
                        </a:lnSpc>
                        <a:spcAft>
                          <a:spcPts val="0"/>
                        </a:spcAft>
                        <a:buFont typeface="+mj-lt"/>
                        <a:buNone/>
                      </a:pPr>
                      <a:r>
                        <a:rPr kumimoji="0" lang="fa-IR" kern="1200" baseline="0" dirty="0" smtClean="0">
                          <a:solidFill>
                            <a:schemeClr val="dk1"/>
                          </a:solidFill>
                          <a:latin typeface="+mn-lt"/>
                          <a:ea typeface="+mn-ea"/>
                          <a:cs typeface="B Zar" pitchFamily="2" charset="-78"/>
                        </a:rPr>
                        <a:t>تهدید زیست محیطی حاصل از رها سازی پسماندهای عادی کشاورزی (مربوط به محصولات باغی و مزارع و زمینهای کشاورزی)  </a:t>
                      </a:r>
                      <a:endParaRPr kumimoji="0" lang="en-US" kern="1200" baseline="0" dirty="0" smtClean="0">
                        <a:solidFill>
                          <a:schemeClr val="dk1"/>
                        </a:solidFill>
                        <a:latin typeface="+mn-lt"/>
                        <a:ea typeface="+mn-ea"/>
                        <a:cs typeface="B Zar" pitchFamily="2" charset="-78"/>
                      </a:endParaRPr>
                    </a:p>
                    <a:p>
                      <a:pPr marL="342900" lvl="0" indent="-342900" algn="r" rtl="1">
                        <a:lnSpc>
                          <a:spcPct val="115000"/>
                        </a:lnSpc>
                        <a:spcAft>
                          <a:spcPts val="0"/>
                        </a:spcAft>
                        <a:buFont typeface="+mj-lt"/>
                        <a:buNone/>
                      </a:pPr>
                      <a:r>
                        <a:rPr kumimoji="0" lang="fa-IR" kern="1200" baseline="0" dirty="0" smtClean="0">
                          <a:solidFill>
                            <a:schemeClr val="dk1"/>
                          </a:solidFill>
                          <a:latin typeface="+mn-lt"/>
                          <a:ea typeface="+mn-ea"/>
                          <a:cs typeface="B Zar" pitchFamily="2" charset="-78"/>
                        </a:rPr>
                        <a:t>تهدید های زیست محیطی حاصل از رها سازی پسماندهای ویژه کشاورزی ( ظروف و کیسه های بسته بندی بذرها ، کود ها و سموم شیمیایی ، هورمون ها و ....) </a:t>
                      </a:r>
                      <a:endParaRPr kumimoji="0" lang="en-US" kern="1200" baseline="0" dirty="0" smtClean="0">
                        <a:solidFill>
                          <a:schemeClr val="dk1"/>
                        </a:solidFill>
                        <a:latin typeface="+mn-lt"/>
                        <a:ea typeface="+mn-ea"/>
                        <a:cs typeface="B Zar" pitchFamily="2" charset="-78"/>
                      </a:endParaRPr>
                    </a:p>
                    <a:p>
                      <a:pPr marL="342900" lvl="0" indent="-342900" algn="r" rtl="1">
                        <a:lnSpc>
                          <a:spcPct val="115000"/>
                        </a:lnSpc>
                        <a:spcAft>
                          <a:spcPts val="0"/>
                        </a:spcAft>
                        <a:buFont typeface="+mj-lt"/>
                        <a:buNone/>
                      </a:pPr>
                      <a:r>
                        <a:rPr kumimoji="0" lang="fa-IR" kern="1200" baseline="0" dirty="0" smtClean="0">
                          <a:solidFill>
                            <a:schemeClr val="dk1"/>
                          </a:solidFill>
                          <a:latin typeface="+mn-lt"/>
                          <a:ea typeface="+mn-ea"/>
                          <a:cs typeface="B Zar" pitchFamily="2" charset="-78"/>
                        </a:rPr>
                        <a:t>نگهداری طولانی مدت پسماندهای سموم سنواتی و تاریخ مصرف گذشته در انبارها ی مربوط به وزارت جهاد کشاورزی و سایر اماکن </a:t>
                      </a:r>
                      <a:endParaRPr kumimoji="0" lang="en-US" kern="1200" baseline="0" dirty="0">
                        <a:solidFill>
                          <a:schemeClr val="dk1"/>
                        </a:solidFill>
                        <a:latin typeface="+mn-lt"/>
                        <a:ea typeface="+mn-ea"/>
                        <a:cs typeface="B Zar"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181600"/>
          </a:xfrm>
        </p:spPr>
        <p:txBody>
          <a:bodyPr>
            <a:normAutofit/>
          </a:bodyPr>
          <a:lstStyle/>
          <a:p>
            <a:pPr lvl="0" algn="just" rtl="1">
              <a:lnSpc>
                <a:spcPct val="200000"/>
              </a:lnSpc>
            </a:pPr>
            <a:endParaRPr lang="fa-IR" sz="2200" dirty="0" smtClean="0">
              <a:cs typeface="B Zar" pitchFamily="2" charset="-78"/>
            </a:endParaRPr>
          </a:p>
          <a:p>
            <a:pPr lvl="0" algn="just" rtl="1">
              <a:lnSpc>
                <a:spcPct val="200000"/>
              </a:lnSpc>
              <a:buNone/>
            </a:pPr>
            <a:endParaRPr lang="fa-IR" sz="2200" dirty="0" smtClean="0">
              <a:cs typeface="B Zar" pitchFamily="2" charset="-78"/>
            </a:endParaRPr>
          </a:p>
          <a:p>
            <a:pPr lvl="0" algn="just" rtl="1">
              <a:lnSpc>
                <a:spcPct val="200000"/>
              </a:lnSpc>
            </a:pPr>
            <a:endParaRPr lang="fa-IR" sz="2200" dirty="0" smtClean="0">
              <a:cs typeface="B Zar" pitchFamily="2" charset="-78"/>
            </a:endParaRPr>
          </a:p>
          <a:p>
            <a:pPr lvl="0" algn="just" rtl="1">
              <a:lnSpc>
                <a:spcPct val="200000"/>
              </a:lnSpc>
            </a:pPr>
            <a:endParaRPr lang="fa-IR" sz="2200" dirty="0" smtClean="0">
              <a:cs typeface="B Zar" pitchFamily="2" charset="-78"/>
            </a:endParaRPr>
          </a:p>
          <a:p>
            <a:pPr lvl="0" algn="just" rtl="1">
              <a:lnSpc>
                <a:spcPct val="200000"/>
              </a:lnSpc>
            </a:pPr>
            <a:endParaRPr lang="fa-IR" sz="2200" dirty="0" smtClean="0">
              <a:cs typeface="B Zar" pitchFamily="2" charset="-78"/>
            </a:endParaRPr>
          </a:p>
          <a:p>
            <a:pPr lvl="0" algn="just" rtl="1">
              <a:lnSpc>
                <a:spcPct val="200000"/>
              </a:lnSpc>
              <a:buNone/>
            </a:pPr>
            <a:endParaRPr lang="fa-IR" sz="2200" dirty="0" smtClean="0">
              <a:cs typeface="B Zar" pitchFamily="2" charset="-78"/>
            </a:endParaRPr>
          </a:p>
          <a:p>
            <a:pPr algn="just" rtl="1">
              <a:lnSpc>
                <a:spcPct val="150000"/>
              </a:lnSpc>
              <a:buClr>
                <a:schemeClr val="tx1"/>
              </a:buClr>
            </a:pPr>
            <a:endParaRPr lang="en-US" sz="1700" dirty="0" smtClean="0">
              <a:cs typeface="B Zar" pitchFamily="2" charset="-78"/>
            </a:endParaRPr>
          </a:p>
          <a:p>
            <a:pPr lvl="0" algn="just" rtl="1">
              <a:lnSpc>
                <a:spcPct val="150000"/>
              </a:lnSpc>
              <a:buClr>
                <a:srgbClr val="C00000"/>
              </a:buClr>
            </a:pPr>
            <a:endParaRPr lang="en-US" sz="2400" dirty="0" smtClean="0">
              <a:cs typeface="B Zar" pitchFamily="2" charset="-78"/>
            </a:endParaRPr>
          </a:p>
          <a:p>
            <a:pPr algn="just" rtl="1">
              <a:lnSpc>
                <a:spcPct val="150000"/>
              </a:lnSpc>
              <a:buClr>
                <a:srgbClr val="C00000"/>
              </a:buClr>
            </a:pPr>
            <a:endParaRPr lang="en-US" sz="2400" dirty="0" smtClean="0">
              <a:solidFill>
                <a:srgbClr val="002060"/>
              </a:solidFill>
              <a:cs typeface="B Zar" pitchFamily="2" charset="-78"/>
            </a:endParaRPr>
          </a:p>
          <a:p>
            <a:pPr lvl="0" algn="just" rtl="1">
              <a:lnSpc>
                <a:spcPct val="150000"/>
              </a:lnSpc>
            </a:pPr>
            <a:endParaRPr lang="en-US" sz="2400" dirty="0" smtClean="0">
              <a:cs typeface="B Zar" pitchFamily="2" charset="-78"/>
            </a:endParaRPr>
          </a:p>
          <a:p>
            <a:endParaRPr lang="en-US" dirty="0"/>
          </a:p>
        </p:txBody>
      </p:sp>
      <p:graphicFrame>
        <p:nvGraphicFramePr>
          <p:cNvPr id="6" name="Table 5"/>
          <p:cNvGraphicFramePr>
            <a:graphicFrameLocks noGrp="1"/>
          </p:cNvGraphicFramePr>
          <p:nvPr/>
        </p:nvGraphicFramePr>
        <p:xfrm>
          <a:off x="228600" y="304800"/>
          <a:ext cx="8382000" cy="6217920"/>
        </p:xfrm>
        <a:graphic>
          <a:graphicData uri="http://schemas.openxmlformats.org/drawingml/2006/table">
            <a:tbl>
              <a:tblPr firstRow="1" bandRow="1">
                <a:tableStyleId>{5C22544A-7EE6-4342-B048-85BDC9FD1C3A}</a:tableStyleId>
              </a:tblPr>
              <a:tblGrid>
                <a:gridCol w="4191000"/>
                <a:gridCol w="4191000"/>
              </a:tblGrid>
              <a:tr h="333632">
                <a:tc>
                  <a:txBody>
                    <a:bodyPr/>
                    <a:lstStyle/>
                    <a:p>
                      <a:pPr algn="ctr"/>
                      <a:r>
                        <a:rPr lang="fa-IR" dirty="0" smtClean="0">
                          <a:solidFill>
                            <a:srgbClr val="FF0000"/>
                          </a:solidFill>
                          <a:cs typeface="B Zar" pitchFamily="2" charset="-78"/>
                        </a:rPr>
                        <a:t> آموزش های پیشنهادی</a:t>
                      </a:r>
                      <a:endParaRPr lang="en-US" dirty="0">
                        <a:solidFill>
                          <a:srgbClr val="FF0000"/>
                        </a:solidFill>
                        <a:cs typeface="B Zar" pitchFamily="2" charset="-78"/>
                      </a:endParaRPr>
                    </a:p>
                  </a:txBody>
                  <a:tcPr/>
                </a:tc>
                <a:tc>
                  <a:txBody>
                    <a:bodyPr/>
                    <a:lstStyle/>
                    <a:p>
                      <a:pPr algn="ctr"/>
                      <a:r>
                        <a:rPr lang="fa-IR" dirty="0" smtClean="0">
                          <a:cs typeface="B Zar" pitchFamily="2" charset="-78"/>
                        </a:rPr>
                        <a:t>چالش : </a:t>
                      </a:r>
                      <a:r>
                        <a:rPr lang="fa-IR" baseline="0" dirty="0" smtClean="0">
                          <a:cs typeface="B Zar" pitchFamily="2" charset="-78"/>
                        </a:rPr>
                        <a:t> </a:t>
                      </a:r>
                      <a:r>
                        <a:rPr lang="fa-IR" baseline="0" dirty="0" smtClean="0">
                          <a:solidFill>
                            <a:srgbClr val="FF0000"/>
                          </a:solidFill>
                          <a:cs typeface="B Zar" pitchFamily="2" charset="-78"/>
                        </a:rPr>
                        <a:t>محل های دفع نهایی پسماندها</a:t>
                      </a:r>
                      <a:endParaRPr lang="en-US" dirty="0">
                        <a:solidFill>
                          <a:srgbClr val="FF0000"/>
                        </a:solidFill>
                        <a:cs typeface="B Zar" pitchFamily="2" charset="-78"/>
                      </a:endParaRPr>
                    </a:p>
                  </a:txBody>
                  <a:tcPr/>
                </a:tc>
              </a:tr>
              <a:tr h="5838568">
                <a:tc>
                  <a:txBody>
                    <a:bodyPr/>
                    <a:lstStyle/>
                    <a:p>
                      <a:pPr algn="justLow" rtl="1"/>
                      <a:r>
                        <a:rPr lang="fa-IR" dirty="0" smtClean="0">
                          <a:cs typeface="B Zar" pitchFamily="2" charset="-78"/>
                        </a:rPr>
                        <a:t>آموزش عمومی </a:t>
                      </a:r>
                      <a:endParaRPr lang="fa-IR" baseline="0" dirty="0">
                        <a:cs typeface="B Zar" pitchFamily="2" charset="-78"/>
                      </a:endParaRPr>
                    </a:p>
                    <a:p>
                      <a:pPr algn="justLow" rtl="1"/>
                      <a:r>
                        <a:rPr lang="fa-IR" baseline="0" dirty="0" smtClean="0">
                          <a:cs typeface="B Zar" pitchFamily="2" charset="-78"/>
                        </a:rPr>
                        <a:t>مواد قانونی مشخص  ، مسئولین حقوقی راه اندازی مراکز </a:t>
                      </a:r>
                    </a:p>
                    <a:p>
                      <a:pPr algn="justLow" rtl="1"/>
                      <a:r>
                        <a:rPr lang="fa-IR" baseline="0" dirty="0" smtClean="0">
                          <a:cs typeface="B Zar" pitchFamily="2" charset="-78"/>
                        </a:rPr>
                        <a:t>نقش وجود مرکز در جلوگیری از پخش آلودگی ، آلوده شدن زمینهای کشاورزی و  منابع طبیعی</a:t>
                      </a:r>
                    </a:p>
                    <a:p>
                      <a:pPr algn="justLow" rtl="1"/>
                      <a:r>
                        <a:rPr lang="fa-IR" baseline="0" dirty="0" smtClean="0">
                          <a:cs typeface="B Zar" pitchFamily="2" charset="-78"/>
                        </a:rPr>
                        <a:t>ایجاد شغل های زیست محیطی </a:t>
                      </a:r>
                    </a:p>
                    <a:p>
                      <a:pPr algn="justLow" rtl="1"/>
                      <a:r>
                        <a:rPr lang="fa-IR" baseline="0" dirty="0" smtClean="0">
                          <a:cs typeface="B Zar" pitchFamily="2" charset="-78"/>
                        </a:rPr>
                        <a:t>امکان بهتر نظارت و پایش مراکز توسط ادارات کل  بر مدیریت پسماندهای صنعتی ویژه و خطرناک</a:t>
                      </a:r>
                    </a:p>
                    <a:p>
                      <a:pPr algn="justLow" rtl="1"/>
                      <a:r>
                        <a:rPr lang="fa-IR" baseline="0" dirty="0" smtClean="0">
                          <a:cs typeface="B Zar" pitchFamily="2" charset="-78"/>
                        </a:rPr>
                        <a:t>مسئولیت اجتماعی در قبال پسماندهای تولید شده در هر منطقه </a:t>
                      </a:r>
                    </a:p>
                    <a:p>
                      <a:pPr algn="justLow" rtl="1"/>
                      <a:r>
                        <a:rPr lang="fa-IR" baseline="0" dirty="0" smtClean="0">
                          <a:cs typeface="B Zar" pitchFamily="2" charset="-78"/>
                        </a:rPr>
                        <a:t>افزایش سطح مشارکت و همکاری جوامع محلی  با تقسیمات سیاسی متفاوت  دریک  استان ، بین استانی </a:t>
                      </a:r>
                    </a:p>
                    <a:p>
                      <a:pPr algn="justLow" rtl="1"/>
                      <a:endParaRPr lang="fa-IR" baseline="0" dirty="0" smtClean="0">
                        <a:cs typeface="B Zar" pitchFamily="2" charset="-78"/>
                      </a:endParaRPr>
                    </a:p>
                    <a:p>
                      <a:pPr algn="justLow" rtl="1"/>
                      <a:r>
                        <a:rPr lang="fa-IR" baseline="0" dirty="0" smtClean="0">
                          <a:cs typeface="B Zar" pitchFamily="2" charset="-78"/>
                        </a:rPr>
                        <a:t>خطرات ناشی از حمل و نقل های غیر ضروری پسماند و تاثیر گذاری آلاینده های خطرناک تادوردست ها </a:t>
                      </a:r>
                    </a:p>
                    <a:p>
                      <a:pPr algn="justLow" rtl="1"/>
                      <a:endParaRPr lang="fa-IR" baseline="0" dirty="0" smtClean="0">
                        <a:cs typeface="B Zar" pitchFamily="2" charset="-78"/>
                      </a:endParaRPr>
                    </a:p>
                    <a:p>
                      <a:pPr algn="justLow" rtl="1"/>
                      <a:r>
                        <a:rPr lang="fa-IR" baseline="0" dirty="0" smtClean="0">
                          <a:cs typeface="B Zar" pitchFamily="2" charset="-78"/>
                        </a:rPr>
                        <a:t>معرفی شرایط  و مشخصات مراکز استاندارد دفع پسماندها  </a:t>
                      </a:r>
                    </a:p>
                    <a:p>
                      <a:pPr algn="justLow" rtl="1"/>
                      <a:r>
                        <a:rPr lang="fa-IR" dirty="0" smtClean="0">
                          <a:cs typeface="B Zar" pitchFamily="2" charset="-78"/>
                        </a:rPr>
                        <a:t>چگونگی نظارت و پایش بر  نحوه عملکرد مراکز  (حقوقی و فنی)</a:t>
                      </a:r>
                    </a:p>
                    <a:p>
                      <a:pPr algn="justLow" rtl="1"/>
                      <a:r>
                        <a:rPr lang="fa-IR" dirty="0" smtClean="0">
                          <a:cs typeface="B Zar" pitchFamily="2" charset="-78"/>
                        </a:rPr>
                        <a:t>چگونگی نظارت بر پایش اثرات سوء احتمالی مراکز مذکور</a:t>
                      </a:r>
                      <a:r>
                        <a:rPr lang="fa-IR" baseline="0" dirty="0" smtClean="0">
                          <a:cs typeface="B Zar" pitchFamily="2" charset="-78"/>
                        </a:rPr>
                        <a:t> بر منابع زیستی </a:t>
                      </a:r>
                    </a:p>
                    <a:p>
                      <a:pPr algn="justLow" rtl="1"/>
                      <a:endParaRPr lang="fa-IR" dirty="0" smtClean="0">
                        <a:cs typeface="B Zar" pitchFamily="2" charset="-78"/>
                      </a:endParaRPr>
                    </a:p>
                  </a:txBody>
                  <a:tcPr/>
                </a:tc>
                <a:tc>
                  <a:txBody>
                    <a:bodyPr/>
                    <a:lstStyle/>
                    <a:p>
                      <a:pPr algn="r" rtl="1">
                        <a:lnSpc>
                          <a:spcPct val="115000"/>
                        </a:lnSpc>
                        <a:spcAft>
                          <a:spcPts val="0"/>
                        </a:spcAft>
                      </a:pPr>
                      <a:r>
                        <a:rPr lang="fa-IR" sz="1800" dirty="0" smtClean="0">
                          <a:solidFill>
                            <a:srgbClr val="002060"/>
                          </a:solidFill>
                          <a:latin typeface="Calibri"/>
                          <a:ea typeface="Calibri"/>
                          <a:cs typeface="B Zar" pitchFamily="2" charset="-78"/>
                        </a:rPr>
                        <a:t>عدم راه اندازی محل های  توسط استانداری ها بعد از سالها  ( تاکنون حدود 4 استان به بهره برداری رسیدند که بعضی از آنها نیز تعطیل شده اند)</a:t>
                      </a:r>
                      <a:endParaRPr lang="en-US" sz="1800" dirty="0" smtClean="0">
                        <a:solidFill>
                          <a:srgbClr val="002060"/>
                        </a:solidFill>
                        <a:latin typeface="Calibri"/>
                        <a:ea typeface="Calibri"/>
                        <a:cs typeface="B Zar" pitchFamily="2" charset="-78"/>
                      </a:endParaRPr>
                    </a:p>
                    <a:p>
                      <a:pPr algn="r" rtl="1">
                        <a:lnSpc>
                          <a:spcPct val="115000"/>
                        </a:lnSpc>
                        <a:spcAft>
                          <a:spcPts val="0"/>
                        </a:spcAft>
                      </a:pPr>
                      <a:r>
                        <a:rPr lang="fa-IR" sz="1800" dirty="0" smtClean="0">
                          <a:solidFill>
                            <a:srgbClr val="002060"/>
                          </a:solidFill>
                          <a:latin typeface="Calibri"/>
                          <a:ea typeface="Calibri"/>
                          <a:cs typeface="B Zar" pitchFamily="2" charset="-78"/>
                        </a:rPr>
                        <a:t>برخی استانها تمایلی به ایجاد این سایت ها در استان های خود ندارند و ترجیح می دهند پسماندها به سایر استانها انتقال یابد. ( عدم پذیرش اجتماعی )</a:t>
                      </a:r>
                    </a:p>
                    <a:p>
                      <a:pPr algn="r" rtl="1">
                        <a:lnSpc>
                          <a:spcPct val="115000"/>
                        </a:lnSpc>
                        <a:spcAft>
                          <a:spcPts val="0"/>
                        </a:spcAft>
                      </a:pPr>
                      <a:r>
                        <a:rPr lang="fa-IR" sz="1800" dirty="0" smtClean="0">
                          <a:solidFill>
                            <a:srgbClr val="002060"/>
                          </a:solidFill>
                          <a:latin typeface="Calibri"/>
                          <a:ea typeface="Calibri"/>
                          <a:cs typeface="B Zar" pitchFamily="2" charset="-78"/>
                        </a:rPr>
                        <a:t> بالا رفتن پتانسیل خطر ناشی از حوادث جاده ای و آلودگی منابع آب و خاک </a:t>
                      </a:r>
                    </a:p>
                    <a:p>
                      <a:pPr algn="r" rtl="1">
                        <a:lnSpc>
                          <a:spcPct val="115000"/>
                        </a:lnSpc>
                        <a:spcAft>
                          <a:spcPts val="0"/>
                        </a:spcAft>
                      </a:pPr>
                      <a:r>
                        <a:rPr lang="fa-IR" sz="1800" dirty="0" smtClean="0">
                          <a:solidFill>
                            <a:srgbClr val="002060"/>
                          </a:solidFill>
                          <a:latin typeface="Calibri"/>
                          <a:ea typeface="Calibri"/>
                          <a:cs typeface="B Zar" pitchFamily="2" charset="-78"/>
                        </a:rPr>
                        <a:t>احتمال بالای عدم رسیدن پسماند به مقصد در مسیر و تخلیه در محیط</a:t>
                      </a:r>
                    </a:p>
                    <a:p>
                      <a:pPr algn="r" rtl="1">
                        <a:lnSpc>
                          <a:spcPct val="115000"/>
                        </a:lnSpc>
                        <a:spcAft>
                          <a:spcPts val="0"/>
                        </a:spcAft>
                      </a:pPr>
                      <a:r>
                        <a:rPr lang="fa-IR" sz="1800" dirty="0" smtClean="0">
                          <a:solidFill>
                            <a:srgbClr val="002060"/>
                          </a:solidFill>
                          <a:latin typeface="Calibri"/>
                          <a:ea typeface="Calibri"/>
                          <a:cs typeface="B Zar" pitchFamily="2" charset="-78"/>
                        </a:rPr>
                        <a:t>عدم</a:t>
                      </a:r>
                      <a:r>
                        <a:rPr lang="fa-IR" sz="1800" baseline="0" dirty="0" smtClean="0">
                          <a:solidFill>
                            <a:srgbClr val="002060"/>
                          </a:solidFill>
                          <a:latin typeface="Calibri"/>
                          <a:ea typeface="Calibri"/>
                          <a:cs typeface="B Zar" pitchFamily="2" charset="-78"/>
                        </a:rPr>
                        <a:t> حمل و نقل صحیح</a:t>
                      </a:r>
                    </a:p>
                    <a:p>
                      <a:pPr algn="r" rtl="1">
                        <a:lnSpc>
                          <a:spcPct val="115000"/>
                        </a:lnSpc>
                        <a:spcAft>
                          <a:spcPts val="0"/>
                        </a:spcAft>
                      </a:pPr>
                      <a:r>
                        <a:rPr lang="fa-IR" sz="1800" baseline="0" dirty="0" smtClean="0">
                          <a:solidFill>
                            <a:srgbClr val="002060"/>
                          </a:solidFill>
                          <a:latin typeface="Calibri"/>
                          <a:ea typeface="Calibri"/>
                          <a:cs typeface="B Zar" pitchFamily="2" charset="-78"/>
                        </a:rPr>
                        <a:t>عدم امحای نهایی  اصولی </a:t>
                      </a:r>
                    </a:p>
                    <a:p>
                      <a:pPr algn="r" rtl="1">
                        <a:lnSpc>
                          <a:spcPct val="115000"/>
                        </a:lnSpc>
                        <a:spcAft>
                          <a:spcPts val="0"/>
                        </a:spcAft>
                      </a:pPr>
                      <a:r>
                        <a:rPr lang="fa-IR" sz="1800" baseline="0" dirty="0" smtClean="0">
                          <a:solidFill>
                            <a:srgbClr val="002060"/>
                          </a:solidFill>
                          <a:latin typeface="Calibri"/>
                          <a:ea typeface="Calibri"/>
                          <a:cs typeface="B Zar" pitchFamily="2" charset="-78"/>
                        </a:rPr>
                        <a:t>رقابت های ناسالم و خرید و فروش غیر قانونی و یا صوری پسماندهای ویژه </a:t>
                      </a:r>
                    </a:p>
                    <a:p>
                      <a:pPr algn="r" rtl="1">
                        <a:lnSpc>
                          <a:spcPct val="115000"/>
                        </a:lnSpc>
                        <a:spcAft>
                          <a:spcPts val="0"/>
                        </a:spcAft>
                      </a:pPr>
                      <a:r>
                        <a:rPr lang="fa-IR" sz="1800" baseline="0" dirty="0" smtClean="0">
                          <a:solidFill>
                            <a:srgbClr val="002060"/>
                          </a:solidFill>
                          <a:latin typeface="Calibri"/>
                          <a:ea typeface="Calibri"/>
                          <a:cs typeface="B Zar" pitchFamily="2" charset="-78"/>
                        </a:rPr>
                        <a:t>پتانسیل بالای خطرات ناشی از آنها </a:t>
                      </a:r>
                    </a:p>
                    <a:p>
                      <a:pPr algn="r" rtl="1">
                        <a:lnSpc>
                          <a:spcPct val="115000"/>
                        </a:lnSpc>
                        <a:spcAft>
                          <a:spcPts val="0"/>
                        </a:spcAft>
                      </a:pPr>
                      <a:r>
                        <a:rPr lang="fa-IR" sz="1800" baseline="0" dirty="0" smtClean="0">
                          <a:solidFill>
                            <a:srgbClr val="002060"/>
                          </a:solidFill>
                          <a:latin typeface="Calibri"/>
                          <a:ea typeface="Calibri"/>
                          <a:cs typeface="B Zar" pitchFamily="2" charset="-78"/>
                        </a:rPr>
                        <a:t>عدم شناسائی دقیق تولید کننده پسماند صنعتی </a:t>
                      </a:r>
                    </a:p>
                    <a:p>
                      <a:pPr algn="r" rtl="1">
                        <a:lnSpc>
                          <a:spcPct val="115000"/>
                        </a:lnSpc>
                        <a:spcAft>
                          <a:spcPts val="0"/>
                        </a:spcAft>
                      </a:pPr>
                      <a:r>
                        <a:rPr lang="fa-IR" sz="1800" baseline="0" dirty="0" smtClean="0">
                          <a:solidFill>
                            <a:srgbClr val="002060"/>
                          </a:solidFill>
                          <a:latin typeface="Calibri"/>
                          <a:ea typeface="Calibri"/>
                          <a:cs typeface="B Zar" pitchFamily="2" charset="-78"/>
                        </a:rPr>
                        <a:t>سوزاندن در محیط باز</a:t>
                      </a:r>
                    </a:p>
                    <a:p>
                      <a:pPr algn="r" rtl="1">
                        <a:lnSpc>
                          <a:spcPct val="115000"/>
                        </a:lnSpc>
                        <a:spcAft>
                          <a:spcPts val="0"/>
                        </a:spcAft>
                      </a:pPr>
                      <a:endParaRPr lang="fa-IR" sz="1800" dirty="0" smtClean="0">
                        <a:solidFill>
                          <a:srgbClr val="002060"/>
                        </a:solidFill>
                        <a:latin typeface="Calibri"/>
                        <a:ea typeface="Calibri"/>
                        <a:cs typeface="B Zar"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181600"/>
          </a:xfrm>
        </p:spPr>
        <p:txBody>
          <a:bodyPr>
            <a:normAutofit/>
          </a:bodyPr>
          <a:lstStyle/>
          <a:p>
            <a:pPr lvl="0" algn="just" rtl="1">
              <a:lnSpc>
                <a:spcPct val="200000"/>
              </a:lnSpc>
            </a:pPr>
            <a:endParaRPr lang="fa-IR" sz="2200" dirty="0" smtClean="0">
              <a:cs typeface="B Zar" pitchFamily="2" charset="-78"/>
            </a:endParaRPr>
          </a:p>
          <a:p>
            <a:pPr lvl="0" algn="just" rtl="1">
              <a:lnSpc>
                <a:spcPct val="200000"/>
              </a:lnSpc>
              <a:buNone/>
            </a:pPr>
            <a:endParaRPr lang="fa-IR" sz="2200" dirty="0" smtClean="0">
              <a:cs typeface="B Zar" pitchFamily="2" charset="-78"/>
            </a:endParaRPr>
          </a:p>
          <a:p>
            <a:pPr lvl="0" algn="just" rtl="1">
              <a:lnSpc>
                <a:spcPct val="200000"/>
              </a:lnSpc>
            </a:pPr>
            <a:endParaRPr lang="fa-IR" sz="2200" dirty="0" smtClean="0">
              <a:cs typeface="B Zar" pitchFamily="2" charset="-78"/>
            </a:endParaRPr>
          </a:p>
          <a:p>
            <a:pPr lvl="0" algn="just" rtl="1">
              <a:lnSpc>
                <a:spcPct val="200000"/>
              </a:lnSpc>
            </a:pPr>
            <a:endParaRPr lang="fa-IR" sz="2200" dirty="0" smtClean="0">
              <a:cs typeface="B Zar" pitchFamily="2" charset="-78"/>
            </a:endParaRPr>
          </a:p>
          <a:p>
            <a:pPr lvl="0" algn="just" rtl="1">
              <a:lnSpc>
                <a:spcPct val="200000"/>
              </a:lnSpc>
            </a:pPr>
            <a:endParaRPr lang="fa-IR" sz="2200" dirty="0" smtClean="0">
              <a:cs typeface="B Zar" pitchFamily="2" charset="-78"/>
            </a:endParaRPr>
          </a:p>
          <a:p>
            <a:pPr lvl="0" algn="just" rtl="1">
              <a:lnSpc>
                <a:spcPct val="200000"/>
              </a:lnSpc>
              <a:buNone/>
            </a:pPr>
            <a:endParaRPr lang="fa-IR" sz="2200" dirty="0" smtClean="0">
              <a:cs typeface="B Zar" pitchFamily="2" charset="-78"/>
            </a:endParaRPr>
          </a:p>
          <a:p>
            <a:pPr algn="just" rtl="1">
              <a:lnSpc>
                <a:spcPct val="150000"/>
              </a:lnSpc>
              <a:buClr>
                <a:schemeClr val="tx1"/>
              </a:buClr>
            </a:pPr>
            <a:endParaRPr lang="en-US" sz="1700" dirty="0" smtClean="0">
              <a:cs typeface="B Zar" pitchFamily="2" charset="-78"/>
            </a:endParaRPr>
          </a:p>
          <a:p>
            <a:pPr lvl="0" algn="just" rtl="1">
              <a:lnSpc>
                <a:spcPct val="150000"/>
              </a:lnSpc>
              <a:buClr>
                <a:srgbClr val="C00000"/>
              </a:buClr>
            </a:pPr>
            <a:endParaRPr lang="en-US" sz="2400" dirty="0" smtClean="0">
              <a:cs typeface="B Zar" pitchFamily="2" charset="-78"/>
            </a:endParaRPr>
          </a:p>
          <a:p>
            <a:pPr algn="just" rtl="1">
              <a:lnSpc>
                <a:spcPct val="150000"/>
              </a:lnSpc>
              <a:buClr>
                <a:srgbClr val="C00000"/>
              </a:buClr>
            </a:pPr>
            <a:endParaRPr lang="en-US" sz="2400" dirty="0" smtClean="0">
              <a:solidFill>
                <a:srgbClr val="002060"/>
              </a:solidFill>
              <a:cs typeface="B Zar" pitchFamily="2" charset="-78"/>
            </a:endParaRPr>
          </a:p>
          <a:p>
            <a:pPr lvl="0" algn="just" rtl="1">
              <a:lnSpc>
                <a:spcPct val="150000"/>
              </a:lnSpc>
            </a:pPr>
            <a:endParaRPr lang="en-US" sz="2400" dirty="0" smtClean="0">
              <a:cs typeface="B Zar" pitchFamily="2" charset="-78"/>
            </a:endParaRPr>
          </a:p>
          <a:p>
            <a:endParaRPr lang="en-US" dirty="0"/>
          </a:p>
        </p:txBody>
      </p:sp>
      <p:graphicFrame>
        <p:nvGraphicFramePr>
          <p:cNvPr id="6" name="Table 5"/>
          <p:cNvGraphicFramePr>
            <a:graphicFrameLocks noGrp="1"/>
          </p:cNvGraphicFramePr>
          <p:nvPr/>
        </p:nvGraphicFramePr>
        <p:xfrm>
          <a:off x="228600" y="304800"/>
          <a:ext cx="8610600" cy="5867400"/>
        </p:xfrm>
        <a:graphic>
          <a:graphicData uri="http://schemas.openxmlformats.org/drawingml/2006/table">
            <a:tbl>
              <a:tblPr firstRow="1" bandRow="1">
                <a:tableStyleId>{5C22544A-7EE6-4342-B048-85BDC9FD1C3A}</a:tableStyleId>
              </a:tblPr>
              <a:tblGrid>
                <a:gridCol w="3657600"/>
                <a:gridCol w="4953000"/>
              </a:tblGrid>
              <a:tr h="389860">
                <a:tc>
                  <a:txBody>
                    <a:bodyPr/>
                    <a:lstStyle/>
                    <a:p>
                      <a:pPr algn="ctr"/>
                      <a:r>
                        <a:rPr lang="fa-IR" dirty="0" smtClean="0">
                          <a:solidFill>
                            <a:srgbClr val="FF0000"/>
                          </a:solidFill>
                          <a:cs typeface="B Zar" pitchFamily="2" charset="-78"/>
                        </a:rPr>
                        <a:t> آموزش های پیشنهادی</a:t>
                      </a:r>
                      <a:endParaRPr lang="en-US" dirty="0">
                        <a:solidFill>
                          <a:srgbClr val="FF0000"/>
                        </a:solidFill>
                        <a:cs typeface="B Zar" pitchFamily="2" charset="-78"/>
                      </a:endParaRPr>
                    </a:p>
                  </a:txBody>
                  <a:tcPr/>
                </a:tc>
                <a:tc>
                  <a:txBody>
                    <a:bodyPr/>
                    <a:lstStyle/>
                    <a:p>
                      <a:pPr algn="ctr" rtl="1"/>
                      <a:r>
                        <a:rPr lang="fa-IR" dirty="0" smtClean="0">
                          <a:cs typeface="B Zar" pitchFamily="2" charset="-78"/>
                        </a:rPr>
                        <a:t>چالش : </a:t>
                      </a:r>
                      <a:r>
                        <a:rPr lang="fa-IR" baseline="0" dirty="0" smtClean="0">
                          <a:cs typeface="B Zar" pitchFamily="2" charset="-78"/>
                        </a:rPr>
                        <a:t> </a:t>
                      </a:r>
                      <a:r>
                        <a:rPr lang="fa-IR" baseline="0" dirty="0" smtClean="0">
                          <a:solidFill>
                            <a:srgbClr val="FF0000"/>
                          </a:solidFill>
                          <a:cs typeface="B Zar" pitchFamily="2" charset="-78"/>
                        </a:rPr>
                        <a:t>سرمایه گذاران </a:t>
                      </a:r>
                      <a:r>
                        <a:rPr kumimoji="0" lang="fa-IR" b="1" kern="1200" baseline="0" dirty="0" smtClean="0">
                          <a:solidFill>
                            <a:srgbClr val="FF0000"/>
                          </a:solidFill>
                          <a:latin typeface="+mn-lt"/>
                          <a:ea typeface="+mn-ea"/>
                          <a:cs typeface="B Zar" pitchFamily="2" charset="-78"/>
                        </a:rPr>
                        <a:t>بخش پسماند</a:t>
                      </a:r>
                      <a:endParaRPr kumimoji="0" lang="en-US" b="1" kern="1200" baseline="0" dirty="0">
                        <a:solidFill>
                          <a:srgbClr val="FF0000"/>
                        </a:solidFill>
                        <a:latin typeface="+mn-lt"/>
                        <a:ea typeface="+mn-ea"/>
                        <a:cs typeface="B Zar" pitchFamily="2" charset="-78"/>
                      </a:endParaRPr>
                    </a:p>
                  </a:txBody>
                  <a:tcPr/>
                </a:tc>
              </a:tr>
              <a:tr h="5477540">
                <a:tc>
                  <a:txBody>
                    <a:bodyPr/>
                    <a:lstStyle/>
                    <a:p>
                      <a:pPr algn="justLow" rtl="1"/>
                      <a:r>
                        <a:rPr lang="fa-IR" dirty="0" smtClean="0">
                          <a:cs typeface="B Zar" pitchFamily="2" charset="-78"/>
                        </a:rPr>
                        <a:t>آموزش عمومی </a:t>
                      </a:r>
                      <a:endParaRPr lang="fa-IR" baseline="0" dirty="0">
                        <a:cs typeface="B Zar" pitchFamily="2" charset="-78"/>
                      </a:endParaRPr>
                    </a:p>
                    <a:p>
                      <a:pPr algn="justLow" rtl="1"/>
                      <a:r>
                        <a:rPr lang="fa-IR" baseline="0" dirty="0" smtClean="0">
                          <a:cs typeface="B Zar" pitchFamily="2" charset="-78"/>
                        </a:rPr>
                        <a:t>مواد قانونی مشخص  ، تعهدات قانونی ، مسئولیت های حقوقی </a:t>
                      </a:r>
                    </a:p>
                    <a:p>
                      <a:pPr algn="justLow" rtl="1"/>
                      <a:r>
                        <a:rPr lang="fa-IR" baseline="0" dirty="0" smtClean="0">
                          <a:cs typeface="B Zar" pitchFamily="2" charset="-78"/>
                        </a:rPr>
                        <a:t>برنامه مدیریت زیست محیطی و چارچوب آنها</a:t>
                      </a:r>
                    </a:p>
                    <a:p>
                      <a:pPr algn="justLow" rtl="1"/>
                      <a:r>
                        <a:rPr lang="fa-IR" baseline="0" dirty="0" smtClean="0">
                          <a:cs typeface="B Zar" pitchFamily="2" charset="-78"/>
                        </a:rPr>
                        <a:t>استانداردهای زیست محیطی </a:t>
                      </a:r>
                    </a:p>
                    <a:p>
                      <a:pPr algn="justLow" rtl="1"/>
                      <a:r>
                        <a:rPr lang="fa-IR" baseline="0" dirty="0" smtClean="0">
                          <a:cs typeface="B Zar" pitchFamily="2" charset="-78"/>
                        </a:rPr>
                        <a:t>مجوز های زیست محیطی </a:t>
                      </a:r>
                    </a:p>
                    <a:p>
                      <a:pPr algn="justLow" rtl="1"/>
                      <a:r>
                        <a:rPr lang="fa-IR" baseline="0" dirty="0" smtClean="0">
                          <a:cs typeface="B Zar" pitchFamily="2" charset="-78"/>
                        </a:rPr>
                        <a:t>دستورالعمل های صدور مجوزها</a:t>
                      </a:r>
                    </a:p>
                    <a:p>
                      <a:pPr algn="justLow" rtl="1"/>
                      <a:r>
                        <a:rPr lang="fa-IR" baseline="0" dirty="0" smtClean="0">
                          <a:cs typeface="B Zar" pitchFamily="2" charset="-78"/>
                        </a:rPr>
                        <a:t>خود اظهاری </a:t>
                      </a:r>
                    </a:p>
                    <a:p>
                      <a:pPr algn="r" rtl="1">
                        <a:lnSpc>
                          <a:spcPct val="115000"/>
                        </a:lnSpc>
                        <a:spcAft>
                          <a:spcPts val="0"/>
                        </a:spcAft>
                      </a:pPr>
                      <a:r>
                        <a:rPr lang="fa-IR" sz="1800" baseline="0" dirty="0" smtClean="0">
                          <a:solidFill>
                            <a:srgbClr val="002060"/>
                          </a:solidFill>
                          <a:latin typeface="Calibri"/>
                          <a:ea typeface="Calibri"/>
                          <a:cs typeface="B Zar" pitchFamily="2" charset="-78"/>
                        </a:rPr>
                        <a:t>پروانه بهره برداری و کد های </a:t>
                      </a:r>
                      <a:r>
                        <a:rPr lang="en-US" sz="1800" baseline="0" dirty="0" smtClean="0">
                          <a:solidFill>
                            <a:srgbClr val="002060"/>
                          </a:solidFill>
                          <a:latin typeface="Calibri"/>
                          <a:ea typeface="Calibri"/>
                          <a:cs typeface="B Zar" pitchFamily="2" charset="-78"/>
                        </a:rPr>
                        <a:t>ISIC</a:t>
                      </a:r>
                      <a:endParaRPr lang="fa-IR" sz="1800" baseline="0" dirty="0" smtClean="0">
                        <a:solidFill>
                          <a:srgbClr val="002060"/>
                        </a:solidFill>
                        <a:latin typeface="Calibri"/>
                        <a:ea typeface="Calibri"/>
                        <a:cs typeface="B Zar" pitchFamily="2" charset="-78"/>
                      </a:endParaRPr>
                    </a:p>
                    <a:p>
                      <a:pPr algn="r" rtl="1">
                        <a:lnSpc>
                          <a:spcPct val="115000"/>
                        </a:lnSpc>
                        <a:spcAft>
                          <a:spcPts val="0"/>
                        </a:spcAft>
                      </a:pPr>
                      <a:r>
                        <a:rPr lang="fa-IR" sz="1800" baseline="0" dirty="0" smtClean="0">
                          <a:solidFill>
                            <a:srgbClr val="002060"/>
                          </a:solidFill>
                          <a:latin typeface="Calibri"/>
                          <a:ea typeface="Calibri"/>
                          <a:cs typeface="B Zar" pitchFamily="2" charset="-78"/>
                        </a:rPr>
                        <a:t>طبقه بندی پسماندها ویژه و خطرناک </a:t>
                      </a:r>
                    </a:p>
                    <a:p>
                      <a:pPr algn="justLow" rtl="1"/>
                      <a:r>
                        <a:rPr lang="fa-IR" baseline="0" dirty="0" smtClean="0">
                          <a:cs typeface="B Zar" pitchFamily="2" charset="-78"/>
                        </a:rPr>
                        <a:t>معرفی پایگاههای ملی و بین المللی اخذ اطلاعات فنی و تخصصی مانند انتشارات فنی دبیرخانه کنواانسیونهای مربوطه </a:t>
                      </a:r>
                    </a:p>
                    <a:p>
                      <a:pPr algn="justLow" rtl="1"/>
                      <a:endParaRPr lang="fa-IR" baseline="0" dirty="0" smtClean="0">
                        <a:cs typeface="B Zar" pitchFamily="2" charset="-78"/>
                      </a:endParaRPr>
                    </a:p>
                    <a:p>
                      <a:pPr algn="justLow" rtl="1"/>
                      <a:endParaRPr lang="fa-IR" baseline="0" dirty="0" smtClean="0">
                        <a:cs typeface="B Zar" pitchFamily="2" charset="-78"/>
                      </a:endParaRPr>
                    </a:p>
                    <a:p>
                      <a:pPr algn="justLow" rtl="1"/>
                      <a:endParaRPr lang="fa-IR" dirty="0" smtClean="0">
                        <a:cs typeface="B Zar" pitchFamily="2" charset="-78"/>
                      </a:endParaRPr>
                    </a:p>
                  </a:txBody>
                  <a:tcPr/>
                </a:tc>
                <a:tc>
                  <a:txBody>
                    <a:bodyPr/>
                    <a:lstStyle/>
                    <a:p>
                      <a:pPr algn="r" rtl="1">
                        <a:lnSpc>
                          <a:spcPct val="115000"/>
                        </a:lnSpc>
                        <a:spcAft>
                          <a:spcPts val="0"/>
                        </a:spcAft>
                      </a:pPr>
                      <a:r>
                        <a:rPr lang="fa-IR" sz="1800" dirty="0" smtClean="0">
                          <a:solidFill>
                            <a:srgbClr val="002060"/>
                          </a:solidFill>
                          <a:latin typeface="Calibri"/>
                          <a:ea typeface="Calibri"/>
                          <a:cs typeface="B Zar" pitchFamily="2" charset="-78"/>
                        </a:rPr>
                        <a:t>عدم  آگاهی از قوانین و مقررات</a:t>
                      </a:r>
                      <a:r>
                        <a:rPr lang="fa-IR" sz="1800" baseline="0" dirty="0" smtClean="0">
                          <a:solidFill>
                            <a:srgbClr val="002060"/>
                          </a:solidFill>
                          <a:latin typeface="Calibri"/>
                          <a:ea typeface="Calibri"/>
                          <a:cs typeface="B Zar" pitchFamily="2" charset="-78"/>
                        </a:rPr>
                        <a:t> مربوطه </a:t>
                      </a:r>
                    </a:p>
                    <a:p>
                      <a:pPr algn="r" rtl="1">
                        <a:lnSpc>
                          <a:spcPct val="115000"/>
                        </a:lnSpc>
                        <a:spcAft>
                          <a:spcPts val="0"/>
                        </a:spcAft>
                      </a:pPr>
                      <a:r>
                        <a:rPr lang="fa-IR" sz="1800" baseline="0" dirty="0" smtClean="0">
                          <a:solidFill>
                            <a:srgbClr val="002060"/>
                          </a:solidFill>
                          <a:latin typeface="Calibri"/>
                          <a:ea typeface="Calibri"/>
                          <a:cs typeface="B Zar" pitchFamily="2" charset="-78"/>
                        </a:rPr>
                        <a:t>عدم آگاهی از فرآیند های اخذ مجوز </a:t>
                      </a:r>
                    </a:p>
                    <a:p>
                      <a:pPr algn="r" rtl="1">
                        <a:lnSpc>
                          <a:spcPct val="115000"/>
                        </a:lnSpc>
                        <a:spcAft>
                          <a:spcPts val="0"/>
                        </a:spcAft>
                      </a:pPr>
                      <a:r>
                        <a:rPr lang="fa-IR" sz="1800" baseline="0" dirty="0" smtClean="0">
                          <a:solidFill>
                            <a:srgbClr val="002060"/>
                          </a:solidFill>
                          <a:latin typeface="Calibri"/>
                          <a:ea typeface="Calibri"/>
                          <a:cs typeface="B Zar" pitchFamily="2" charset="-78"/>
                        </a:rPr>
                        <a:t>عدم آگاهی از مسئولیت های حقوقی در خصوص پذیرش پسماندها ، </a:t>
                      </a:r>
                    </a:p>
                    <a:p>
                      <a:pPr algn="r" rtl="1">
                        <a:lnSpc>
                          <a:spcPct val="115000"/>
                        </a:lnSpc>
                        <a:spcAft>
                          <a:spcPts val="0"/>
                        </a:spcAft>
                      </a:pPr>
                      <a:r>
                        <a:rPr lang="fa-IR" sz="1800" baseline="0" dirty="0" smtClean="0">
                          <a:solidFill>
                            <a:srgbClr val="002060"/>
                          </a:solidFill>
                          <a:latin typeface="Calibri"/>
                          <a:ea typeface="Calibri"/>
                          <a:cs typeface="B Zar" pitchFamily="2" charset="-78"/>
                        </a:rPr>
                        <a:t>عدم آگاهی از ضرورت تدو.ین برنامه مدیریت زیست محیطی پسماندها  و چارچوب آنها</a:t>
                      </a:r>
                    </a:p>
                    <a:p>
                      <a:pPr algn="r" rtl="1">
                        <a:lnSpc>
                          <a:spcPct val="115000"/>
                        </a:lnSpc>
                        <a:spcAft>
                          <a:spcPts val="0"/>
                        </a:spcAft>
                      </a:pPr>
                      <a:r>
                        <a:rPr lang="fa-IR" sz="1800" baseline="0" dirty="0" smtClean="0">
                          <a:solidFill>
                            <a:srgbClr val="002060"/>
                          </a:solidFill>
                          <a:latin typeface="Calibri"/>
                          <a:ea typeface="Calibri"/>
                          <a:cs typeface="B Zar" pitchFamily="2" charset="-78"/>
                        </a:rPr>
                        <a:t>عدم آگاهی از ترکیب پسماندهای کشور </a:t>
                      </a:r>
                    </a:p>
                    <a:p>
                      <a:pPr algn="r" rtl="1">
                        <a:lnSpc>
                          <a:spcPct val="115000"/>
                        </a:lnSpc>
                        <a:spcAft>
                          <a:spcPts val="0"/>
                        </a:spcAft>
                      </a:pPr>
                      <a:r>
                        <a:rPr lang="fa-IR" sz="1800" baseline="0" dirty="0" smtClean="0">
                          <a:solidFill>
                            <a:srgbClr val="002060"/>
                          </a:solidFill>
                          <a:latin typeface="Calibri"/>
                          <a:ea typeface="Calibri"/>
                          <a:cs typeface="B Zar" pitchFamily="2" charset="-78"/>
                        </a:rPr>
                        <a:t>عدم آگاهی از چالش های پسماند کشور و چونگی تاثیر گذاری آنها</a:t>
                      </a:r>
                    </a:p>
                    <a:p>
                      <a:pPr algn="r" rtl="1">
                        <a:lnSpc>
                          <a:spcPct val="115000"/>
                        </a:lnSpc>
                        <a:spcAft>
                          <a:spcPts val="0"/>
                        </a:spcAft>
                      </a:pPr>
                      <a:r>
                        <a:rPr lang="fa-IR" sz="1800" baseline="0" dirty="0" smtClean="0">
                          <a:solidFill>
                            <a:srgbClr val="002060"/>
                          </a:solidFill>
                          <a:latin typeface="Calibri"/>
                          <a:ea typeface="Calibri"/>
                          <a:cs typeface="B Zar" pitchFamily="2" charset="-78"/>
                        </a:rPr>
                        <a:t>عدم آگاهی از تبعات فنی و حقوقی ناشی از پذیرش  از پسماندها بدن اخذمجوز </a:t>
                      </a:r>
                    </a:p>
                    <a:p>
                      <a:pPr algn="r" rtl="1">
                        <a:lnSpc>
                          <a:spcPct val="115000"/>
                        </a:lnSpc>
                        <a:spcAft>
                          <a:spcPts val="0"/>
                        </a:spcAft>
                      </a:pPr>
                      <a:r>
                        <a:rPr lang="fa-IR" sz="1800" baseline="0" dirty="0" smtClean="0">
                          <a:solidFill>
                            <a:srgbClr val="002060"/>
                          </a:solidFill>
                          <a:latin typeface="Calibri"/>
                          <a:ea typeface="Calibri"/>
                          <a:cs typeface="B Zar" pitchFamily="2" charset="-78"/>
                        </a:rPr>
                        <a:t>قرار گیری در مسیر نامتعارف غیر اداری و بروکراسی های غیر واقع وغیر ضروری به دلیل وجود مافیای پسماند  و ناامیدی از ادامه پیگیری</a:t>
                      </a:r>
                    </a:p>
                    <a:p>
                      <a:pPr algn="r" rtl="1">
                        <a:lnSpc>
                          <a:spcPct val="115000"/>
                        </a:lnSpc>
                        <a:spcAft>
                          <a:spcPts val="0"/>
                        </a:spcAft>
                      </a:pPr>
                      <a:endParaRPr lang="fa-IR" sz="1800" baseline="0" dirty="0" smtClean="0">
                        <a:solidFill>
                          <a:srgbClr val="002060"/>
                        </a:solidFill>
                        <a:latin typeface="Calibri"/>
                        <a:ea typeface="Calibri"/>
                        <a:cs typeface="B Zar" pitchFamily="2" charset="-78"/>
                      </a:endParaRPr>
                    </a:p>
                    <a:p>
                      <a:pPr algn="r" rtl="1">
                        <a:lnSpc>
                          <a:spcPct val="115000"/>
                        </a:lnSpc>
                        <a:spcAft>
                          <a:spcPts val="0"/>
                        </a:spcAft>
                      </a:pPr>
                      <a:r>
                        <a:rPr lang="fa-IR" sz="1800" baseline="0" dirty="0" smtClean="0">
                          <a:solidFill>
                            <a:srgbClr val="002060"/>
                          </a:solidFill>
                          <a:latin typeface="Calibri"/>
                          <a:ea typeface="Calibri"/>
                          <a:cs typeface="B Zar" pitchFamily="2" charset="-78"/>
                        </a:rPr>
                        <a:t>بازیافت  کنئدگان  پسماندهای عادی</a:t>
                      </a:r>
                    </a:p>
                    <a:p>
                      <a:pPr algn="r" rtl="1">
                        <a:lnSpc>
                          <a:spcPct val="115000"/>
                        </a:lnSpc>
                        <a:spcAft>
                          <a:spcPts val="0"/>
                        </a:spcAft>
                      </a:pPr>
                      <a:r>
                        <a:rPr lang="fa-IR" sz="1800" baseline="0" dirty="0" smtClean="0">
                          <a:solidFill>
                            <a:srgbClr val="002060"/>
                          </a:solidFill>
                          <a:latin typeface="Calibri"/>
                          <a:ea typeface="Calibri"/>
                          <a:cs typeface="B Zar" pitchFamily="2" charset="-78"/>
                        </a:rPr>
                        <a:t>مراکز دفع پسماندهای ویژه و خطرناک </a:t>
                      </a:r>
                    </a:p>
                    <a:p>
                      <a:pPr algn="r" rtl="1">
                        <a:lnSpc>
                          <a:spcPct val="115000"/>
                        </a:lnSpc>
                        <a:spcAft>
                          <a:spcPts val="0"/>
                        </a:spcAft>
                      </a:pPr>
                      <a:r>
                        <a:rPr lang="fa-IR" sz="1800" baseline="0" dirty="0" smtClean="0">
                          <a:solidFill>
                            <a:srgbClr val="002060"/>
                          </a:solidFill>
                          <a:latin typeface="Calibri"/>
                          <a:ea typeface="Calibri"/>
                          <a:cs typeface="B Zar" pitchFamily="2" charset="-78"/>
                        </a:rPr>
                        <a:t>واردات کنندگان و  صادرات کنندگان پسماندها </a:t>
                      </a:r>
                    </a:p>
                    <a:p>
                      <a:pPr algn="r" rtl="1">
                        <a:lnSpc>
                          <a:spcPct val="115000"/>
                        </a:lnSpc>
                        <a:spcAft>
                          <a:spcPts val="0"/>
                        </a:spcAft>
                      </a:pPr>
                      <a:r>
                        <a:rPr lang="fa-IR" sz="1800" baseline="0" dirty="0" smtClean="0">
                          <a:solidFill>
                            <a:srgbClr val="002060"/>
                          </a:solidFill>
                          <a:latin typeface="Calibri"/>
                          <a:ea typeface="Calibri"/>
                          <a:cs typeface="B Zar" pitchFamily="2" charset="-78"/>
                        </a:rPr>
                        <a:t>تولید کنندگان و واحدهای خدماتی و تولیدی</a:t>
                      </a:r>
                      <a:endParaRPr lang="fa-IR" sz="1800" dirty="0" smtClean="0">
                        <a:solidFill>
                          <a:srgbClr val="002060"/>
                        </a:solidFill>
                        <a:latin typeface="Calibri"/>
                        <a:ea typeface="Calibri"/>
                        <a:cs typeface="B Zar"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foni mbuayɛ ɛma ‫ساحل پاک و آموزش‬‎">
            <a:hlinkClick r:id="rId2"/>
          </p:cNvPr>
          <p:cNvPicPr>
            <a:picLocks noChangeAspect="1" noChangeArrowheads="1"/>
          </p:cNvPicPr>
          <p:nvPr/>
        </p:nvPicPr>
        <p:blipFill>
          <a:blip r:embed="rId3" cstate="print"/>
          <a:srcRect/>
          <a:stretch>
            <a:fillRect/>
          </a:stretch>
        </p:blipFill>
        <p:spPr bwMode="auto">
          <a:xfrm>
            <a:off x="533400" y="533400"/>
            <a:ext cx="7848600" cy="5715000"/>
          </a:xfrm>
          <a:prstGeom prst="rect">
            <a:avLst/>
          </a:prstGeom>
          <a:noFill/>
        </p:spPr>
      </p:pic>
      <p:sp>
        <p:nvSpPr>
          <p:cNvPr id="6" name="Rectangle 5"/>
          <p:cNvSpPr/>
          <p:nvPr/>
        </p:nvSpPr>
        <p:spPr>
          <a:xfrm>
            <a:off x="1676400" y="1066800"/>
            <a:ext cx="3768980" cy="646331"/>
          </a:xfrm>
          <a:prstGeom prst="rect">
            <a:avLst/>
          </a:prstGeom>
        </p:spPr>
        <p:txBody>
          <a:bodyPr wrap="none">
            <a:spAutoFit/>
          </a:bodyPr>
          <a:lstStyle/>
          <a:p>
            <a:pPr lvl="0" indent="180975" algn="r" rtl="1" eaLnBrk="0" fontAlgn="base" hangingPunct="0">
              <a:spcBef>
                <a:spcPct val="0"/>
              </a:spcBef>
              <a:spcAft>
                <a:spcPct val="0"/>
              </a:spcAft>
            </a:pPr>
            <a:r>
              <a:rPr lang="fa-IR" sz="3600" b="1" dirty="0" smtClean="0">
                <a:solidFill>
                  <a:srgbClr val="0066CC"/>
                </a:solidFill>
                <a:effectLst>
                  <a:outerShdw blurRad="38100" dist="38100" dir="2700000" algn="tl">
                    <a:srgbClr val="000000">
                      <a:alpha val="43137"/>
                    </a:srgbClr>
                  </a:outerShdw>
                </a:effectLst>
                <a:latin typeface="Calibri" pitchFamily="34" charset="0"/>
                <a:ea typeface="Calibri" pitchFamily="34" charset="0"/>
                <a:cs typeface="B Zar" pitchFamily="2" charset="-78"/>
              </a:rPr>
              <a:t>با سپاس از توجه شما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304800"/>
            <a:ext cx="4365298" cy="369332"/>
          </a:xfrm>
          <a:prstGeom prst="rect">
            <a:avLst/>
          </a:prstGeom>
        </p:spPr>
        <p:txBody>
          <a:bodyPr wrap="none">
            <a:spAutoFit/>
          </a:bodyPr>
          <a:lstStyle/>
          <a:p>
            <a:r>
              <a:rPr lang="ar-SA" b="1" dirty="0">
                <a:solidFill>
                  <a:srgbClr val="C00000"/>
                </a:solidFill>
                <a:cs typeface="B Nazanin" pitchFamily="2" charset="-78"/>
              </a:rPr>
              <a:t>تعریف پسماند بر اساس ماده 2  قانون مدیریت پسماند</a:t>
            </a:r>
            <a:endParaRPr lang="en-US" dirty="0">
              <a:solidFill>
                <a:srgbClr val="C00000"/>
              </a:solidFill>
              <a:cs typeface="B Nazanin" pitchFamily="2" charset="-78"/>
            </a:endParaRPr>
          </a:p>
        </p:txBody>
      </p:sp>
      <p:sp>
        <p:nvSpPr>
          <p:cNvPr id="3073" name="Rectangle 1"/>
          <p:cNvSpPr>
            <a:spLocks noChangeArrowheads="1"/>
          </p:cNvSpPr>
          <p:nvPr/>
        </p:nvSpPr>
        <p:spPr bwMode="auto">
          <a:xfrm>
            <a:off x="381000" y="838200"/>
            <a:ext cx="83058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b="0" i="0" u="none" strike="noStrike" cap="none" normalizeH="0" baseline="0" dirty="0" smtClean="0">
                <a:ln>
                  <a:noFill/>
                </a:ln>
                <a:solidFill>
                  <a:srgbClr val="002060"/>
                </a:solidFill>
                <a:effectLst/>
                <a:latin typeface="Tahoma" pitchFamily="34" charset="0"/>
                <a:ea typeface="Times New Roman" pitchFamily="18" charset="0"/>
                <a:cs typeface="B Zar" pitchFamily="2" charset="-78"/>
              </a:rPr>
              <a:t>پسماند به مواد جامد، مایع و گاز (غیر از فاضلاب) گفته می شود که به طور مستقیم یا غیرمستقیم حاصل از فعالیت انسان بوده و از نظر تولید کننده زائد تلقی می شود. پسماندها به پنج گروه تقسیم می شوند :</a:t>
            </a:r>
            <a:endParaRPr kumimoji="0" lang="en-US"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b="1" i="0" u="none" strike="noStrike" cap="none" normalizeH="0" baseline="0" dirty="0" smtClean="0">
                <a:ln>
                  <a:noFill/>
                </a:ln>
                <a:solidFill>
                  <a:srgbClr val="C00000"/>
                </a:solidFill>
                <a:effectLst/>
                <a:latin typeface="Tahoma" pitchFamily="34" charset="0"/>
                <a:ea typeface="Times New Roman" pitchFamily="18" charset="0"/>
                <a:cs typeface="B Zar" pitchFamily="2" charset="-78"/>
              </a:rPr>
              <a:t>پسماندهای عادی 2. پسماندهای پزشکی (بیمارستانی ) 3. پسماندهای ویژه 4. پسماندهای کشاورزی 5.پسماندهای صنعتی</a:t>
            </a:r>
            <a:endParaRPr kumimoji="0" lang="en-US"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effectLst/>
              <a:latin typeface="Arial" pitchFamily="34" charset="0"/>
              <a:cs typeface="Arial" pitchFamily="34" charset="0"/>
            </a:endParaRPr>
          </a:p>
        </p:txBody>
      </p:sp>
      <p:sp>
        <p:nvSpPr>
          <p:cNvPr id="3074" name="Rectangle 2"/>
          <p:cNvSpPr>
            <a:spLocks noChangeArrowheads="1"/>
          </p:cNvSpPr>
          <p:nvPr/>
        </p:nvSpPr>
        <p:spPr bwMode="auto">
          <a:xfrm>
            <a:off x="381000" y="2420035"/>
            <a:ext cx="84582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pPr>
            <a:r>
              <a:rPr kumimoji="0" lang="ar-SA" sz="2400" b="0" u="none" strike="noStrike" cap="none" normalizeH="0" baseline="0" dirty="0" smtClean="0">
                <a:ln>
                  <a:noFill/>
                </a:ln>
                <a:solidFill>
                  <a:srgbClr val="002060"/>
                </a:solidFill>
                <a:effectLst/>
                <a:latin typeface="Tahoma" pitchFamily="34" charset="0"/>
                <a:ea typeface="Times New Roman" pitchFamily="18" charset="0"/>
                <a:cs typeface="B Zar" pitchFamily="2" charset="-78"/>
              </a:rPr>
              <a:t>پسماندهای پزشکی و نیز بخشی از پسماندهای عادی، صنعتی و کشاورزی که نیاز به مدیریت خاص دارند، جزو پسماندهای ویژه محسوب می شوند.</a:t>
            </a:r>
            <a:endParaRPr kumimoji="0" lang="en-US" sz="2400" b="0" u="none" strike="noStrike" cap="none" normalizeH="0" baseline="0" dirty="0" smtClean="0">
              <a:ln>
                <a:noFill/>
              </a:ln>
              <a:solidFill>
                <a:srgbClr val="00206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2400" b="0" u="none" strike="noStrike" cap="none" normalizeH="0" baseline="0" dirty="0" smtClean="0">
                <a:ln>
                  <a:noFill/>
                </a:ln>
                <a:solidFill>
                  <a:srgbClr val="002060"/>
                </a:solidFill>
                <a:effectLst/>
                <a:latin typeface="Tahoma" pitchFamily="34" charset="0"/>
                <a:ea typeface="Times New Roman" pitchFamily="18" charset="0"/>
                <a:cs typeface="B Zar" pitchFamily="2" charset="-78"/>
              </a:rPr>
              <a:t>فهرست پسماندهای ویژه از طرف سازمان، با همکاری دستگاههای ذیربط تعیین و به تصویب شورای عالی حفاظت محیط زیست خواهد رسید.</a:t>
            </a:r>
            <a:endParaRPr kumimoji="0" lang="en-US" sz="2400" b="0" u="none" strike="noStrike" cap="none" normalizeH="0" baseline="0" dirty="0" smtClean="0">
              <a:ln>
                <a:noFill/>
              </a:ln>
              <a:solidFill>
                <a:srgbClr val="00206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2400" b="0" u="none" strike="noStrike" cap="none" normalizeH="0" baseline="0" dirty="0" smtClean="0">
                <a:ln>
                  <a:noFill/>
                </a:ln>
                <a:solidFill>
                  <a:srgbClr val="002060"/>
                </a:solidFill>
                <a:effectLst/>
                <a:latin typeface="Tahoma" pitchFamily="34" charset="0"/>
                <a:ea typeface="Times New Roman" pitchFamily="18" charset="0"/>
                <a:cs typeface="B Zar" pitchFamily="2" charset="-78"/>
              </a:rPr>
              <a:t>پسماندهای ویژه پرتوزا تابع قوانین و مقررات مربوط به خود می باشند.</a:t>
            </a:r>
            <a:endParaRPr kumimoji="0" lang="en-US" sz="2400" b="0" u="none" strike="noStrike" cap="none" normalizeH="0" baseline="0" dirty="0" smtClean="0">
              <a:ln>
                <a:noFill/>
              </a:ln>
              <a:solidFill>
                <a:srgbClr val="00206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2400" b="0" u="none" strike="noStrike" cap="none" normalizeH="0" baseline="0" dirty="0" smtClean="0">
                <a:ln>
                  <a:noFill/>
                </a:ln>
                <a:solidFill>
                  <a:srgbClr val="002060"/>
                </a:solidFill>
                <a:effectLst/>
                <a:latin typeface="Tahoma" pitchFamily="34" charset="0"/>
                <a:ea typeface="Times New Roman" pitchFamily="18" charset="0"/>
                <a:cs typeface="B Zar" pitchFamily="2" charset="-78"/>
              </a:rPr>
              <a:t>لجن های حاصل از تصفیه فاضلابهای شهری و تخلیه چاههای جذی فاضلاب خانگی در صورتی که خشک یا کم رطوبت باشند، در دسته پسماندهای عادی قرار خواهند گرفت.</a:t>
            </a:r>
            <a:endParaRPr kumimoji="0" lang="ar-SA" sz="2400" b="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381000" y="381000"/>
            <a:ext cx="84582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C00000"/>
                </a:solidFill>
                <a:effectLst/>
                <a:latin typeface="Tahoma" pitchFamily="34" charset="0"/>
                <a:ea typeface="Times New Roman" pitchFamily="18" charset="0"/>
                <a:cs typeface="B Zar" pitchFamily="2" charset="-78"/>
              </a:rPr>
              <a:t>مدیریت اجرایی پسماند"  بر اساس ماده 2 قانون</a:t>
            </a:r>
            <a:r>
              <a:rPr kumimoji="0" lang="fa-IR" sz="2000" b="1" i="0" u="none" strike="noStrike" cap="none" normalizeH="0" baseline="0" dirty="0" smtClean="0">
                <a:ln>
                  <a:noFill/>
                </a:ln>
                <a:solidFill>
                  <a:srgbClr val="C00000"/>
                </a:solidFill>
                <a:effectLst/>
                <a:latin typeface="Tahoma" pitchFamily="34" charset="0"/>
                <a:ea typeface="Times New Roman" pitchFamily="18" charset="0"/>
                <a:cs typeface="B Zar" pitchFamily="2" charset="-78"/>
              </a:rPr>
              <a:t> :</a:t>
            </a:r>
            <a:endParaRPr kumimoji="0" lang="en-US" sz="20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2060"/>
                </a:solidFill>
                <a:effectLst/>
                <a:latin typeface="Tahoma" pitchFamily="34" charset="0"/>
                <a:ea typeface="Times New Roman" pitchFamily="18" charset="0"/>
                <a:cs typeface="B Zar" pitchFamily="2" charset="-78"/>
              </a:rPr>
              <a:t>شخصیت حقیقی یا حقوقی است که مسئوول برنامه ریزی، ساماندهی، مراقبت و عملیات اجرایی مربوط به تولید، جمع آوری، ذخیره سازی، جداسازی، حمل و نقل، بازیافت، پردازش و دفع پسماندها و همچنین آموزش و اطلاع رسانی در این زمینه می باشد</a:t>
            </a:r>
            <a:r>
              <a:rPr kumimoji="0" lang="fa-IR" sz="2000" b="0" i="0" u="none" strike="noStrike" cap="none" normalizeH="0" baseline="0" dirty="0" smtClean="0">
                <a:ln>
                  <a:noFill/>
                </a:ln>
                <a:solidFill>
                  <a:srgbClr val="002060"/>
                </a:solidFill>
                <a:effectLst/>
                <a:latin typeface="Tahoma" pitchFamily="34" charset="0"/>
                <a:ea typeface="Times New Roman" pitchFamily="18" charset="0"/>
                <a:cs typeface="B Zar" pitchFamily="2" charset="-78"/>
              </a:rPr>
              <a:t>.</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000" b="0" i="0" u="none" strike="noStrike" cap="none" normalizeH="0" baseline="0" dirty="0" smtClean="0">
                <a:ln>
                  <a:noFill/>
                </a:ln>
                <a:solidFill>
                  <a:srgbClr val="002060"/>
                </a:solidFill>
                <a:effectLst/>
                <a:latin typeface="Tahoma" pitchFamily="34" charset="0"/>
                <a:ea typeface="Times New Roman" pitchFamily="18" charset="0"/>
                <a:cs typeface="B Zar" pitchFamily="2" charset="-78"/>
              </a:rPr>
              <a:t>بر اساس ماده</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ar-SA" sz="2000" b="0" i="0" u="none" strike="noStrike" cap="none" normalizeH="0" baseline="0" dirty="0" smtClean="0">
                <a:ln>
                  <a:noFill/>
                </a:ln>
                <a:solidFill>
                  <a:srgbClr val="002060"/>
                </a:solidFill>
                <a:effectLst/>
                <a:latin typeface="Tahoma" pitchFamily="34" charset="0"/>
                <a:ea typeface="Times New Roman" pitchFamily="18" charset="0"/>
                <a:cs typeface="B Zar" pitchFamily="2" charset="-78"/>
              </a:rPr>
              <a:t>7  قانون ،  مدیریت اجرایی کلیه پسماندها غیر از صنعتی و ویژه در شهرها و روستاها و حریم آنها </a:t>
            </a:r>
            <a:r>
              <a:rPr kumimoji="0" lang="ar-SA" sz="2000" b="0" i="0" u="sng" strike="noStrike" cap="none" normalizeH="0" baseline="0" dirty="0" smtClean="0">
                <a:ln>
                  <a:noFill/>
                </a:ln>
                <a:solidFill>
                  <a:srgbClr val="002060"/>
                </a:solidFill>
                <a:effectLst/>
                <a:latin typeface="Tahoma" pitchFamily="34" charset="0"/>
                <a:ea typeface="Times New Roman" pitchFamily="18" charset="0"/>
                <a:cs typeface="B Zar" pitchFamily="2" charset="-78"/>
              </a:rPr>
              <a:t>ب</a:t>
            </a:r>
            <a:r>
              <a:rPr lang="ar-SA" sz="2000" u="sng" dirty="0">
                <a:solidFill>
                  <a:srgbClr val="FF0000"/>
                </a:solidFill>
                <a:latin typeface="Tahoma" pitchFamily="34" charset="0"/>
                <a:ea typeface="Times New Roman" pitchFamily="18" charset="0"/>
                <a:cs typeface="B Zar" pitchFamily="2" charset="-78"/>
              </a:rPr>
              <a:t>ه عهده شهرداری ها و دهیاری ها </a:t>
            </a:r>
            <a:r>
              <a:rPr kumimoji="0" lang="ar-SA" sz="2000" b="0" i="0" u="none" strike="noStrike" cap="none" normalizeH="0" baseline="0" dirty="0" smtClean="0">
                <a:ln>
                  <a:noFill/>
                </a:ln>
                <a:solidFill>
                  <a:srgbClr val="002060"/>
                </a:solidFill>
                <a:effectLst/>
                <a:latin typeface="Tahoma" pitchFamily="34" charset="0"/>
                <a:ea typeface="Times New Roman" pitchFamily="18" charset="0"/>
                <a:cs typeface="B Zar" pitchFamily="2" charset="-78"/>
              </a:rPr>
              <a:t>و در خارج از حوزه و وظایف شهردای ها و دهیاری ها به عهده بخشداری ها می باشد. </a:t>
            </a:r>
            <a:r>
              <a:rPr kumimoji="0" lang="ar-SA" sz="2000" b="0" i="0" u="sng" strike="noStrike" cap="none" normalizeH="0" baseline="0" dirty="0" smtClean="0">
                <a:ln>
                  <a:noFill/>
                </a:ln>
                <a:solidFill>
                  <a:srgbClr val="002060"/>
                </a:solidFill>
                <a:effectLst/>
                <a:latin typeface="Tahoma" pitchFamily="34" charset="0"/>
                <a:ea typeface="Times New Roman" pitchFamily="18" charset="0"/>
                <a:cs typeface="B Zar" pitchFamily="2" charset="-78"/>
              </a:rPr>
              <a:t>مدیریت اجرایی </a:t>
            </a:r>
            <a:r>
              <a:rPr kumimoji="0" lang="ar-SA" sz="2000" b="0" i="0" u="sng" strike="noStrike" cap="none" normalizeH="0" baseline="0" dirty="0" smtClean="0">
                <a:ln>
                  <a:noFill/>
                </a:ln>
                <a:solidFill>
                  <a:srgbClr val="FF0000"/>
                </a:solidFill>
                <a:effectLst/>
                <a:latin typeface="Tahoma" pitchFamily="34" charset="0"/>
                <a:ea typeface="Times New Roman" pitchFamily="18" charset="0"/>
                <a:cs typeface="B Zar" pitchFamily="2" charset="-78"/>
              </a:rPr>
              <a:t>پسماندهای صنعتی و ویژه به عهده تولید کننده خواهد بود.</a:t>
            </a:r>
            <a:r>
              <a:rPr kumimoji="0" lang="ar-SA" sz="2000" b="0" i="0" u="none" strike="noStrike" cap="none" normalizeH="0" baseline="0" dirty="0" smtClean="0">
                <a:ln>
                  <a:noFill/>
                </a:ln>
                <a:solidFill>
                  <a:srgbClr val="FF0000"/>
                </a:solidFill>
                <a:effectLst/>
                <a:latin typeface="Tahoma" pitchFamily="34" charset="0"/>
                <a:ea typeface="Times New Roman" pitchFamily="18" charset="0"/>
                <a:cs typeface="B Zar" pitchFamily="2" charset="-78"/>
              </a:rPr>
              <a:t> </a:t>
            </a:r>
            <a:endParaRPr kumimoji="0" lang="fa-IR" sz="2000" b="0" i="0" u="none" strike="noStrike" cap="none" normalizeH="0" baseline="0" dirty="0" smtClean="0">
              <a:ln>
                <a:noFill/>
              </a:ln>
              <a:solidFill>
                <a:srgbClr val="FF0000"/>
              </a:solidFill>
              <a:effectLst/>
              <a:latin typeface="Tahoma" pitchFamily="34" charset="0"/>
              <a:ea typeface="Times New Roman" pitchFamily="18" charset="0"/>
              <a:cs typeface="B Zar"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lang="ar-SA" sz="2000" u="sng" dirty="0" smtClean="0">
                <a:solidFill>
                  <a:srgbClr val="FF0000"/>
                </a:solidFill>
                <a:latin typeface="Tahoma" pitchFamily="34" charset="0"/>
                <a:ea typeface="Times New Roman" pitchFamily="18" charset="0"/>
                <a:cs typeface="B Zar" pitchFamily="2" charset="-78"/>
              </a:rPr>
              <a:t>در صورت تبدیل آن به پسماند عادی به عهده شهرداری ها، دهیاری ها و بخشداری ها خواهد بود.</a:t>
            </a:r>
            <a:endParaRPr lang="en-US" sz="2000" u="sng" dirty="0" smtClean="0">
              <a:solidFill>
                <a:srgbClr val="FF0000"/>
              </a:solidFill>
              <a:latin typeface="Tahoma" pitchFamily="34" charset="0"/>
              <a:ea typeface="Times New Roman" pitchFamily="18" charset="0"/>
              <a:cs typeface="B Zar"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000" b="0" i="0" u="none" strike="noStrike" cap="none" normalizeH="0" baseline="0" dirty="0" smtClean="0">
                <a:ln>
                  <a:noFill/>
                </a:ln>
                <a:solidFill>
                  <a:srgbClr val="002060"/>
                </a:solidFill>
                <a:effectLst/>
                <a:latin typeface="Tahoma" pitchFamily="34" charset="0"/>
                <a:ea typeface="Times New Roman" pitchFamily="18" charset="0"/>
                <a:cs typeface="B Zar" pitchFamily="2" charset="-78"/>
              </a:rPr>
              <a:t>مدیریت های اجرایی می توانند تمام یا بخشی از عملیات مربوط به جمع آوری، جداسازی و دفع پسماندها را به اشخاص حقیقی و حقوقی واگذار نماید.</a:t>
            </a:r>
            <a:endParaRPr kumimoji="0" lang="fa-IR" sz="2000" b="0" i="0" u="none" strike="noStrike" cap="none" normalizeH="0" baseline="0" dirty="0" smtClean="0">
              <a:ln>
                <a:noFill/>
              </a:ln>
              <a:solidFill>
                <a:srgbClr val="002060"/>
              </a:solidFill>
              <a:effectLst/>
              <a:latin typeface="Tahoma" pitchFamily="34" charset="0"/>
              <a:ea typeface="Times New Roman" pitchFamily="18" charset="0"/>
              <a:cs typeface="B Zar"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000" b="0" i="0" u="none" strike="noStrike" cap="none" normalizeH="0" baseline="0" dirty="0" smtClean="0">
                <a:ln>
                  <a:noFill/>
                </a:ln>
                <a:solidFill>
                  <a:srgbClr val="002060"/>
                </a:solidFill>
                <a:effectLst/>
                <a:latin typeface="Tahoma" pitchFamily="34" charset="0"/>
                <a:ea typeface="Times New Roman" pitchFamily="18" charset="0"/>
                <a:cs typeface="B Zar" pitchFamily="2" charset="-78"/>
              </a:rPr>
              <a:t>بر اساس ماده 18 آیین نامه اجرایی قانون مدیریت پسماند ، سازمان مدیریت وبرنامه ریزی باید با همکاری دستگاههای اجرایی ذیربط در هر مورد، نسبت به تشخیص صلاحیت مشاوران وپیمانکاران ذیصلاح حقيقي وحقوقي اقدام نماید.</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0"/>
            <a:ext cx="3844322" cy="369332"/>
          </a:xfrm>
          <a:prstGeom prst="rect">
            <a:avLst/>
          </a:prstGeom>
        </p:spPr>
        <p:txBody>
          <a:bodyPr wrap="none">
            <a:spAutoFit/>
          </a:bodyPr>
          <a:lstStyle/>
          <a:p>
            <a:r>
              <a:rPr lang="ar-SA" b="1" dirty="0" smtClean="0">
                <a:solidFill>
                  <a:srgbClr val="0066CC"/>
                </a:solidFill>
                <a:cs typeface="B Nazanin" pitchFamily="2" charset="-78"/>
              </a:rPr>
              <a:t>اهم استراتژی های در زمینه مدیریت پسماند </a:t>
            </a:r>
            <a:r>
              <a:rPr lang="fa-IR" b="1" dirty="0" smtClean="0">
                <a:solidFill>
                  <a:srgbClr val="0066CC"/>
                </a:solidFill>
                <a:cs typeface="B Nazanin" pitchFamily="2" charset="-78"/>
              </a:rPr>
              <a:t>ها</a:t>
            </a:r>
            <a:endParaRPr lang="en-US" dirty="0">
              <a:solidFill>
                <a:srgbClr val="0066CC"/>
              </a:solidFill>
              <a:cs typeface="B Nazanin" pitchFamily="2" charset="-78"/>
            </a:endParaRPr>
          </a:p>
        </p:txBody>
      </p:sp>
      <p:sp>
        <p:nvSpPr>
          <p:cNvPr id="72705" name="Rectangle 1"/>
          <p:cNvSpPr>
            <a:spLocks noChangeArrowheads="1"/>
          </p:cNvSpPr>
          <p:nvPr/>
        </p:nvSpPr>
        <p:spPr bwMode="auto">
          <a:xfrm>
            <a:off x="304800" y="370491"/>
            <a:ext cx="8610600" cy="5493812"/>
          </a:xfrm>
          <a:prstGeom prst="rect">
            <a:avLst/>
          </a:prstGeom>
          <a:solidFill>
            <a:schemeClr val="bg2">
              <a:lumMod val="90000"/>
              <a:alpha val="44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ar-SA" i="0" u="none" strike="noStrike" cap="none" normalizeH="0" baseline="0" dirty="0" smtClean="0">
                <a:ln>
                  <a:noFill/>
                </a:ln>
                <a:solidFill>
                  <a:schemeClr val="tx1"/>
                </a:solidFill>
                <a:effectLst/>
                <a:latin typeface="Tahoma" pitchFamily="34" charset="0"/>
                <a:ea typeface="Times New Roman" pitchFamily="18" charset="0"/>
                <a:cs typeface="B Zar" pitchFamily="2" charset="-78"/>
              </a:rPr>
              <a:t>بطور يقين استراتژي پسماندها بر اساس نوع پسماند نيز متفاوت خواهد بود، استراتژی های سازمان بر اساس تركيب روش ها و تلفيق سيستم ها با هدف همپوشاني سيستم و كاهش ريسك مديريتي شامل موارد ذیل است:</a:t>
            </a:r>
            <a:endParaRPr kumimoji="0" lang="fa-IR" i="0" u="none" strike="noStrike" cap="none" normalizeH="0" baseline="0" dirty="0" smtClean="0">
              <a:ln>
                <a:noFill/>
              </a:ln>
              <a:solidFill>
                <a:schemeClr val="tx1"/>
              </a:solidFill>
              <a:effectLst/>
              <a:latin typeface="Tahoma" pitchFamily="34" charset="0"/>
              <a:ea typeface="Times New Roman" pitchFamily="18" charset="0"/>
              <a:cs typeface="B Zar" pitchFamily="2" charset="-78"/>
            </a:endParaRPr>
          </a:p>
          <a:p>
            <a:pPr marL="0" marR="0" lvl="0" indent="0" algn="r" defTabSz="914400" rtl="1" eaLnBrk="0" fontAlgn="base" latinLnBrk="0" hangingPunct="0">
              <a:lnSpc>
                <a:spcPct val="150000"/>
              </a:lnSpc>
              <a:spcBef>
                <a:spcPct val="0"/>
              </a:spcBef>
              <a:spcAft>
                <a:spcPct val="0"/>
              </a:spcAft>
              <a:buClr>
                <a:srgbClr val="0066CC"/>
              </a:buClr>
              <a:buSzPct val="70000"/>
              <a:buFont typeface="Wingdings" pitchFamily="2" charset="2"/>
              <a:buChar char="v"/>
              <a:tabLst/>
            </a:pPr>
            <a:r>
              <a:rPr kumimoji="0" lang="ar-SA" i="0" strike="noStrike" cap="none" normalizeH="0" baseline="0" dirty="0" smtClean="0">
                <a:ln>
                  <a:noFill/>
                </a:ln>
                <a:effectLst/>
                <a:latin typeface="Tahoma" pitchFamily="34" charset="0"/>
                <a:ea typeface="Times New Roman" pitchFamily="18" charset="0"/>
                <a:cs typeface="B Zar" pitchFamily="2" charset="-78"/>
              </a:rPr>
              <a:t>اجتناب از تولید پسماند </a:t>
            </a:r>
            <a:endParaRPr kumimoji="0" lang="en-US" i="0" strike="noStrike" cap="none" normalizeH="0" baseline="0" dirty="0" smtClean="0">
              <a:ln>
                <a:noFill/>
              </a:ln>
              <a:effectLst/>
              <a:latin typeface="Arial" pitchFamily="34" charset="0"/>
              <a:cs typeface="B Zar" pitchFamily="2" charset="-78"/>
            </a:endParaRPr>
          </a:p>
          <a:p>
            <a:pPr marL="0" marR="0" lvl="0" indent="0" algn="r" defTabSz="914400" rtl="1" eaLnBrk="0" fontAlgn="base" latinLnBrk="0" hangingPunct="0">
              <a:lnSpc>
                <a:spcPct val="150000"/>
              </a:lnSpc>
              <a:spcBef>
                <a:spcPct val="0"/>
              </a:spcBef>
              <a:spcAft>
                <a:spcPct val="0"/>
              </a:spcAft>
              <a:buClr>
                <a:srgbClr val="0066CC"/>
              </a:buClr>
              <a:buSzPct val="70000"/>
              <a:buFont typeface="Wingdings" pitchFamily="2" charset="2"/>
              <a:buChar char="v"/>
              <a:tabLst/>
            </a:pPr>
            <a:r>
              <a:rPr kumimoji="0" lang="ar-SA" i="0" u="none" strike="noStrike" cap="none" normalizeH="0" baseline="0" dirty="0" smtClean="0">
                <a:ln>
                  <a:noFill/>
                </a:ln>
                <a:solidFill>
                  <a:schemeClr val="tx1"/>
                </a:solidFill>
                <a:effectLst/>
                <a:latin typeface="Tahoma" pitchFamily="34" charset="0"/>
                <a:ea typeface="Times New Roman" pitchFamily="18" charset="0"/>
                <a:cs typeface="B Zar" pitchFamily="2" charset="-78"/>
              </a:rPr>
              <a:t>به حداقل رساند میزان تولید پسماند و استفاده مجدد </a:t>
            </a:r>
            <a:endParaRPr kumimoji="0" lang="en-US" i="0" u="none" strike="noStrike" cap="none" normalizeH="0" baseline="0" dirty="0" smtClean="0">
              <a:ln>
                <a:noFill/>
              </a:ln>
              <a:solidFill>
                <a:schemeClr val="tx1"/>
              </a:solidFill>
              <a:effectLst/>
              <a:latin typeface="Arial" pitchFamily="34" charset="0"/>
              <a:cs typeface="B Zar" pitchFamily="2" charset="-78"/>
            </a:endParaRPr>
          </a:p>
          <a:p>
            <a:pPr marL="0" marR="0" lvl="0" indent="0" algn="r" defTabSz="914400" rtl="1" eaLnBrk="0" fontAlgn="base" latinLnBrk="0" hangingPunct="0">
              <a:lnSpc>
                <a:spcPct val="150000"/>
              </a:lnSpc>
              <a:spcBef>
                <a:spcPct val="0"/>
              </a:spcBef>
              <a:spcAft>
                <a:spcPct val="0"/>
              </a:spcAft>
              <a:buClr>
                <a:srgbClr val="0066CC"/>
              </a:buClr>
              <a:buSzPct val="70000"/>
              <a:buFont typeface="Wingdings" pitchFamily="2" charset="2"/>
              <a:buChar char="v"/>
              <a:tabLst/>
            </a:pPr>
            <a:r>
              <a:rPr kumimoji="0" lang="ar-SA" i="0" u="none" strike="noStrike" cap="none" normalizeH="0" baseline="0" dirty="0" smtClean="0">
                <a:ln>
                  <a:noFill/>
                </a:ln>
                <a:solidFill>
                  <a:schemeClr val="tx1"/>
                </a:solidFill>
                <a:effectLst/>
                <a:latin typeface="Tahoma" pitchFamily="34" charset="0"/>
                <a:ea typeface="Times New Roman" pitchFamily="18" charset="0"/>
                <a:cs typeface="B Zar" pitchFamily="2" charset="-78"/>
              </a:rPr>
              <a:t>به حداکثر رساندن میزان تفکیک از مبداء تولید </a:t>
            </a:r>
            <a:endParaRPr kumimoji="0" lang="en-US" i="0" u="none" strike="noStrike" cap="none" normalizeH="0" baseline="0" dirty="0" smtClean="0">
              <a:ln>
                <a:noFill/>
              </a:ln>
              <a:solidFill>
                <a:schemeClr val="tx1"/>
              </a:solidFill>
              <a:effectLst/>
              <a:latin typeface="Arial" pitchFamily="34" charset="0"/>
              <a:cs typeface="B Zar" pitchFamily="2" charset="-78"/>
            </a:endParaRPr>
          </a:p>
          <a:p>
            <a:pPr marL="0" marR="0" lvl="0" indent="0" algn="r" defTabSz="914400" rtl="1" eaLnBrk="0" fontAlgn="base" latinLnBrk="0" hangingPunct="0">
              <a:lnSpc>
                <a:spcPct val="150000"/>
              </a:lnSpc>
              <a:spcBef>
                <a:spcPct val="0"/>
              </a:spcBef>
              <a:spcAft>
                <a:spcPct val="0"/>
              </a:spcAft>
              <a:buClr>
                <a:srgbClr val="0066CC"/>
              </a:buClr>
              <a:buSzPct val="70000"/>
              <a:buFont typeface="Wingdings" pitchFamily="2" charset="2"/>
              <a:buChar char="v"/>
              <a:tabLst/>
            </a:pPr>
            <a:r>
              <a:rPr kumimoji="0" lang="ar-SA" i="0" u="none" strike="noStrike" cap="none" normalizeH="0" baseline="0" dirty="0" smtClean="0">
                <a:ln>
                  <a:noFill/>
                </a:ln>
                <a:solidFill>
                  <a:schemeClr val="tx1"/>
                </a:solidFill>
                <a:effectLst/>
                <a:latin typeface="Tahoma" pitchFamily="34" charset="0"/>
                <a:ea typeface="Times New Roman" pitchFamily="18" charset="0"/>
                <a:cs typeface="B Zar" pitchFamily="2" charset="-78"/>
              </a:rPr>
              <a:t>افزایش میزان بازیافت و بازیابی پسماندهای قابل بازیافت </a:t>
            </a:r>
            <a:endParaRPr kumimoji="0" lang="en-US" i="0" u="none" strike="noStrike" cap="none" normalizeH="0" baseline="0" dirty="0" smtClean="0">
              <a:ln>
                <a:noFill/>
              </a:ln>
              <a:solidFill>
                <a:schemeClr val="tx1"/>
              </a:solidFill>
              <a:effectLst/>
              <a:latin typeface="Arial" pitchFamily="34" charset="0"/>
              <a:cs typeface="B Zar" pitchFamily="2" charset="-78"/>
            </a:endParaRPr>
          </a:p>
          <a:p>
            <a:pPr marL="0" marR="0" lvl="0" indent="0" algn="r" defTabSz="914400" rtl="1" eaLnBrk="0" fontAlgn="base" latinLnBrk="0" hangingPunct="0">
              <a:lnSpc>
                <a:spcPct val="150000"/>
              </a:lnSpc>
              <a:spcBef>
                <a:spcPct val="0"/>
              </a:spcBef>
              <a:spcAft>
                <a:spcPct val="0"/>
              </a:spcAft>
              <a:buClr>
                <a:srgbClr val="0066CC"/>
              </a:buClr>
              <a:buSzPct val="70000"/>
              <a:buFont typeface="Wingdings" pitchFamily="2" charset="2"/>
              <a:buChar char="v"/>
              <a:tabLst/>
            </a:pPr>
            <a:r>
              <a:rPr kumimoji="0" lang="ar-SA" i="0" u="none" strike="noStrike" cap="none" normalizeH="0" baseline="0" dirty="0" smtClean="0">
                <a:ln>
                  <a:noFill/>
                </a:ln>
                <a:solidFill>
                  <a:schemeClr val="tx1"/>
                </a:solidFill>
                <a:effectLst/>
                <a:latin typeface="Tahoma" pitchFamily="34" charset="0"/>
                <a:ea typeface="Times New Roman" pitchFamily="18" charset="0"/>
                <a:cs typeface="B Zar" pitchFamily="2" charset="-78"/>
              </a:rPr>
              <a:t>استفاده از خطوط پردازش براي بخش ارگانيك پسماندهای عادی و تولید کود کمپوست قابل استفاده</a:t>
            </a:r>
            <a:endParaRPr kumimoji="0" lang="en-US" i="0" u="none" strike="noStrike" cap="none" normalizeH="0" baseline="0" dirty="0" smtClean="0">
              <a:ln>
                <a:noFill/>
              </a:ln>
              <a:solidFill>
                <a:schemeClr val="tx1"/>
              </a:solidFill>
              <a:effectLst/>
              <a:latin typeface="Arial" pitchFamily="34" charset="0"/>
              <a:cs typeface="B Zar" pitchFamily="2" charset="-78"/>
            </a:endParaRPr>
          </a:p>
          <a:p>
            <a:pPr marL="0" marR="0" lvl="0" indent="0" algn="r" defTabSz="914400" rtl="1" eaLnBrk="0" fontAlgn="base" latinLnBrk="0" hangingPunct="0">
              <a:lnSpc>
                <a:spcPct val="150000"/>
              </a:lnSpc>
              <a:spcBef>
                <a:spcPct val="0"/>
              </a:spcBef>
              <a:spcAft>
                <a:spcPct val="0"/>
              </a:spcAft>
              <a:buClr>
                <a:srgbClr val="0066CC"/>
              </a:buClr>
              <a:buSzPct val="70000"/>
              <a:buFont typeface="Wingdings" pitchFamily="2" charset="2"/>
              <a:buChar char="v"/>
              <a:tabLst/>
            </a:pPr>
            <a:r>
              <a:rPr kumimoji="0" lang="ar-SA" i="0" u="none" strike="noStrike" cap="none" normalizeH="0" baseline="0" dirty="0" smtClean="0">
                <a:ln>
                  <a:noFill/>
                </a:ln>
                <a:solidFill>
                  <a:schemeClr val="tx1"/>
                </a:solidFill>
                <a:effectLst/>
                <a:latin typeface="Tahoma" pitchFamily="34" charset="0"/>
                <a:ea typeface="Times New Roman" pitchFamily="18" charset="0"/>
                <a:cs typeface="B Zar" pitchFamily="2" charset="-78"/>
              </a:rPr>
              <a:t>استفاده از پسماند سوزها با رعایت تمامی ملاحظات زیست محیطی</a:t>
            </a:r>
            <a:r>
              <a:rPr kumimoji="0" lang="ar-SA" i="0" u="none" strike="noStrike" cap="none" normalizeH="0" baseline="0" dirty="0" smtClean="0">
                <a:ln>
                  <a:noFill/>
                </a:ln>
                <a:solidFill>
                  <a:srgbClr val="FF0000"/>
                </a:solidFill>
                <a:effectLst/>
                <a:latin typeface="Tahoma" pitchFamily="34" charset="0"/>
                <a:ea typeface="Times New Roman" pitchFamily="18" charset="0"/>
                <a:cs typeface="B Zar" pitchFamily="2" charset="-78"/>
              </a:rPr>
              <a:t> </a:t>
            </a:r>
            <a:endParaRPr kumimoji="0" lang="en-US" i="0" u="none" strike="noStrike" cap="none" normalizeH="0" baseline="0" dirty="0" smtClean="0">
              <a:ln>
                <a:noFill/>
              </a:ln>
              <a:solidFill>
                <a:schemeClr val="tx1"/>
              </a:solidFill>
              <a:effectLst/>
              <a:latin typeface="Arial" pitchFamily="34" charset="0"/>
              <a:cs typeface="B Zar" pitchFamily="2" charset="-78"/>
            </a:endParaRPr>
          </a:p>
          <a:p>
            <a:pPr marL="0" marR="0" lvl="0" indent="0" algn="r" defTabSz="914400" rtl="1" eaLnBrk="0" fontAlgn="base" latinLnBrk="0" hangingPunct="0">
              <a:lnSpc>
                <a:spcPct val="150000"/>
              </a:lnSpc>
              <a:spcBef>
                <a:spcPct val="0"/>
              </a:spcBef>
              <a:spcAft>
                <a:spcPct val="0"/>
              </a:spcAft>
              <a:buClr>
                <a:srgbClr val="0066CC"/>
              </a:buClr>
              <a:buSzPct val="70000"/>
              <a:buFont typeface="Wingdings" pitchFamily="2" charset="2"/>
              <a:buChar char="v"/>
              <a:tabLst/>
            </a:pPr>
            <a:r>
              <a:rPr kumimoji="0" lang="ar-SA" i="0" u="none" strike="noStrike" cap="none" normalizeH="0" baseline="0" dirty="0" smtClean="0">
                <a:ln>
                  <a:noFill/>
                </a:ln>
                <a:solidFill>
                  <a:schemeClr val="tx1"/>
                </a:solidFill>
                <a:effectLst/>
                <a:latin typeface="Tahoma" pitchFamily="34" charset="0"/>
                <a:ea typeface="Times New Roman" pitchFamily="18" charset="0"/>
                <a:cs typeface="B Zar" pitchFamily="2" charset="-78"/>
              </a:rPr>
              <a:t>استفاده از سلول دفن بهداشتي تنها جهت مدیریت پسماندهاي لجنهاي شهري و بخشي از پسماندهاي ويژه غیرقابل بازیافت و بی خطرسازی شده</a:t>
            </a:r>
            <a:endParaRPr kumimoji="0" lang="en-US" i="0" u="none" strike="noStrike" cap="none" normalizeH="0" baseline="0" dirty="0" smtClean="0">
              <a:ln>
                <a:noFill/>
              </a:ln>
              <a:solidFill>
                <a:schemeClr val="tx1"/>
              </a:solidFill>
              <a:effectLst/>
              <a:latin typeface="Arial" pitchFamily="34" charset="0"/>
              <a:cs typeface="B Zar" pitchFamily="2" charset="-78"/>
            </a:endParaRPr>
          </a:p>
          <a:p>
            <a:pPr marL="0" marR="0" lvl="0" indent="0" algn="r" defTabSz="914400" rtl="1" eaLnBrk="0" fontAlgn="base" latinLnBrk="0" hangingPunct="0">
              <a:lnSpc>
                <a:spcPct val="150000"/>
              </a:lnSpc>
              <a:spcBef>
                <a:spcPct val="0"/>
              </a:spcBef>
              <a:spcAft>
                <a:spcPct val="0"/>
              </a:spcAft>
              <a:buClr>
                <a:srgbClr val="0066CC"/>
              </a:buClr>
              <a:buSzPct val="70000"/>
              <a:buFont typeface="Wingdings" pitchFamily="2" charset="2"/>
              <a:buChar char="v"/>
              <a:tabLst/>
            </a:pPr>
            <a:r>
              <a:rPr kumimoji="0" lang="ar-SA" i="0" u="none" strike="noStrike" cap="none" normalizeH="0" baseline="0" dirty="0" smtClean="0">
                <a:ln>
                  <a:noFill/>
                </a:ln>
                <a:solidFill>
                  <a:schemeClr val="tx1"/>
                </a:solidFill>
                <a:effectLst/>
                <a:latin typeface="Tahoma" pitchFamily="34" charset="0"/>
                <a:ea typeface="Times New Roman" pitchFamily="18" charset="0"/>
                <a:cs typeface="B Zar" pitchFamily="2" charset="-78"/>
              </a:rPr>
              <a:t>استفاده از سيستم هاي متمركز و غيرمتمركز بطور همزمان، به معناي تلفيق سيستم های مدیریت پسماندهای عادی در استان</a:t>
            </a:r>
            <a:endParaRPr kumimoji="0" lang="en-US" i="0" u="none" strike="noStrike" cap="none" normalizeH="0" baseline="0" dirty="0" smtClean="0">
              <a:ln>
                <a:noFill/>
              </a:ln>
              <a:solidFill>
                <a:schemeClr val="tx1"/>
              </a:solidFill>
              <a:effectLst/>
              <a:latin typeface="Arial" pitchFamily="34" charset="0"/>
              <a:cs typeface="B Zar" pitchFamily="2" charset="-78"/>
            </a:endParaRPr>
          </a:p>
          <a:p>
            <a:pPr marL="0" marR="0" lvl="0" indent="0" algn="r" defTabSz="914400" rtl="1" eaLnBrk="0" fontAlgn="base" latinLnBrk="0" hangingPunct="0">
              <a:lnSpc>
                <a:spcPct val="150000"/>
              </a:lnSpc>
              <a:spcBef>
                <a:spcPct val="0"/>
              </a:spcBef>
              <a:spcAft>
                <a:spcPct val="0"/>
              </a:spcAft>
              <a:buClr>
                <a:srgbClr val="0066CC"/>
              </a:buClr>
              <a:buSzPct val="70000"/>
              <a:buFont typeface="Wingdings" pitchFamily="2" charset="2"/>
              <a:buChar char="v"/>
              <a:tabLst/>
            </a:pPr>
            <a:r>
              <a:rPr kumimoji="0" lang="ar-SA" i="0" u="none" strike="noStrike" cap="none" normalizeH="0" baseline="0" dirty="0" smtClean="0">
                <a:ln>
                  <a:noFill/>
                </a:ln>
                <a:solidFill>
                  <a:schemeClr val="tx1"/>
                </a:solidFill>
                <a:effectLst/>
                <a:latin typeface="Tahoma" pitchFamily="34" charset="0"/>
                <a:ea typeface="Times New Roman" pitchFamily="18" charset="0"/>
                <a:cs typeface="B Zar" pitchFamily="2" charset="-78"/>
              </a:rPr>
              <a:t>استفاده از فن آوری های به روز دنیا در ارتباط با مدیریت پسماندهای عادی در کشورهای موفق و استفاده از ظرفیت سرمایه گذارهای داخلی و خارجی ارائه کننده دانش و فناوری نو قابل اجراء در کشور</a:t>
            </a:r>
            <a:endParaRPr kumimoji="0" lang="en-US" i="0" u="none" strike="noStrike" cap="none" normalizeH="0" baseline="0" dirty="0" smtClean="0">
              <a:ln>
                <a:noFill/>
              </a:ln>
              <a:solidFill>
                <a:schemeClr val="tx1"/>
              </a:solidFill>
              <a:effectLst/>
              <a:latin typeface="Arial" pitchFamily="34" charset="0"/>
              <a:cs typeface="B Zar"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228600" y="304800"/>
            <a:ext cx="8382000" cy="5943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90800" y="381000"/>
            <a:ext cx="4504759" cy="461665"/>
          </a:xfrm>
          <a:prstGeom prst="rect">
            <a:avLst/>
          </a:prstGeom>
        </p:spPr>
        <p:txBody>
          <a:bodyPr wrap="none">
            <a:spAutoFit/>
          </a:bodyPr>
          <a:lstStyle/>
          <a:p>
            <a:pPr algn="r" rtl="1"/>
            <a:r>
              <a:rPr lang="fa-IR" sz="2400" b="1" dirty="0" smtClean="0">
                <a:solidFill>
                  <a:srgbClr val="C00000"/>
                </a:solidFill>
                <a:cs typeface="B Titr" panose="00000700000000000000" pitchFamily="2" charset="-78"/>
              </a:rPr>
              <a:t>مديريت صحیح زیست محیطی  </a:t>
            </a:r>
            <a:r>
              <a:rPr lang="fa-IR" sz="2400" b="1" dirty="0">
                <a:solidFill>
                  <a:srgbClr val="C00000"/>
                </a:solidFill>
                <a:cs typeface="B Titr" panose="00000700000000000000" pitchFamily="2" charset="-78"/>
              </a:rPr>
              <a:t>پسماند </a:t>
            </a:r>
            <a:r>
              <a:rPr lang="fa-IR" sz="2400" b="1" dirty="0" smtClean="0">
                <a:solidFill>
                  <a:srgbClr val="C00000"/>
                </a:solidFill>
                <a:cs typeface="B Titr" panose="00000700000000000000" pitchFamily="2" charset="-78"/>
              </a:rPr>
              <a:t>ها</a:t>
            </a:r>
            <a:endParaRPr lang="en-US" sz="2400" dirty="0">
              <a:solidFill>
                <a:srgbClr val="C00000"/>
              </a:solidFill>
              <a:cs typeface="B Titr" panose="00000700000000000000" pitchFamily="2" charset="-78"/>
            </a:endParaRPr>
          </a:p>
        </p:txBody>
      </p:sp>
      <p:sp>
        <p:nvSpPr>
          <p:cNvPr id="6" name="Rounded Rectangle 5"/>
          <p:cNvSpPr/>
          <p:nvPr/>
        </p:nvSpPr>
        <p:spPr>
          <a:xfrm>
            <a:off x="304800" y="1700808"/>
            <a:ext cx="8153400" cy="792088"/>
          </a:xfrm>
          <a:prstGeom prst="roundRect">
            <a:avLst/>
          </a:prstGeom>
          <a:solidFill>
            <a:schemeClr val="bg1"/>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b="1" dirty="0" smtClean="0">
                <a:solidFill>
                  <a:schemeClr val="tx1"/>
                </a:solidFill>
                <a:cs typeface="B Nazanin" panose="00000400000000000000" pitchFamily="2" charset="-78"/>
              </a:rPr>
              <a:t>به </a:t>
            </a:r>
            <a:r>
              <a:rPr lang="fa-IR" b="1" dirty="0">
                <a:solidFill>
                  <a:schemeClr val="tx1"/>
                </a:solidFill>
                <a:cs typeface="B Nazanin" panose="00000400000000000000" pitchFamily="2" charset="-78"/>
              </a:rPr>
              <a:t>حداقل رساندن اثرات سوء زيست </a:t>
            </a:r>
            <a:r>
              <a:rPr lang="fa-IR" b="1" dirty="0" smtClean="0">
                <a:solidFill>
                  <a:schemeClr val="tx1"/>
                </a:solidFill>
                <a:cs typeface="B Nazanin" panose="00000400000000000000" pitchFamily="2" charset="-78"/>
              </a:rPr>
              <a:t>محيطي ناشی از پسماندها </a:t>
            </a:r>
            <a:r>
              <a:rPr lang="fa-IR" b="1" dirty="0">
                <a:solidFill>
                  <a:schemeClr val="tx1"/>
                </a:solidFill>
                <a:cs typeface="B Nazanin" panose="00000400000000000000" pitchFamily="2" charset="-78"/>
              </a:rPr>
              <a:t>و به حداكثر رساندن بازيابي منابع شامل ماده و انرژي</a:t>
            </a:r>
            <a:r>
              <a:rPr lang="fa-IR" dirty="0" smtClean="0">
                <a:solidFill>
                  <a:schemeClr val="tx1"/>
                </a:solidFill>
              </a:rPr>
              <a:t> </a:t>
            </a:r>
            <a:endParaRPr lang="en-US" dirty="0">
              <a:solidFill>
                <a:schemeClr val="tx1"/>
              </a:solidFill>
            </a:endParaRPr>
          </a:p>
        </p:txBody>
      </p:sp>
      <p:sp>
        <p:nvSpPr>
          <p:cNvPr id="9" name="Rounded Rectangle 8"/>
          <p:cNvSpPr/>
          <p:nvPr/>
        </p:nvSpPr>
        <p:spPr>
          <a:xfrm>
            <a:off x="304800" y="3467808"/>
            <a:ext cx="8305800" cy="825287"/>
          </a:xfrm>
          <a:prstGeom prst="roundRect">
            <a:avLst/>
          </a:pr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b="1" dirty="0">
                <a:solidFill>
                  <a:schemeClr val="tx1"/>
                </a:solidFill>
                <a:cs typeface="B Nazanin" panose="00000400000000000000" pitchFamily="2" charset="-78"/>
              </a:rPr>
              <a:t>تلاش بر </a:t>
            </a:r>
            <a:r>
              <a:rPr lang="fa-IR" b="1" dirty="0" smtClean="0">
                <a:solidFill>
                  <a:schemeClr val="tx1"/>
                </a:solidFill>
                <a:cs typeface="B Nazanin" panose="00000400000000000000" pitchFamily="2" charset="-78"/>
              </a:rPr>
              <a:t>کاهش تولید پسماندها ، تفکیک و جداسازی و قرار گیری بخشهای قابل بازیافت آنها در مسير </a:t>
            </a:r>
            <a:r>
              <a:rPr lang="fa-IR" b="1" dirty="0">
                <a:solidFill>
                  <a:schemeClr val="tx1"/>
                </a:solidFill>
                <a:cs typeface="B Nazanin" panose="00000400000000000000" pitchFamily="2" charset="-78"/>
              </a:rPr>
              <a:t>مناسب چرخه بازيابي </a:t>
            </a:r>
            <a:r>
              <a:rPr lang="fa-IR" b="1" dirty="0" smtClean="0">
                <a:solidFill>
                  <a:schemeClr val="tx1"/>
                </a:solidFill>
                <a:cs typeface="B Nazanin" panose="00000400000000000000" pitchFamily="2" charset="-78"/>
              </a:rPr>
              <a:t>و بازیافت مواد</a:t>
            </a:r>
            <a:endParaRPr lang="en-US" b="1" dirty="0">
              <a:solidFill>
                <a:schemeClr val="tx1"/>
              </a:solidFill>
              <a:cs typeface="B Nazanin" panose="00000400000000000000" pitchFamily="2" charset="-78"/>
            </a:endParaRPr>
          </a:p>
        </p:txBody>
      </p:sp>
      <p:sp>
        <p:nvSpPr>
          <p:cNvPr id="11" name="Rounded Rectangle 10"/>
          <p:cNvSpPr/>
          <p:nvPr/>
        </p:nvSpPr>
        <p:spPr>
          <a:xfrm>
            <a:off x="304800" y="5301208"/>
            <a:ext cx="8305799" cy="1080120"/>
          </a:xfrm>
          <a:prstGeom prst="roundRect">
            <a:avLst/>
          </a:prstGeom>
          <a:solidFill>
            <a:schemeClr val="bg1"/>
          </a:solid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b="1" dirty="0">
                <a:solidFill>
                  <a:schemeClr val="tx1"/>
                </a:solidFill>
                <a:cs typeface="B Nazanin" panose="00000400000000000000" pitchFamily="2" charset="-78"/>
              </a:rPr>
              <a:t>اعمال ساير </a:t>
            </a:r>
            <a:r>
              <a:rPr lang="fa-IR" b="1" dirty="0" smtClean="0">
                <a:solidFill>
                  <a:schemeClr val="tx1"/>
                </a:solidFill>
                <a:cs typeface="B Nazanin" panose="00000400000000000000" pitchFamily="2" charset="-78"/>
              </a:rPr>
              <a:t>روش‌هاي </a:t>
            </a:r>
            <a:r>
              <a:rPr lang="fa-IR" b="1" dirty="0">
                <a:solidFill>
                  <a:schemeClr val="tx1"/>
                </a:solidFill>
                <a:cs typeface="B Nazanin" panose="00000400000000000000" pitchFamily="2" charset="-78"/>
              </a:rPr>
              <a:t>مديريتي از جمله </a:t>
            </a:r>
            <a:r>
              <a:rPr lang="fa-IR" b="1" dirty="0" smtClean="0">
                <a:solidFill>
                  <a:schemeClr val="tx1"/>
                </a:solidFill>
                <a:cs typeface="B Nazanin" panose="00000400000000000000" pitchFamily="2" charset="-78"/>
              </a:rPr>
              <a:t>تصفیه ،دفع بهداشتی و یا سوزاندن ، دفن مهندسی در زمین  در محل های مناسب صفيه برای بخش </a:t>
            </a:r>
            <a:r>
              <a:rPr lang="fa-IR" b="1" dirty="0">
                <a:solidFill>
                  <a:schemeClr val="tx1"/>
                </a:solidFill>
                <a:cs typeface="B Nazanin" panose="00000400000000000000" pitchFamily="2" charset="-78"/>
              </a:rPr>
              <a:t>ديگري از پسماندها </a:t>
            </a:r>
            <a:r>
              <a:rPr lang="fa-IR" b="1" dirty="0" smtClean="0">
                <a:solidFill>
                  <a:schemeClr val="tx1"/>
                </a:solidFill>
                <a:cs typeface="B Nazanin" panose="00000400000000000000" pitchFamily="2" charset="-78"/>
              </a:rPr>
              <a:t>که دارای </a:t>
            </a:r>
            <a:r>
              <a:rPr lang="fa-IR" b="1" dirty="0">
                <a:solidFill>
                  <a:schemeClr val="tx1"/>
                </a:solidFill>
                <a:cs typeface="B Nazanin" panose="00000400000000000000" pitchFamily="2" charset="-78"/>
              </a:rPr>
              <a:t>سطوح بالاتري از </a:t>
            </a:r>
            <a:r>
              <a:rPr lang="fa-IR" b="1" dirty="0" smtClean="0">
                <a:solidFill>
                  <a:schemeClr val="tx1"/>
                </a:solidFill>
                <a:cs typeface="B Nazanin" panose="00000400000000000000" pitchFamily="2" charset="-78"/>
              </a:rPr>
              <a:t>آلاينده‌هاي </a:t>
            </a:r>
            <a:r>
              <a:rPr lang="fa-IR" b="1" dirty="0">
                <a:solidFill>
                  <a:schemeClr val="tx1"/>
                </a:solidFill>
                <a:cs typeface="B Nazanin" panose="00000400000000000000" pitchFamily="2" charset="-78"/>
              </a:rPr>
              <a:t>سمي و </a:t>
            </a:r>
            <a:r>
              <a:rPr lang="fa-IR" b="1" dirty="0" smtClean="0">
                <a:solidFill>
                  <a:schemeClr val="tx1"/>
                </a:solidFill>
                <a:cs typeface="B Nazanin" panose="00000400000000000000" pitchFamily="2" charset="-78"/>
              </a:rPr>
              <a:t>خطرناکند و قابل بازیافت نیستند و یا میتوان از آنها انرژی تولید کرد.</a:t>
            </a:r>
            <a:endParaRPr lang="en-US" b="1" dirty="0">
              <a:solidFill>
                <a:schemeClr val="tx1"/>
              </a:solidFill>
              <a:cs typeface="B Nazanin" panose="00000400000000000000" pitchFamily="2" charset="-78"/>
            </a:endParaRPr>
          </a:p>
        </p:txBody>
      </p:sp>
      <p:sp>
        <p:nvSpPr>
          <p:cNvPr id="12" name="Rounded Rectangle 11"/>
          <p:cNvSpPr/>
          <p:nvPr/>
        </p:nvSpPr>
        <p:spPr>
          <a:xfrm>
            <a:off x="7812852" y="980728"/>
            <a:ext cx="1071244" cy="720080"/>
          </a:xfrm>
          <a:prstGeom prst="roundRect">
            <a:avLst/>
          </a:prstGeom>
          <a:solidFill>
            <a:schemeClr val="accent5">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dirty="0" smtClean="0">
                <a:solidFill>
                  <a:schemeClr val="tx1"/>
                </a:solidFill>
                <a:cs typeface="B Titr" panose="00000700000000000000" pitchFamily="2" charset="-78"/>
              </a:rPr>
              <a:t>هدف</a:t>
            </a:r>
            <a:endParaRPr lang="en-US" sz="1600" dirty="0">
              <a:solidFill>
                <a:schemeClr val="tx1"/>
              </a:solidFill>
              <a:cs typeface="B Titr" panose="00000700000000000000" pitchFamily="2" charset="-78"/>
            </a:endParaRPr>
          </a:p>
        </p:txBody>
      </p:sp>
      <p:sp>
        <p:nvSpPr>
          <p:cNvPr id="13" name="Rounded Rectangle 12"/>
          <p:cNvSpPr/>
          <p:nvPr/>
        </p:nvSpPr>
        <p:spPr>
          <a:xfrm>
            <a:off x="7625824" y="2747729"/>
            <a:ext cx="1334472" cy="720080"/>
          </a:xfrm>
          <a:prstGeom prst="roundRect">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dirty="0" smtClean="0">
                <a:solidFill>
                  <a:schemeClr val="tx1"/>
                </a:solidFill>
                <a:cs typeface="B Titr" panose="00000700000000000000" pitchFamily="2" charset="-78"/>
              </a:rPr>
              <a:t>اولویت اصلی</a:t>
            </a:r>
            <a:endParaRPr lang="en-US" sz="1600" dirty="0">
              <a:solidFill>
                <a:schemeClr val="tx1"/>
              </a:solidFill>
              <a:cs typeface="B Titr" panose="00000700000000000000" pitchFamily="2" charset="-78"/>
            </a:endParaRPr>
          </a:p>
        </p:txBody>
      </p:sp>
      <p:sp>
        <p:nvSpPr>
          <p:cNvPr id="14" name="Rounded Rectangle 13"/>
          <p:cNvSpPr/>
          <p:nvPr/>
        </p:nvSpPr>
        <p:spPr>
          <a:xfrm>
            <a:off x="7681238" y="4581128"/>
            <a:ext cx="1334472" cy="720080"/>
          </a:xfrm>
          <a:prstGeom prst="roundRect">
            <a:avLst/>
          </a:prstGeom>
          <a:solidFill>
            <a:schemeClr val="accent3">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dirty="0" smtClean="0">
                <a:solidFill>
                  <a:schemeClr val="tx1"/>
                </a:solidFill>
                <a:cs typeface="B Titr" panose="00000700000000000000" pitchFamily="2" charset="-78"/>
              </a:rPr>
              <a:t>اولویت دوم</a:t>
            </a:r>
            <a:endParaRPr lang="en-US" sz="1600" dirty="0">
              <a:solidFill>
                <a:schemeClr val="tx1"/>
              </a:solidFill>
              <a:cs typeface="B Titr" panose="00000700000000000000" pitchFamily="2" charset="-78"/>
            </a:endParaRPr>
          </a:p>
        </p:txBody>
      </p:sp>
    </p:spTree>
    <p:extLst>
      <p:ext uri="{BB962C8B-B14F-4D97-AF65-F5344CB8AC3E}">
        <p14:creationId xmlns:p14="http://schemas.microsoft.com/office/powerpoint/2010/main" xmlns="" val="153066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2" grpId="0" animBg="1"/>
      <p:bldP spid="13" grpId="0" animBg="1"/>
      <p:bldP spid="1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2066</TotalTime>
  <Words>7945</Words>
  <Application>Microsoft Office PowerPoint</Application>
  <PresentationFormat>On-screen Show (4:3)</PresentationFormat>
  <Paragraphs>637</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Concourse</vt:lpstr>
      <vt:lpstr>  وضعیت موجود ،چالش ها و پیشنهادات آموزشی  (پسماند)</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آسيب‌شناسي مديريت پسماند در كشور و استان‌هاي ساحلی شمالي – اطلاعات تکمیلی </vt:lpstr>
      <vt:lpstr>وضعیت پسماند در استانهای ساحلی شمالی - اطلاعات تکمیلی </vt:lpstr>
      <vt:lpstr>تحلیل کلی وضعیت پسماند در استانهای ساحلی شمالی</vt:lpstr>
      <vt:lpstr>Slide 26</vt:lpstr>
      <vt:lpstr>Slide 27</vt:lpstr>
      <vt:lpstr>Slide 28</vt:lpstr>
      <vt:lpstr>Slide 29</vt:lpstr>
      <vt:lpstr>Slide 30</vt:lpstr>
      <vt:lpstr>Slide 31</vt:lpstr>
      <vt:lpstr>Slide 32</vt:lpstr>
      <vt:lpstr>Slide 33</vt:lpstr>
      <vt:lpstr>مهمترین اقدامات در بخش پسماند: </vt:lpstr>
      <vt:lpstr>Slide 35</vt:lpstr>
      <vt:lpstr>Slide 36</vt:lpstr>
      <vt:lpstr>Slide 37</vt:lpstr>
      <vt:lpstr>مهمترین محورهای آموزشی: به شرح اسلایدهای بعدی</vt:lpstr>
      <vt:lpstr>Slide 39</vt:lpstr>
      <vt:lpstr>Slide 40</vt:lpstr>
      <vt:lpstr>Slide 41</vt:lpstr>
      <vt:lpstr>Slide 42</vt:lpstr>
      <vt:lpstr>Slide 43</vt:lpstr>
      <vt:lpstr>Slide 44</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Leyla Khavar</dc:creator>
  <cp:lastModifiedBy>DoE </cp:lastModifiedBy>
  <cp:revision>260</cp:revision>
  <dcterms:created xsi:type="dcterms:W3CDTF">2018-11-14T09:00:35Z</dcterms:created>
  <dcterms:modified xsi:type="dcterms:W3CDTF">2019-04-28T08:43:48Z</dcterms:modified>
</cp:coreProperties>
</file>